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0" r:id="rId4"/>
    <p:sldId id="289" r:id="rId5"/>
    <p:sldId id="293" r:id="rId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EF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6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E58B2-7643-4DA8-A65C-09DDF457139F}" type="doc">
      <dgm:prSet loTypeId="urn:microsoft.com/office/officeart/2005/8/layout/hierarchy3" loCatId="list" qsTypeId="urn:microsoft.com/office/officeart/2005/8/quickstyle/3d4#6" qsCatId="3D" csTypeId="urn:microsoft.com/office/officeart/2005/8/colors/accent2_2#6" csCatId="accent2" phldr="1"/>
      <dgm:spPr/>
      <dgm:t>
        <a:bodyPr/>
        <a:lstStyle/>
        <a:p>
          <a:endParaRPr lang="ru-RU"/>
        </a:p>
      </dgm:t>
    </dgm:pt>
    <dgm:pt modelId="{EB008C09-2C60-4BD8-80D2-568ADE3CC0F9}">
      <dgm:prSet phldrT="[Текст]" custT="1"/>
      <dgm:spPr/>
      <dgm:t>
        <a:bodyPr/>
        <a:lstStyle/>
        <a:p>
          <a:pPr algn="l"/>
          <a:endParaRPr lang="ru-RU" sz="1200" dirty="0"/>
        </a:p>
        <a:p>
          <a:pPr algn="l"/>
          <a:endParaRPr lang="ru-RU" sz="1200" dirty="0"/>
        </a:p>
        <a:p>
          <a:pPr algn="l"/>
          <a:endParaRPr lang="ru-RU" sz="1200" dirty="0"/>
        </a:p>
        <a:p>
          <a:pPr algn="l"/>
          <a:endParaRPr lang="ru-RU" sz="1200" dirty="0"/>
        </a:p>
        <a:p>
          <a:pPr algn="l"/>
          <a:r>
            <a:rPr lang="ru-RU" sz="1200" dirty="0">
              <a:solidFill>
                <a:schemeClr val="bg2">
                  <a:lumMod val="10000"/>
                </a:schemeClr>
              </a:solidFill>
            </a:rPr>
            <a:t>1)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Аудан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аумағында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автомобиль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жолдары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жолаушылар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көлігі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сумен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телефон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байланысы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абаттандыру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энергиямен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жылумен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тұрғын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үй-коммуналдық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шаруашылық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саласындағы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бірыңғай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мемлекеттік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саясатты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үйлестіреді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  <a:p>
          <a:pPr algn="l"/>
          <a:br>
            <a:rPr lang="ru-RU" sz="1200" dirty="0">
              <a:solidFill>
                <a:schemeClr val="tx1"/>
              </a:solidFill>
            </a:rPr>
          </a:br>
          <a:r>
            <a:rPr lang="ru-RU" sz="1200" dirty="0">
              <a:solidFill>
                <a:schemeClr val="tx1"/>
              </a:solidFill>
            </a:rPr>
            <a:t>2) </a:t>
          </a:r>
          <a:r>
            <a:rPr lang="ru-RU" sz="1200" dirty="0" err="1">
              <a:solidFill>
                <a:schemeClr val="tx1"/>
              </a:solidFill>
            </a:rPr>
            <a:t>тұрғын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үй-коммуналдық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шаруашылық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жолаушылар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көлігі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автомобиль </a:t>
          </a:r>
          <a:r>
            <a:rPr lang="ru-RU" sz="1200" dirty="0" err="1">
              <a:solidFill>
                <a:schemeClr val="tx1"/>
              </a:solidFill>
            </a:rPr>
            <a:t>жолдары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абаттандыру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жергілікті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бағдарламаларды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әзірлейді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іске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асырады</a:t>
          </a:r>
          <a:r>
            <a:rPr lang="ru-RU" sz="1200" dirty="0">
              <a:solidFill>
                <a:schemeClr val="tx1"/>
              </a:solidFill>
            </a:rPr>
            <a:t>.</a:t>
          </a:r>
        </a:p>
        <a:p>
          <a:pPr algn="l"/>
          <a:r>
            <a:rPr lang="ru-RU" sz="1200" dirty="0">
              <a:solidFill>
                <a:schemeClr val="tx1"/>
              </a:solidFill>
            </a:rPr>
            <a:t>3) </a:t>
          </a:r>
          <a:r>
            <a:rPr lang="ru-RU" sz="1200" dirty="0" err="1">
              <a:solidFill>
                <a:schemeClr val="tx1"/>
              </a:solidFill>
            </a:rPr>
            <a:t>тұрғын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үй-коммуналдық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шаруашылық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жолаушылар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көлігі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автомобиль </a:t>
          </a:r>
          <a:r>
            <a:rPr lang="ru-RU" sz="1200" dirty="0" err="1">
              <a:solidFill>
                <a:schemeClr val="tx1"/>
              </a:solidFill>
            </a:rPr>
            <a:t>жолдары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жұмыстарды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тауарларды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көрсетілетін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қызметтерді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мемлекеттік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сатып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алуды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жүргізеді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br>
            <a:rPr lang="ru-RU" sz="1200" dirty="0">
              <a:solidFill>
                <a:schemeClr val="tx1"/>
              </a:solidFill>
            </a:rPr>
          </a:br>
          <a:r>
            <a:rPr lang="ru-RU" sz="1200" dirty="0">
              <a:solidFill>
                <a:schemeClr val="tx1"/>
              </a:solidFill>
            </a:rPr>
            <a:t>4) </a:t>
          </a:r>
          <a:r>
            <a:rPr lang="ru-RU" sz="1200" dirty="0" err="1">
              <a:solidFill>
                <a:schemeClr val="tx1"/>
              </a:solidFill>
            </a:rPr>
            <a:t>мемлекеттік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мекемелер</a:t>
          </a:r>
          <a:r>
            <a:rPr lang="ru-RU" sz="1200" dirty="0">
              <a:solidFill>
                <a:schemeClr val="tx1"/>
              </a:solidFill>
            </a:rPr>
            <a:t> мен </a:t>
          </a:r>
          <a:r>
            <a:rPr lang="ru-RU" sz="1200" dirty="0" err="1">
              <a:solidFill>
                <a:schemeClr val="tx1"/>
              </a:solidFill>
            </a:rPr>
            <a:t>аудандық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бюджеттен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қаржыландырылатын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органдардың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тұрғын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үй-коммуналдық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шаруашылық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жолаушылар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көлігі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автомобиль </a:t>
          </a:r>
          <a:r>
            <a:rPr lang="ru-RU" sz="1200" dirty="0" err="1">
              <a:solidFill>
                <a:schemeClr val="tx1"/>
              </a:solidFill>
            </a:rPr>
            <a:t>жолдары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заңнаманы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сақтау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практикасын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талдайды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жинақтайды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endParaRPr lang="ru-RU" sz="1200" dirty="0">
            <a:solidFill>
              <a:schemeClr val="tx1"/>
            </a:solidFill>
          </a:endParaRPr>
        </a:p>
        <a:p>
          <a:pPr algn="l"/>
          <a:endParaRPr lang="ru-RU" sz="1200" dirty="0">
            <a:solidFill>
              <a:schemeClr val="tx1"/>
            </a:solidFill>
          </a:endParaRPr>
        </a:p>
        <a:p>
          <a:pPr algn="l"/>
          <a:endParaRPr lang="ru-RU" sz="1200" dirty="0">
            <a:solidFill>
              <a:schemeClr val="tx1"/>
            </a:solidFill>
          </a:endParaRPr>
        </a:p>
      </dgm:t>
    </dgm:pt>
    <dgm:pt modelId="{E64D1013-A1EB-499B-9B7E-2D7C7D4D5C74}" type="parTrans" cxnId="{D55DA843-DCF3-4896-9F77-8FA3DEB368B4}">
      <dgm:prSet/>
      <dgm:spPr/>
      <dgm:t>
        <a:bodyPr/>
        <a:lstStyle/>
        <a:p>
          <a:endParaRPr lang="ru-RU"/>
        </a:p>
      </dgm:t>
    </dgm:pt>
    <dgm:pt modelId="{8A39C3B6-34F0-41CA-9ABF-459CF1AAF377}" type="sibTrans" cxnId="{D55DA843-DCF3-4896-9F77-8FA3DEB368B4}">
      <dgm:prSet/>
      <dgm:spPr/>
      <dgm:t>
        <a:bodyPr/>
        <a:lstStyle/>
        <a:p>
          <a:endParaRPr lang="ru-RU"/>
        </a:p>
      </dgm:t>
    </dgm:pt>
    <dgm:pt modelId="{6D453836-F8F4-40F9-86FB-2B7C126F476E}" type="pres">
      <dgm:prSet presAssocID="{DBAE58B2-7643-4DA8-A65C-09DDF45713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7EAD100-9194-4FB3-80FE-4FCEE217583A}" type="pres">
      <dgm:prSet presAssocID="{EB008C09-2C60-4BD8-80D2-568ADE3CC0F9}" presName="root" presStyleCnt="0"/>
      <dgm:spPr/>
    </dgm:pt>
    <dgm:pt modelId="{E9B3BF53-A4FC-4C1C-8DEB-411F1C2FD899}" type="pres">
      <dgm:prSet presAssocID="{EB008C09-2C60-4BD8-80D2-568ADE3CC0F9}" presName="rootComposite" presStyleCnt="0"/>
      <dgm:spPr/>
    </dgm:pt>
    <dgm:pt modelId="{3710D74E-67F8-4F9D-9143-A8B9EC613B07}" type="pres">
      <dgm:prSet presAssocID="{EB008C09-2C60-4BD8-80D2-568ADE3CC0F9}" presName="rootText" presStyleLbl="node1" presStyleIdx="0" presStyleCnt="1" custAng="0" custScaleY="111661" custLinFactNeighborY="-3594"/>
      <dgm:spPr/>
    </dgm:pt>
    <dgm:pt modelId="{1070A8F9-857C-4667-B86B-901730FAB35B}" type="pres">
      <dgm:prSet presAssocID="{EB008C09-2C60-4BD8-80D2-568ADE3CC0F9}" presName="rootConnector" presStyleLbl="node1" presStyleIdx="0" presStyleCnt="1"/>
      <dgm:spPr/>
    </dgm:pt>
    <dgm:pt modelId="{D0F07F7E-0F0E-4AFB-9293-B45D0E26BA19}" type="pres">
      <dgm:prSet presAssocID="{EB008C09-2C60-4BD8-80D2-568ADE3CC0F9}" presName="childShape" presStyleCnt="0"/>
      <dgm:spPr/>
    </dgm:pt>
  </dgm:ptLst>
  <dgm:cxnLst>
    <dgm:cxn modelId="{D55DA843-DCF3-4896-9F77-8FA3DEB368B4}" srcId="{DBAE58B2-7643-4DA8-A65C-09DDF457139F}" destId="{EB008C09-2C60-4BD8-80D2-568ADE3CC0F9}" srcOrd="0" destOrd="0" parTransId="{E64D1013-A1EB-499B-9B7E-2D7C7D4D5C74}" sibTransId="{8A39C3B6-34F0-41CA-9ABF-459CF1AAF377}"/>
    <dgm:cxn modelId="{DE85B379-53D9-4F6C-8344-90789754600C}" type="presOf" srcId="{EB008C09-2C60-4BD8-80D2-568ADE3CC0F9}" destId="{1070A8F9-857C-4667-B86B-901730FAB35B}" srcOrd="1" destOrd="0" presId="urn:microsoft.com/office/officeart/2005/8/layout/hierarchy3"/>
    <dgm:cxn modelId="{C8B716A0-AF2B-457F-992C-1D5D14134A25}" type="presOf" srcId="{DBAE58B2-7643-4DA8-A65C-09DDF457139F}" destId="{6D453836-F8F4-40F9-86FB-2B7C126F476E}" srcOrd="0" destOrd="0" presId="urn:microsoft.com/office/officeart/2005/8/layout/hierarchy3"/>
    <dgm:cxn modelId="{FDA0ECDC-8925-486A-A261-A58F60EEA6A3}" type="presOf" srcId="{EB008C09-2C60-4BD8-80D2-568ADE3CC0F9}" destId="{3710D74E-67F8-4F9D-9143-A8B9EC613B07}" srcOrd="0" destOrd="0" presId="urn:microsoft.com/office/officeart/2005/8/layout/hierarchy3"/>
    <dgm:cxn modelId="{A0EE8683-9B08-4A2B-9618-5FBEF38DA8DC}" type="presParOf" srcId="{6D453836-F8F4-40F9-86FB-2B7C126F476E}" destId="{C7EAD100-9194-4FB3-80FE-4FCEE217583A}" srcOrd="0" destOrd="0" presId="urn:microsoft.com/office/officeart/2005/8/layout/hierarchy3"/>
    <dgm:cxn modelId="{17D85CBC-D904-4514-8610-136A6B16DF54}" type="presParOf" srcId="{C7EAD100-9194-4FB3-80FE-4FCEE217583A}" destId="{E9B3BF53-A4FC-4C1C-8DEB-411F1C2FD899}" srcOrd="0" destOrd="0" presId="urn:microsoft.com/office/officeart/2005/8/layout/hierarchy3"/>
    <dgm:cxn modelId="{7521A91E-40FE-4CC0-9D77-A3DD11821804}" type="presParOf" srcId="{E9B3BF53-A4FC-4C1C-8DEB-411F1C2FD899}" destId="{3710D74E-67F8-4F9D-9143-A8B9EC613B07}" srcOrd="0" destOrd="0" presId="urn:microsoft.com/office/officeart/2005/8/layout/hierarchy3"/>
    <dgm:cxn modelId="{F645660E-FC88-4EF0-BCD2-E84A814FC81C}" type="presParOf" srcId="{E9B3BF53-A4FC-4C1C-8DEB-411F1C2FD899}" destId="{1070A8F9-857C-4667-B86B-901730FAB35B}" srcOrd="1" destOrd="0" presId="urn:microsoft.com/office/officeart/2005/8/layout/hierarchy3"/>
    <dgm:cxn modelId="{D4B1A90F-3834-4042-A1BB-F8EBB3A50E1E}" type="presParOf" srcId="{C7EAD100-9194-4FB3-80FE-4FCEE217583A}" destId="{D0F07F7E-0F0E-4AFB-9293-B45D0E26BA1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0D74E-67F8-4F9D-9143-A8B9EC613B07}">
      <dsp:nvSpPr>
        <dsp:cNvPr id="0" name=""/>
        <dsp:cNvSpPr/>
      </dsp:nvSpPr>
      <dsp:spPr>
        <a:xfrm>
          <a:off x="0" y="0"/>
          <a:ext cx="8535322" cy="47653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1)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Аудан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аумағында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автомобиль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жолдары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жолаушылар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көлігі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сумен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телефон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байланысы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абаттандыру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энергиямен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жылумен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тұрғын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үй-коммуналдық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шаруашылық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саласындағы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бірыңғай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мемлекеттік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саясатты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үйлестіреді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1200" kern="1200" dirty="0">
              <a:solidFill>
                <a:schemeClr val="tx1"/>
              </a:solidFill>
            </a:rPr>
          </a:br>
          <a:r>
            <a:rPr lang="ru-RU" sz="1200" kern="1200" dirty="0">
              <a:solidFill>
                <a:schemeClr val="tx1"/>
              </a:solidFill>
            </a:rPr>
            <a:t>2) </a:t>
          </a:r>
          <a:r>
            <a:rPr lang="ru-RU" sz="1200" kern="1200" dirty="0" err="1">
              <a:solidFill>
                <a:schemeClr val="tx1"/>
              </a:solidFill>
            </a:rPr>
            <a:t>тұрғын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үй-коммуналдық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шаруашылық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жолаушылар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көлігі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автомобиль </a:t>
          </a:r>
          <a:r>
            <a:rPr lang="ru-RU" sz="1200" kern="1200" dirty="0" err="1">
              <a:solidFill>
                <a:schemeClr val="tx1"/>
              </a:solidFill>
            </a:rPr>
            <a:t>жолдары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абаттандыру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жергілікті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бағдарламаларды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әзірлейді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іске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асырады</a:t>
          </a:r>
          <a:r>
            <a:rPr lang="ru-RU" sz="1200" kern="1200" dirty="0">
              <a:solidFill>
                <a:schemeClr val="tx1"/>
              </a:solidFill>
            </a:rPr>
            <a:t>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3) </a:t>
          </a:r>
          <a:r>
            <a:rPr lang="ru-RU" sz="1200" kern="1200" dirty="0" err="1">
              <a:solidFill>
                <a:schemeClr val="tx1"/>
              </a:solidFill>
            </a:rPr>
            <a:t>тұрғын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үй-коммуналдық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шаруашылық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жолаушылар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көлігі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автомобиль </a:t>
          </a:r>
          <a:r>
            <a:rPr lang="ru-RU" sz="1200" kern="1200" dirty="0" err="1">
              <a:solidFill>
                <a:schemeClr val="tx1"/>
              </a:solidFill>
            </a:rPr>
            <a:t>жолдары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жұмыстарды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тауарларды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көрсетілетін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қызметтерді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мемлекеттік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сатып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алуды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жүргізеді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1200" kern="1200" dirty="0">
              <a:solidFill>
                <a:schemeClr val="tx1"/>
              </a:solidFill>
            </a:rPr>
          </a:br>
          <a:r>
            <a:rPr lang="ru-RU" sz="1200" kern="1200" dirty="0">
              <a:solidFill>
                <a:schemeClr val="tx1"/>
              </a:solidFill>
            </a:rPr>
            <a:t>4) </a:t>
          </a:r>
          <a:r>
            <a:rPr lang="ru-RU" sz="1200" kern="1200" dirty="0" err="1">
              <a:solidFill>
                <a:schemeClr val="tx1"/>
              </a:solidFill>
            </a:rPr>
            <a:t>мемлекеттік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мекемелер</a:t>
          </a:r>
          <a:r>
            <a:rPr lang="ru-RU" sz="1200" kern="1200" dirty="0">
              <a:solidFill>
                <a:schemeClr val="tx1"/>
              </a:solidFill>
            </a:rPr>
            <a:t> мен </a:t>
          </a:r>
          <a:r>
            <a:rPr lang="ru-RU" sz="1200" kern="1200" dirty="0" err="1">
              <a:solidFill>
                <a:schemeClr val="tx1"/>
              </a:solidFill>
            </a:rPr>
            <a:t>аудандық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бюджеттен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қаржыландырылатын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органдардың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тұрғын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үй-коммуналдық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шаруашылық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жолаушылар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көлігі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автомобиль </a:t>
          </a:r>
          <a:r>
            <a:rPr lang="ru-RU" sz="1200" kern="1200" dirty="0" err="1">
              <a:solidFill>
                <a:schemeClr val="tx1"/>
              </a:solidFill>
            </a:rPr>
            <a:t>жолдары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заңнаманы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сақтау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практикасын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талдайды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жинақтайды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</dsp:txBody>
      <dsp:txXfrm>
        <a:off x="139571" y="139571"/>
        <a:ext cx="8256180" cy="4486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6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D75F8-E013-4C92-A9F1-1F4FD9AAFC6E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57AEE-D9F2-4D33-9DC3-C5CA5F2AF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7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793A5A-AB46-4633-B48F-A1BD8A2E0182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konom-balkhash.gov.kz/ru/index.php?option=com_content&amp;view=article&amp;id=384:-16022012-&amp;catid=1:2009-05-25-04-31-51&amp;Itemid=2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42918"/>
            <a:ext cx="7851648" cy="285752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KZ_Churchward" pitchFamily="2" charset="-52"/>
              </a:rPr>
              <a:t>АЗАМАТТЫҚ</a:t>
            </a:r>
            <a:r>
              <a:rPr lang="ru-RU" sz="6000" b="1" dirty="0">
                <a:latin typeface="KZ_Churchward" pitchFamily="2" charset="-52"/>
              </a:rPr>
              <a:t> </a:t>
            </a:r>
            <a:r>
              <a:rPr lang="ru-RU" sz="6000" b="1" dirty="0">
                <a:solidFill>
                  <a:schemeClr val="bg1"/>
                </a:solidFill>
                <a:latin typeface="KZ_Churchward" pitchFamily="2" charset="-52"/>
              </a:rPr>
              <a:t>БЮДЖЕТ </a:t>
            </a:r>
            <a:r>
              <a:rPr lang="kk-KZ" sz="6000" kern="0" dirty="0">
                <a:solidFill>
                  <a:srgbClr val="16171A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ЖОБАСЫ</a:t>
            </a:r>
            <a:endParaRPr lang="ru-RU" sz="6000" b="1" dirty="0">
              <a:solidFill>
                <a:schemeClr val="bg1"/>
              </a:solidFill>
              <a:latin typeface="KZ_Churchward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789040"/>
            <a:ext cx="7854696" cy="1192096"/>
          </a:xfrm>
        </p:spPr>
        <p:txBody>
          <a:bodyPr>
            <a:normAutofit fontScale="32500" lnSpcReduction="20000"/>
          </a:bodyPr>
          <a:lstStyle/>
          <a:p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«Успен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ауданының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тұрғын-үй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коммуналдық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шаруашылық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,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жолаушылар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көлігі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және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автомобиль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жолдары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бөлімі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»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коммуналдық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мемлекеттік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мекемесі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, 2027-2029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жылдарға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арналған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бюджет</a:t>
            </a:r>
            <a:endParaRPr lang="ru-RU" sz="45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6DEB64-5D7C-5D80-8A42-9DA9DA195D70}"/>
              </a:ext>
            </a:extLst>
          </p:cNvPr>
          <p:cNvSpPr txBox="1"/>
          <p:nvPr/>
        </p:nvSpPr>
        <p:spPr>
          <a:xfrm>
            <a:off x="755576" y="5085184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«2027-2029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әкімдігінің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қазандағы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 197/10 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қаулысына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9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Құрметті </a:t>
            </a:r>
            <a:r>
              <a:rPr lang="ru-RU" dirty="0" err="1"/>
              <a:t>сайтқа</a:t>
            </a:r>
            <a:r>
              <a:rPr lang="ru-RU" dirty="0"/>
              <a:t> </a:t>
            </a:r>
            <a:r>
              <a:rPr lang="ru-RU" dirty="0" err="1"/>
              <a:t>келушілер</a:t>
            </a:r>
            <a:r>
              <a:rPr lang="ru-RU" dirty="0"/>
              <a:t>!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29411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Сіздің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«Успен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тұрғын-үй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жолаушылар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көлігі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автомобиль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мекемесінің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2027-2029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ұсынамыз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жолаушылар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көлігі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автомобиль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endParaRPr lang="ru-RU" sz="2000" dirty="0"/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Азаматтық бюджет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жергілікті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№ 148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1997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06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сәуірдегі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108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847088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«Успен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тұрғын-үй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коммуналдық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шаруашылық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жолаушылар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көлігі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автомобиль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жолдары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бөлімі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КММ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негізгі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функциялары</a:t>
            </a: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10263900"/>
              </p:ext>
            </p:extLst>
          </p:nvPr>
        </p:nvGraphicFramePr>
        <p:xfrm>
          <a:off x="357158" y="1785926"/>
          <a:ext cx="8535322" cy="50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33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konom-balkhash.gov.kz/ru/images/stories/564513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31840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409216"/>
              </p:ext>
            </p:extLst>
          </p:nvPr>
        </p:nvGraphicFramePr>
        <p:xfrm>
          <a:off x="571472" y="1785926"/>
          <a:ext cx="7715304" cy="44080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2026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endParaRPr lang="ru-RU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134,85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132,89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135,28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6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458.001.Жергілікті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шаруашылық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жолаушылар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көлігі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44,033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44,075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44,475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8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458.113 «Төменгі тұрған бюджеттерге берілетін нысаналы ағымдағы трансферттер»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458.021 «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қозғалысы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қау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пс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зд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гін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779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458.003. «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қорын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сақтауды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ұйымдастыру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3059832" y="214290"/>
            <a:ext cx="5727010" cy="910454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3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33830" y="1214365"/>
            <a:ext cx="871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24622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+mj-lt"/>
              </a:rPr>
              <a:t>2026-2028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жылдарға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арналған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бюджеттік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бағдарламалар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бойынша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бөлімнің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шығыстары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385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789804"/>
              </p:ext>
            </p:extLst>
          </p:nvPr>
        </p:nvGraphicFramePr>
        <p:xfrm>
          <a:off x="214282" y="848500"/>
          <a:ext cx="8501122" cy="56441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14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796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2027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</a:t>
                      </a:r>
                      <a:r>
                        <a:rPr lang="ru-RU" baseline="0" dirty="0"/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2029</a:t>
                      </a:r>
                    </a:p>
                    <a:p>
                      <a:pPr algn="ctr"/>
                      <a:r>
                        <a:rPr lang="ru-RU" dirty="0"/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26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>
                          <a:latin typeface="Times New Roman" pitchFamily="18" charset="0"/>
                          <a:cs typeface="Times New Roman" pitchFamily="18" charset="0"/>
                        </a:rPr>
                        <a:t>458.004.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жекелеген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санаттарын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үймен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8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458.012.</a:t>
                      </a:r>
                      <a:r>
                        <a:rPr kumimoji="0" lang="kk-KZ" sz="1400" b="1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“</a:t>
                      </a: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 жабдықтау және су бұру жүйесінің жұмыс істеуі”</a:t>
                      </a:r>
                      <a:endParaRPr kumimoji="0"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458.016. "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мекендердің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санитариясын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1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>
                          <a:latin typeface="Times New Roman" pitchFamily="18" charset="0"/>
                          <a:cs typeface="Times New Roman" pitchFamily="18" charset="0"/>
                        </a:rPr>
                        <a:t>458.023 «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Автомобиль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жолдарының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жұмыс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істеуін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43,302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43,302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43,302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5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458.037«Әлеуметтік маңызы бар қалалық (ауылдық), қала маңындағы және ауданішілік қатынастар бойынша жолаушылар тасымалдарын субсидиялау»</a:t>
                      </a:r>
                      <a:endParaRPr kumimoji="0"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6,52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5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458.045</a:t>
                      </a:r>
                      <a:r>
                        <a:rPr lang="ru-RU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бар автомобиль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жолдары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мекендердің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көшелерін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жөндеу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7635</TotalTime>
  <Words>473</Words>
  <Application>Microsoft Office PowerPoint</Application>
  <PresentationFormat>Экран (4:3)</PresentationFormat>
  <Paragraphs>80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Calibri</vt:lpstr>
      <vt:lpstr>Constantia</vt:lpstr>
      <vt:lpstr>inherit</vt:lpstr>
      <vt:lpstr>KZ_Churchward</vt:lpstr>
      <vt:lpstr>Times New Roman</vt:lpstr>
      <vt:lpstr>Wingdings</vt:lpstr>
      <vt:lpstr>Wingdings 2</vt:lpstr>
      <vt:lpstr>Поток</vt:lpstr>
      <vt:lpstr>АЗАМАТТЫҚ БЮДЖЕТ ЖОБАСЫ</vt:lpstr>
      <vt:lpstr>Құрметті сайтқа келушілер!</vt:lpstr>
      <vt:lpstr> «Успен ауданының тұрғын-үй коммуналдық шаруашылық, жолаушылар көлігі және автомобиль жолдары бөлімі» КММ негізгі функциялары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таня</dc:creator>
  <cp:lastModifiedBy>User88</cp:lastModifiedBy>
  <cp:revision>518</cp:revision>
  <cp:lastPrinted>2021-12-29T05:01:00Z</cp:lastPrinted>
  <dcterms:created xsi:type="dcterms:W3CDTF">2011-08-18T13:14:55Z</dcterms:created>
  <dcterms:modified xsi:type="dcterms:W3CDTF">2026-10-28T06:37:12Z</dcterms:modified>
</cp:coreProperties>
</file>