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76" r:id="rId4"/>
    <p:sldId id="280" r:id="rId5"/>
    <p:sldId id="279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86386" autoAdjust="0"/>
  </p:normalViewPr>
  <p:slideViewPr>
    <p:cSldViewPr>
      <p:cViewPr varScale="1">
        <p:scale>
          <a:sx n="100" d="100"/>
          <a:sy n="100" d="100"/>
        </p:scale>
        <p:origin x="8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800" dirty="0" smtClean="0"/>
              <a:t>Бюджет</a:t>
            </a:r>
            <a:r>
              <a:rPr lang="ru-RU" sz="1800" baseline="0" dirty="0" smtClean="0"/>
              <a:t> </a:t>
            </a:r>
            <a:r>
              <a:rPr lang="ru-RU" sz="1800" baseline="0" dirty="0" err="1" smtClean="0"/>
              <a:t>көлемі</a:t>
            </a:r>
            <a:r>
              <a:rPr lang="ru-RU" sz="1800" dirty="0" smtClean="0"/>
              <a:t>, </a:t>
            </a:r>
            <a:r>
              <a:rPr lang="ru-RU" sz="1800" dirty="0" err="1" smtClean="0"/>
              <a:t>мың теңге</a:t>
            </a:r>
            <a:endParaRPr lang="ru-RU" sz="1800" dirty="0"/>
          </a:p>
        </c:rich>
      </c:tx>
      <c:layout/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625612836131352E-2"/>
          <c:y val="0.12885778801810061"/>
          <c:w val="0.94650646263556681"/>
          <c:h val="0.548889146500768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Бюджетті атқару саласындағы мемлекеттік саясатты іске асыру жөніндегі қызметтер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2027 жыл</c:v>
                </c:pt>
                <c:pt idx="1">
                  <c:v>2028 жыл</c:v>
                </c:pt>
                <c:pt idx="2">
                  <c:v>2029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31040</c:v>
                </c:pt>
                <c:pt idx="1">
                  <c:v>32112</c:v>
                </c:pt>
                <c:pt idx="2">
                  <c:v>33411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4-4D7E-A43A-0AD66D15EA6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1953379395299274E-3"/>
                  <c:y val="2.2791863268920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260794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304-4D7E-A43A-0AD66D15EA6C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256783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304-4D7E-A43A-0AD66D15EA6C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238427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304-4D7E-A43A-0AD66D15EA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2027 жыл</c:v>
                </c:pt>
                <c:pt idx="1">
                  <c:v>2028 жыл</c:v>
                </c:pt>
                <c:pt idx="2">
                  <c:v>2029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2198625</c:v>
                </c:pt>
                <c:pt idx="1">
                  <c:v>2153040</c:v>
                </c:pt>
                <c:pt idx="2">
                  <c:v>2167511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04-4D7E-A43A-0AD66D15EA6C}"/>
            </c:ext>
          </c:extLst>
        </c:ser>
        <c:ser>
          <c:idx val="3"/>
          <c:order val="2"/>
          <c:tx>
            <c:strRef>
              <c:f>Лист1!$E$1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2027 жыл</c:v>
                </c:pt>
                <c:pt idx="1">
                  <c:v>2028 жыл</c:v>
                </c:pt>
                <c:pt idx="2">
                  <c:v>2029 жыл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508</c:v>
                </c:pt>
                <c:pt idx="1">
                  <c:v>508</c:v>
                </c:pt>
                <c:pt idx="2">
                  <c:v>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04-4D7E-A43A-0AD66D15E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509952"/>
        <c:axId val="162511488"/>
        <c:axId val="0"/>
      </c:bar3DChart>
      <c:catAx>
        <c:axId val="16250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162511488"/>
        <c:crosses val="autoZero"/>
        <c:auto val="1"/>
        <c:lblAlgn val="ctr"/>
        <c:lblOffset val="100"/>
        <c:noMultiLvlLbl val="0"/>
      </c:catAx>
      <c:valAx>
        <c:axId val="162511488"/>
        <c:scaling>
          <c:orientation val="minMax"/>
          <c:max val="1"/>
        </c:scaling>
        <c:delete val="1"/>
        <c:axPos val="l"/>
        <c:majorGridlines/>
        <c:numFmt formatCode="0%" sourceLinked="0"/>
        <c:majorTickMark val="out"/>
        <c:minorTickMark val="none"/>
        <c:tickLblPos val="none"/>
        <c:crossAx val="162509952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"/>
          <c:y val="0.75895516146552011"/>
          <c:w val="1"/>
          <c:h val="0.24104483853448275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A594B-4FDC-4A1D-B8D6-4CC325FD784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491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A594B-4FDC-4A1D-B8D6-4CC325FD784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868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A594B-4FDC-4A1D-B8D6-4CC325FD784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3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992888" cy="6120680"/>
          </a:xfrm>
        </p:spPr>
        <p:txBody>
          <a:bodyPr>
            <a:noAutofit/>
          </a:bodyPr>
          <a:lstStyle/>
          <a:p>
            <a:pPr algn="ctr"/>
            <a:r>
              <a:rPr lang="ru-RU" sz="5000" b="0" i="1" dirty="0">
                <a:solidFill>
                  <a:srgbClr val="000099"/>
                </a:solidFill>
              </a:rPr>
              <a:t>«</a:t>
            </a:r>
            <a:r>
              <a:rPr lang="ru-RU" sz="5000" b="0" i="1" dirty="0" err="1">
                <a:solidFill>
                  <a:srgbClr val="000099"/>
                </a:solidFill>
              </a:rPr>
              <a:t>Успен</a:t>
            </a:r>
            <a:r>
              <a:rPr lang="ru-RU" sz="5000" b="0" i="1" dirty="0">
                <a:solidFill>
                  <a:srgbClr val="000099"/>
                </a:solidFill>
              </a:rPr>
              <a:t> </a:t>
            </a:r>
            <a:r>
              <a:rPr lang="ru-RU" sz="5000" b="0" i="1" dirty="0" err="1">
                <a:solidFill>
                  <a:srgbClr val="000099"/>
                </a:solidFill>
              </a:rPr>
              <a:t>ауданы</a:t>
            </a:r>
            <a:r>
              <a:rPr lang="ru-RU" sz="5000" b="0" i="1" dirty="0">
                <a:solidFill>
                  <a:srgbClr val="000099"/>
                </a:solidFill>
              </a:rPr>
              <a:t> </a:t>
            </a:r>
            <a:r>
              <a:rPr lang="ru-RU" sz="5000" b="0" i="1" dirty="0" err="1">
                <a:solidFill>
                  <a:srgbClr val="000099"/>
                </a:solidFill>
              </a:rPr>
              <a:t>әкімінің</a:t>
            </a:r>
            <a:r>
              <a:rPr lang="ru-RU" sz="5000" b="0" i="1" dirty="0">
                <a:solidFill>
                  <a:srgbClr val="000099"/>
                </a:solidFill>
              </a:rPr>
              <a:t> аппараты» </a:t>
            </a:r>
            <a:r>
              <a:rPr lang="ru-RU" sz="5000" b="0" i="1" dirty="0" err="1">
                <a:solidFill>
                  <a:srgbClr val="000099"/>
                </a:solidFill>
              </a:rPr>
              <a:t>мемлекеттік</a:t>
            </a:r>
            <a:r>
              <a:rPr lang="ru-RU" sz="5000" b="0" i="1" dirty="0">
                <a:solidFill>
                  <a:srgbClr val="000099"/>
                </a:solidFill>
              </a:rPr>
              <a:t> </a:t>
            </a:r>
            <a:r>
              <a:rPr lang="ru-RU" sz="5000" b="0" i="1" dirty="0" err="1">
                <a:solidFill>
                  <a:srgbClr val="000099"/>
                </a:solidFill>
              </a:rPr>
              <a:t>мекемесінің</a:t>
            </a:r>
            <a:r>
              <a:rPr lang="ru-RU" sz="5000" b="0" i="1" dirty="0">
                <a:solidFill>
                  <a:srgbClr val="000099"/>
                </a:solidFill>
              </a:rPr>
              <a:t> </a:t>
            </a:r>
            <a:r>
              <a:rPr lang="ru-RU" sz="5000" b="0" i="1" dirty="0" smtClean="0">
                <a:solidFill>
                  <a:srgbClr val="000099"/>
                </a:solidFill>
              </a:rPr>
              <a:t>2027-2029 </a:t>
            </a:r>
            <a:r>
              <a:rPr lang="ru-RU" sz="5000" b="0" i="1" dirty="0" err="1">
                <a:solidFill>
                  <a:srgbClr val="000099"/>
                </a:solidFill>
              </a:rPr>
              <a:t>жылдарға</a:t>
            </a:r>
            <a:r>
              <a:rPr lang="ru-RU" sz="5000" b="0" i="1" dirty="0">
                <a:solidFill>
                  <a:srgbClr val="000099"/>
                </a:solidFill>
              </a:rPr>
              <a:t> </a:t>
            </a:r>
            <a:r>
              <a:rPr lang="ru-RU" sz="5000" b="0" i="1" dirty="0" err="1">
                <a:solidFill>
                  <a:srgbClr val="000099"/>
                </a:solidFill>
              </a:rPr>
              <a:t>арналған</a:t>
            </a:r>
            <a:r>
              <a:rPr lang="ru-RU" sz="5000" b="0" i="1" dirty="0">
                <a:solidFill>
                  <a:srgbClr val="000099"/>
                </a:solidFill>
              </a:rPr>
              <a:t> АЗАМАТТЫҚ </a:t>
            </a:r>
            <a:r>
              <a:rPr lang="ru-RU" sz="5000" b="0" i="1" dirty="0" smtClean="0">
                <a:solidFill>
                  <a:srgbClr val="000099"/>
                </a:solidFill>
              </a:rPr>
              <a:t>БЮДЖЕТ</a:t>
            </a:r>
            <a:br>
              <a:rPr lang="ru-RU" sz="5000" b="0" i="1" dirty="0" smtClean="0">
                <a:solidFill>
                  <a:srgbClr val="000099"/>
                </a:solidFill>
              </a:rPr>
            </a:br>
            <a:r>
              <a:rPr lang="ru-RU" sz="5000" b="0" i="1" dirty="0" smtClean="0">
                <a:solidFill>
                  <a:srgbClr val="000099"/>
                </a:solidFill>
              </a:rPr>
              <a:t>ЖОБАСЫ</a:t>
            </a:r>
            <a:br>
              <a:rPr lang="ru-RU" sz="5000" b="0" i="1" dirty="0" smtClean="0">
                <a:solidFill>
                  <a:srgbClr val="000099"/>
                </a:solidFill>
              </a:rPr>
            </a:br>
            <a:r>
              <a:rPr lang="ru-RU" sz="5000" b="0" i="1" dirty="0" smtClean="0">
                <a:solidFill>
                  <a:srgbClr val="000099"/>
                </a:solidFill>
              </a:rPr>
              <a:t/>
            </a:r>
            <a:br>
              <a:rPr lang="ru-RU" sz="5000" b="0" i="1" dirty="0" smtClean="0">
                <a:solidFill>
                  <a:srgbClr val="000099"/>
                </a:solidFill>
              </a:rPr>
            </a:br>
            <a:endParaRPr lang="ru-RU" sz="5000" b="0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7448550" cy="5254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err="1" smtClean="0">
                <a:solidFill>
                  <a:srgbClr val="000099"/>
                </a:solidFill>
              </a:rPr>
              <a:t>Құрметті</a:t>
            </a:r>
            <a:r>
              <a:rPr lang="ru-RU" b="1" dirty="0" smtClean="0">
                <a:solidFill>
                  <a:srgbClr val="000099"/>
                </a:solidFill>
              </a:rPr>
              <a:t> сайт </a:t>
            </a:r>
            <a:r>
              <a:rPr lang="ru-RU" b="1" dirty="0" err="1" smtClean="0">
                <a:solidFill>
                  <a:srgbClr val="000099"/>
                </a:solidFill>
              </a:rPr>
              <a:t>қонақтары</a:t>
            </a:r>
            <a:r>
              <a:rPr lang="ru-RU" b="1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6250" y="800100"/>
            <a:ext cx="795340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Сіздің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назарыңызға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Успен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ауданы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әкімінің</a:t>
            </a:r>
            <a:r>
              <a:rPr lang="ru-RU" sz="2800" dirty="0">
                <a:solidFill>
                  <a:srgbClr val="000099"/>
                </a:solidFill>
              </a:rPr>
              <a:t> аппараты </a:t>
            </a:r>
            <a:r>
              <a:rPr lang="ru-RU" sz="2800" dirty="0" err="1">
                <a:solidFill>
                  <a:srgbClr val="000099"/>
                </a:solidFill>
              </a:rPr>
              <a:t>мемлекеттік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мекемесінің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smtClean="0">
                <a:solidFill>
                  <a:srgbClr val="000099"/>
                </a:solidFill>
              </a:rPr>
              <a:t>2027-2029 </a:t>
            </a:r>
            <a:r>
              <a:rPr lang="ru-RU" sz="2800" dirty="0" err="1">
                <a:solidFill>
                  <a:srgbClr val="000099"/>
                </a:solidFill>
              </a:rPr>
              <a:t>жылдарға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арналған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,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kk-KZ" sz="2800" dirty="0" smtClean="0">
                <a:solidFill>
                  <a:srgbClr val="000099"/>
                </a:solidFill>
              </a:rPr>
              <a:t>жобасы ұсынамыз</a:t>
            </a:r>
            <a:r>
              <a:rPr lang="ru-RU" sz="2800" dirty="0" smtClean="0">
                <a:solidFill>
                  <a:srgbClr val="000099"/>
                </a:solidFill>
              </a:rPr>
              <a:t>, </a:t>
            </a:r>
            <a:r>
              <a:rPr lang="ru-RU" sz="2800" dirty="0">
                <a:solidFill>
                  <a:srgbClr val="000099"/>
                </a:solidFill>
              </a:rPr>
              <a:t>оны </a:t>
            </a:r>
            <a:r>
              <a:rPr lang="ru-RU" sz="2800" dirty="0" err="1">
                <a:solidFill>
                  <a:srgbClr val="000099"/>
                </a:solidFill>
              </a:rPr>
              <a:t>қалыптастыру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параметрлері</a:t>
            </a:r>
            <a:r>
              <a:rPr lang="ru-RU" sz="2800" dirty="0">
                <a:solidFill>
                  <a:srgbClr val="000099"/>
                </a:solidFill>
              </a:rPr>
              <a:t>, бюджет </a:t>
            </a:r>
            <a:r>
              <a:rPr lang="ru-RU" sz="2800" dirty="0" err="1">
                <a:solidFill>
                  <a:srgbClr val="000099"/>
                </a:solidFill>
              </a:rPr>
              <a:t>қаражатын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жұмсау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бағыттары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туралы</a:t>
            </a:r>
            <a:r>
              <a:rPr lang="ru-RU" sz="2800" dirty="0" smtClean="0">
                <a:solidFill>
                  <a:srgbClr val="000099"/>
                </a:solidFill>
              </a:rPr>
              <a:t> «</a:t>
            </a:r>
            <a:r>
              <a:rPr lang="ru-RU" sz="2800" dirty="0" err="1">
                <a:solidFill>
                  <a:srgbClr val="000099"/>
                </a:solidFill>
              </a:rPr>
              <a:t>Успен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ауданы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әкімінің</a:t>
            </a:r>
            <a:r>
              <a:rPr lang="ru-RU" sz="2800" dirty="0">
                <a:solidFill>
                  <a:srgbClr val="000099"/>
                </a:solidFill>
              </a:rPr>
              <a:t> аппараты» ММ </a:t>
            </a:r>
            <a:r>
              <a:rPr lang="ru-RU" sz="2800" dirty="0" smtClean="0">
                <a:solidFill>
                  <a:srgbClr val="000099"/>
                </a:solidFill>
              </a:rPr>
              <a:t>2027-2029 </a:t>
            </a:r>
            <a:r>
              <a:rPr lang="ru-RU" sz="2800" dirty="0" err="1">
                <a:solidFill>
                  <a:srgbClr val="000099"/>
                </a:solidFill>
              </a:rPr>
              <a:t>жылдарға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арналған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ұсынылады</a:t>
            </a:r>
            <a:r>
              <a:rPr lang="ru-RU" sz="2800" dirty="0" smtClean="0">
                <a:solidFill>
                  <a:srgbClr val="000099"/>
                </a:solidFill>
              </a:rPr>
              <a:t>.</a:t>
            </a:r>
            <a:endParaRPr lang="ru-RU" sz="2800" dirty="0">
              <a:solidFill>
                <a:srgbClr val="000099"/>
              </a:solidFill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0099"/>
                </a:solidFill>
              </a:rPr>
              <a:t>Бұл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құжатта</a:t>
            </a:r>
            <a:r>
              <a:rPr lang="ru-RU" sz="2800" dirty="0">
                <a:solidFill>
                  <a:srgbClr val="000099"/>
                </a:solidFill>
              </a:rPr>
              <a:t> «</a:t>
            </a:r>
            <a:r>
              <a:rPr lang="ru-RU" sz="2800" dirty="0" err="1">
                <a:solidFill>
                  <a:srgbClr val="000099"/>
                </a:solidFill>
              </a:rPr>
              <a:t>Успен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ауданы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әкімінің</a:t>
            </a:r>
            <a:r>
              <a:rPr lang="ru-RU" sz="2800" dirty="0">
                <a:solidFill>
                  <a:srgbClr val="000099"/>
                </a:solidFill>
              </a:rPr>
              <a:t> аппараты» </a:t>
            </a:r>
            <a:r>
              <a:rPr lang="ru-RU" sz="2800" dirty="0" err="1">
                <a:solidFill>
                  <a:srgbClr val="000099"/>
                </a:solidFill>
              </a:rPr>
              <a:t>мемлекеттік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мекемесінің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smtClean="0">
                <a:solidFill>
                  <a:srgbClr val="000099"/>
                </a:solidFill>
              </a:rPr>
              <a:t>2027-2029 </a:t>
            </a:r>
            <a:r>
              <a:rPr lang="ru-RU" sz="28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арналған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жобасы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кірістері</a:t>
            </a:r>
            <a:r>
              <a:rPr lang="ru-RU" sz="2800" dirty="0">
                <a:solidFill>
                  <a:srgbClr val="000099"/>
                </a:solidFill>
              </a:rPr>
              <a:t> мен </a:t>
            </a:r>
            <a:r>
              <a:rPr lang="ru-RU" sz="2800" dirty="0" err="1">
                <a:solidFill>
                  <a:srgbClr val="000099"/>
                </a:solidFill>
              </a:rPr>
              <a:t>шығыстары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туралы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толық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ақпарат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қамтылған</a:t>
            </a:r>
            <a:r>
              <a:rPr lang="ru-RU" sz="2800" dirty="0">
                <a:solidFill>
                  <a:srgbClr val="000099"/>
                </a:solidFill>
              </a:rPr>
              <a:t>.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</a:endParaRP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Бюджет </a:t>
            </a:r>
            <a:r>
              <a:rPr lang="ru-RU" sz="4000" dirty="0" err="1" smtClean="0"/>
              <a:t>процесінің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err="1" smtClean="0"/>
              <a:t>заңнамалық базасы</a:t>
            </a:r>
            <a:endParaRPr lang="ru-RU" sz="4000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	</a:t>
            </a:r>
          </a:p>
          <a:p>
            <a:pPr algn="just">
              <a:buFont typeface="Wingdings 2" pitchFamily="18" charset="2"/>
              <a:buNone/>
            </a:pPr>
            <a:r>
              <a:rPr lang="ru-RU" sz="2200" b="1" dirty="0" smtClean="0">
                <a:latin typeface="Arial Narrow" pitchFamily="34" charset="0"/>
              </a:rPr>
              <a:t> "</a:t>
            </a:r>
            <a:r>
              <a:rPr lang="ru-RU" sz="2200" b="1" dirty="0" err="1">
                <a:latin typeface="Arial Narrow" pitchFamily="34" charset="0"/>
              </a:rPr>
              <a:t>Успен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ауданы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әкімінің</a:t>
            </a:r>
            <a:r>
              <a:rPr lang="ru-RU" sz="2200" b="1" dirty="0">
                <a:latin typeface="Arial Narrow" pitchFamily="34" charset="0"/>
              </a:rPr>
              <a:t> аппараты" ММ </a:t>
            </a:r>
            <a:r>
              <a:rPr lang="ru-RU" sz="2200" b="1" dirty="0" err="1">
                <a:latin typeface="Arial Narrow" pitchFamily="34" charset="0"/>
              </a:rPr>
              <a:t>бюджетінің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 smtClean="0">
                <a:latin typeface="Arial Narrow" pitchFamily="34" charset="0"/>
              </a:rPr>
              <a:t>болжау</a:t>
            </a:r>
            <a:r>
              <a:rPr lang="ru-RU" sz="2200" b="1" dirty="0" smtClean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Қазақстан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Республикасы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Қаржы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министрінің</a:t>
            </a:r>
            <a:r>
              <a:rPr lang="ru-RU" sz="2200" b="1" dirty="0">
                <a:latin typeface="Arial Narrow" pitchFamily="34" charset="0"/>
              </a:rPr>
              <a:t> 2014 </a:t>
            </a:r>
            <a:r>
              <a:rPr lang="ru-RU" sz="2200" b="1" dirty="0" err="1">
                <a:latin typeface="Arial Narrow" pitchFamily="34" charset="0"/>
              </a:rPr>
              <a:t>жылғы</a:t>
            </a:r>
            <a:r>
              <a:rPr lang="ru-RU" sz="2200" b="1" dirty="0">
                <a:latin typeface="Arial Narrow" pitchFamily="34" charset="0"/>
              </a:rPr>
              <a:t> 31 </a:t>
            </a:r>
            <a:r>
              <a:rPr lang="ru-RU" sz="2200" b="1" dirty="0" err="1">
                <a:latin typeface="Arial Narrow" pitchFamily="34" charset="0"/>
              </a:rPr>
              <a:t>қазандағы</a:t>
            </a:r>
            <a:r>
              <a:rPr lang="ru-RU" sz="2200" b="1" dirty="0">
                <a:latin typeface="Arial Narrow" pitchFamily="34" charset="0"/>
              </a:rPr>
              <a:t> № 470 </a:t>
            </a:r>
            <a:r>
              <a:rPr lang="ru-RU" sz="2200" b="1" dirty="0" err="1">
                <a:latin typeface="Arial Narrow" pitchFamily="34" charset="0"/>
              </a:rPr>
              <a:t>бұйрығымен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бекітілген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жергілікті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бюджеттердің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жобаларын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әзірлеу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қағидаларына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сәйкес</a:t>
            </a:r>
            <a:r>
              <a:rPr lang="ru-RU" sz="2200" b="1" dirty="0">
                <a:latin typeface="Arial Narrow" pitchFamily="34" charset="0"/>
              </a:rPr>
              <a:t> 3 </a:t>
            </a:r>
            <a:r>
              <a:rPr lang="ru-RU" sz="2200" b="1" dirty="0" err="1">
                <a:latin typeface="Arial Narrow" pitchFamily="34" charset="0"/>
              </a:rPr>
              <a:t>жылдық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кезеңге</a:t>
            </a:r>
            <a:r>
              <a:rPr lang="ru-RU" sz="2200" b="1" dirty="0">
                <a:latin typeface="Arial Narrow" pitchFamily="34" charset="0"/>
              </a:rPr>
              <a:t> </a:t>
            </a:r>
            <a:r>
              <a:rPr lang="ru-RU" sz="2200" b="1" dirty="0" err="1">
                <a:latin typeface="Arial Narrow" pitchFamily="34" charset="0"/>
              </a:rPr>
              <a:t>әзірленді</a:t>
            </a:r>
            <a:r>
              <a:rPr lang="ru-RU" sz="2200" b="1" dirty="0">
                <a:latin typeface="Arial Narrow" pitchFamily="34" charset="0"/>
              </a:rPr>
              <a:t>.</a:t>
            </a:r>
            <a:endParaRPr lang="ru-RU" sz="2200" b="1" dirty="0" smtClean="0">
              <a:latin typeface="Arial Narrow" pitchFamily="34" charset="0"/>
            </a:endParaRPr>
          </a:p>
          <a:p>
            <a:pPr algn="just">
              <a:buFont typeface="Wingdings 2" pitchFamily="18" charset="2"/>
              <a:buNone/>
            </a:pPr>
            <a:endParaRPr lang="ru-RU" sz="2200" b="1" dirty="0" smtClean="0">
              <a:latin typeface="Arial Narrow" pitchFamily="34" charset="0"/>
            </a:endParaRPr>
          </a:p>
          <a:p>
            <a:pPr algn="just">
              <a:buNone/>
            </a:pPr>
            <a:r>
              <a:rPr lang="ru-RU" sz="2200" b="1" dirty="0" smtClean="0">
                <a:latin typeface="Arial Narrow" pitchFamily="34" charset="0"/>
              </a:rPr>
              <a:t> </a:t>
            </a:r>
            <a:endParaRPr lang="ru-RU" sz="2200" b="1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k-KZ" altLang="ru-RU" sz="1000" b="1" dirty="0" smtClean="0">
                <a:solidFill>
                  <a:srgbClr val="000000"/>
                </a:solidFill>
              </a:rPr>
              <a:t>31 желтоқсанда 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99"/>
                </a:solidFill>
              </a:rPr>
              <a:t>Бюджетті</a:t>
            </a:r>
            <a:r>
              <a:rPr lang="ru-RU" altLang="ru-RU" sz="2000" b="1" dirty="0" smtClean="0">
                <a:solidFill>
                  <a:srgbClr val="003399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99"/>
                </a:solidFill>
              </a:rPr>
              <a:t>атқару үшін мынадай</a:t>
            </a:r>
            <a:r>
              <a:rPr lang="ru-RU" altLang="ru-RU" sz="2000" b="1" dirty="0" smtClean="0">
                <a:solidFill>
                  <a:srgbClr val="003399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99"/>
                </a:solidFill>
              </a:rPr>
              <a:t>құжаттар негіз</a:t>
            </a:r>
            <a:r>
              <a:rPr lang="ru-RU" altLang="ru-RU" sz="2000" b="1" dirty="0" smtClean="0">
                <a:solidFill>
                  <a:srgbClr val="003399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99"/>
                </a:solidFill>
              </a:rPr>
              <a:t>болып</a:t>
            </a:r>
            <a:r>
              <a:rPr lang="ru-RU" altLang="ru-RU" sz="2000" b="1" dirty="0" smtClean="0">
                <a:solidFill>
                  <a:srgbClr val="003399"/>
                </a:solidFill>
              </a:rPr>
              <a:t> </a:t>
            </a:r>
            <a:r>
              <a:rPr lang="ru-RU" altLang="ru-RU" sz="2000" b="1" dirty="0" err="1" smtClean="0">
                <a:solidFill>
                  <a:srgbClr val="003399"/>
                </a:solidFill>
              </a:rPr>
              <a:t>табылады</a:t>
            </a:r>
            <a:endParaRPr lang="ru-RU" altLang="ru-RU" sz="2000" b="1" dirty="0">
              <a:solidFill>
                <a:srgbClr val="003399"/>
              </a:solidFill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k-KZ" altLang="ru-RU" sz="1000" b="1" dirty="0" smtClean="0">
                <a:solidFill>
                  <a:srgbClr val="000000"/>
                </a:solidFill>
              </a:rPr>
              <a:t>1 қаңтарда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kk-KZ" altLang="ru-RU" sz="1000" b="1" dirty="0" smtClean="0">
                <a:solidFill>
                  <a:srgbClr val="000000"/>
                </a:solidFill>
              </a:rPr>
              <a:t>БЮДЖЕТТІҢ ОРЫНДАЛУЫ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нәтижелер 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түсімдердің және төлемдер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бағдарламалар әкімшілерінің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 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2027-2029жылдарға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әкімінің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аппараты " ММ </a:t>
            </a:r>
            <a:r>
              <a:rPr lang="ru-RU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бюджеті</a:t>
            </a:r>
            <a:endParaRPr lang="ru-RU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500174"/>
            <a:ext cx="3714744" cy="4857784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Азаматтық бюджет-бұл республикалық және жергілікті</a:t>
            </a:r>
            <a:r>
              <a:rPr lang="ru-RU" sz="2000" dirty="0" smtClean="0"/>
              <a:t> </a:t>
            </a:r>
            <a:r>
              <a:rPr lang="ru-RU" sz="2000" dirty="0" err="1" smtClean="0"/>
              <a:t>бюджеттердің негізгі</a:t>
            </a:r>
            <a:r>
              <a:rPr lang="ru-RU" sz="2000" dirty="0" smtClean="0"/>
              <a:t> </a:t>
            </a:r>
            <a:r>
              <a:rPr lang="ru-RU" sz="2000" dirty="0" err="1" smtClean="0"/>
              <a:t>ережелерін</a:t>
            </a:r>
            <a:r>
              <a:rPr lang="ru-RU" sz="2000" dirty="0" smtClean="0"/>
              <a:t> </a:t>
            </a:r>
            <a:r>
              <a:rPr lang="ru-RU" sz="2000" dirty="0" err="1" smtClean="0"/>
              <a:t>ашатын</a:t>
            </a:r>
            <a:r>
              <a:rPr lang="ru-RU" sz="2000" dirty="0" smtClean="0"/>
              <a:t>, </a:t>
            </a:r>
            <a:r>
              <a:rPr lang="ru-RU" sz="2000" dirty="0" err="1" smtClean="0"/>
              <a:t>бұқаралық ақпарат құралдарында жұртшылыққа қолжетімді нысанда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жарияланатын</a:t>
            </a:r>
            <a:r>
              <a:rPr lang="ru-RU" sz="2000" dirty="0" smtClean="0"/>
              <a:t> </a:t>
            </a:r>
            <a:r>
              <a:rPr lang="ru-RU" sz="2000" dirty="0" err="1" smtClean="0"/>
              <a:t>ақпарат.</a:t>
            </a:r>
            <a:endParaRPr lang="ru-RU" sz="2000" dirty="0" smtClean="0"/>
          </a:p>
          <a:p>
            <a:r>
              <a:rPr lang="ru-RU" sz="2000" dirty="0" err="1" smtClean="0"/>
              <a:t>Азаматтық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процесінің мынадай</a:t>
            </a:r>
            <a:r>
              <a:rPr lang="ru-RU" sz="2000" dirty="0" smtClean="0"/>
              <a:t> </a:t>
            </a:r>
            <a:r>
              <a:rPr lang="ru-RU" sz="2000" dirty="0" err="1" smtClean="0"/>
              <a:t>сатыларында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жасалады</a:t>
            </a:r>
            <a:r>
              <a:rPr lang="ru-RU" sz="2000" dirty="0" smtClean="0"/>
              <a:t>: </a:t>
            </a:r>
            <a:r>
              <a:rPr lang="ru-RU" sz="2000" dirty="0" err="1" smtClean="0"/>
              <a:t>бюджетті</a:t>
            </a:r>
            <a:r>
              <a:rPr lang="ru-RU" sz="2000" dirty="0" smtClean="0"/>
              <a:t> </a:t>
            </a:r>
            <a:r>
              <a:rPr lang="ru-RU" sz="2000" dirty="0" err="1" smtClean="0"/>
              <a:t>жоспар</a:t>
            </a:r>
            <a:r>
              <a:rPr lang="ru-RU" sz="2000" dirty="0" smtClean="0"/>
              <a:t>(</a:t>
            </a:r>
            <a:r>
              <a:rPr lang="ru-RU" sz="2000" dirty="0" err="1" smtClean="0"/>
              <a:t>қалыптастыру</a:t>
            </a:r>
            <a:r>
              <a:rPr lang="ru-RU" sz="2000" dirty="0" smtClean="0"/>
              <a:t>, </a:t>
            </a:r>
            <a:r>
              <a:rPr lang="ru-RU" sz="2000" dirty="0" err="1" smtClean="0"/>
              <a:t>бекіту</a:t>
            </a:r>
            <a:r>
              <a:rPr lang="ru-RU" sz="2000" dirty="0" smtClean="0"/>
              <a:t>, </a:t>
            </a:r>
            <a:r>
              <a:rPr lang="ru-RU" sz="2000" dirty="0" err="1" smtClean="0"/>
              <a:t>нақтылау</a:t>
            </a:r>
            <a:r>
              <a:rPr lang="ru-RU" sz="2000" dirty="0" smtClean="0"/>
              <a:t>), </a:t>
            </a:r>
            <a:r>
              <a:rPr lang="ru-RU" sz="2000" dirty="0" err="1" smtClean="0"/>
              <a:t>атқару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63000355"/>
              </p:ext>
            </p:extLst>
          </p:nvPr>
        </p:nvGraphicFramePr>
        <p:xfrm>
          <a:off x="4071934" y="1071546"/>
          <a:ext cx="414340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2027-2029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sz="2400" b="1" dirty="0" smtClean="0">
                <a:solidFill>
                  <a:srgbClr val="003399"/>
                </a:solidFill>
              </a:rPr>
              <a:t>" </a:t>
            </a:r>
            <a:r>
              <a:rPr lang="ru-RU" sz="2400" b="1" dirty="0" err="1" smtClean="0">
                <a:solidFill>
                  <a:srgbClr val="003399"/>
                </a:solidFill>
              </a:rPr>
              <a:t>Успен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ауданы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әкімінің</a:t>
            </a:r>
            <a:r>
              <a:rPr lang="ru-RU" sz="2400" b="1" dirty="0" smtClean="0">
                <a:solidFill>
                  <a:srgbClr val="003399"/>
                </a:solidFill>
              </a:rPr>
              <a:t> аппараты " ММ бюджет </a:t>
            </a:r>
            <a:r>
              <a:rPr lang="ru-RU" sz="2400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теңге</a:t>
            </a:r>
            <a:endParaRPr lang="ru-RU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430354"/>
              </p:ext>
            </p:extLst>
          </p:nvPr>
        </p:nvGraphicFramePr>
        <p:xfrm>
          <a:off x="714348" y="1357298"/>
          <a:ext cx="7572427" cy="468509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89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05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44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5755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2027-2029 </a:t>
                      </a:r>
                      <a:r>
                        <a:rPr lang="ru-RU" sz="1600" u="none" strike="noStrike" dirty="0" err="1" smtClean="0"/>
                        <a:t>жылдарға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 err="1" smtClean="0"/>
                        <a:t>арналған</a:t>
                      </a:r>
                      <a:r>
                        <a:rPr lang="ru-RU" sz="1600" u="none" strike="noStrike" dirty="0" smtClean="0"/>
                        <a:t>" </a:t>
                      </a:r>
                      <a:r>
                        <a:rPr lang="ru-RU" sz="1600" u="none" strike="noStrike" dirty="0" err="1" smtClean="0"/>
                        <a:t>Успен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 err="1" smtClean="0"/>
                        <a:t>ауданы</a:t>
                      </a:r>
                      <a:r>
                        <a:rPr lang="ru-RU" sz="1600" u="none" strike="noStrike" dirty="0" smtClean="0"/>
                        <a:t> </a:t>
                      </a:r>
                      <a:r>
                        <a:rPr lang="ru-RU" sz="1600" u="none" strike="noStrike" dirty="0" err="1" smtClean="0"/>
                        <a:t>әкімінің</a:t>
                      </a:r>
                      <a:r>
                        <a:rPr lang="ru-RU" sz="1600" u="none" strike="noStrike" dirty="0" smtClean="0"/>
                        <a:t> аппараты " ММ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55"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err="1" smtClean="0"/>
                        <a:t>мың теңге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№ </a:t>
                      </a:r>
                      <a:r>
                        <a:rPr lang="ru-RU" sz="1600" u="none" strike="noStrike" dirty="0" err="1" smtClean="0"/>
                        <a:t>р</a:t>
                      </a:r>
                      <a:r>
                        <a:rPr lang="ru-RU" sz="1600" u="none" strike="noStrike" dirty="0" smtClean="0"/>
                        <a:t>/с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Атауы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2027жыл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2028жыл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2029жыл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/>
                        <a:t> 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Шығындар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260794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256783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238427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2513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/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 err="1" smtClean="0"/>
                        <a:t>Аудан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әкімінің қызметін қамтамасыз ету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жөніндегі қызметтер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/>
                        <a:t>192555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192801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200729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497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/>
                        <a:t>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 err="1" smtClean="0"/>
                        <a:t>мемлекеттік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органның күрделі шығыстары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1921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/>
                        <a:t>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 err="1" smtClean="0"/>
                        <a:t>жалпыға бірдей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әскери міндетті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атқару шеңберіндегі іс-шаралар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/>
                        <a:t>7968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7968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8641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1921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/>
                        <a:t>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 err="1" smtClean="0"/>
                        <a:t>төтенше жағдайлардың алдын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алу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және оларды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жою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7263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/>
                        <a:t>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dirty="0" smtClean="0"/>
                        <a:t>дала </a:t>
                      </a:r>
                      <a:r>
                        <a:rPr lang="ru-RU" sz="1600" dirty="0" err="1" smtClean="0"/>
                        <a:t>өрттерінің алдын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алу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және сөндіру жөніндегі іс-шаралар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/>
                        <a:t>59971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 smtClean="0"/>
                        <a:t>55714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28757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231" marR="7231" marT="7231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1720</TotalTime>
  <Words>316</Words>
  <Application>Microsoft Office PowerPoint</Application>
  <PresentationFormat>Экран (4:3)</PresentationFormat>
  <Paragraphs>66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Times New Roman</vt:lpstr>
      <vt:lpstr>Wingdings</vt:lpstr>
      <vt:lpstr>Wingdings 2</vt:lpstr>
      <vt:lpstr>Эркер</vt:lpstr>
      <vt:lpstr>«Успен ауданы әкімінің аппараты» мемлекеттік мекемесінің 2027-2029 жылдарға арналған АЗАМАТТЫҚ БЮДЖЕТ ЖОБАСЫ  </vt:lpstr>
      <vt:lpstr>  Құрметті сайт қонақтары!</vt:lpstr>
      <vt:lpstr>Бюджет процесінің  заңнамалық базасы</vt:lpstr>
      <vt:lpstr>Презентация PowerPoint</vt:lpstr>
      <vt:lpstr>2027-2029жылдарға арналған" Успен ауданы әкімінің аппараты " ММ бюджеті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Aur</cp:lastModifiedBy>
  <cp:revision>274</cp:revision>
  <dcterms:created xsi:type="dcterms:W3CDTF">2018-01-26T02:54:43Z</dcterms:created>
  <dcterms:modified xsi:type="dcterms:W3CDTF">2026-10-27T12:37:44Z</dcterms:modified>
</cp:coreProperties>
</file>