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9"/>
  </p:notesMasterIdLst>
  <p:sldIdLst>
    <p:sldId id="256" r:id="rId2"/>
    <p:sldId id="257" r:id="rId3"/>
    <p:sldId id="276" r:id="rId4"/>
    <p:sldId id="270" r:id="rId5"/>
    <p:sldId id="275" r:id="rId6"/>
    <p:sldId id="263" r:id="rId7"/>
    <p:sldId id="27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2016E4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0" autoAdjust="0"/>
    <p:restoredTop sz="94750" autoAdjust="0"/>
  </p:normalViewPr>
  <p:slideViewPr>
    <p:cSldViewPr>
      <p:cViewPr varScale="1">
        <p:scale>
          <a:sx n="86" d="100"/>
          <a:sy n="86" d="100"/>
        </p:scale>
        <p:origin x="-10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3114308911224025E-4"/>
          <c:y val="7.3340034264885834E-2"/>
          <c:w val="0.55777888985320601"/>
          <c:h val="0.840311839139408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Продажи2</c:v>
                </c:pt>
              </c:strCache>
            </c:strRef>
          </c:tx>
          <c:explosion val="25"/>
          <c:dLbls>
            <c:dLbl>
              <c:idx val="4"/>
              <c:layout>
                <c:manualLayout>
                  <c:x val="2.1726480473906112E-2"/>
                  <c:y val="6.0652009097801468E-2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D1-472D-B31D-4FCDDB16F264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Ақпарат, мемлекеттілікті нығайту және азаматтардың әлеуметтік оптимизмін қалыптастыру саласында жергілікті деңгейде мемлекеттік саясатты іске асыру жөніндегі қызметтер</c:v>
                </c:pt>
                <c:pt idx="1">
                  <c:v>Мемлекеттік ақпараттық саясатты жүргізу жөніндегі қызметтер 
</c:v>
                </c:pt>
                <c:pt idx="2">
                  <c:v>Жастар саясаты саласында іс-шараларды іске асыру
</c:v>
                </c:pt>
                <c:pt idx="3">
                  <c:v>Мемлекеттік органның күрделі қаржы шығындары
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32382</c:v>
                </c:pt>
                <c:pt idx="1">
                  <c:v>25565</c:v>
                </c:pt>
                <c:pt idx="2">
                  <c:v>22426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D1-472D-B31D-4FCDDB16F264}"/>
            </c:ext>
          </c:extLst>
        </c:ser>
        <c:dLbls>
          <c:showVal val="1"/>
        </c:dLbls>
      </c:pie3DChart>
    </c:plotArea>
    <c:legend>
      <c:legendPos val="r"/>
      <c:legendEntry>
        <c:idx val="1"/>
        <c:txPr>
          <a:bodyPr/>
          <a:lstStyle/>
          <a:p>
            <a:pPr>
              <a:defRPr sz="1000" baseline="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000" baseline="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000" baseline="0"/>
            </a:pPr>
            <a:endParaRPr lang="ru-RU"/>
          </a:p>
        </c:txPr>
      </c:legendEntry>
      <c:layout>
        <c:manualLayout>
          <c:xMode val="edge"/>
          <c:yMode val="edge"/>
          <c:x val="0.58286452769588704"/>
          <c:y val="2.6073677863807689E-2"/>
          <c:w val="0.33798900772059953"/>
          <c:h val="0.71145523034033264"/>
        </c:manualLayout>
      </c:layout>
      <c:txPr>
        <a:bodyPr/>
        <a:lstStyle/>
        <a:p>
          <a:pPr>
            <a:defRPr sz="1000" baseline="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0.6194</cdr:x>
      <cdr:y>0.43631</cdr:y>
    </cdr:from>
    <cdr:to>
      <cdr:x>0.92493</cdr:x>
      <cdr:y>0.58984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68894" y="1827205"/>
          <a:ext cx="2500330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1" y="4342889"/>
            <a:ext cx="5484813" cy="411523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929618" cy="5357850"/>
          </a:xfrm>
        </p:spPr>
        <p:txBody>
          <a:bodyPr>
            <a:noAutofit/>
          </a:bodyPr>
          <a:lstStyle/>
          <a:p>
            <a:pPr algn="ctr"/>
            <a:r>
              <a:rPr lang="ru-RU" sz="5000" i="1" dirty="0">
                <a:solidFill>
                  <a:srgbClr val="000099"/>
                </a:solidFill>
              </a:rPr>
              <a:t>"</a:t>
            </a:r>
            <a:r>
              <a:rPr lang="ru-RU" sz="5000" i="1" dirty="0" err="1">
                <a:solidFill>
                  <a:srgbClr val="000099"/>
                </a:solidFill>
              </a:rPr>
              <a:t>Успен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>
                <a:solidFill>
                  <a:srgbClr val="000099"/>
                </a:solidFill>
              </a:rPr>
              <a:t>ауданының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>
                <a:solidFill>
                  <a:srgbClr val="000099"/>
                </a:solidFill>
              </a:rPr>
              <a:t>ішкі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>
                <a:solidFill>
                  <a:srgbClr val="000099"/>
                </a:solidFill>
              </a:rPr>
              <a:t>саясат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>
                <a:solidFill>
                  <a:srgbClr val="000099"/>
                </a:solidFill>
              </a:rPr>
              <a:t>бөлімі</a:t>
            </a:r>
            <a:r>
              <a:rPr lang="ru-RU" sz="5000" i="1" dirty="0">
                <a:solidFill>
                  <a:srgbClr val="000099"/>
                </a:solidFill>
              </a:rPr>
              <a:t>" </a:t>
            </a:r>
            <a:r>
              <a:rPr lang="ru-RU" sz="5000" i="1" dirty="0" err="1">
                <a:solidFill>
                  <a:srgbClr val="000099"/>
                </a:solidFill>
              </a:rPr>
              <a:t>ММ-ң</a:t>
            </a:r>
            <a:r>
              <a:rPr lang="ru-RU" sz="5000" i="1" err="1">
                <a:solidFill>
                  <a:srgbClr val="000099"/>
                </a:solidFill>
              </a:rPr>
              <a:t> </a:t>
            </a:r>
            <a:r>
              <a:rPr lang="ru-RU" sz="5000" i="1" smtClean="0">
                <a:solidFill>
                  <a:srgbClr val="000099"/>
                </a:solidFill>
              </a:rPr>
              <a:t>2027-2029 </a:t>
            </a:r>
            <a:r>
              <a:rPr lang="ru-RU" sz="5000" i="1" dirty="0" err="1">
                <a:solidFill>
                  <a:srgbClr val="000099"/>
                </a:solidFill>
              </a:rPr>
              <a:t>жылдарға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>
                <a:solidFill>
                  <a:srgbClr val="000099"/>
                </a:solidFill>
              </a:rPr>
              <a:t>арналған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>
                <a:solidFill>
                  <a:srgbClr val="000099"/>
                </a:solidFill>
              </a:rPr>
              <a:t>азаматтық</a:t>
            </a:r>
            <a:r>
              <a:rPr lang="ru-RU" sz="5000" i="1" dirty="0">
                <a:solidFill>
                  <a:srgbClr val="000099"/>
                </a:solidFill>
              </a:rPr>
              <a:t> </a:t>
            </a:r>
            <a:r>
              <a:rPr lang="ru-RU" sz="5000" i="1" dirty="0" err="1" smtClean="0">
                <a:solidFill>
                  <a:srgbClr val="000099"/>
                </a:solidFill>
              </a:rPr>
              <a:t>бюджеті</a:t>
            </a:r>
            <a:r>
              <a:rPr lang="ru-RU" sz="5000" i="1" dirty="0" smtClean="0">
                <a:solidFill>
                  <a:srgbClr val="000099"/>
                </a:solidFill>
              </a:rPr>
              <a:t> </a:t>
            </a:r>
            <a:r>
              <a:rPr lang="ru-RU" sz="5000" i="1" dirty="0" err="1" smtClean="0">
                <a:solidFill>
                  <a:srgbClr val="000099"/>
                </a:solidFill>
              </a:rPr>
              <a:t>жобасы</a:t>
            </a:r>
            <a:endParaRPr lang="ru-RU" sz="5000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000099"/>
                </a:solidFill>
              </a:rPr>
              <a:t>Құрметті</a:t>
            </a:r>
            <a:r>
              <a:rPr lang="ru-RU" dirty="0">
                <a:solidFill>
                  <a:srgbClr val="000099"/>
                </a:solidFill>
              </a:rPr>
              <a:t> </a:t>
            </a:r>
            <a:r>
              <a:rPr lang="ru-RU" dirty="0" err="1">
                <a:solidFill>
                  <a:srgbClr val="000099"/>
                </a:solidFill>
              </a:rPr>
              <a:t>сайтқа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келушілер</a:t>
            </a:r>
            <a:r>
              <a:rPr lang="ru-RU" dirty="0" smtClean="0">
                <a:solidFill>
                  <a:srgbClr val="000099"/>
                </a:solidFill>
              </a:rPr>
              <a:t>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714356"/>
            <a:ext cx="814393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2800" dirty="0" smtClean="0">
              <a:solidFill>
                <a:srgbClr val="000099"/>
              </a:solidFill>
              <a:ea typeface="Verdana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2800" dirty="0" err="1" smtClean="0">
                <a:solidFill>
                  <a:srgbClr val="000099"/>
                </a:solidFill>
                <a:ea typeface="Verdana"/>
              </a:rPr>
              <a:t>Сіздердің</a:t>
            </a:r>
            <a:r>
              <a:rPr lang="ru-RU" sz="2800" dirty="0" smtClean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назарларыңызға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"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Успен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ауданының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ішкі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саясат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бөлімі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"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ММ-ң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smtClean="0">
                <a:solidFill>
                  <a:srgbClr val="000099"/>
                </a:solidFill>
                <a:ea typeface="Verdana"/>
              </a:rPr>
              <a:t>2027-2029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жылдарға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арналған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азаматтық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бюджетін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  <a:ea typeface="Verdana"/>
              </a:rPr>
              <a:t>жобасы</a:t>
            </a:r>
            <a:r>
              <a:rPr lang="ru-RU" sz="2800" dirty="0" smtClean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  <a:ea typeface="Verdana"/>
              </a:rPr>
              <a:t>ұсынамыз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,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онда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 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ішкі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саясат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бөлімінің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негізгі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бюджеттік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көрсеткіштері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, оны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қалыптастырудың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 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параметрлері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,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бюджеттік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қаражатты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жұмсау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бағыттары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туралы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ақпарат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бар.</a:t>
            </a:r>
          </a:p>
          <a:p>
            <a:pPr lvl="0" algn="ctr">
              <a:spcBef>
                <a:spcPct val="0"/>
              </a:spcBef>
              <a:defRPr/>
            </a:pPr>
            <a:endParaRPr lang="ru-RU" sz="2800" dirty="0">
              <a:solidFill>
                <a:srgbClr val="000099"/>
              </a:solidFill>
              <a:ea typeface="Verdana"/>
            </a:endParaRPr>
          </a:p>
          <a:p>
            <a:pPr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>
                <a:solidFill>
                  <a:srgbClr val="000099"/>
                </a:solidFill>
                <a:ea typeface="Verdana"/>
              </a:rPr>
              <a:t>Бұл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құжат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Успен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ауданының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ішкі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саясат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бөлімі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бюджетінің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 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түсімдері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және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 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шығындары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туралы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толық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ақпаратты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 </a:t>
            </a:r>
            <a:r>
              <a:rPr lang="ru-RU" sz="2800" dirty="0" err="1">
                <a:solidFill>
                  <a:srgbClr val="000099"/>
                </a:solidFill>
                <a:ea typeface="Verdana"/>
              </a:rPr>
              <a:t>енгізеді</a:t>
            </a:r>
            <a:r>
              <a:rPr lang="ru-RU" sz="2800" dirty="0">
                <a:solidFill>
                  <a:srgbClr val="000099"/>
                </a:solidFill>
                <a:ea typeface="Verdana"/>
              </a:rPr>
              <a:t>.</a:t>
            </a:r>
            <a:endParaRPr lang="ru-RU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err="1"/>
              <a:t>Бюджеттік</a:t>
            </a:r>
            <a:r>
              <a:rPr lang="ru-RU" sz="4000" dirty="0"/>
              <a:t> </a:t>
            </a:r>
            <a:r>
              <a:rPr lang="ru-RU" sz="4000" dirty="0" err="1"/>
              <a:t>үдерістің</a:t>
            </a:r>
            <a:r>
              <a:rPr lang="ru-RU" sz="4000" dirty="0"/>
              <a:t> </a:t>
            </a:r>
            <a:br>
              <a:rPr lang="ru-RU" sz="4000" dirty="0"/>
            </a:br>
            <a:r>
              <a:rPr lang="ru-RU" sz="4000" dirty="0" err="1"/>
              <a:t>заңнамалық</a:t>
            </a:r>
            <a:r>
              <a:rPr lang="ru-RU" sz="4000" dirty="0"/>
              <a:t> </a:t>
            </a:r>
            <a:r>
              <a:rPr lang="ru-RU" sz="4000" dirty="0" err="1"/>
              <a:t>базасы</a:t>
            </a:r>
            <a:r>
              <a:rPr lang="ru-RU" sz="4000" dirty="0"/>
              <a:t> </a:t>
            </a:r>
            <a:endParaRPr lang="ru-RU" sz="4000" dirty="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 2" pitchFamily="18" charset="2"/>
              <a:buNone/>
            </a:pPr>
            <a:r>
              <a:rPr lang="ru-RU" sz="2800" dirty="0" smtClean="0">
                <a:latin typeface="Arial Narrow" pitchFamily="34" charset="0"/>
              </a:rPr>
              <a:t>	</a:t>
            </a:r>
          </a:p>
          <a:p>
            <a:pPr marL="264795" indent="-264795" algn="just">
              <a:buNone/>
            </a:pPr>
            <a:r>
              <a:rPr lang="ru-RU" b="1" dirty="0" err="1">
                <a:latin typeface="Arial Narrow"/>
              </a:rPr>
              <a:t>Успен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 smtClean="0">
                <a:latin typeface="Arial Narrow"/>
              </a:rPr>
              <a:t>ауданыны</a:t>
            </a:r>
            <a:r>
              <a:rPr lang="kk-KZ" b="1" dirty="0" smtClean="0">
                <a:latin typeface="Arial Narrow"/>
              </a:rPr>
              <a:t>ң</a:t>
            </a:r>
            <a:r>
              <a:rPr lang="ru-RU" b="1" dirty="0" smtClean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ішкі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саясат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бөлімінің бюджеті</a:t>
            </a:r>
            <a:r>
              <a:rPr lang="ru-RU" dirty="0">
                <a:latin typeface="Arial Narrow"/>
              </a:rPr>
              <a:t> </a:t>
            </a:r>
            <a:r>
              <a:rPr lang="ru-RU" dirty="0" err="1" smtClean="0">
                <a:latin typeface="Arial Narrow"/>
              </a:rPr>
              <a:t>Қазақстан Республикасының </a:t>
            </a:r>
            <a:r>
              <a:rPr lang="ru-RU" dirty="0" smtClean="0">
                <a:latin typeface="Arial Narrow"/>
              </a:rPr>
              <a:t>Бюджет </a:t>
            </a:r>
            <a:r>
              <a:rPr lang="ru-RU" dirty="0" err="1" smtClean="0">
                <a:latin typeface="Arial Narrow"/>
              </a:rPr>
              <a:t>кодексіне</a:t>
            </a:r>
            <a:r>
              <a:rPr lang="ru-RU" dirty="0" smtClean="0">
                <a:latin typeface="Arial Narrow"/>
              </a:rPr>
              <a:t> </a:t>
            </a:r>
            <a:r>
              <a:rPr lang="ru-RU" dirty="0" err="1" smtClean="0">
                <a:latin typeface="Arial Narrow"/>
              </a:rPr>
              <a:t>сәйкес </a:t>
            </a:r>
            <a:r>
              <a:rPr lang="ru-RU" dirty="0" smtClean="0">
                <a:latin typeface="Arial Narrow"/>
              </a:rPr>
              <a:t>3 </a:t>
            </a:r>
            <a:r>
              <a:rPr lang="ru-RU" dirty="0" err="1" smtClean="0">
                <a:latin typeface="Arial Narrow"/>
              </a:rPr>
              <a:t>жылдық кезеңге әзірленген</a:t>
            </a:r>
            <a:r>
              <a:rPr lang="ru-RU" dirty="0" smtClean="0">
                <a:latin typeface="Arial Narrow"/>
              </a:rPr>
              <a:t>.</a:t>
            </a:r>
            <a:endParaRPr lang="ru-RU" dirty="0">
              <a:latin typeface="Arial Narrow"/>
            </a:endParaRPr>
          </a:p>
          <a:p>
            <a:pPr algn="just">
              <a:buFont typeface="Wingdings 2" pitchFamily="18" charset="2"/>
              <a:buNone/>
            </a:pPr>
            <a:r>
              <a:rPr lang="ru-RU" dirty="0">
                <a:latin typeface="Arial Narrow" pitchFamily="34" charset="0"/>
              </a:rPr>
              <a:t>	</a:t>
            </a:r>
          </a:p>
          <a:p>
            <a:pPr marL="264795" indent="-264795" algn="just">
              <a:buNone/>
            </a:pPr>
            <a:r>
              <a:rPr lang="ru-RU" b="1" dirty="0" err="1">
                <a:latin typeface="Arial Narrow"/>
              </a:rPr>
              <a:t>Успен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ауданы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ішкі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саясат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бөлімінің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smtClean="0">
                <a:latin typeface="Arial Narrow"/>
              </a:rPr>
              <a:t>2027-2029 </a:t>
            </a:r>
            <a:r>
              <a:rPr lang="ru-RU" b="1" dirty="0" err="1">
                <a:latin typeface="Arial Narrow"/>
              </a:rPr>
              <a:t>жылдарға</a:t>
            </a:r>
            <a:r>
              <a:rPr lang="ru-RU" b="1" dirty="0">
                <a:latin typeface="Arial Narrow"/>
              </a:rPr>
              <a:t> </a:t>
            </a:r>
            <a:r>
              <a:rPr lang="ru-RU" b="1" dirty="0" err="1">
                <a:latin typeface="Arial Narrow"/>
              </a:rPr>
              <a:t>арналған</a:t>
            </a:r>
            <a:r>
              <a:rPr lang="ru-RU" b="1" dirty="0">
                <a:latin typeface="Arial Narrow"/>
              </a:rPr>
              <a:t> </a:t>
            </a:r>
            <a:r>
              <a:rPr lang="ru-RU" b="1" dirty="0" err="1">
                <a:latin typeface="Arial Narrow"/>
              </a:rPr>
              <a:t>бюджеті</a:t>
            </a:r>
            <a:r>
              <a:rPr lang="ru-RU" b="1" dirty="0">
                <a:latin typeface="Arial Narrow"/>
              </a:rPr>
              <a:t> </a:t>
            </a:r>
            <a:r>
              <a:rPr lang="ru-RU" b="1" dirty="0" err="1" smtClean="0">
                <a:latin typeface="Arial Narrow"/>
              </a:rPr>
              <a:t>жобасы</a:t>
            </a:r>
            <a:r>
              <a:rPr lang="ru-RU" b="1" dirty="0" smtClean="0">
                <a:latin typeface="Arial Narrow"/>
              </a:rPr>
              <a:t>.</a:t>
            </a:r>
            <a:endParaRPr lang="ru-RU" dirty="0">
              <a:latin typeface="Arial Narrow"/>
            </a:endParaRPr>
          </a:p>
          <a:p>
            <a:pPr algn="just">
              <a:buFont typeface="Wingdings 2" pitchFamily="18" charset="2"/>
              <a:buNone/>
            </a:pPr>
            <a:r>
              <a:rPr lang="ru-RU" sz="2000" dirty="0" smtClean="0">
                <a:latin typeface="Arial Narrow" pitchFamily="34" charset="0"/>
              </a:rPr>
              <a:t>	</a:t>
            </a:r>
          </a:p>
          <a:p>
            <a:pPr algn="just">
              <a:buFont typeface="Wingdings 2" pitchFamily="18" charset="2"/>
              <a:buNone/>
            </a:pPr>
            <a:r>
              <a:rPr lang="ru-RU" sz="2000" b="1" dirty="0" smtClean="0">
                <a:latin typeface="Arial Narrow" pitchFamily="34" charset="0"/>
              </a:rPr>
              <a:t>	</a:t>
            </a:r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2928926" y="928670"/>
            <a:ext cx="2714644" cy="5000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Исполнение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43108" y="214290"/>
            <a:ext cx="4393382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Схема  бюджетного  процесса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1643050"/>
            <a:ext cx="417364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Отдел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внутренней политики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2357430"/>
            <a:ext cx="706276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Составление</a:t>
            </a:r>
            <a:r>
              <a:rPr lang="ru-RU" sz="24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сводного  плана  финансирования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4500570"/>
            <a:ext cx="750099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Формирование  годового  отчета  по  исполнению  бюджета отдела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572140"/>
            <a:ext cx="8429684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Внесение  изменений  в  сводный план  финансирования отдела 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3286124"/>
            <a:ext cx="828680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Утверждение  годового  отчета  по  исполнению  бюджета  решением 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районого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маслихата  </a:t>
            </a:r>
          </a:p>
        </p:txBody>
      </p:sp>
      <p:grpSp>
        <p:nvGrpSpPr>
          <p:cNvPr id="9" name="Group 51"/>
          <p:cNvGrpSpPr>
            <a:grpSpLocks noChangeAspect="1"/>
          </p:cNvGrpSpPr>
          <p:nvPr/>
        </p:nvGrpSpPr>
        <p:grpSpPr bwMode="auto">
          <a:xfrm>
            <a:off x="-30163" y="0"/>
            <a:ext cx="8974138" cy="6732471"/>
            <a:chOff x="4683" y="2440"/>
            <a:chExt cx="7608" cy="5003"/>
          </a:xfrm>
        </p:grpSpPr>
        <p:sp>
          <p:nvSpPr>
            <p:cNvPr id="10" name="AutoShape 84"/>
            <p:cNvSpPr>
              <a:spLocks noChangeAspect="1" noChangeArrowheads="1" noTextEdit="1"/>
            </p:cNvSpPr>
            <p:nvPr/>
          </p:nvSpPr>
          <p:spPr bwMode="auto">
            <a:xfrm>
              <a:off x="4683" y="2440"/>
              <a:ext cx="7470" cy="4950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Rectangle 83"/>
            <p:cNvSpPr>
              <a:spLocks noChangeArrowheads="1"/>
            </p:cNvSpPr>
            <p:nvPr/>
          </p:nvSpPr>
          <p:spPr bwMode="auto">
            <a:xfrm>
              <a:off x="9455" y="3059"/>
              <a:ext cx="1510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Атқарылуы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82"/>
            <p:cNvSpPr>
              <a:spLocks noChangeArrowheads="1"/>
            </p:cNvSpPr>
            <p:nvPr/>
          </p:nvSpPr>
          <p:spPr bwMode="auto">
            <a:xfrm>
              <a:off x="5959" y="3059"/>
              <a:ext cx="1517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Жоспарлау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81"/>
            <p:cNvSpPr>
              <a:spLocks noChangeShapeType="1"/>
            </p:cNvSpPr>
            <p:nvPr/>
          </p:nvSpPr>
          <p:spPr bwMode="auto">
            <a:xfrm>
              <a:off x="7476" y="3149"/>
              <a:ext cx="1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Rectangle 80"/>
            <p:cNvSpPr>
              <a:spLocks noChangeArrowheads="1"/>
            </p:cNvSpPr>
            <p:nvPr/>
          </p:nvSpPr>
          <p:spPr bwMode="auto">
            <a:xfrm>
              <a:off x="7206" y="2519"/>
              <a:ext cx="2522" cy="4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600" b="1" dirty="0" err="1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600" b="1" dirty="0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600" b="1" dirty="0" err="1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үдерістің</a:t>
              </a:r>
              <a:r>
                <a:rPr lang="ru-RU" sz="1600" b="1" dirty="0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600" b="1" dirty="0" err="1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сызбасы</a:t>
              </a:r>
              <a:endPara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79"/>
            <p:cNvSpPr>
              <a:spLocks noChangeShapeType="1"/>
            </p:cNvSpPr>
            <p:nvPr/>
          </p:nvSpPr>
          <p:spPr bwMode="auto">
            <a:xfrm>
              <a:off x="9456" y="2924"/>
              <a:ext cx="675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78"/>
            <p:cNvSpPr>
              <a:spLocks noChangeShapeType="1"/>
            </p:cNvSpPr>
            <p:nvPr/>
          </p:nvSpPr>
          <p:spPr bwMode="auto">
            <a:xfrm flipH="1">
              <a:off x="7026" y="2924"/>
              <a:ext cx="63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Rectangle 77"/>
            <p:cNvSpPr>
              <a:spLocks noChangeArrowheads="1"/>
            </p:cNvSpPr>
            <p:nvPr/>
          </p:nvSpPr>
          <p:spPr bwMode="auto">
            <a:xfrm>
              <a:off x="7656" y="3419"/>
              <a:ext cx="1709" cy="51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kk-KZ" sz="14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Жергілікті атқарушы орган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76"/>
            <p:cNvSpPr>
              <a:spLocks noChangeShapeType="1"/>
            </p:cNvSpPr>
            <p:nvPr/>
          </p:nvSpPr>
          <p:spPr bwMode="auto">
            <a:xfrm>
              <a:off x="66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75"/>
            <p:cNvSpPr>
              <a:spLocks noChangeShapeType="1"/>
            </p:cNvSpPr>
            <p:nvPr/>
          </p:nvSpPr>
          <p:spPr bwMode="auto">
            <a:xfrm flipH="1">
              <a:off x="93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2"/>
            <p:cNvSpPr>
              <a:spLocks noChangeShapeType="1"/>
            </p:cNvSpPr>
            <p:nvPr/>
          </p:nvSpPr>
          <p:spPr bwMode="auto">
            <a:xfrm>
              <a:off x="9366" y="3689"/>
              <a:ext cx="1721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71"/>
            <p:cNvSpPr>
              <a:spLocks noChangeShapeType="1"/>
            </p:cNvSpPr>
            <p:nvPr/>
          </p:nvSpPr>
          <p:spPr bwMode="auto">
            <a:xfrm flipH="1">
              <a:off x="6326" y="3689"/>
              <a:ext cx="1330" cy="2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69"/>
            <p:cNvSpPr>
              <a:spLocks noChangeShapeType="1"/>
            </p:cNvSpPr>
            <p:nvPr/>
          </p:nvSpPr>
          <p:spPr bwMode="auto">
            <a:xfrm flipH="1">
              <a:off x="6326" y="5129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68"/>
            <p:cNvSpPr>
              <a:spLocks noChangeShapeType="1"/>
            </p:cNvSpPr>
            <p:nvPr/>
          </p:nvSpPr>
          <p:spPr bwMode="auto">
            <a:xfrm flipH="1">
              <a:off x="5856" y="5939"/>
              <a:ext cx="63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67"/>
            <p:cNvSpPr>
              <a:spLocks noChangeShapeType="1"/>
            </p:cNvSpPr>
            <p:nvPr/>
          </p:nvSpPr>
          <p:spPr bwMode="auto">
            <a:xfrm>
              <a:off x="5856" y="6839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65"/>
            <p:cNvSpPr>
              <a:spLocks noChangeShapeType="1"/>
            </p:cNvSpPr>
            <p:nvPr/>
          </p:nvSpPr>
          <p:spPr bwMode="auto">
            <a:xfrm flipH="1">
              <a:off x="11284" y="4612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64"/>
            <p:cNvSpPr>
              <a:spLocks noChangeShapeType="1"/>
            </p:cNvSpPr>
            <p:nvPr/>
          </p:nvSpPr>
          <p:spPr bwMode="auto">
            <a:xfrm>
              <a:off x="11286" y="5444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11287" y="6389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Oval 62"/>
            <p:cNvSpPr>
              <a:spLocks noChangeArrowheads="1"/>
            </p:cNvSpPr>
            <p:nvPr/>
          </p:nvSpPr>
          <p:spPr bwMode="auto">
            <a:xfrm>
              <a:off x="9231" y="4814"/>
              <a:ext cx="3060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Қаржыландырудың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жиынтық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жоспарына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өзгерістерді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енгізу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Oval 61"/>
            <p:cNvSpPr>
              <a:spLocks noChangeArrowheads="1"/>
            </p:cNvSpPr>
            <p:nvPr/>
          </p:nvSpPr>
          <p:spPr bwMode="auto">
            <a:xfrm>
              <a:off x="9751" y="4060"/>
              <a:ext cx="2429" cy="5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Қаржыландырудың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жиынтық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жоспарын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құрастыру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60"/>
            <p:cNvSpPr>
              <a:spLocks noChangeArrowheads="1"/>
            </p:cNvSpPr>
            <p:nvPr/>
          </p:nvSpPr>
          <p:spPr bwMode="auto">
            <a:xfrm>
              <a:off x="4865" y="3937"/>
              <a:ext cx="3475" cy="5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Әлеуметтік-экономикалық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даму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болжамын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және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параметрлерді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әзірлеу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59"/>
            <p:cNvSpPr>
              <a:spLocks noChangeArrowheads="1"/>
            </p:cNvSpPr>
            <p:nvPr/>
          </p:nvSpPr>
          <p:spPr bwMode="auto">
            <a:xfrm>
              <a:off x="4805" y="4829"/>
              <a:ext cx="3689" cy="90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Ауданның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комиссиясымен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бағдарламалар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әкімшілерінің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бағдарламалары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мен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өтінімдерін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қарастыру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58"/>
            <p:cNvSpPr>
              <a:spLocks noChangeArrowheads="1"/>
            </p:cNvSpPr>
            <p:nvPr/>
          </p:nvSpPr>
          <p:spPr bwMode="auto">
            <a:xfrm>
              <a:off x="4865" y="6119"/>
              <a:ext cx="1891" cy="7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Жоспарлы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кезеңге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бөлімнің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бюджет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жобасын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қалыптастыру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57"/>
            <p:cNvSpPr>
              <a:spLocks noChangeArrowheads="1"/>
            </p:cNvSpPr>
            <p:nvPr/>
          </p:nvSpPr>
          <p:spPr bwMode="auto">
            <a:xfrm>
              <a:off x="9502" y="5804"/>
              <a:ext cx="2701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бюджетінің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атқарылуы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бойынша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жылдық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есепті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қалыптастыру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отдела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56"/>
            <p:cNvSpPr>
              <a:spLocks noChangeArrowheads="1"/>
            </p:cNvSpPr>
            <p:nvPr/>
          </p:nvSpPr>
          <p:spPr bwMode="auto">
            <a:xfrm>
              <a:off x="5497" y="6929"/>
              <a:ext cx="2698" cy="3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Аудандық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мәслихаттың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шешімімен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бекіту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55"/>
            <p:cNvSpPr>
              <a:spLocks noChangeArrowheads="1"/>
            </p:cNvSpPr>
            <p:nvPr/>
          </p:nvSpPr>
          <p:spPr bwMode="auto">
            <a:xfrm>
              <a:off x="9729" y="6572"/>
              <a:ext cx="2249" cy="87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Аудандық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мәслихаттың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шешімімен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бюджетінің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атқарылуы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бойынша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жылдық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есепті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бекіту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Oval 54"/>
            <p:cNvSpPr>
              <a:spLocks noChangeArrowheads="1"/>
            </p:cNvSpPr>
            <p:nvPr/>
          </p:nvSpPr>
          <p:spPr bwMode="auto">
            <a:xfrm>
              <a:off x="6936" y="6119"/>
              <a:ext cx="1888" cy="7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Бөлімнің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бюджетіне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өзгерістер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мен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толықтыруларды</a:t>
              </a:r>
              <a:r>
                <a:rPr lang="ru-RU" sz="1200" dirty="0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енгізу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53"/>
            <p:cNvSpPr>
              <a:spLocks noChangeShapeType="1"/>
            </p:cNvSpPr>
            <p:nvPr/>
          </p:nvSpPr>
          <p:spPr bwMode="auto">
            <a:xfrm>
              <a:off x="7116" y="5939"/>
              <a:ext cx="72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52"/>
            <p:cNvSpPr>
              <a:spLocks noChangeShapeType="1"/>
            </p:cNvSpPr>
            <p:nvPr/>
          </p:nvSpPr>
          <p:spPr bwMode="auto">
            <a:xfrm>
              <a:off x="7746" y="6839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  <a:ea typeface="Verdana"/>
              </a:rPr>
              <a:t>31 </a:t>
            </a:r>
            <a:r>
              <a:rPr lang="ru-RU" altLang="ru-RU" sz="1000" b="1" dirty="0" err="1" smtClean="0">
                <a:solidFill>
                  <a:srgbClr val="000000"/>
                </a:solidFill>
                <a:ea typeface="Verdana"/>
              </a:rPr>
              <a:t>желтоқсанда</a:t>
            </a:r>
            <a:r>
              <a:rPr lang="ru-RU" altLang="ru-RU" sz="1000" b="1" dirty="0" smtClean="0">
                <a:solidFill>
                  <a:srgbClr val="000000"/>
                </a:solidFill>
                <a:ea typeface="Verdana"/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  <a:ea typeface="Verdana"/>
              </a:rPr>
              <a:t>аяқталады</a:t>
            </a:r>
            <a:endParaRPr lang="ru-RU" altLang="ru-RU" sz="1000" b="1" dirty="0">
              <a:solidFill>
                <a:srgbClr val="000000"/>
              </a:solidFill>
              <a:ea typeface="Verdana"/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709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dirty="0">
                <a:solidFill>
                  <a:srgbClr val="000000"/>
                </a:solidFill>
              </a:rPr>
              <a:t>      </a:t>
            </a:r>
            <a:r>
              <a:rPr lang="ru-RU" altLang="ru-RU" sz="2000" b="1" dirty="0" err="1">
                <a:solidFill>
                  <a:srgbClr val="0000FF"/>
                </a:solidFill>
              </a:rPr>
              <a:t>Бюджеттің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атқарылуы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үшін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келесі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құжаттар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негіз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болып</a:t>
            </a:r>
            <a:r>
              <a:rPr lang="ru-RU" altLang="ru-RU" sz="2000" b="1" dirty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>
                <a:solidFill>
                  <a:srgbClr val="0000FF"/>
                </a:solidFill>
              </a:rPr>
              <a:t>табылады</a:t>
            </a:r>
            <a:endParaRPr lang="ru-RU" altLang="ru-RU" sz="2000" b="1" dirty="0">
              <a:solidFill>
                <a:srgbClr val="0000FF"/>
              </a:solidFill>
              <a:ea typeface="Verdana"/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>
                <a:solidFill>
                  <a:srgbClr val="000000"/>
                </a:solidFill>
              </a:rPr>
              <a:t>қаңтарда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басталады</a:t>
            </a:r>
            <a:endParaRPr lang="en-US" sz="1000" dirty="0" err="1"/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>
                <a:solidFill>
                  <a:srgbClr val="000000"/>
                </a:solidFill>
              </a:rPr>
              <a:t>БЮДЖЕТТІҢ АТҚАРЫЛУЫ</a:t>
            </a:r>
            <a:endParaRPr lang="en-US" sz="1000" dirty="0"/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Бюджеттік</a:t>
            </a:r>
            <a:r>
              <a:rPr lang="ru-RU" altLang="ru-RU" sz="1200" dirty="0">
                <a:solidFill>
                  <a:srgbClr val="000000"/>
                </a:solidFill>
                <a:latin typeface="Arial"/>
                <a:cs typeface="Arial"/>
              </a:rPr>
              <a:t> кодекс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Заң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мәслихат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шешімі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58420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заңды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Үкіметінің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әкімдіктің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Қаулысы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бюдже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мәслихат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3857628"/>
            <a:ext cx="6934200" cy="500066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2015/04/12/ № 434-V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сатып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алу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Заң</a:t>
            </a:r>
            <a:endParaRPr lang="ru-RU" altLang="ru-RU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500570"/>
            <a:ext cx="6934200" cy="571504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бағдарламалар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әкімшісінің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қаржаландыру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жоспарлары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кодекске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сәйкес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бюджеттің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атқарылу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тәртібін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анықтайтын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нормативтік-құқықтық</a:t>
            </a:r>
            <a:r>
              <a:rPr lang="ru-RU" altLang="ru-RU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/>
                <a:cs typeface="Arial"/>
              </a:rPr>
              <a:t>актілер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071538" y="5214950"/>
            <a:ext cx="7000924" cy="571504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100" dirty="0">
                <a:latin typeface="Trebuchet MS"/>
              </a:rPr>
              <a:t>2007 </a:t>
            </a:r>
            <a:r>
              <a:rPr lang="ru-RU" sz="1100" dirty="0" err="1">
                <a:latin typeface="Trebuchet MS"/>
              </a:rPr>
              <a:t>жылғы</a:t>
            </a:r>
            <a:r>
              <a:rPr lang="ru-RU" sz="1100" dirty="0">
                <a:latin typeface="Trebuchet MS"/>
              </a:rPr>
              <a:t> 4 </a:t>
            </a:r>
            <a:r>
              <a:rPr lang="ru-RU" sz="1100" dirty="0" err="1">
                <a:latin typeface="Trebuchet MS"/>
              </a:rPr>
              <a:t>шілдедегі</a:t>
            </a:r>
            <a:r>
              <a:rPr lang="ru-RU" sz="1100" dirty="0">
                <a:latin typeface="Trebuchet MS"/>
              </a:rPr>
              <a:t> ҚР-да </a:t>
            </a:r>
            <a:r>
              <a:rPr lang="ru-RU" sz="1100" dirty="0" err="1">
                <a:latin typeface="Trebuchet MS"/>
              </a:rPr>
              <a:t>Мемлекеттік</a:t>
            </a:r>
            <a:r>
              <a:rPr lang="ru-RU" sz="1100" dirty="0">
                <a:latin typeface="Trebuchet MS"/>
              </a:rPr>
              <a:t> </a:t>
            </a:r>
            <a:r>
              <a:rPr lang="ru-RU" sz="1100" dirty="0" err="1">
                <a:latin typeface="Trebuchet MS"/>
              </a:rPr>
              <a:t>жастар</a:t>
            </a:r>
            <a:r>
              <a:rPr lang="ru-RU" sz="1100" dirty="0">
                <a:latin typeface="Trebuchet MS"/>
              </a:rPr>
              <a:t> </a:t>
            </a:r>
            <a:r>
              <a:rPr lang="ru-RU" sz="1100" dirty="0" err="1">
                <a:latin typeface="Trebuchet MS"/>
              </a:rPr>
              <a:t>саясаты</a:t>
            </a:r>
            <a:r>
              <a:rPr lang="ru-RU" sz="1100" dirty="0">
                <a:latin typeface="Trebuchet MS"/>
              </a:rPr>
              <a:t> </a:t>
            </a:r>
            <a:r>
              <a:rPr lang="ru-RU" sz="1100" dirty="0" err="1">
                <a:latin typeface="Trebuchet MS"/>
              </a:rPr>
              <a:t>туралы</a:t>
            </a:r>
            <a:r>
              <a:rPr lang="ru-RU" sz="1100" dirty="0">
                <a:latin typeface="Trebuchet MS"/>
              </a:rPr>
              <a:t> № 581-ІІ </a:t>
            </a:r>
            <a:r>
              <a:rPr lang="ru-RU" sz="1100" dirty="0" err="1">
                <a:latin typeface="Trebuchet MS"/>
              </a:rPr>
              <a:t>Заңы</a:t>
            </a:r>
            <a:r>
              <a:rPr lang="ru-RU" sz="1100" dirty="0">
                <a:latin typeface="Trebuchet MS"/>
              </a:rPr>
              <a:t> </a:t>
            </a:r>
            <a:endParaRPr lang="en-US" sz="1100" dirty="0"/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1100" dirty="0" smtClean="0"/>
              <a:t> </a:t>
            </a:r>
            <a:endParaRPr lang="ru-RU" sz="1100" dirty="0" smtClean="0"/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2027-2029 </a:t>
            </a:r>
            <a:r>
              <a:rPr lang="ru-RU" sz="2400" b="1" dirty="0" err="1">
                <a:solidFill>
                  <a:srgbClr val="003399"/>
                </a:solidFill>
              </a:rPr>
              <a:t>жылдары</a:t>
            </a:r>
            <a:r>
              <a:rPr lang="ru-RU" sz="2400" b="1" dirty="0">
                <a:solidFill>
                  <a:srgbClr val="003399"/>
                </a:solidFill>
              </a:rPr>
              <a:t> </a:t>
            </a:r>
            <a:r>
              <a:rPr lang="ru-RU" sz="2400" b="1" dirty="0" err="1">
                <a:solidFill>
                  <a:srgbClr val="003399"/>
                </a:solidFill>
              </a:rPr>
              <a:t>ішкі</a:t>
            </a:r>
            <a:r>
              <a:rPr lang="ru-RU" sz="2400" b="1" dirty="0">
                <a:solidFill>
                  <a:srgbClr val="003399"/>
                </a:solidFill>
              </a:rPr>
              <a:t> </a:t>
            </a:r>
            <a:r>
              <a:rPr lang="ru-RU" sz="2400" b="1" dirty="0" err="1">
                <a:solidFill>
                  <a:srgbClr val="003399"/>
                </a:solidFill>
              </a:rPr>
              <a:t>саясат</a:t>
            </a:r>
            <a:r>
              <a:rPr lang="ru-RU" sz="2400" b="1" dirty="0">
                <a:solidFill>
                  <a:srgbClr val="003399"/>
                </a:solidFill>
              </a:rPr>
              <a:t> </a:t>
            </a:r>
            <a:r>
              <a:rPr lang="ru-RU" sz="2400" b="1" dirty="0" err="1">
                <a:solidFill>
                  <a:srgbClr val="003399"/>
                </a:solidFill>
              </a:rPr>
              <a:t>бөлімінің</a:t>
            </a:r>
            <a:r>
              <a:rPr lang="ru-RU" sz="2400" b="1" dirty="0">
                <a:solidFill>
                  <a:srgbClr val="003399"/>
                </a:solidFill>
              </a:rPr>
              <a:t>  </a:t>
            </a:r>
            <a:r>
              <a:rPr lang="ru-RU" sz="2400" b="1" dirty="0" err="1">
                <a:solidFill>
                  <a:srgbClr val="003399"/>
                </a:solidFill>
              </a:rPr>
              <a:t>бюджетін</a:t>
            </a:r>
            <a:r>
              <a:rPr lang="ru-RU" sz="2400" b="1" dirty="0">
                <a:solidFill>
                  <a:srgbClr val="003399"/>
                </a:solidFill>
              </a:rPr>
              <a:t> </a:t>
            </a:r>
            <a:r>
              <a:rPr lang="ru-RU" sz="2400" b="1" dirty="0" err="1">
                <a:solidFill>
                  <a:srgbClr val="003399"/>
                </a:solidFill>
              </a:rPr>
              <a:t>жұмсау</a:t>
            </a:r>
            <a:r>
              <a:rPr lang="ru-RU" sz="2400" b="1" dirty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құрылымыны</a:t>
            </a:r>
            <a:r>
              <a:rPr lang="kk-KZ" sz="2400" b="1" dirty="0" smtClean="0">
                <a:solidFill>
                  <a:srgbClr val="003399"/>
                </a:solidFill>
              </a:rPr>
              <a:t>ң жобасы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>
                <a:solidFill>
                  <a:srgbClr val="003399"/>
                </a:solidFill>
              </a:rPr>
              <a:t>мың</a:t>
            </a:r>
            <a:r>
              <a:rPr lang="ru-RU" sz="2400" b="1" dirty="0">
                <a:solidFill>
                  <a:srgbClr val="003399"/>
                </a:solidFill>
              </a:rPr>
              <a:t> </a:t>
            </a:r>
            <a:r>
              <a:rPr lang="ru-RU" sz="2400" b="1" dirty="0" err="1">
                <a:solidFill>
                  <a:srgbClr val="003399"/>
                </a:solidFill>
              </a:rPr>
              <a:t>теңге</a:t>
            </a:r>
            <a:endParaRPr lang="ru-RU" sz="2400" b="1" dirty="0">
              <a:solidFill>
                <a:srgbClr val="003399"/>
              </a:solidFill>
              <a:ea typeface="Verdana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9868160"/>
              </p:ext>
            </p:extLst>
          </p:nvPr>
        </p:nvGraphicFramePr>
        <p:xfrm>
          <a:off x="0" y="1359985"/>
          <a:ext cx="9144001" cy="54228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196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047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98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98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398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45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kk-KZ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2029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64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49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Шығындар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80 373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80 932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81 974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5412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Ақпарат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,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мемлекеттілікті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нығайту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және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азаматтардың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әлеуметтік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оптимизмін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қалыптастыру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саласында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жергілікті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деңгейде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саясатты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іске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асыру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жөніндегі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қызметтер</a:t>
                      </a:r>
                      <a:endParaRPr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32382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32758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33275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153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itchFamily="2" charset="2"/>
                        <a:buNone/>
                      </a:pP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ақпараттық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саясатты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жүргізу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жөніндегі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қызметтер</a:t>
                      </a:r>
                      <a:endParaRPr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25565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25565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25565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568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itchFamily="2" charset="2"/>
                        <a:buNone/>
                      </a:pP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Жастар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саясаты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саласында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іс-шараларды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іске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асыру</a:t>
                      </a:r>
                      <a:endParaRPr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22426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22609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23134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568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itchFamily="2" charset="2"/>
                        <a:buNone/>
                      </a:pP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органның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күрделі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қаржы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шығындары</a:t>
                      </a:r>
                      <a:endParaRPr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1387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Ведомстволық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бағынышты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мекемелер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мен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ұйымдардың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күрделі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қаржы</a:t>
                      </a:r>
                      <a:r>
                        <a:rPr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шығындары</a:t>
                      </a:r>
                      <a:endParaRPr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0099"/>
                </a:solidFill>
                <a:latin typeface="Times New Roman"/>
                <a:cs typeface="Times New Roman"/>
              </a:rPr>
              <a:t>2027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жылы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 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Успен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ауданының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 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ішкі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саясат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 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бөлімінің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бюджеттік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қаражатты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жұмсаудың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негізгі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  <a:latin typeface="Times New Roman"/>
                <a:cs typeface="Times New Roman"/>
              </a:rPr>
              <a:t>бағыттарының</a:t>
            </a:r>
            <a:r>
              <a:rPr lang="ru-RU" sz="2000" dirty="0" smtClean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lang="ru-RU" sz="2000" smtClean="0">
                <a:solidFill>
                  <a:srgbClr val="000099"/>
                </a:solidFill>
                <a:latin typeface="Times New Roman"/>
                <a:cs typeface="Times New Roman"/>
              </a:rPr>
              <a:t>жобасы</a:t>
            </a:r>
            <a:r>
              <a:rPr lang="ru-RU" sz="2000" dirty="0">
                <a:solidFill>
                  <a:srgbClr val="000099"/>
                </a:solidFill>
                <a:latin typeface="Times New Roman"/>
                <a:cs typeface="Times New Roman"/>
              </a:rPr>
              <a:t>  (</a:t>
            </a:r>
            <a:r>
              <a:rPr lang="ru-RU" sz="2000" dirty="0" err="1">
                <a:solidFill>
                  <a:srgbClr val="000099"/>
                </a:solidFill>
                <a:latin typeface="Times New Roman"/>
                <a:cs typeface="Times New Roman"/>
              </a:rPr>
              <a:t>мың</a:t>
            </a:r>
            <a:r>
              <a:rPr lang="ru-RU" sz="2000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003399"/>
                </a:solidFill>
                <a:latin typeface="Times New Roman"/>
                <a:cs typeface="Times New Roman"/>
              </a:rPr>
              <a:t>теңге</a:t>
            </a:r>
            <a:r>
              <a:rPr lang="ru-RU" sz="2000" dirty="0">
                <a:solidFill>
                  <a:srgbClr val="003399"/>
                </a:solidFill>
                <a:latin typeface="Times New Roman"/>
                <a:cs typeface="Times New Roman"/>
              </a:rPr>
              <a:t>)</a:t>
            </a:r>
            <a:r>
              <a:rPr lang="ru-RU" sz="1600" dirty="0" smtClean="0">
                <a:solidFill>
                  <a:srgbClr val="003399"/>
                </a:solidFill>
              </a:rPr>
              <a:t/>
            </a:r>
            <a:br>
              <a:rPr lang="ru-RU" sz="1600" dirty="0" smtClean="0">
                <a:solidFill>
                  <a:srgbClr val="003399"/>
                </a:solidFill>
              </a:rPr>
            </a:br>
            <a:endParaRPr lang="ru-RU" sz="1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46878741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1424</TotalTime>
  <Words>284</Words>
  <Application>Microsoft Office PowerPoint</Application>
  <PresentationFormat>Экран (4:3)</PresentationFormat>
  <Paragraphs>86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"Успен ауданының ішкі саясат бөлімі" ММ-ң 2027-2029 жылдарға арналған азаматтық бюджеті жобасы</vt:lpstr>
      <vt:lpstr>Құрметті сайтқа келушілер!</vt:lpstr>
      <vt:lpstr>Бюджеттік үдерістің  заңнамалық базасы </vt:lpstr>
      <vt:lpstr>Слайд 4</vt:lpstr>
      <vt:lpstr>Слайд 5</vt:lpstr>
      <vt:lpstr>Слайд 6</vt:lpstr>
      <vt:lpstr>2027 жылы Успен ауданының ішкі саясат бөлімінің бюджеттік қаражатты жұмсаудың негізгі бағыттарының жобасы  (мың теңге)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Admin</cp:lastModifiedBy>
  <cp:revision>269</cp:revision>
  <dcterms:created xsi:type="dcterms:W3CDTF">2018-01-26T02:54:43Z</dcterms:created>
  <dcterms:modified xsi:type="dcterms:W3CDTF">2026-10-27T12:27:42Z</dcterms:modified>
</cp:coreProperties>
</file>