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70" r:id="rId4"/>
    <p:sldId id="259" r:id="rId5"/>
    <p:sldId id="262" r:id="rId6"/>
    <p:sldId id="272" r:id="rId7"/>
    <p:sldId id="265" r:id="rId8"/>
    <p:sldId id="271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3399"/>
    <a:srgbClr val="2016E4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5.2674528443726922E-2"/>
          <c:w val="0.61256717041172659"/>
          <c:h val="0.8012524198657625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Мемлекеттік басқарудың жоғары тұрған органдарынан түсетін трансферттер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67</a:t>
                    </a:r>
                    <a:r>
                      <a:rPr lang="en-US" baseline="0" dirty="0" smtClean="0"/>
                      <a:t> 273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aseline="0" dirty="0" smtClean="0"/>
                      <a:t> 63 454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63 360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2027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93387</c:v>
                </c:pt>
                <c:pt idx="1">
                  <c:v>88800</c:v>
                </c:pt>
                <c:pt idx="2">
                  <c:v>90751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Меншікті түсімдер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en-US" baseline="0" dirty="0" smtClean="0"/>
                      <a:t> 610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1.316863211093172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</a:t>
                    </a:r>
                    <a:r>
                      <a:rPr lang="en-US" baseline="0" dirty="0" smtClean="0"/>
                      <a:t> 022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</a:t>
                    </a:r>
                    <a:r>
                      <a:rPr lang="en-US" baseline="0" dirty="0" smtClean="0"/>
                      <a:t> 644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2027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18718</c:v>
                </c:pt>
                <c:pt idx="1">
                  <c:v>24301</c:v>
                </c:pt>
                <c:pt idx="2">
                  <c:v>25267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97827256"/>
        <c:axId val="385757768"/>
        <c:axId val="0"/>
      </c:bar3DChart>
      <c:catAx>
        <c:axId val="397827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85757768"/>
        <c:crosses val="autoZero"/>
        <c:auto val="1"/>
        <c:lblAlgn val="ctr"/>
        <c:lblOffset val="100"/>
        <c:noMultiLvlLbl val="0"/>
      </c:catAx>
      <c:valAx>
        <c:axId val="385757768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397827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09264505749864"/>
          <c:y val="3.8046200123806051E-2"/>
          <c:w val="0.32745969943949987"/>
          <c:h val="0.69734750568480719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DC904-A2D2-4F6A-A6AD-B5D32427DD32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95734-F13F-45C1-9237-A64C6DC559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6764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728" y="1857364"/>
            <a:ext cx="7464322" cy="4741954"/>
          </a:xfrm>
        </p:spPr>
        <p:txBody>
          <a:bodyPr>
            <a:noAutofit/>
          </a:bodyPr>
          <a:lstStyle/>
          <a:p>
            <a:pPr algn="ctr"/>
            <a:r>
              <a:rPr lang="kk-KZ" sz="4800" i="1" dirty="0" smtClean="0">
                <a:solidFill>
                  <a:srgbClr val="000099"/>
                </a:solidFill>
              </a:rPr>
              <a:t/>
            </a:r>
            <a:br>
              <a:rPr lang="kk-KZ" sz="4800" i="1" dirty="0" smtClean="0">
                <a:solidFill>
                  <a:srgbClr val="000099"/>
                </a:solidFill>
              </a:rPr>
            </a:br>
            <a:r>
              <a:rPr lang="ru-RU" sz="5400" dirty="0" err="1" smtClean="0">
                <a:solidFill>
                  <a:srgbClr val="000099"/>
                </a:solidFill>
              </a:rPr>
              <a:t>Успен</a:t>
            </a:r>
            <a:r>
              <a:rPr lang="ru-RU" sz="5400" dirty="0" smtClean="0">
                <a:solidFill>
                  <a:srgbClr val="000099"/>
                </a:solidFill>
              </a:rPr>
              <a:t> </a:t>
            </a:r>
            <a:r>
              <a:rPr lang="ru-RU" sz="54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5400" dirty="0" smtClean="0">
                <a:solidFill>
                  <a:srgbClr val="000099"/>
                </a:solidFill>
              </a:rPr>
              <a:t> </a:t>
            </a:r>
            <a:r>
              <a:rPr lang="ru-RU" sz="5400" dirty="0" err="1" smtClean="0">
                <a:solidFill>
                  <a:srgbClr val="000099"/>
                </a:solidFill>
              </a:rPr>
              <a:t>Лозов</a:t>
            </a:r>
            <a:r>
              <a:rPr lang="ru-RU" sz="5400" dirty="0" smtClean="0">
                <a:solidFill>
                  <a:srgbClr val="000099"/>
                </a:solidFill>
              </a:rPr>
              <a:t> ауылдық </a:t>
            </a:r>
            <a:r>
              <a:rPr lang="ru-RU" sz="5400" dirty="0" err="1" smtClean="0">
                <a:solidFill>
                  <a:srgbClr val="000099"/>
                </a:solidFill>
              </a:rPr>
              <a:t>округінің</a:t>
            </a:r>
            <a:r>
              <a:rPr lang="ru-RU" sz="5400" dirty="0" smtClean="0">
                <a:solidFill>
                  <a:srgbClr val="000099"/>
                </a:solidFill>
              </a:rPr>
              <a:t> 2026-2028</a:t>
            </a:r>
            <a:br>
              <a:rPr lang="ru-RU" sz="5400" dirty="0" smtClean="0">
                <a:solidFill>
                  <a:srgbClr val="000099"/>
                </a:solidFill>
              </a:rPr>
            </a:br>
            <a:r>
              <a:rPr lang="ru-RU" sz="5400" dirty="0" smtClean="0">
                <a:solidFill>
                  <a:srgbClr val="000099"/>
                </a:solidFill>
              </a:rPr>
              <a:t> </a:t>
            </a:r>
            <a:r>
              <a:rPr lang="ru-RU" sz="5400" dirty="0" err="1" smtClean="0">
                <a:solidFill>
                  <a:srgbClr val="000099"/>
                </a:solidFill>
              </a:rPr>
              <a:t>жылдарға</a:t>
            </a:r>
            <a:r>
              <a:rPr lang="ru-RU" sz="5400" dirty="0" smtClean="0">
                <a:solidFill>
                  <a:srgbClr val="000099"/>
                </a:solidFill>
              </a:rPr>
              <a:t> </a:t>
            </a:r>
            <a:r>
              <a:rPr lang="ru-RU" sz="5400" dirty="0" err="1" smtClean="0">
                <a:solidFill>
                  <a:srgbClr val="000099"/>
                </a:solidFill>
              </a:rPr>
              <a:t>арналған</a:t>
            </a:r>
            <a:r>
              <a:rPr lang="ru-RU" sz="5400" dirty="0" smtClean="0">
                <a:solidFill>
                  <a:srgbClr val="000099"/>
                </a:solidFill>
              </a:rPr>
              <a:t> </a:t>
            </a:r>
            <a:r>
              <a:rPr lang="ru-RU" sz="54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5400" dirty="0" smtClean="0">
                <a:solidFill>
                  <a:srgbClr val="000099"/>
                </a:solidFill>
              </a:rPr>
              <a:t> </a:t>
            </a:r>
            <a:r>
              <a:rPr lang="ru-RU" sz="5400" dirty="0" err="1" smtClean="0">
                <a:solidFill>
                  <a:srgbClr val="000099"/>
                </a:solidFill>
              </a:rPr>
              <a:t>бюджеті</a:t>
            </a:r>
            <a:r>
              <a:rPr lang="ru-RU" sz="5400" dirty="0" smtClean="0">
                <a:solidFill>
                  <a:srgbClr val="000099"/>
                </a:solidFill>
              </a:rPr>
              <a:t> </a:t>
            </a:r>
            <a:endParaRPr lang="ru-RU" sz="540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ru-RU" b="1" dirty="0" err="1" smtClean="0">
                <a:solidFill>
                  <a:srgbClr val="000099"/>
                </a:solidFill>
              </a:rPr>
              <a:t>Құрметті сайтқа келушілер</a:t>
            </a:r>
            <a:r>
              <a:rPr lang="ru-RU" b="1" dirty="0" smtClean="0">
                <a:solidFill>
                  <a:srgbClr val="000099"/>
                </a:solidFill>
              </a:rPr>
              <a:t>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14422"/>
            <a:ext cx="807249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Сіздің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назарыңызға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Лозов</a:t>
            </a:r>
            <a:r>
              <a:rPr lang="ru-RU" sz="2800" dirty="0" smtClean="0">
                <a:solidFill>
                  <a:srgbClr val="000099"/>
                </a:solidFill>
              </a:rPr>
              <a:t> ауылдық </a:t>
            </a:r>
            <a:r>
              <a:rPr lang="ru-RU" sz="2800" dirty="0" err="1" smtClean="0">
                <a:solidFill>
                  <a:srgbClr val="000099"/>
                </a:solidFill>
              </a:rPr>
              <a:t>округі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негізгі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көрсеткіштері</a:t>
            </a:r>
            <a:r>
              <a:rPr lang="ru-RU" sz="2800" dirty="0" smtClean="0">
                <a:solidFill>
                  <a:srgbClr val="000099"/>
                </a:solidFill>
              </a:rPr>
              <a:t>, оны </a:t>
            </a:r>
            <a:r>
              <a:rPr lang="ru-RU" sz="2800" dirty="0" err="1" smtClean="0">
                <a:solidFill>
                  <a:srgbClr val="000099"/>
                </a:solidFill>
              </a:rPr>
              <a:t>қалыптастыру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параметрлері</a:t>
            </a:r>
            <a:r>
              <a:rPr lang="ru-RU" sz="2800" dirty="0" smtClean="0">
                <a:solidFill>
                  <a:srgbClr val="000099"/>
                </a:solidFill>
              </a:rPr>
              <a:t>, бюджет </a:t>
            </a:r>
            <a:r>
              <a:rPr lang="ru-RU" sz="2800" dirty="0" err="1" smtClean="0">
                <a:solidFill>
                  <a:srgbClr val="000099"/>
                </a:solidFill>
              </a:rPr>
              <a:t>қаражаты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шығыстарының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бағыттары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туралы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ақпарат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көрсетілген</a:t>
            </a:r>
            <a:r>
              <a:rPr lang="ru-RU" sz="2800" dirty="0" smtClean="0">
                <a:solidFill>
                  <a:srgbClr val="000099"/>
                </a:solidFill>
              </a:rPr>
              <a:t> 2026-2028 </a:t>
            </a:r>
            <a:r>
              <a:rPr lang="ru-RU" sz="2800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арналған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Успен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Лозов</a:t>
            </a:r>
            <a:r>
              <a:rPr lang="ru-RU" sz="2800" dirty="0" smtClean="0">
                <a:solidFill>
                  <a:srgbClr val="000099"/>
                </a:solidFill>
              </a:rPr>
              <a:t> ауылдық </a:t>
            </a:r>
            <a:r>
              <a:rPr lang="ru-RU" sz="2800" dirty="0" err="1" smtClean="0">
                <a:solidFill>
                  <a:srgbClr val="000099"/>
                </a:solidFill>
              </a:rPr>
              <a:t>округі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ұсынылды</a:t>
            </a:r>
            <a:r>
              <a:rPr lang="ru-RU" sz="2800" dirty="0" smtClean="0">
                <a:solidFill>
                  <a:srgbClr val="000099"/>
                </a:solidFill>
              </a:rPr>
              <a:t>.  </a:t>
            </a: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endParaRPr lang="ru-RU" sz="2800" dirty="0" smtClean="0">
              <a:solidFill>
                <a:srgbClr val="000099"/>
              </a:solidFill>
            </a:endParaRPr>
          </a:p>
          <a:p>
            <a:pPr lvl="0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Бұл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құжатта</a:t>
            </a:r>
            <a:r>
              <a:rPr lang="ru-RU" sz="2800" dirty="0" smtClean="0">
                <a:solidFill>
                  <a:srgbClr val="000099"/>
                </a:solidFill>
              </a:rPr>
              <a:t> Успен </a:t>
            </a:r>
            <a:r>
              <a:rPr lang="ru-RU" sz="28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Лозов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ауылдық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округі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бюджетінің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түсімдері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және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шығыстары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туралы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толық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ақпарат</a:t>
            </a:r>
            <a:r>
              <a:rPr lang="ru-RU" sz="2800" dirty="0" smtClean="0">
                <a:solidFill>
                  <a:srgbClr val="000099"/>
                </a:solidFill>
              </a:rPr>
              <a:t> бар.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571480"/>
            <a:ext cx="7467600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smtClean="0">
                <a:solidFill>
                  <a:srgbClr val="000099"/>
                </a:solidFill>
              </a:rPr>
              <a:t/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err="1" smtClean="0">
                <a:solidFill>
                  <a:srgbClr val="000099"/>
                </a:solidFill>
              </a:rPr>
              <a:t>Бюджеттік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процестің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br>
              <a:rPr lang="ru-RU" b="1" dirty="0" smtClean="0">
                <a:solidFill>
                  <a:srgbClr val="000099"/>
                </a:solidFill>
              </a:rPr>
            </a:br>
            <a:r>
              <a:rPr lang="ru-RU" b="1" dirty="0" err="1" smtClean="0">
                <a:solidFill>
                  <a:srgbClr val="000099"/>
                </a:solidFill>
              </a:rPr>
              <a:t>заңнамалық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базасы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500034" y="192881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714488"/>
            <a:ext cx="842493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  <a:defRPr/>
            </a:pPr>
            <a:r>
              <a:rPr lang="ru-RU" sz="2600" dirty="0" smtClean="0">
                <a:solidFill>
                  <a:srgbClr val="0070C0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Успен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ауданы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Лозов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ауылдық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округінің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бюджеті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Қазақстан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Республикасы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Қаржы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министрінің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</a:p>
          <a:p>
            <a:pPr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400" dirty="0" smtClean="0">
                <a:solidFill>
                  <a:srgbClr val="000099"/>
                </a:solidFill>
              </a:rPr>
              <a:t>2014 </a:t>
            </a:r>
            <a:r>
              <a:rPr lang="ru-RU" sz="2400" dirty="0" err="1" smtClean="0">
                <a:solidFill>
                  <a:srgbClr val="000099"/>
                </a:solidFill>
              </a:rPr>
              <a:t>жылғы</a:t>
            </a:r>
            <a:r>
              <a:rPr lang="ru-RU" sz="2400" dirty="0" smtClean="0">
                <a:solidFill>
                  <a:srgbClr val="000099"/>
                </a:solidFill>
              </a:rPr>
              <a:t> 31 </a:t>
            </a:r>
            <a:r>
              <a:rPr lang="ru-RU" sz="2400" dirty="0" err="1" smtClean="0">
                <a:solidFill>
                  <a:srgbClr val="000099"/>
                </a:solidFill>
              </a:rPr>
              <a:t>қазандағы</a:t>
            </a:r>
            <a:r>
              <a:rPr lang="ru-RU" sz="2400" dirty="0" smtClean="0">
                <a:solidFill>
                  <a:srgbClr val="000099"/>
                </a:solidFill>
              </a:rPr>
              <a:t> № 470 </a:t>
            </a:r>
            <a:r>
              <a:rPr lang="ru-RU" sz="2400" dirty="0" err="1" smtClean="0">
                <a:solidFill>
                  <a:srgbClr val="000099"/>
                </a:solidFill>
              </a:rPr>
              <a:t>бұйрығымен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бекітілген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Жергілікті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бюджеттер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жобаларын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әзірлеу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қағидаларына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ru-RU" sz="2400" dirty="0" err="1" smtClean="0">
                <a:solidFill>
                  <a:srgbClr val="000099"/>
                </a:solidFill>
              </a:rPr>
              <a:t>сәйкес</a:t>
            </a:r>
            <a:r>
              <a:rPr lang="ru-RU" sz="2400" dirty="0" smtClean="0">
                <a:solidFill>
                  <a:srgbClr val="000099"/>
                </a:solidFill>
              </a:rPr>
              <a:t> </a:t>
            </a:r>
            <a:r>
              <a:rPr lang="kk-KZ" sz="2400" dirty="0" smtClean="0">
                <a:solidFill>
                  <a:srgbClr val="000099"/>
                </a:solidFill>
              </a:rPr>
              <a:t>үш жылдық кезеңге әзірленді.</a:t>
            </a:r>
            <a:endParaRPr lang="ru-RU" sz="2400" dirty="0" smtClean="0">
              <a:solidFill>
                <a:srgbClr val="000099"/>
              </a:solidFill>
            </a:endParaRPr>
          </a:p>
          <a:p>
            <a:pPr>
              <a:spcBef>
                <a:spcPct val="0"/>
              </a:spcBef>
              <a:buClr>
                <a:schemeClr val="accent1"/>
              </a:buClr>
              <a:buSzPct val="70000"/>
              <a:buFont typeface="Wingdings" pitchFamily="2" charset="2"/>
              <a:buChar char="Ø"/>
              <a:defRPr/>
            </a:pPr>
            <a:endParaRPr lang="ru-RU" sz="26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0715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0099"/>
                </a:solidFill>
              </a:rPr>
              <a:t>2026-2028 </a:t>
            </a:r>
            <a:r>
              <a:rPr lang="ru-RU" sz="2800" b="1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арналған</a:t>
            </a:r>
            <a:r>
              <a:rPr lang="ru-RU" sz="2800" b="1" dirty="0" smtClean="0">
                <a:solidFill>
                  <a:srgbClr val="000099"/>
                </a:solidFill>
              </a:rPr>
              <a:t> Успен </a:t>
            </a:r>
            <a:r>
              <a:rPr lang="ru-RU" sz="2800" b="1" dirty="0" err="1" smtClean="0">
                <a:solidFill>
                  <a:srgbClr val="000099"/>
                </a:solidFill>
              </a:rPr>
              <a:t>ауданы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Лозов</a:t>
            </a:r>
            <a:r>
              <a:rPr lang="ru-RU" sz="2800" b="1" dirty="0" smtClean="0">
                <a:solidFill>
                  <a:srgbClr val="000099"/>
                </a:solidFill>
              </a:rPr>
              <a:t> ауылдық </a:t>
            </a:r>
            <a:r>
              <a:rPr lang="ru-RU" sz="2800" b="1" dirty="0" err="1" smtClean="0">
                <a:solidFill>
                  <a:srgbClr val="000099"/>
                </a:solidFill>
              </a:rPr>
              <a:t>округінің</a:t>
            </a:r>
            <a:r>
              <a:rPr lang="ru-RU" sz="2800" b="1" dirty="0" smtClean="0">
                <a:solidFill>
                  <a:srgbClr val="000099"/>
                </a:solidFill>
              </a:rPr>
              <a:t> </a:t>
            </a:r>
            <a:r>
              <a:rPr lang="ru-RU" sz="2800" b="1" dirty="0" err="1" smtClean="0">
                <a:solidFill>
                  <a:srgbClr val="000099"/>
                </a:solidFill>
              </a:rPr>
              <a:t>бюджеті</a:t>
            </a:r>
            <a:endParaRPr lang="ru-RU" sz="2800" b="1" dirty="0">
              <a:solidFill>
                <a:srgbClr val="000099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282293434"/>
              </p:ext>
            </p:extLst>
          </p:nvPr>
        </p:nvGraphicFramePr>
        <p:xfrm>
          <a:off x="3000364" y="214311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42844" y="1571612"/>
            <a:ext cx="27146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3"/>
              </a:buBlip>
            </a:pP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Ауылдық округтің бюджеті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dirty="0" smtClean="0">
                <a:solidFill>
                  <a:srgbClr val="000099"/>
                </a:solidFill>
              </a:rPr>
              <a:t>- </a:t>
            </a:r>
            <a:r>
              <a:rPr lang="ru-RU" dirty="0" err="1" smtClean="0">
                <a:solidFill>
                  <a:srgbClr val="000099"/>
                </a:solidFill>
              </a:rPr>
              <a:t>ауылдық </a:t>
            </a:r>
            <a:r>
              <a:rPr lang="ru-RU" dirty="0" smtClean="0">
                <a:solidFill>
                  <a:srgbClr val="000099"/>
                </a:solidFill>
              </a:rPr>
              <a:t>округ </a:t>
            </a:r>
            <a:r>
              <a:rPr lang="ru-RU" dirty="0" err="1" smtClean="0">
                <a:solidFill>
                  <a:srgbClr val="000099"/>
                </a:solidFill>
              </a:rPr>
              <a:t>әкімінің</a:t>
            </a:r>
            <a:r>
              <a:rPr lang="ru-RU" dirty="0" smtClean="0">
                <a:solidFill>
                  <a:srgbClr val="000099"/>
                </a:solidFill>
              </a:rPr>
              <a:t>, </a:t>
            </a:r>
            <a:r>
              <a:rPr lang="ru-RU" dirty="0" err="1" smtClean="0">
                <a:solidFill>
                  <a:srgbClr val="000099"/>
                </a:solidFill>
              </a:rPr>
              <a:t>оған ведомстволық бағынысты мемлекеттік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мекемелердің міндеттері</a:t>
            </a:r>
            <a:r>
              <a:rPr lang="ru-RU" dirty="0" smtClean="0">
                <a:solidFill>
                  <a:srgbClr val="000099"/>
                </a:solidFill>
              </a:rPr>
              <a:t> мен </a:t>
            </a:r>
            <a:r>
              <a:rPr lang="ru-RU" dirty="0" err="1" smtClean="0">
                <a:solidFill>
                  <a:srgbClr val="000099"/>
                </a:solidFill>
              </a:rPr>
              <a:t>функцияларын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қаржылық қамтамасыз етуге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және тиісті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әкімшілік-аумақтық бірлікте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мемлекеттік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саясатты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іске</a:t>
            </a: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dirty="0" err="1" smtClean="0">
                <a:solidFill>
                  <a:srgbClr val="000099"/>
                </a:solidFill>
              </a:rPr>
              <a:t>асыруға арналған орталықтандырылған ақша қоры</a:t>
            </a:r>
            <a:r>
              <a:rPr lang="ru-RU" dirty="0" smtClean="0">
                <a:solidFill>
                  <a:srgbClr val="000099"/>
                </a:solidFill>
              </a:rPr>
              <a:t>.</a:t>
            </a:r>
            <a:endParaRPr lang="ru-RU" dirty="0">
              <a:solidFill>
                <a:srgbClr val="000099"/>
              </a:solidFill>
            </a:endParaRPr>
          </a:p>
        </p:txBody>
      </p:sp>
      <p:sp>
        <p:nvSpPr>
          <p:cNvPr id="7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3"/>
              </a:buBlip>
              <a:defRPr/>
            </a:pPr>
            <a:r>
              <a:rPr lang="ru-RU" b="1" dirty="0" smtClean="0">
                <a:solidFill>
                  <a:srgbClr val="000099"/>
                </a:solidFill>
              </a:rPr>
              <a:t>Успен </a:t>
            </a:r>
            <a:r>
              <a:rPr lang="ru-RU" b="1" dirty="0" err="1" smtClean="0">
                <a:solidFill>
                  <a:srgbClr val="000099"/>
                </a:solidFill>
              </a:rPr>
              <a:t>ауданының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Лозов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ауылдық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округі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бюджетінің</a:t>
            </a:r>
            <a:r>
              <a:rPr lang="ru-RU" b="1" dirty="0" smtClean="0">
                <a:solidFill>
                  <a:srgbClr val="000099"/>
                </a:solidFill>
              </a:rPr>
              <a:t> </a:t>
            </a:r>
            <a:r>
              <a:rPr lang="ru-RU" b="1" dirty="0" err="1" smtClean="0">
                <a:solidFill>
                  <a:srgbClr val="000099"/>
                </a:solidFill>
              </a:rPr>
              <a:t>көлемі</a:t>
            </a:r>
            <a:r>
              <a:rPr lang="ru-RU" b="1" dirty="0" smtClean="0">
                <a:solidFill>
                  <a:srgbClr val="000099"/>
                </a:solidFill>
              </a:rPr>
              <a:t>, </a:t>
            </a: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мың теңге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4290"/>
            <a:ext cx="885828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000099"/>
                </a:solidFill>
              </a:rPr>
              <a:t>2022-2024 </a:t>
            </a:r>
            <a:r>
              <a:rPr lang="ru-RU" sz="2600" b="1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600" b="1" dirty="0" smtClean="0">
                <a:solidFill>
                  <a:srgbClr val="000099"/>
                </a:solidFill>
              </a:rPr>
              <a:t> </a:t>
            </a:r>
            <a:r>
              <a:rPr lang="ru-RU" sz="2600" b="1" dirty="0" err="1" smtClean="0">
                <a:solidFill>
                  <a:srgbClr val="000099"/>
                </a:solidFill>
              </a:rPr>
              <a:t>арналған</a:t>
            </a:r>
            <a:r>
              <a:rPr lang="ru-RU" sz="2600" b="1" dirty="0" smtClean="0">
                <a:solidFill>
                  <a:srgbClr val="000099"/>
                </a:solidFill>
              </a:rPr>
              <a:t> </a:t>
            </a:r>
            <a:r>
              <a:rPr lang="ru-RU" sz="2600" b="1" dirty="0" err="1" smtClean="0">
                <a:solidFill>
                  <a:srgbClr val="000099"/>
                </a:solidFill>
              </a:rPr>
              <a:t>Лозов</a:t>
            </a:r>
            <a:r>
              <a:rPr lang="ru-RU" sz="2600" b="1" dirty="0" smtClean="0">
                <a:solidFill>
                  <a:srgbClr val="000099"/>
                </a:solidFill>
              </a:rPr>
              <a:t> </a:t>
            </a:r>
            <a:r>
              <a:rPr lang="ru-RU" sz="2600" b="1" dirty="0" err="1" smtClean="0">
                <a:solidFill>
                  <a:srgbClr val="000099"/>
                </a:solidFill>
              </a:rPr>
              <a:t>ауылдық</a:t>
            </a:r>
            <a:r>
              <a:rPr lang="ru-RU" sz="2600" b="1" dirty="0" smtClean="0">
                <a:solidFill>
                  <a:srgbClr val="000099"/>
                </a:solidFill>
              </a:rPr>
              <a:t> </a:t>
            </a:r>
            <a:r>
              <a:rPr lang="ru-RU" sz="2600" b="1" dirty="0" err="1" smtClean="0">
                <a:solidFill>
                  <a:srgbClr val="000099"/>
                </a:solidFill>
              </a:rPr>
              <a:t>округінің</a:t>
            </a:r>
            <a:r>
              <a:rPr lang="ru-RU" sz="2600" b="1" dirty="0" smtClean="0">
                <a:solidFill>
                  <a:srgbClr val="000099"/>
                </a:solidFill>
              </a:rPr>
              <a:t> </a:t>
            </a:r>
            <a:r>
              <a:rPr lang="ru-RU" sz="2600" b="1" dirty="0" err="1" smtClean="0">
                <a:solidFill>
                  <a:srgbClr val="000099"/>
                </a:solidFill>
              </a:rPr>
              <a:t>бюджеті</a:t>
            </a:r>
            <a:r>
              <a:rPr lang="ru-RU" sz="2600" b="1" dirty="0" smtClean="0">
                <a:solidFill>
                  <a:srgbClr val="000099"/>
                </a:solidFill>
              </a:rPr>
              <a:t> </a:t>
            </a:r>
          </a:p>
          <a:p>
            <a:pPr algn="ctr"/>
            <a:r>
              <a:rPr lang="ru-RU" sz="2600" b="1" dirty="0" err="1" smtClean="0">
                <a:solidFill>
                  <a:srgbClr val="000099"/>
                </a:solidFill>
              </a:rPr>
              <a:t>түсімдерінің құрылымы, мың теңге</a:t>
            </a:r>
            <a:endParaRPr lang="ru-RU" sz="2600" dirty="0">
              <a:solidFill>
                <a:srgbClr val="000099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825994"/>
              </p:ext>
            </p:extLst>
          </p:nvPr>
        </p:nvGraphicFramePr>
        <p:xfrm>
          <a:off x="1000100" y="1142984"/>
          <a:ext cx="7358114" cy="538429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3613"/>
                <a:gridCol w="3836017"/>
                <a:gridCol w="999492"/>
                <a:gridCol w="1142277"/>
                <a:gridCol w="966715"/>
              </a:tblGrid>
              <a:tr h="6800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/б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6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6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397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6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529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6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 түсімдер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, оның ішінде</a:t>
                      </a:r>
                      <a:r>
                        <a:rPr kumimoji="0" lang="ru-RU" sz="16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sz="16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15 610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14 022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14 053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5084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жеке</a:t>
                      </a:r>
                      <a:r>
                        <a:rPr kumimoji="0" lang="ru-RU" sz="16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табыс</a:t>
                      </a:r>
                      <a:r>
                        <a:rPr kumimoji="0" lang="ru-RU" sz="16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1379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9192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9652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7869">
                <a:tc>
                  <a:txBody>
                    <a:bodyPr/>
                    <a:lstStyle/>
                    <a:p>
                      <a:pPr algn="ctr" fontAlgn="b"/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мүлікке салынатын</a:t>
                      </a:r>
                      <a:r>
                        <a:rPr kumimoji="0" lang="ru-RU" sz="160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салығы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84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172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180</a:t>
                      </a:r>
                      <a:endParaRPr lang="ru-RU" sz="16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45392">
                <a:tc>
                  <a:txBody>
                    <a:bodyPr/>
                    <a:lstStyle/>
                    <a:p>
                      <a:pPr algn="ctr" fontAlgn="b"/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62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86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90</a:t>
                      </a:r>
                      <a:endParaRPr lang="ru-RU" sz="16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32150">
                <a:tc>
                  <a:txBody>
                    <a:bodyPr/>
                    <a:lstStyle/>
                    <a:p>
                      <a:pPr algn="ctr" fontAlgn="b"/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 құралдарына салынатын</a:t>
                      </a: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600" b="0" i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4636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3205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6287</a:t>
                      </a:r>
                      <a:endParaRPr lang="ru-RU" sz="16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8382">
                <a:tc>
                  <a:txBody>
                    <a:bodyPr/>
                    <a:lstStyle/>
                    <a:p>
                      <a:pPr algn="ctr" fontAlgn="b"/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бірыңғай</a:t>
                      </a: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6889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8382">
                <a:tc>
                  <a:txBody>
                    <a:bodyPr/>
                    <a:lstStyle/>
                    <a:p>
                      <a:pPr algn="ctr" fontAlgn="b"/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6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i="1" dirty="0" err="1" smtClean="0">
                          <a:solidFill>
                            <a:srgbClr val="000099"/>
                          </a:solidFill>
                        </a:rPr>
                        <a:t>жер</a:t>
                      </a:r>
                      <a:r>
                        <a:rPr lang="ru-RU" sz="1600" i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sz="1600" i="1" dirty="0" err="1" smtClean="0">
                          <a:solidFill>
                            <a:srgbClr val="000099"/>
                          </a:solidFill>
                        </a:rPr>
                        <a:t>учаскелерін</a:t>
                      </a:r>
                      <a:r>
                        <a:rPr lang="ru-RU" sz="1600" i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sz="1600" i="1" dirty="0" err="1" smtClean="0">
                          <a:solidFill>
                            <a:srgbClr val="000099"/>
                          </a:solidFill>
                        </a:rPr>
                        <a:t>пайдаланғаны</a:t>
                      </a:r>
                      <a:r>
                        <a:rPr lang="ru-RU" sz="1600" i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sz="1600" i="1" dirty="0" err="1" smtClean="0">
                          <a:solidFill>
                            <a:srgbClr val="000099"/>
                          </a:solidFill>
                        </a:rPr>
                        <a:t>үшін</a:t>
                      </a:r>
                      <a:r>
                        <a:rPr lang="ru-RU" sz="1600" i="1" dirty="0" smtClean="0">
                          <a:solidFill>
                            <a:srgbClr val="000099"/>
                          </a:solidFill>
                        </a:rPr>
                        <a:t> </a:t>
                      </a:r>
                      <a:r>
                        <a:rPr lang="ru-RU" sz="1600" i="1" dirty="0" err="1" smtClean="0">
                          <a:solidFill>
                            <a:srgbClr val="000099"/>
                          </a:solidFill>
                        </a:rPr>
                        <a:t>төлем</a:t>
                      </a:r>
                      <a:endParaRPr kumimoji="0" lang="ru-RU" sz="16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767</a:t>
                      </a:r>
                      <a:endParaRPr kumimoji="0" lang="ru-RU" sz="14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6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804</a:t>
                      </a:r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844</a:t>
                      </a:r>
                      <a:endParaRPr lang="ru-RU" sz="1600" b="0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59976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</a:t>
                      </a:r>
                      <a:r>
                        <a:rPr kumimoji="0" lang="ru-RU" sz="16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емес</a:t>
                      </a:r>
                      <a:r>
                        <a:rPr kumimoji="0" lang="ru-RU" sz="16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</a:t>
                      </a:r>
                      <a:endParaRPr kumimoji="0" lang="ru-RU" sz="16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442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en-US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80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</a:t>
                      </a:r>
                      <a:r>
                        <a:rPr lang="en-US" sz="16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99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40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kk-KZ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6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0" lang="ru-RU" sz="1600" b="1" kern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Негізгі</a:t>
                      </a:r>
                      <a:r>
                        <a:rPr kumimoji="0" lang="ru-RU" sz="1600" b="1" kern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капиталды</a:t>
                      </a:r>
                      <a:r>
                        <a:rPr kumimoji="0" lang="ru-RU" sz="1600" b="1" kern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сатудан</a:t>
                      </a:r>
                      <a:r>
                        <a:rPr kumimoji="0" lang="ru-RU" sz="1600" b="1" kern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түсетін</a:t>
                      </a:r>
                      <a:r>
                        <a:rPr kumimoji="0" lang="ru-RU" sz="1600" b="1" kern="1200" baseline="0" dirty="0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kern="1200" baseline="0" dirty="0" err="1" smtClean="0">
                          <a:solidFill>
                            <a:srgbClr val="000099"/>
                          </a:solidFill>
                          <a:latin typeface="+mn-lt"/>
                          <a:ea typeface="+mn-ea"/>
                          <a:cs typeface="+mn-cs"/>
                        </a:rPr>
                        <a:t>түсімдер</a:t>
                      </a:r>
                      <a:endParaRPr kumimoji="0" lang="ru-RU" sz="1600" b="1" kern="1200" baseline="0" dirty="0" smtClean="0">
                        <a:solidFill>
                          <a:srgbClr val="000099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1176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</a:t>
                      </a:r>
                      <a:r>
                        <a:rPr kumimoji="0" lang="en-US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83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</a:t>
                      </a:r>
                      <a:r>
                        <a:rPr lang="en-US" sz="16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92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440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6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6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Мемлекеттік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басқарудың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 </a:t>
                      </a:r>
                    </a:p>
                    <a:p>
                      <a:pPr algn="l" fontAlgn="ctr"/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жоғары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тұрған органдарынан</a:t>
                      </a:r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algn="l" fontAlgn="ctr"/>
                      <a:r>
                        <a:rPr kumimoji="0" lang="ru-RU" sz="1600" b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600" b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түсетін трансферттер</a:t>
                      </a:r>
                      <a:endParaRPr kumimoji="0" lang="ru-RU" sz="16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67273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6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63454</a:t>
                      </a:r>
                      <a:endParaRPr kumimoji="0" lang="ru-RU" sz="16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63360</a:t>
                      </a:r>
                      <a:endParaRPr lang="ru-RU" sz="16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76" y="285728"/>
            <a:ext cx="70009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3399"/>
                </a:solidFill>
              </a:rPr>
              <a:t>202</a:t>
            </a:r>
            <a:r>
              <a:rPr lang="en-US" b="1" dirty="0" smtClean="0">
                <a:solidFill>
                  <a:srgbClr val="003399"/>
                </a:solidFill>
              </a:rPr>
              <a:t>6</a:t>
            </a:r>
            <a:r>
              <a:rPr lang="ru-RU" b="1" dirty="0" smtClean="0">
                <a:solidFill>
                  <a:srgbClr val="003399"/>
                </a:solidFill>
              </a:rPr>
              <a:t>-202</a:t>
            </a:r>
            <a:r>
              <a:rPr lang="en-US" b="1" dirty="0" smtClean="0">
                <a:solidFill>
                  <a:srgbClr val="003399"/>
                </a:solidFill>
              </a:rPr>
              <a:t>8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  <a:r>
              <a:rPr lang="ru-RU" b="1" dirty="0" err="1" smtClean="0">
                <a:solidFill>
                  <a:srgbClr val="003399"/>
                </a:solidFill>
              </a:rPr>
              <a:t>жылдарға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  <a:r>
              <a:rPr lang="ru-RU" b="1" dirty="0" err="1" smtClean="0">
                <a:solidFill>
                  <a:srgbClr val="003399"/>
                </a:solidFill>
              </a:rPr>
              <a:t>арналған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  <a:r>
              <a:rPr lang="ru-RU" b="1" dirty="0" err="1" smtClean="0">
                <a:solidFill>
                  <a:srgbClr val="003399"/>
                </a:solidFill>
              </a:rPr>
              <a:t>Лозов</a:t>
            </a:r>
            <a:r>
              <a:rPr lang="ru-RU" b="1" dirty="0" smtClean="0">
                <a:solidFill>
                  <a:srgbClr val="003399"/>
                </a:solidFill>
              </a:rPr>
              <a:t> ауылдық </a:t>
            </a:r>
            <a:r>
              <a:rPr lang="ru-RU" b="1" dirty="0" err="1" smtClean="0">
                <a:solidFill>
                  <a:srgbClr val="003399"/>
                </a:solidFill>
              </a:rPr>
              <a:t>округінің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  <a:r>
              <a:rPr lang="ru-RU" b="1" dirty="0" err="1" smtClean="0">
                <a:solidFill>
                  <a:srgbClr val="003399"/>
                </a:solidFill>
              </a:rPr>
              <a:t>бюджеті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b="1" dirty="0" err="1" smtClean="0">
                <a:solidFill>
                  <a:srgbClr val="003399"/>
                </a:solidFill>
              </a:rPr>
              <a:t>шығыстарының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  <a:r>
              <a:rPr lang="ru-RU" b="1" dirty="0" err="1" smtClean="0">
                <a:solidFill>
                  <a:srgbClr val="003399"/>
                </a:solidFill>
              </a:rPr>
              <a:t>құрылымы</a:t>
            </a:r>
            <a:r>
              <a:rPr lang="ru-RU" b="1" dirty="0" smtClean="0">
                <a:solidFill>
                  <a:srgbClr val="003399"/>
                </a:solidFill>
              </a:rPr>
              <a:t>, </a:t>
            </a:r>
            <a:r>
              <a:rPr lang="ru-RU" b="1" dirty="0" err="1" smtClean="0">
                <a:solidFill>
                  <a:srgbClr val="003399"/>
                </a:solidFill>
              </a:rPr>
              <a:t>мың</a:t>
            </a:r>
            <a:r>
              <a:rPr lang="ru-RU" b="1" dirty="0" smtClean="0">
                <a:solidFill>
                  <a:srgbClr val="003399"/>
                </a:solidFill>
              </a:rPr>
              <a:t> </a:t>
            </a:r>
            <a:r>
              <a:rPr lang="ru-RU" b="1" dirty="0" err="1" smtClean="0">
                <a:solidFill>
                  <a:srgbClr val="003399"/>
                </a:solidFill>
              </a:rPr>
              <a:t>теңге</a:t>
            </a:r>
            <a:endParaRPr lang="ru-RU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171994"/>
              </p:ext>
            </p:extLst>
          </p:nvPr>
        </p:nvGraphicFramePr>
        <p:xfrm>
          <a:off x="857224" y="1928802"/>
          <a:ext cx="7488832" cy="379599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21886"/>
                <a:gridCol w="4114618"/>
                <a:gridCol w="1080120"/>
                <a:gridCol w="936104"/>
                <a:gridCol w="936104"/>
              </a:tblGrid>
              <a:tr h="7396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/б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6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9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8485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84 596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77 476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78 004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888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сипаттағы мемлекетт</a:t>
                      </a:r>
                      <a:r>
                        <a:rPr kumimoji="0" lang="en-US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 </a:t>
                      </a: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54 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341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55 383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55 862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29208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Тұрғын үй-коммуналдық шаруашылық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16 696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8537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8586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679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0099"/>
                          </a:solidFill>
                        </a:rPr>
                        <a:t>   3</a:t>
                      </a:r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</a:t>
                      </a:r>
                      <a:r>
                        <a:rPr kumimoji="0" lang="en-US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i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 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коммуникация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</a:t>
                      </a:r>
                      <a:r>
                        <a:rPr kumimoji="0" lang="en-US" sz="18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800" b="0" i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556</a:t>
                      </a:r>
                      <a:endParaRPr kumimoji="0" lang="en-US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13 556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13 556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679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rgbClr val="000099"/>
                          </a:solidFill>
                        </a:rPr>
                        <a:t>   4</a:t>
                      </a:r>
                      <a:endParaRPr lang="ru-RU" dirty="0">
                        <a:solidFill>
                          <a:srgbClr val="000099"/>
                        </a:solidFill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Трансферттер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en-US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8596" y="1556792"/>
            <a:ext cx="828680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Аудандық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маңызы</a:t>
            </a:r>
            <a:r>
              <a:rPr lang="ru-RU" sz="3600" dirty="0" smtClean="0">
                <a:solidFill>
                  <a:srgbClr val="000099"/>
                </a:solidFill>
              </a:rPr>
              <a:t> бар </a:t>
            </a:r>
            <a:r>
              <a:rPr lang="ru-RU" sz="3600" dirty="0" err="1" smtClean="0">
                <a:solidFill>
                  <a:srgbClr val="000099"/>
                </a:solidFill>
              </a:rPr>
              <a:t>қала</a:t>
            </a:r>
            <a:r>
              <a:rPr lang="ru-RU" sz="3600" dirty="0" smtClean="0">
                <a:solidFill>
                  <a:srgbClr val="000099"/>
                </a:solidFill>
              </a:rPr>
              <a:t>, </a:t>
            </a:r>
            <a:r>
              <a:rPr lang="ru-RU" sz="3600" dirty="0" err="1" smtClean="0">
                <a:solidFill>
                  <a:srgbClr val="000099"/>
                </a:solidFill>
              </a:rPr>
              <a:t>ауыл</a:t>
            </a:r>
            <a:r>
              <a:rPr lang="ru-RU" sz="3600" dirty="0" smtClean="0">
                <a:solidFill>
                  <a:srgbClr val="000099"/>
                </a:solidFill>
              </a:rPr>
              <a:t>, </a:t>
            </a:r>
            <a:r>
              <a:rPr lang="ru-RU" sz="3600" dirty="0" err="1" smtClean="0">
                <a:solidFill>
                  <a:srgbClr val="000099"/>
                </a:solidFill>
              </a:rPr>
              <a:t>кент</a:t>
            </a:r>
            <a:r>
              <a:rPr lang="ru-RU" sz="3600" dirty="0" smtClean="0">
                <a:solidFill>
                  <a:srgbClr val="000099"/>
                </a:solidFill>
              </a:rPr>
              <a:t>, </a:t>
            </a:r>
            <a:r>
              <a:rPr lang="ru-RU" sz="3600" dirty="0" err="1" smtClean="0">
                <a:solidFill>
                  <a:srgbClr val="000099"/>
                </a:solidFill>
              </a:rPr>
              <a:t>ауылдық</a:t>
            </a:r>
            <a:r>
              <a:rPr lang="ru-RU" sz="3600" dirty="0" smtClean="0">
                <a:solidFill>
                  <a:srgbClr val="000099"/>
                </a:solidFill>
              </a:rPr>
              <a:t> округ </a:t>
            </a:r>
            <a:r>
              <a:rPr lang="ru-RU" sz="3600" dirty="0" err="1" smtClean="0">
                <a:solidFill>
                  <a:srgbClr val="000099"/>
                </a:solidFill>
              </a:rPr>
              <a:t>әкімінің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қызметін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қамтамасыз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ету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жөніндегі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қызметтер</a:t>
            </a:r>
            <a:endParaRPr lang="ru-RU" sz="3600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rgbClr val="000099"/>
                </a:solidFill>
              </a:rPr>
              <a:t>202</a:t>
            </a:r>
            <a:r>
              <a:rPr lang="en-US" sz="3600" dirty="0" smtClean="0">
                <a:solidFill>
                  <a:srgbClr val="000099"/>
                </a:solidFill>
              </a:rPr>
              <a:t>6</a:t>
            </a:r>
            <a:r>
              <a:rPr lang="ru-RU" sz="3600" dirty="0" smtClean="0">
                <a:solidFill>
                  <a:srgbClr val="000099"/>
                </a:solidFill>
              </a:rPr>
              <a:t>ж-84 596 </a:t>
            </a:r>
            <a:r>
              <a:rPr lang="ru-RU" sz="3600" dirty="0" err="1" smtClean="0">
                <a:solidFill>
                  <a:srgbClr val="000099"/>
                </a:solidFill>
              </a:rPr>
              <a:t>мың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теңге</a:t>
            </a:r>
            <a:r>
              <a:rPr lang="ru-RU" sz="3600" dirty="0" smtClean="0">
                <a:solidFill>
                  <a:srgbClr val="000099"/>
                </a:solidFill>
              </a:rPr>
              <a:t>,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rgbClr val="000099"/>
                </a:solidFill>
              </a:rPr>
              <a:t> 202</a:t>
            </a:r>
            <a:r>
              <a:rPr lang="en-US" sz="3600" dirty="0" smtClean="0">
                <a:solidFill>
                  <a:srgbClr val="000099"/>
                </a:solidFill>
              </a:rPr>
              <a:t>7</a:t>
            </a:r>
            <a:r>
              <a:rPr lang="ru-RU" sz="3600" dirty="0" smtClean="0">
                <a:solidFill>
                  <a:srgbClr val="000099"/>
                </a:solidFill>
              </a:rPr>
              <a:t>ж – </a:t>
            </a:r>
            <a:r>
              <a:rPr lang="en-US" sz="3600" dirty="0" smtClean="0">
                <a:solidFill>
                  <a:srgbClr val="000099"/>
                </a:solidFill>
              </a:rPr>
              <a:t>77 476</a:t>
            </a:r>
            <a:r>
              <a:rPr lang="ru-RU" sz="3600" dirty="0" err="1" smtClean="0">
                <a:solidFill>
                  <a:srgbClr val="000099"/>
                </a:solidFill>
              </a:rPr>
              <a:t>мың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теңге</a:t>
            </a:r>
            <a:r>
              <a:rPr lang="ru-RU" sz="3600" dirty="0" smtClean="0">
                <a:solidFill>
                  <a:srgbClr val="000099"/>
                </a:solidFill>
              </a:rPr>
              <a:t>, </a:t>
            </a:r>
          </a:p>
          <a:p>
            <a:pPr algn="just">
              <a:buFont typeface="Wingdings" pitchFamily="2" charset="2"/>
              <a:buChar char="v"/>
            </a:pPr>
            <a:r>
              <a:rPr lang="ru-RU" sz="3600" dirty="0" smtClean="0">
                <a:solidFill>
                  <a:srgbClr val="000099"/>
                </a:solidFill>
              </a:rPr>
              <a:t>202</a:t>
            </a:r>
            <a:r>
              <a:rPr lang="en-US" sz="3600" dirty="0" smtClean="0">
                <a:solidFill>
                  <a:srgbClr val="000099"/>
                </a:solidFill>
              </a:rPr>
              <a:t>8</a:t>
            </a:r>
            <a:r>
              <a:rPr lang="ru-RU" sz="3600" dirty="0" smtClean="0">
                <a:solidFill>
                  <a:srgbClr val="000099"/>
                </a:solidFill>
              </a:rPr>
              <a:t>ж – </a:t>
            </a:r>
            <a:r>
              <a:rPr lang="en-US" sz="3600" dirty="0" smtClean="0">
                <a:solidFill>
                  <a:srgbClr val="000099"/>
                </a:solidFill>
              </a:rPr>
              <a:t>78 004</a:t>
            </a:r>
            <a:r>
              <a:rPr lang="ru-RU" sz="3600" dirty="0" err="1" smtClean="0">
                <a:solidFill>
                  <a:srgbClr val="000099"/>
                </a:solidFill>
              </a:rPr>
              <a:t>мың</a:t>
            </a:r>
            <a:r>
              <a:rPr lang="ru-RU" sz="3600" dirty="0" smtClean="0">
                <a:solidFill>
                  <a:srgbClr val="000099"/>
                </a:solidFill>
              </a:rPr>
              <a:t> </a:t>
            </a:r>
            <a:r>
              <a:rPr lang="ru-RU" sz="3600" dirty="0" err="1" smtClean="0">
                <a:solidFill>
                  <a:srgbClr val="000099"/>
                </a:solidFill>
              </a:rPr>
              <a:t>теңге</a:t>
            </a:r>
            <a:r>
              <a:rPr lang="ru-RU" sz="3600" dirty="0" smtClean="0">
                <a:solidFill>
                  <a:srgbClr val="000099"/>
                </a:solidFill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endParaRPr lang="ru-RU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400" b="1" dirty="0" smtClean="0">
              <a:solidFill>
                <a:srgbClr val="000099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2996952"/>
            <a:ext cx="82153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ru-RU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kk-KZ" sz="16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kk-KZ" sz="16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600" b="1" dirty="0" smtClean="0">
              <a:solidFill>
                <a:srgbClr val="000099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971600" y="523710"/>
            <a:ext cx="7200800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202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6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-202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8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Лозов</a:t>
            </a:r>
            <a:r>
              <a:rPr lang="ru-RU" sz="2400" dirty="0" smtClean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 ауылдық </a:t>
            </a:r>
            <a:r>
              <a:rPr lang="ru-RU" sz="2400" dirty="0" err="1" smtClean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округінде</a:t>
            </a:r>
            <a:r>
              <a:rPr lang="ru-RU" sz="2400" dirty="0" smtClean="0">
                <a:solidFill>
                  <a:srgbClr val="2016E4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және әлеуметтік қорғау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rgbClr val="2016E4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2016E4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182433"/>
            <a:ext cx="20840" cy="923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214290"/>
            <a:ext cx="8858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99"/>
                </a:solidFill>
              </a:rPr>
              <a:t>202</a:t>
            </a:r>
            <a:r>
              <a:rPr lang="en-US" sz="2800" b="1" dirty="0" smtClean="0">
                <a:solidFill>
                  <a:srgbClr val="003399"/>
                </a:solidFill>
              </a:rPr>
              <a:t>6</a:t>
            </a:r>
            <a:r>
              <a:rPr lang="ru-RU" sz="2800" b="1" dirty="0" smtClean="0">
                <a:solidFill>
                  <a:srgbClr val="003399"/>
                </a:solidFill>
              </a:rPr>
              <a:t>-202</a:t>
            </a:r>
            <a:r>
              <a:rPr lang="en-US" sz="2800" b="1" dirty="0" smtClean="0">
                <a:solidFill>
                  <a:srgbClr val="003399"/>
                </a:solidFill>
              </a:rPr>
              <a:t>8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жж</a:t>
            </a:r>
            <a:r>
              <a:rPr lang="ru-RU" sz="2800" b="1" dirty="0" smtClean="0">
                <a:solidFill>
                  <a:srgbClr val="003399"/>
                </a:solidFill>
              </a:rPr>
              <a:t>. Успен </a:t>
            </a:r>
            <a:r>
              <a:rPr lang="ru-RU" sz="2800" b="1" dirty="0" err="1" smtClean="0">
                <a:solidFill>
                  <a:srgbClr val="003399"/>
                </a:solidFill>
              </a:rPr>
              <a:t>ауданы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rgbClr val="003399"/>
                </a:solidFill>
              </a:rPr>
              <a:t>Лозов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  <a:r>
              <a:rPr lang="ru-RU" sz="2800" b="1" dirty="0" err="1" smtClean="0">
                <a:solidFill>
                  <a:srgbClr val="003399"/>
                </a:solidFill>
              </a:rPr>
              <a:t>ауылдық округінде</a:t>
            </a:r>
            <a:r>
              <a:rPr lang="ru-RU" sz="2800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rgbClr val="003399"/>
                </a:solidFill>
              </a:rPr>
              <a:t>көріктендіру</a:t>
            </a:r>
            <a:endParaRPr lang="ru-RU" sz="2800" dirty="0">
              <a:solidFill>
                <a:srgbClr val="0033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596" y="1556793"/>
            <a:ext cx="82868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Елді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мекендегі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көшелерді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жарықтандыру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Лозов</a:t>
            </a:r>
            <a:r>
              <a:rPr lang="ru-RU" sz="1600" dirty="0" smtClean="0">
                <a:solidFill>
                  <a:srgbClr val="000099"/>
                </a:solidFill>
              </a:rPr>
              <a:t> а., Каратай а., Богатырь а. </a:t>
            </a:r>
            <a:r>
              <a:rPr lang="kk-KZ" sz="1600" dirty="0" smtClean="0"/>
              <a:t>(</a:t>
            </a:r>
            <a:r>
              <a:rPr lang="kk-KZ" sz="1600" dirty="0" smtClean="0">
                <a:solidFill>
                  <a:srgbClr val="000099"/>
                </a:solidFill>
              </a:rPr>
              <a:t>шамдардың саны 150 дана) – </a:t>
            </a:r>
            <a:r>
              <a:rPr lang="ru-RU" sz="1600" b="1" dirty="0" smtClean="0">
                <a:solidFill>
                  <a:srgbClr val="000099"/>
                </a:solidFill>
              </a:rPr>
              <a:t>13302,0 </a:t>
            </a:r>
            <a:r>
              <a:rPr lang="ru-RU" sz="1600" b="1" dirty="0" err="1" smtClean="0">
                <a:solidFill>
                  <a:srgbClr val="000099"/>
                </a:solidFill>
              </a:rPr>
              <a:t>мың</a:t>
            </a: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</a:rPr>
              <a:t>теңге</a:t>
            </a:r>
            <a:endParaRPr lang="ru-RU" sz="16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6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Елді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мекенің санитариясын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қамтамасыз ету</a:t>
            </a:r>
            <a:r>
              <a:rPr lang="ru-RU" sz="1600" dirty="0" smtClean="0">
                <a:solidFill>
                  <a:srgbClr val="000099"/>
                </a:solidFill>
              </a:rPr>
              <a:t> –</a:t>
            </a:r>
            <a:r>
              <a:rPr lang="kk-KZ" sz="1600" dirty="0" smtClean="0"/>
              <a:t>(</a:t>
            </a:r>
            <a:r>
              <a:rPr lang="kk-KZ" sz="1600" dirty="0" smtClean="0">
                <a:solidFill>
                  <a:srgbClr val="000099"/>
                </a:solidFill>
              </a:rPr>
              <a:t>ұйымдастырылмаған полигондарды жою, қоқыс шығару, қалдықтарды тазарту)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b="1" dirty="0" smtClean="0">
                <a:solidFill>
                  <a:srgbClr val="000099"/>
                </a:solidFill>
              </a:rPr>
              <a:t>8</a:t>
            </a:r>
            <a:r>
              <a:rPr lang="en-US" sz="1600" b="1" dirty="0" smtClean="0">
                <a:solidFill>
                  <a:srgbClr val="000099"/>
                </a:solidFill>
              </a:rPr>
              <a:t>37</a:t>
            </a:r>
            <a:r>
              <a:rPr lang="ru-RU" sz="1600" b="1" dirty="0" smtClean="0">
                <a:solidFill>
                  <a:srgbClr val="000099"/>
                </a:solidFill>
              </a:rPr>
              <a:t>,0 </a:t>
            </a:r>
            <a:r>
              <a:rPr lang="ru-RU" sz="1600" b="1" dirty="0" err="1" smtClean="0">
                <a:solidFill>
                  <a:srgbClr val="000099"/>
                </a:solidFill>
              </a:rPr>
              <a:t>мың</a:t>
            </a:r>
            <a:r>
              <a:rPr lang="ru-RU" sz="1600" b="1" dirty="0" smtClean="0">
                <a:solidFill>
                  <a:srgbClr val="000099"/>
                </a:solidFill>
              </a:rPr>
              <a:t> </a:t>
            </a:r>
            <a:r>
              <a:rPr lang="ru-RU" sz="1600" b="1" dirty="0" err="1" smtClean="0">
                <a:solidFill>
                  <a:srgbClr val="000099"/>
                </a:solidFill>
              </a:rPr>
              <a:t>теңге</a:t>
            </a:r>
            <a:endParaRPr lang="ru-RU" sz="16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600" b="1" dirty="0" smtClean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Жерлеу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орындарын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ұстау және туыстары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жоқ адамдарды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жерлеу</a:t>
            </a:r>
            <a:r>
              <a:rPr lang="ru-RU" sz="1600" dirty="0" smtClean="0">
                <a:solidFill>
                  <a:srgbClr val="000099"/>
                </a:solidFill>
              </a:rPr>
              <a:t> – </a:t>
            </a:r>
            <a:r>
              <a:rPr lang="kk-KZ" sz="1600" dirty="0" smtClean="0">
                <a:solidFill>
                  <a:srgbClr val="000099"/>
                </a:solidFill>
              </a:rPr>
              <a:t>(зираттар тазарту, қоқыс жинау, қоршауларды бояу - </a:t>
            </a:r>
            <a:r>
              <a:rPr lang="ru-RU" sz="1600" b="1" dirty="0" smtClean="0">
                <a:solidFill>
                  <a:srgbClr val="000099"/>
                </a:solidFill>
              </a:rPr>
              <a:t>250,0</a:t>
            </a:r>
            <a:r>
              <a:rPr lang="ru-RU" b="1" dirty="0" smtClean="0">
                <a:solidFill>
                  <a:srgbClr val="000099"/>
                </a:solidFill>
              </a:rPr>
              <a:t>мың </a:t>
            </a:r>
            <a:r>
              <a:rPr lang="ru-RU" b="1" dirty="0" err="1" smtClean="0">
                <a:solidFill>
                  <a:srgbClr val="000099"/>
                </a:solidFill>
              </a:rPr>
              <a:t>теңге</a:t>
            </a:r>
            <a:endParaRPr lang="ru-RU" b="1" dirty="0" smtClean="0">
              <a:solidFill>
                <a:srgbClr val="000099"/>
              </a:solidFill>
            </a:endParaRPr>
          </a:p>
        </p:txBody>
      </p:sp>
      <p:pic>
        <p:nvPicPr>
          <p:cNvPr id="6" name="Рисунок 5" descr="C:\Users\alser\Documents\УЧРЕЖДЕНИЯ, КХ, ФХ И ДР\20170511_1120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717032"/>
            <a:ext cx="4214842" cy="256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3298" y="3786191"/>
            <a:ext cx="43034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dirty="0" smtClean="0">
              <a:solidFill>
                <a:srgbClr val="000099"/>
              </a:solidFill>
            </a:endParaRPr>
          </a:p>
          <a:p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Елді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мекенді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абаттандыру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және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көгалдандыру</a:t>
            </a:r>
            <a:r>
              <a:rPr lang="ru-RU" sz="1600" dirty="0" smtClean="0">
                <a:solidFill>
                  <a:srgbClr val="000099"/>
                </a:solidFill>
              </a:rPr>
              <a:t> (</a:t>
            </a:r>
            <a:r>
              <a:rPr lang="ru-RU" sz="1600" dirty="0" err="1" smtClean="0">
                <a:solidFill>
                  <a:srgbClr val="000099"/>
                </a:solidFill>
              </a:rPr>
              <a:t>оның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ішінде</a:t>
            </a:r>
            <a:r>
              <a:rPr lang="ru-RU" sz="1600" dirty="0" smtClean="0">
                <a:solidFill>
                  <a:srgbClr val="000099"/>
                </a:solidFill>
              </a:rPr>
              <a:t>: </a:t>
            </a:r>
            <a:r>
              <a:rPr lang="ru-RU" sz="1600" dirty="0" err="1" smtClean="0">
                <a:solidFill>
                  <a:srgbClr val="000099"/>
                </a:solidFill>
              </a:rPr>
              <a:t>скверді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және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балалар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ойын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алаңдарын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ұстау</a:t>
            </a:r>
            <a:r>
              <a:rPr lang="ru-RU" sz="1600" dirty="0" smtClean="0">
                <a:solidFill>
                  <a:srgbClr val="000099"/>
                </a:solidFill>
              </a:rPr>
              <a:t>, </a:t>
            </a:r>
            <a:r>
              <a:rPr lang="ru-RU" sz="1600" dirty="0" err="1" smtClean="0">
                <a:solidFill>
                  <a:srgbClr val="000099"/>
                </a:solidFill>
              </a:rPr>
              <a:t>баннерлер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дайындау</a:t>
            </a:r>
            <a:r>
              <a:rPr lang="ru-RU" sz="1600" dirty="0" smtClean="0">
                <a:solidFill>
                  <a:srgbClr val="000099"/>
                </a:solidFill>
              </a:rPr>
              <a:t>,), </a:t>
            </a:r>
            <a:endParaRPr lang="ru-RU" sz="1600" dirty="0" smtClean="0"/>
          </a:p>
          <a:p>
            <a:r>
              <a:rPr lang="ru-RU" sz="1600" dirty="0" smtClean="0">
                <a:solidFill>
                  <a:srgbClr val="000099"/>
                </a:solidFill>
              </a:rPr>
              <a:t>– 2307,0 </a:t>
            </a:r>
            <a:r>
              <a:rPr lang="ru-RU" sz="1600" dirty="0" err="1" smtClean="0">
                <a:solidFill>
                  <a:srgbClr val="000099"/>
                </a:solidFill>
              </a:rPr>
              <a:t>мың</a:t>
            </a:r>
            <a:r>
              <a:rPr lang="ru-RU" sz="1600" dirty="0" smtClean="0">
                <a:solidFill>
                  <a:srgbClr val="000099"/>
                </a:solidFill>
              </a:rPr>
              <a:t> </a:t>
            </a:r>
            <a:r>
              <a:rPr lang="ru-RU" sz="1600" dirty="0" err="1" smtClean="0">
                <a:solidFill>
                  <a:srgbClr val="000099"/>
                </a:solidFill>
              </a:rPr>
              <a:t>теңге</a:t>
            </a:r>
            <a:endParaRPr lang="ru-RU" sz="1600" b="1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Успен </a:t>
            </a:r>
            <a:r>
              <a:rPr lang="ru-RU" sz="2400" b="1" dirty="0" err="1" smtClean="0">
                <a:solidFill>
                  <a:srgbClr val="003399"/>
                </a:solidFill>
              </a:rPr>
              <a:t>ауданы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Лозов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ауылдық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округінің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кентішілік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жолдардын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ұстау</a:t>
            </a:r>
            <a:endParaRPr lang="ru-RU" sz="2400" b="1" dirty="0" smtClean="0">
              <a:solidFill>
                <a:srgbClr val="000099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5720" y="1285860"/>
            <a:ext cx="84296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Автомобиль </a:t>
            </a:r>
            <a:r>
              <a:rPr lang="ru-RU" sz="2200" dirty="0" err="1" smtClean="0">
                <a:solidFill>
                  <a:srgbClr val="003399"/>
                </a:solidFill>
              </a:rPr>
              <a:t>жолдарының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қызметін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қамтамасыз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ету</a:t>
            </a:r>
            <a:r>
              <a:rPr lang="ru-RU" sz="2200" dirty="0" smtClean="0">
                <a:solidFill>
                  <a:srgbClr val="003399"/>
                </a:solidFill>
              </a:rPr>
              <a:t>: </a:t>
            </a:r>
            <a:r>
              <a:rPr lang="ru-RU" sz="2200" b="1" dirty="0" err="1" smtClean="0">
                <a:solidFill>
                  <a:srgbClr val="003399"/>
                </a:solidFill>
              </a:rPr>
              <a:t>жазғы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және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қысқы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жолдарды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b="1" dirty="0" err="1" smtClean="0">
                <a:solidFill>
                  <a:srgbClr val="003399"/>
                </a:solidFill>
              </a:rPr>
              <a:t>ұстау</a:t>
            </a:r>
            <a:r>
              <a:rPr lang="ru-RU" sz="2200" b="1" dirty="0" smtClean="0">
                <a:solidFill>
                  <a:srgbClr val="003399"/>
                </a:solidFill>
              </a:rPr>
              <a:t> </a:t>
            </a:r>
            <a:r>
              <a:rPr lang="ru-RU" sz="2200" dirty="0" smtClean="0">
                <a:solidFill>
                  <a:srgbClr val="003399"/>
                </a:solidFill>
              </a:rPr>
              <a:t>(</a:t>
            </a:r>
            <a:r>
              <a:rPr lang="ru-RU" sz="2200" dirty="0" err="1" smtClean="0">
                <a:solidFill>
                  <a:srgbClr val="003399"/>
                </a:solidFill>
              </a:rPr>
              <a:t>грейдерлеу</a:t>
            </a:r>
            <a:r>
              <a:rPr lang="ru-RU" sz="2200" dirty="0" smtClean="0">
                <a:solidFill>
                  <a:srgbClr val="003399"/>
                </a:solidFill>
              </a:rPr>
              <a:t>, </a:t>
            </a:r>
            <a:r>
              <a:rPr lang="ru-RU" sz="2200" dirty="0" err="1" smtClean="0">
                <a:solidFill>
                  <a:srgbClr val="003399"/>
                </a:solidFill>
              </a:rPr>
              <a:t>шеттеріндегі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шөптерді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шабу</a:t>
            </a:r>
            <a:r>
              <a:rPr lang="ru-RU" sz="2200" dirty="0" smtClean="0">
                <a:solidFill>
                  <a:srgbClr val="003399"/>
                </a:solidFill>
              </a:rPr>
              <a:t>, </a:t>
            </a:r>
            <a:r>
              <a:rPr lang="ru-RU" sz="2200" dirty="0" err="1" smtClean="0">
                <a:solidFill>
                  <a:srgbClr val="003399"/>
                </a:solidFill>
              </a:rPr>
              <a:t>автокөлік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жолдарын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қардан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тазалау</a:t>
            </a:r>
            <a:r>
              <a:rPr lang="ru-RU" sz="2200" dirty="0" smtClean="0">
                <a:solidFill>
                  <a:srgbClr val="003399"/>
                </a:solidFill>
              </a:rPr>
              <a:t>, шлак </a:t>
            </a:r>
            <a:r>
              <a:rPr lang="ru-RU" sz="2200" dirty="0" err="1" smtClean="0">
                <a:solidFill>
                  <a:srgbClr val="003399"/>
                </a:solidFill>
              </a:rPr>
              <a:t>немесе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қиыршық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таспен</a:t>
            </a: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dirty="0" err="1" smtClean="0">
                <a:solidFill>
                  <a:srgbClr val="003399"/>
                </a:solidFill>
              </a:rPr>
              <a:t>себу</a:t>
            </a:r>
            <a:r>
              <a:rPr lang="ru-RU" sz="2200" dirty="0" smtClean="0">
                <a:solidFill>
                  <a:srgbClr val="003399"/>
                </a:solidFill>
              </a:rPr>
              <a:t>)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Қаратай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А.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Богатырь а.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кентішілік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жолдарға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жерге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орналастыру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200" b="1" dirty="0" smtClean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785786" y="2714621"/>
            <a:ext cx="4929222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endParaRPr lang="ru-RU" sz="2200" b="1" dirty="0" smtClean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endParaRPr lang="ru-RU" sz="2200" dirty="0" smtClean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r>
              <a:rPr lang="ru-RU" sz="2200" dirty="0" smtClean="0">
                <a:solidFill>
                  <a:srgbClr val="003399"/>
                </a:solidFill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</a:rPr>
              <a:t>202</a:t>
            </a:r>
            <a:r>
              <a:rPr lang="en-US" sz="2200" b="1" dirty="0" smtClean="0">
                <a:solidFill>
                  <a:srgbClr val="003399"/>
                </a:solidFill>
              </a:rPr>
              <a:t>6</a:t>
            </a:r>
            <a:r>
              <a:rPr lang="ru-RU" sz="2200" b="1" dirty="0" smtClean="0">
                <a:solidFill>
                  <a:srgbClr val="003399"/>
                </a:solidFill>
              </a:rPr>
              <a:t>-202</a:t>
            </a:r>
            <a:r>
              <a:rPr lang="en-US" sz="2200" b="1" dirty="0" smtClean="0">
                <a:solidFill>
                  <a:srgbClr val="003399"/>
                </a:solidFill>
              </a:rPr>
              <a:t>8</a:t>
            </a:r>
            <a:r>
              <a:rPr lang="ru-RU" sz="2200" b="1" dirty="0" err="1" smtClean="0">
                <a:solidFill>
                  <a:srgbClr val="003399"/>
                </a:solidFill>
              </a:rPr>
              <a:t>жж</a:t>
            </a:r>
            <a:r>
              <a:rPr lang="ru-RU" sz="2200" b="1" dirty="0" smtClean="0">
                <a:solidFill>
                  <a:srgbClr val="003399"/>
                </a:solidFill>
              </a:rPr>
              <a:t>. – </a:t>
            </a:r>
            <a:r>
              <a:rPr lang="en-US" sz="2200" b="1" dirty="0" smtClean="0">
                <a:solidFill>
                  <a:srgbClr val="003399"/>
                </a:solidFill>
              </a:rPr>
              <a:t>13 556</a:t>
            </a:r>
            <a:r>
              <a:rPr lang="ru-RU" sz="2200" b="1" dirty="0" smtClean="0">
                <a:solidFill>
                  <a:srgbClr val="003399"/>
                </a:solidFill>
              </a:rPr>
              <a:t>,0мың </a:t>
            </a:r>
            <a:r>
              <a:rPr lang="ru-RU" sz="2200" b="1" dirty="0" err="1" smtClean="0">
                <a:solidFill>
                  <a:srgbClr val="003399"/>
                </a:solidFill>
              </a:rPr>
              <a:t>теңге</a:t>
            </a:r>
            <a:endParaRPr lang="ru-RU" sz="2200" b="1" dirty="0" smtClean="0">
              <a:solidFill>
                <a:srgbClr val="003399"/>
              </a:solidFill>
            </a:endParaRPr>
          </a:p>
          <a:p>
            <a:pPr fontAlgn="t">
              <a:buFont typeface="Wingdings" pitchFamily="2" charset="2"/>
              <a:buChar char="§"/>
              <a:defRPr/>
            </a:pPr>
            <a:endParaRPr lang="ru-RU" dirty="0"/>
          </a:p>
        </p:txBody>
      </p:sp>
      <p:pic>
        <p:nvPicPr>
          <p:cNvPr id="9" name="Picture 2" descr="C:\Users\admin\Desktop\Гражданский бюджет\IMG-20200211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786190"/>
            <a:ext cx="3500462" cy="2857520"/>
          </a:xfrm>
          <a:prstGeom prst="rect">
            <a:avLst/>
          </a:prstGeom>
          <a:noFill/>
        </p:spPr>
      </p:pic>
      <p:pic>
        <p:nvPicPr>
          <p:cNvPr id="10" name="Picture 3" descr="C:\Users\admin\Desktop\Гражданский бюджет\IMG-20200211-WA00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3786190"/>
            <a:ext cx="3500462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1693</TotalTime>
  <Words>582</Words>
  <Application>Microsoft Office PowerPoint</Application>
  <PresentationFormat>Экран (4:3)</PresentationFormat>
  <Paragraphs>136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Century Schoolbook</vt:lpstr>
      <vt:lpstr>Times New Roman</vt:lpstr>
      <vt:lpstr>Wingdings</vt:lpstr>
      <vt:lpstr>Wingdings 2</vt:lpstr>
      <vt:lpstr>Эркер</vt:lpstr>
      <vt:lpstr> Успен ауданының Лозов ауылдық округінің 2026-2028  жылдарға арналған Азаматтық бюджеті </vt:lpstr>
      <vt:lpstr>Құрметті сайтқа келушілер!</vt:lpstr>
      <vt:lpstr>       Бюджеттік процестің  заңнамалық базасы</vt:lpstr>
      <vt:lpstr>2026-2028 жылдарға арналған Успен ауданы Лозов ауылдық округінің бюджеті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admin</cp:lastModifiedBy>
  <cp:revision>332</cp:revision>
  <dcterms:created xsi:type="dcterms:W3CDTF">2018-01-26T02:54:43Z</dcterms:created>
  <dcterms:modified xsi:type="dcterms:W3CDTF">2026-08-14T10:54:49Z</dcterms:modified>
</cp:coreProperties>
</file>