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70" r:id="rId4"/>
    <p:sldId id="259" r:id="rId5"/>
    <p:sldId id="274" r:id="rId6"/>
    <p:sldId id="276" r:id="rId7"/>
    <p:sldId id="272" r:id="rId8"/>
    <p:sldId id="277" r:id="rId9"/>
    <p:sldId id="264" r:id="rId10"/>
    <p:sldId id="27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4624" autoAdjust="0"/>
  </p:normalViewPr>
  <p:slideViewPr>
    <p:cSldViewPr>
      <p:cViewPr varScale="1">
        <p:scale>
          <a:sx n="68" d="100"/>
          <a:sy n="68" d="100"/>
        </p:scale>
        <p:origin x="7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851340660069909E-2"/>
          <c:y val="0"/>
          <c:w val="0.67955509921708224"/>
          <c:h val="0.711442348869205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Трансферты из вышестоящих органов государственного управления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75193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CD6-4B15-A506-5330D6CCA52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27401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CD6-4B15-A506-5330D6CCA52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26406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CD6-4B15-A506-5330D6CCA52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>
                        <a:solidFill>
                          <a:srgbClr val="000099"/>
                        </a:solidFill>
                      </a:rPr>
                      <a:t>57416</a:t>
                    </a:r>
                    <a:endParaRPr lang="en-US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CD6-4B15-A506-5330D6CCA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67445</c:v>
                </c:pt>
                <c:pt idx="1">
                  <c:v>57416</c:v>
                </c:pt>
                <c:pt idx="2">
                  <c:v>56845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D6-4B15-A506-5330D6CCA5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поступления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21466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CD6-4B15-A506-5330D6CCA52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31615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CD6-4B15-A506-5330D6CCA52B}"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0099"/>
                        </a:solidFill>
                      </a:rPr>
                      <a:t>33083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CD6-4B15-A506-5330D6CCA52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>
                        <a:solidFill>
                          <a:srgbClr val="000099"/>
                        </a:solidFill>
                      </a:rPr>
                      <a:t>64811</a:t>
                    </a:r>
                    <a:endParaRPr lang="en-US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ACD6-4B15-A506-5330D6CCA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3125</c:v>
                </c:pt>
                <c:pt idx="1">
                  <c:v>7395</c:v>
                </c:pt>
                <c:pt idx="2">
                  <c:v>7603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CD6-4B15-A506-5330D6CCA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705088"/>
        <c:axId val="117002624"/>
        <c:axId val="0"/>
      </c:bar3DChart>
      <c:catAx>
        <c:axId val="15370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099"/>
                </a:solidFill>
              </a:defRPr>
            </a:pPr>
            <a:endParaRPr lang="ru-RU"/>
          </a:p>
        </c:txPr>
        <c:crossAx val="117002624"/>
        <c:crosses val="autoZero"/>
        <c:auto val="1"/>
        <c:lblAlgn val="ctr"/>
        <c:lblOffset val="100"/>
        <c:noMultiLvlLbl val="0"/>
      </c:catAx>
      <c:valAx>
        <c:axId val="117002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153705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015694866549504"/>
          <c:y val="3.804620012380628E-2"/>
          <c:w val="0.30984305133450935"/>
          <c:h val="0.86794117250598324"/>
        </c:manualLayout>
      </c:layout>
      <c:overlay val="0"/>
      <c:txPr>
        <a:bodyPr/>
        <a:lstStyle/>
        <a:p>
          <a:pPr>
            <a:defRPr sz="1400">
              <a:solidFill>
                <a:srgbClr val="000099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727325326390301E-2"/>
          <c:y val="0.12103637281124394"/>
          <c:w val="0.55777888985320601"/>
          <c:h val="0.840311839139409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1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FD-4A6A-9F69-944E64EF9E4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43755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EFD-4A6A-9F69-944E64EF9E4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7540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C52-4AC3-9C19-4CD31C4174B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FD-4A6A-9F69-944E64EF9E4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23897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EFD-4A6A-9F69-944E64EF9E49}"/>
                </c:ext>
              </c:extLst>
            </c:dLbl>
            <c:dLbl>
              <c:idx val="5"/>
              <c:layout>
                <c:manualLayout>
                  <c:x val="5.0886957921554433E-2"/>
                  <c:y val="-7.2928964890442583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4244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EFD-4A6A-9F69-944E64EF9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4"/>
                <c:pt idx="1">
                  <c:v>Государственные услуги общего характера</c:v>
                </c:pt>
                <c:pt idx="2">
                  <c:v>Жилищно-коммунальное хозяйство</c:v>
                </c:pt>
                <c:pt idx="3">
                  <c:v>Обеспеченние функционирования автомобильных дорог,ремонт автомобильных дорог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35727</c:v>
                </c:pt>
                <c:pt idx="2">
                  <c:v>4350</c:v>
                </c:pt>
                <c:pt idx="4">
                  <c:v>10339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FD-4A6A-9F69-944E64EF9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58208773108616063"/>
          <c:y val="8.5414855719429902E-2"/>
          <c:w val="0.4161894463264183"/>
          <c:h val="0.87772888267657379"/>
        </c:manualLayout>
      </c:layout>
      <c:overlay val="0"/>
      <c:txPr>
        <a:bodyPr/>
        <a:lstStyle/>
        <a:p>
          <a:pPr>
            <a:defRPr sz="1200">
              <a:solidFill>
                <a:srgbClr val="000099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A594B-4FDC-4A1D-B8D6-4CC325FD784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4786322"/>
            <a:ext cx="6572296" cy="1803876"/>
          </a:xfrm>
        </p:spPr>
        <p:txBody>
          <a:bodyPr>
            <a:noAutofit/>
          </a:bodyPr>
          <a:lstStyle/>
          <a:p>
            <a:pPr algn="ctr"/>
            <a:r>
              <a:rPr lang="ru-RU" sz="4300" dirty="0">
                <a:solidFill>
                  <a:schemeClr val="accent1">
                    <a:lumMod val="75000"/>
                  </a:schemeClr>
                </a:solidFill>
              </a:rPr>
              <a:t>ГРАЖДАНСКИЙ БЮДЖЕТ                      КГУ « АППАРАТ АКИМА КОНЫРОЗЕКСКОГО                                                   СЕЛЬСКОГО </a:t>
            </a:r>
            <a:br>
              <a:rPr lang="ru-RU" sz="43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300" dirty="0">
                <a:solidFill>
                  <a:schemeClr val="accent1">
                    <a:lumMod val="75000"/>
                  </a:schemeClr>
                </a:solidFill>
              </a:rPr>
              <a:t>ОКРУГА» </a:t>
            </a:r>
            <a:br>
              <a:rPr lang="ru-RU" sz="43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300" dirty="0">
                <a:solidFill>
                  <a:schemeClr val="accent1">
                    <a:lumMod val="75000"/>
                  </a:schemeClr>
                </a:solidFill>
              </a:rPr>
              <a:t>на 2026-2028 годы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57839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858180" cy="928670"/>
          </a:xfrm>
        </p:spPr>
        <p:txBody>
          <a:bodyPr/>
          <a:lstStyle/>
          <a:p>
            <a:pPr algn="ctr"/>
            <a:r>
              <a:rPr lang="ru-RU" b="1" dirty="0"/>
              <a:t>Уважаемые посетители сайта!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142984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71546"/>
            <a:ext cx="792961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>
                <a:solidFill>
                  <a:srgbClr val="0070C0"/>
                </a:solidFill>
              </a:rPr>
              <a:t>Вашему вниманию представлен план гражданского бюджета КГУ «Аппарат </a:t>
            </a:r>
            <a:r>
              <a:rPr lang="ru-RU" sz="2400" dirty="0" err="1">
                <a:solidFill>
                  <a:srgbClr val="0070C0"/>
                </a:solidFill>
              </a:rPr>
              <a:t>акима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Конырозекского</a:t>
            </a:r>
            <a:r>
              <a:rPr lang="ru-RU" sz="2400" dirty="0">
                <a:solidFill>
                  <a:srgbClr val="0070C0"/>
                </a:solidFill>
              </a:rPr>
              <a:t> сельского округа»  на 2026-2028 годы, который содержит информацию 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>
                <a:solidFill>
                  <a:srgbClr val="0070C0"/>
                </a:solidFill>
              </a:rPr>
              <a:t>об основных показателях бюджета </a:t>
            </a:r>
            <a:r>
              <a:rPr lang="ru-RU" sz="2400" dirty="0" err="1">
                <a:solidFill>
                  <a:srgbClr val="0070C0"/>
                </a:solidFill>
              </a:rPr>
              <a:t>Конырозекского</a:t>
            </a:r>
            <a:r>
              <a:rPr lang="ru-RU" sz="2400" dirty="0">
                <a:solidFill>
                  <a:srgbClr val="0070C0"/>
                </a:solidFill>
              </a:rPr>
              <a:t> сельского округа, параметрах его формирования, направлениях расходования бюджетных средств.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400" dirty="0">
              <a:solidFill>
                <a:srgbClr val="0070C0"/>
              </a:solidFill>
            </a:endParaRP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>
                <a:solidFill>
                  <a:srgbClr val="0070C0"/>
                </a:solidFill>
              </a:rPr>
              <a:t>Данный документ включает подробную информацию о поступлениях и расходах бюджета    КГУ «Аппарат </a:t>
            </a:r>
            <a:r>
              <a:rPr lang="ru-RU" sz="2400" dirty="0" err="1">
                <a:solidFill>
                  <a:srgbClr val="0070C0"/>
                </a:solidFill>
              </a:rPr>
              <a:t>акима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Конырозекского</a:t>
            </a:r>
            <a:r>
              <a:rPr lang="ru-RU" sz="2400" dirty="0">
                <a:solidFill>
                  <a:srgbClr val="0070C0"/>
                </a:solidFill>
              </a:rPr>
              <a:t> сельского округа».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Законодательная база бюджетного процесса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1752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buFont typeface="Wingdings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</a:rPr>
              <a:t> Бюджет КГУ «Аппарат </a:t>
            </a:r>
            <a:r>
              <a:rPr lang="ru-RU" sz="2400" dirty="0" err="1">
                <a:solidFill>
                  <a:srgbClr val="0070C0"/>
                </a:solidFill>
              </a:rPr>
              <a:t>акима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Конырозекского</a:t>
            </a:r>
            <a:r>
              <a:rPr lang="ru-RU" sz="2400" dirty="0">
                <a:solidFill>
                  <a:srgbClr val="0070C0"/>
                </a:solidFill>
              </a:rPr>
              <a:t> сельского округа» разработан на трехлетний период в соответствии с Правилами разработки проектов местных бюджетов, утвержденным приказом Министра финансов Республики Казахстан </a:t>
            </a:r>
          </a:p>
          <a:p>
            <a:pPr algn="just" fontAlgn="base"/>
            <a:r>
              <a:rPr lang="ru-RU" sz="2400" dirty="0">
                <a:solidFill>
                  <a:srgbClr val="0070C0"/>
                </a:solidFill>
              </a:rPr>
              <a:t>от 31 октября 2014 года № 470.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001056" cy="1357298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2800" dirty="0">
                <a:solidFill>
                  <a:srgbClr val="000099"/>
                </a:solidFill>
              </a:rPr>
              <a:t>План бюджета КГУ «Аппарат </a:t>
            </a:r>
            <a:r>
              <a:rPr lang="ru-RU" sz="2800" dirty="0" err="1">
                <a:solidFill>
                  <a:srgbClr val="000099"/>
                </a:solidFill>
              </a:rPr>
              <a:t>акима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Конырозекского</a:t>
            </a:r>
            <a:r>
              <a:rPr lang="ru-RU" sz="2800" dirty="0">
                <a:solidFill>
                  <a:srgbClr val="000099"/>
                </a:solidFill>
              </a:rPr>
              <a:t> сельского округа».</a:t>
            </a:r>
            <a:br>
              <a:rPr lang="ru-RU" sz="2800" dirty="0">
                <a:solidFill>
                  <a:srgbClr val="000099"/>
                </a:solidFill>
              </a:rPr>
            </a:br>
            <a:r>
              <a:rPr lang="ru-RU" sz="2800" dirty="0">
                <a:solidFill>
                  <a:srgbClr val="000099"/>
                </a:solidFill>
              </a:rPr>
              <a:t> на 2026-2028 годы</a:t>
            </a: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Объем </a:t>
            </a:r>
            <a:r>
              <a:rPr lang="ru-RU" sz="1400" dirty="0">
                <a:solidFill>
                  <a:srgbClr val="000099"/>
                </a:solidFill>
              </a:rPr>
              <a:t>бюджета КГУ «Аппарат </a:t>
            </a:r>
            <a:r>
              <a:rPr lang="ru-RU" sz="1400" dirty="0" err="1">
                <a:solidFill>
                  <a:srgbClr val="000099"/>
                </a:solidFill>
              </a:rPr>
              <a:t>акима</a:t>
            </a:r>
            <a:r>
              <a:rPr lang="ru-RU" sz="1400" dirty="0">
                <a:solidFill>
                  <a:srgbClr val="000099"/>
                </a:solidFill>
              </a:rPr>
              <a:t> </a:t>
            </a:r>
            <a:r>
              <a:rPr lang="ru-RU" sz="1400" dirty="0" err="1">
                <a:solidFill>
                  <a:srgbClr val="000099"/>
                </a:solidFill>
              </a:rPr>
              <a:t>Конырозекского</a:t>
            </a:r>
            <a:r>
              <a:rPr lang="ru-RU" sz="1400" dirty="0">
                <a:solidFill>
                  <a:srgbClr val="000099"/>
                </a:solidFill>
              </a:rPr>
              <a:t> сельского округа».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тыс. тенге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50112401"/>
              </p:ext>
            </p:extLst>
          </p:nvPr>
        </p:nvGraphicFramePr>
        <p:xfrm>
          <a:off x="3000364" y="2143116"/>
          <a:ext cx="5786478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1571612"/>
            <a:ext cx="26432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>
                <a:solidFill>
                  <a:srgbClr val="000099"/>
                </a:solidFill>
              </a:rPr>
              <a:t>Бюджет сельского округа </a:t>
            </a:r>
            <a:r>
              <a:rPr lang="ru-RU" sz="1600" dirty="0">
                <a:solidFill>
                  <a:srgbClr val="000099"/>
                </a:solidFill>
              </a:rPr>
              <a:t>- это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централизованный денежный фонд, предназначенный для финансового обеспечения задач  и функций акима сельского округа, подведомственных ему государственных учреждений и реализации государственной политики в соответствующей административно-территориальной единице.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3399"/>
                </a:solidFill>
              </a:rPr>
              <a:t>                           Структура доходов бюджета </a:t>
            </a:r>
            <a:br>
              <a:rPr lang="ru-RU" sz="2000" b="1" dirty="0">
                <a:solidFill>
                  <a:srgbClr val="003399"/>
                </a:solidFill>
              </a:rPr>
            </a:br>
            <a:r>
              <a:rPr lang="ru-RU" sz="2000" b="1" dirty="0">
                <a:solidFill>
                  <a:srgbClr val="000099"/>
                </a:solidFill>
              </a:rPr>
              <a:t>КГУ «Аппарат </a:t>
            </a:r>
            <a:r>
              <a:rPr lang="ru-RU" sz="2000" b="1" dirty="0" err="1">
                <a:solidFill>
                  <a:srgbClr val="000099"/>
                </a:solidFill>
              </a:rPr>
              <a:t>акима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 err="1">
                <a:solidFill>
                  <a:srgbClr val="000099"/>
                </a:solidFill>
              </a:rPr>
              <a:t>Конырозекского</a:t>
            </a:r>
            <a:r>
              <a:rPr lang="ru-RU" sz="2000" b="1" dirty="0">
                <a:solidFill>
                  <a:srgbClr val="000099"/>
                </a:solidFill>
              </a:rPr>
              <a:t> сельского округа»</a:t>
            </a:r>
            <a:br>
              <a:rPr lang="ru-RU" sz="2000" b="1" dirty="0">
                <a:solidFill>
                  <a:srgbClr val="000099"/>
                </a:solidFill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55707"/>
              </p:ext>
            </p:extLst>
          </p:nvPr>
        </p:nvGraphicFramePr>
        <p:xfrm>
          <a:off x="857224" y="1571612"/>
          <a:ext cx="7328823" cy="42424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8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7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</a:t>
                      </a:r>
                      <a:r>
                        <a:rPr kumimoji="0" lang="ru-RU" sz="1600" b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алоговые поступления, в том</a:t>
                      </a:r>
                      <a:endParaRPr kumimoji="0" lang="ru-RU" sz="1600" b="0" u="none" strike="noStrike" kern="1200" baseline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kumimoji="0" lang="ru-RU" sz="1600" b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числе: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21346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31615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33083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8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индивидуальный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подоходный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25829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27122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765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налог на имущество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8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земельный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налог с физических лиц на земли населенных пунктов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налог на транспортные средства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Единый земельный налог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6666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252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0099"/>
                </a:solidFill>
              </a:rPr>
              <a:t>»</a:t>
            </a:r>
            <a:br>
              <a:rPr lang="ru-RU" sz="2000" b="1" dirty="0">
                <a:solidFill>
                  <a:srgbClr val="000099"/>
                </a:solidFill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499402"/>
              </p:ext>
            </p:extLst>
          </p:nvPr>
        </p:nvGraphicFramePr>
        <p:xfrm>
          <a:off x="857224" y="428605"/>
          <a:ext cx="7328823" cy="56453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8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7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2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b="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32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Внутренние налоги на товары, работы и услуги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53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 на добычу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полезных ископаемых на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общераспрастраненные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полезные ископаемые, подземные воды и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лечеб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грязи,за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исключ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роступивших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 организаций нефтяного сектора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07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89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Поступления от продажи основного капитала</a:t>
                      </a:r>
                      <a:r>
                        <a:rPr kumimoji="0" lang="ru-RU" sz="1600" b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в том</a:t>
                      </a:r>
                      <a:endParaRPr kumimoji="0" lang="ru-RU" sz="1600" b="0" u="none" strike="noStrike" kern="1200" baseline="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kumimoji="0" lang="ru-RU" sz="1600" b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числе: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07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Плата за продажу  права аренды земельных участков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07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Поступления</a:t>
                      </a:r>
                      <a:r>
                        <a:rPr kumimoji="0" lang="ru-RU" sz="16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 продажи земельных участков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6054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kumimoji="0" lang="ru-RU" sz="1600" b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</a:rPr>
              <a:t>Структура расходов бюджета </a:t>
            </a:r>
          </a:p>
          <a:p>
            <a:pPr lvl="0" algn="ctr"/>
            <a:r>
              <a:rPr lang="ru-RU" sz="2400" b="1" dirty="0">
                <a:solidFill>
                  <a:srgbClr val="000099"/>
                </a:solidFill>
              </a:rPr>
              <a:t>КГУ «Аппарат </a:t>
            </a:r>
            <a:r>
              <a:rPr lang="ru-RU" sz="2400" b="1" dirty="0" err="1">
                <a:solidFill>
                  <a:srgbClr val="000099"/>
                </a:solidFill>
              </a:rPr>
              <a:t>акима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Конырозекского</a:t>
            </a:r>
            <a:r>
              <a:rPr lang="ru-RU" sz="2400" b="1" dirty="0">
                <a:solidFill>
                  <a:srgbClr val="000099"/>
                </a:solidFill>
              </a:rPr>
              <a:t> сельского округа»</a:t>
            </a:r>
          </a:p>
          <a:p>
            <a:pPr algn="ctr"/>
            <a:r>
              <a:rPr lang="ru-RU" sz="2400" b="1" dirty="0">
                <a:solidFill>
                  <a:srgbClr val="003399"/>
                </a:solidFill>
              </a:rPr>
              <a:t> на 2019-2021 годы, тыс. тенге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353799"/>
              </p:ext>
            </p:extLst>
          </p:nvPr>
        </p:nvGraphicFramePr>
        <p:xfrm>
          <a:off x="428596" y="1357298"/>
          <a:ext cx="7858179" cy="500389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5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1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80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Расходы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75193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59016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59489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3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Государственные услуги общего  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характера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43755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43957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44407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18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хозяйство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29653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6548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00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населенных пунктов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57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 санитарии населенных пунктов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 населенных пунктов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18509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199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мест захоронений и погребений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199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  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Транспорт и коммуникации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функцонирования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автомобильных дорог, ремонт  автомобильных дорог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 fontAlgn="ctr"/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922950"/>
              </p:ext>
            </p:extLst>
          </p:nvPr>
        </p:nvGraphicFramePr>
        <p:xfrm>
          <a:off x="714349" y="714356"/>
          <a:ext cx="7715306" cy="346155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2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8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01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76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Трансферттердің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түсімдері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жоғары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тұрған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органдардан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sz="1800" b="0" i="0" kern="1200" dirty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басқару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41726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27401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26406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58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97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0099"/>
                </a:solidFill>
              </a:rPr>
              <a:t>Основные направления расходования средств бюджета  КГУ «Аппарат </a:t>
            </a:r>
            <a:r>
              <a:rPr lang="ru-RU" sz="2400" b="1" dirty="0" err="1">
                <a:solidFill>
                  <a:srgbClr val="000099"/>
                </a:solidFill>
              </a:rPr>
              <a:t>акима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Конырозекскогоского</a:t>
            </a:r>
            <a:r>
              <a:rPr lang="ru-RU" sz="2400" b="1" dirty="0">
                <a:solidFill>
                  <a:srgbClr val="000099"/>
                </a:solidFill>
              </a:rPr>
              <a:t> сельского округа».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</a:rPr>
              <a:t> в 2026 году, тыс</a:t>
            </a:r>
            <a:r>
              <a:rPr lang="ru-RU" sz="2400" b="1" dirty="0">
                <a:solidFill>
                  <a:srgbClr val="003399"/>
                </a:solidFill>
              </a:rPr>
              <a:t>. тенге</a:t>
            </a:r>
            <a:endParaRPr lang="ru-RU" sz="2800" dirty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5578515"/>
              </p:ext>
            </p:extLst>
          </p:nvPr>
        </p:nvGraphicFramePr>
        <p:xfrm>
          <a:off x="0" y="1000108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42852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Благоустройство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в </a:t>
            </a:r>
            <a:r>
              <a:rPr lang="ru-RU" sz="2800" b="1" dirty="0" err="1">
                <a:solidFill>
                  <a:srgbClr val="003399"/>
                </a:solidFill>
              </a:rPr>
              <a:t>Конырозекском</a:t>
            </a:r>
            <a:r>
              <a:rPr lang="ru-RU" sz="2800" b="1" dirty="0">
                <a:solidFill>
                  <a:srgbClr val="003399"/>
                </a:solidFill>
              </a:rPr>
              <a:t>  с</a:t>
            </a:r>
            <a:r>
              <a:rPr lang="ru-RU" sz="2800" b="1" dirty="0">
                <a:solidFill>
                  <a:srgbClr val="000099"/>
                </a:solidFill>
              </a:rPr>
              <a:t>ельском округе</a:t>
            </a:r>
            <a:r>
              <a:rPr lang="ru-RU" sz="2800" b="1" dirty="0">
                <a:solidFill>
                  <a:srgbClr val="003399"/>
                </a:solidFill>
              </a:rPr>
              <a:t>                    </a:t>
            </a:r>
            <a:r>
              <a:rPr lang="ru-RU" sz="2800" b="1" dirty="0">
                <a:solidFill>
                  <a:srgbClr val="000099"/>
                </a:solidFill>
              </a:rPr>
              <a:t>в 2026 году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43050"/>
            <a:ext cx="8715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Освещение улиц населенного пункта (количество ламп светодиодных 15 шт., планируется замена  светильников  со светодиодной лампой и фото реле ) –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4501тыс. тенге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Обеспечение санитарии населенного пункта (вывоз не организованных свалок,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буртовка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мусора, очистка пустырей) –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887тыс. Тенге</a:t>
            </a:r>
          </a:p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500439"/>
            <a:ext cx="4357686" cy="3241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Благоустройство и озеленение населенного пункта (в том числе: содержание сквера и центральной площади села, организация работы, изготовление баннеров обслуживание системы видеонаблюдения) –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1138 тыс. тенге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Обустройство мини-футбольного поля,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воркаут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площадки сквере в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с.Вознесенка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-17371тыс.тенге</a:t>
            </a:r>
          </a:p>
        </p:txBody>
      </p:sp>
      <p:pic>
        <p:nvPicPr>
          <p:cNvPr id="1026" name="Picture 2" descr="C:\Users\admin\Desktop\IMG-20190529-WA00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000504"/>
            <a:ext cx="4143404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99"/>
                </a:solidFill>
              </a:rPr>
              <a:t>Содержание </a:t>
            </a:r>
            <a:r>
              <a:rPr lang="ru-RU" sz="2400" b="1" dirty="0" err="1">
                <a:solidFill>
                  <a:srgbClr val="000099"/>
                </a:solidFill>
              </a:rPr>
              <a:t>внутрипоселковых</a:t>
            </a:r>
            <a:r>
              <a:rPr lang="ru-RU" sz="2400" b="1" dirty="0">
                <a:solidFill>
                  <a:srgbClr val="000099"/>
                </a:solidFill>
              </a:rPr>
              <a:t> дорог </a:t>
            </a:r>
            <a:r>
              <a:rPr lang="ru-RU" sz="2400" b="1" dirty="0" err="1">
                <a:solidFill>
                  <a:srgbClr val="000099"/>
                </a:solidFill>
              </a:rPr>
              <a:t>Конырозекского</a:t>
            </a:r>
            <a:r>
              <a:rPr lang="ru-RU" sz="2400" b="1" dirty="0">
                <a:solidFill>
                  <a:srgbClr val="000099"/>
                </a:solidFill>
              </a:rPr>
              <a:t> сельского округа 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357298"/>
            <a:ext cx="8429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>
                <a:solidFill>
                  <a:srgbClr val="003399"/>
                </a:solidFill>
              </a:rPr>
              <a:t>Обеспечение функционирования автомобильных дорог: </a:t>
            </a:r>
            <a:r>
              <a:rPr lang="ru-RU" sz="2200" b="1" dirty="0">
                <a:solidFill>
                  <a:srgbClr val="003399"/>
                </a:solidFill>
              </a:rPr>
              <a:t>летнее и зимнее содержание дорог </a:t>
            </a:r>
            <a:r>
              <a:rPr lang="ru-RU" sz="2200" dirty="0">
                <a:solidFill>
                  <a:srgbClr val="003399"/>
                </a:solidFill>
              </a:rPr>
              <a:t>(</a:t>
            </a:r>
            <a:r>
              <a:rPr lang="ru-RU" sz="2200" dirty="0" err="1">
                <a:solidFill>
                  <a:srgbClr val="003399"/>
                </a:solidFill>
              </a:rPr>
              <a:t>грейдеровка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обкос</a:t>
            </a:r>
            <a:r>
              <a:rPr lang="ru-RU" sz="2200" dirty="0">
                <a:solidFill>
                  <a:srgbClr val="003399"/>
                </a:solidFill>
              </a:rPr>
              <a:t> обочин, очистка дорог от снега, подсыпка шлаком),изготовление сметы на содержание дорог</a:t>
            </a:r>
            <a:endParaRPr lang="ru-RU" sz="2200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2714621"/>
            <a:ext cx="492922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</a:rPr>
              <a:t>2026 год – 7540 тыс. тенге</a:t>
            </a: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</a:rPr>
              <a:t>2027 год – 8511 тыс. тенге</a:t>
            </a: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</a:rPr>
              <a:t> 2028 год – 8511 тыс. тенге</a:t>
            </a:r>
          </a:p>
          <a:p>
            <a:pPr algn="ctr" fontAlgn="t">
              <a:defRPr/>
            </a:pPr>
            <a:endParaRPr lang="ru-RU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1026" name="AutoShape 2" descr="https://apf.mail.ru/cgi-bin/readmsg?id=15810515341380227273;0;1&amp;exif=1&amp;full=1&amp;x-email=ravnopolakim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admin\Desktop\readms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429132"/>
            <a:ext cx="3643338" cy="2143164"/>
          </a:xfrm>
          <a:prstGeom prst="rect">
            <a:avLst/>
          </a:prstGeom>
          <a:noFill/>
        </p:spPr>
      </p:pic>
      <p:pic>
        <p:nvPicPr>
          <p:cNvPr id="9" name="Picture 6" descr="C:\Users\admin\Desktop\readms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19" y="3786190"/>
            <a:ext cx="3902415" cy="2938506"/>
          </a:xfrm>
          <a:prstGeom prst="rect">
            <a:avLst/>
          </a:prstGeom>
          <a:noFill/>
        </p:spPr>
      </p:pic>
      <p:pic>
        <p:nvPicPr>
          <p:cNvPr id="1027" name="Picture 3" descr="C:\Users\admin\Desktop\20190916_1844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786190"/>
            <a:ext cx="3929090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94F6D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3544</TotalTime>
  <Words>698</Words>
  <Application>Microsoft Office PowerPoint</Application>
  <PresentationFormat>Экран (4:3)</PresentationFormat>
  <Paragraphs>181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Century Schoolbook</vt:lpstr>
      <vt:lpstr>Times New Roman</vt:lpstr>
      <vt:lpstr>Wingdings</vt:lpstr>
      <vt:lpstr>Wingdings 2</vt:lpstr>
      <vt:lpstr>Эркер</vt:lpstr>
      <vt:lpstr>ГРАЖДАНСКИЙ БЮДЖЕТ                      КГУ « АППАРАТ АКИМА КОНЫРОЗЕКСКОГО                                                   СЕЛЬСКОГО  ОКРУГА»  на 2026-2028 годы</vt:lpstr>
      <vt:lpstr>Уважаемые посетители сайта!</vt:lpstr>
      <vt:lpstr>Законодательная база бюджетного процесса</vt:lpstr>
      <vt:lpstr>План бюджета КГУ «Аппарат акима Конырозекского сельского округа».  на 2026-2028 годы</vt:lpstr>
      <vt:lpstr>                           Структура доходов бюджета  КГУ «Аппарат акима Конырозекского сельского округа» </vt:lpstr>
      <vt:lpstr>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Пользователь Windows</cp:lastModifiedBy>
  <cp:revision>387</cp:revision>
  <dcterms:created xsi:type="dcterms:W3CDTF">2018-01-26T02:54:43Z</dcterms:created>
  <dcterms:modified xsi:type="dcterms:W3CDTF">2026-08-14T10:41:56Z</dcterms:modified>
</cp:coreProperties>
</file>