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3" autoAdjust="0"/>
    <p:restoredTop sz="94718" autoAdjust="0"/>
  </p:normalViewPr>
  <p:slideViewPr>
    <p:cSldViewPr>
      <p:cViewPr>
        <p:scale>
          <a:sx n="77" d="100"/>
          <a:sy n="77" d="100"/>
        </p:scale>
        <p:origin x="-108" y="-7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Түсімдер </a:t>
          </a:r>
        </a:p>
        <a:p>
          <a:r>
            <a:rPr lang="ru-RU" dirty="0" smtClean="0"/>
            <a:t>17 056,1</a:t>
          </a:r>
          <a:endParaRPr lang="ru-RU" dirty="0" smtClean="0"/>
        </a:p>
        <a:p>
          <a:r>
            <a:rPr lang="ru-RU" dirty="0" smtClean="0"/>
            <a:t>(99,4%)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 smtClean="0">
              <a:solidFill>
                <a:schemeClr val="tx2">
                  <a:lumMod val="75000"/>
                </a:schemeClr>
              </a:solidFill>
            </a:rPr>
            <a:t>төлемдер</a:t>
          </a:r>
          <a:endParaRPr lang="ru-RU" dirty="0" smtClean="0">
            <a:solidFill>
              <a:schemeClr val="tx2">
                <a:lumMod val="75000"/>
              </a:schemeClr>
            </a:solidFill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9 793,0</a:t>
          </a:r>
          <a:endParaRPr lang="ru-RU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103,8%)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err="1"/>
            <a:t>Шығындар</a:t>
          </a:r>
          <a:endParaRPr lang="ru-RU" dirty="0"/>
        </a:p>
        <a:p>
          <a:r>
            <a:rPr lang="ru-RU" dirty="0" smtClean="0"/>
            <a:t>15 485,1</a:t>
          </a:r>
          <a:endParaRPr lang="ru-RU" dirty="0" smtClean="0"/>
        </a:p>
        <a:p>
          <a:r>
            <a:rPr lang="ru-RU" dirty="0" smtClean="0"/>
            <a:t>(</a:t>
          </a:r>
          <a:r>
            <a:rPr lang="ru-RU" dirty="0" smtClean="0"/>
            <a:t>97,0%)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633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CE974C-9D94-4E89-9016-1E95EA14BAA0}" type="presOf" srcId="{1BCADB52-3C80-4DDE-AA00-7493C628CCE0}" destId="{94998ECC-1C06-4FB8-B1D2-3FF96530BC0B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BB805E99-D10F-458E-9499-C92A3AD47274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BA31C51D-5560-4689-AA15-3D3080CA12AD}" type="presOf" srcId="{8F78ED7F-1B33-49D1-AD13-14E9573CB8A6}" destId="{7A7068E3-381C-45E7-9CF4-24781F783586}" srcOrd="0" destOrd="0" presId="urn:microsoft.com/office/officeart/2005/8/layout/hProcess9"/>
    <dgm:cxn modelId="{79DC6D67-BB00-498C-A094-F788363765A8}" type="presOf" srcId="{C13D7380-5C41-47B6-88CA-C46338293A08}" destId="{B7948204-05CF-42AA-92E0-7EBFE3E37489}" srcOrd="0" destOrd="0" presId="urn:microsoft.com/office/officeart/2005/8/layout/hProcess9"/>
    <dgm:cxn modelId="{E05B2DC5-F636-443B-81CD-4644D8F22174}" type="presParOf" srcId="{10CB45E8-E2B1-470F-BD31-507883A50E13}" destId="{A6D933C2-8539-4736-A15F-8A343C91B3B7}" srcOrd="0" destOrd="0" presId="urn:microsoft.com/office/officeart/2005/8/layout/hProcess9"/>
    <dgm:cxn modelId="{23AE4673-A610-4009-B170-7A55D0E699E6}" type="presParOf" srcId="{10CB45E8-E2B1-470F-BD31-507883A50E13}" destId="{AA8CC410-84D7-4A79-A3CD-9991FF279F47}" srcOrd="1" destOrd="0" presId="urn:microsoft.com/office/officeart/2005/8/layout/hProcess9"/>
    <dgm:cxn modelId="{52A6C338-D584-4232-840D-1B8D6D23BBF2}" type="presParOf" srcId="{AA8CC410-84D7-4A79-A3CD-9991FF279F47}" destId="{94998ECC-1C06-4FB8-B1D2-3FF96530BC0B}" srcOrd="0" destOrd="0" presId="urn:microsoft.com/office/officeart/2005/8/layout/hProcess9"/>
    <dgm:cxn modelId="{5878A314-5EA3-461A-BCB6-829F038A66D9}" type="presParOf" srcId="{AA8CC410-84D7-4A79-A3CD-9991FF279F47}" destId="{839878D3-4D96-4CB2-86F5-064A80067891}" srcOrd="1" destOrd="0" presId="urn:microsoft.com/office/officeart/2005/8/layout/hProcess9"/>
    <dgm:cxn modelId="{7E801EFA-7C1F-41D3-A94E-D80BDEB9820F}" type="presParOf" srcId="{AA8CC410-84D7-4A79-A3CD-9991FF279F47}" destId="{7A7068E3-381C-45E7-9CF4-24781F783586}" srcOrd="2" destOrd="0" presId="urn:microsoft.com/office/officeart/2005/8/layout/hProcess9"/>
    <dgm:cxn modelId="{E6C39C91-1A06-4884-BC89-F3F49B3E57BA}" type="presParOf" srcId="{AA8CC410-84D7-4A79-A3CD-9991FF279F47}" destId="{3BC23EB7-02D7-4DD6-BE56-598398F9A4DD}" srcOrd="3" destOrd="0" presId="urn:microsoft.com/office/officeart/2005/8/layout/hProcess9"/>
    <dgm:cxn modelId="{969BA63F-5437-4128-83CF-FFB22724CACC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kk-KZ" dirty="0"/>
            <a:t>Түсімдер</a:t>
          </a:r>
          <a:endParaRPr lang="en-US" dirty="0"/>
        </a:p>
        <a:p>
          <a:r>
            <a:rPr lang="ru-RU" dirty="0" smtClean="0"/>
            <a:t>23 601,6</a:t>
          </a:r>
          <a:endParaRPr lang="ru-RU" dirty="0" smtClean="0"/>
        </a:p>
        <a:p>
          <a:r>
            <a:rPr lang="ru-RU" dirty="0" smtClean="0"/>
            <a:t>(102,3%)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kk-KZ" dirty="0">
              <a:solidFill>
                <a:schemeClr val="tx2">
                  <a:lumMod val="75000"/>
                </a:schemeClr>
              </a:solidFill>
            </a:rPr>
            <a:t>Салықтар мен төлемдер</a:t>
          </a:r>
          <a:endParaRPr lang="ru-RU" dirty="0">
            <a:solidFill>
              <a:schemeClr val="tx2">
                <a:lumMod val="75000"/>
              </a:schemeClr>
            </a:solidFill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18 211,6</a:t>
          </a:r>
          <a:endParaRPr lang="ru-RU" dirty="0" smtClean="0">
            <a:solidFill>
              <a:schemeClr val="tx2">
                <a:lumMod val="75000"/>
              </a:schemeClr>
            </a:solidFill>
          </a:endParaRPr>
        </a:p>
        <a:p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(</a:t>
          </a:r>
          <a:r>
            <a:rPr lang="ru-RU" dirty="0" smtClean="0">
              <a:solidFill>
                <a:schemeClr val="tx2">
                  <a:lumMod val="75000"/>
                </a:schemeClr>
              </a:solidFill>
            </a:rPr>
            <a:t>103,0%)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kk-KZ" dirty="0"/>
            <a:t>Шығындар</a:t>
          </a:r>
          <a:endParaRPr lang="ru-RU" dirty="0"/>
        </a:p>
        <a:p>
          <a:r>
            <a:rPr lang="ru-RU" dirty="0" smtClean="0"/>
            <a:t>22 297,6</a:t>
          </a:r>
          <a:endParaRPr lang="ru-RU" dirty="0" smtClean="0"/>
        </a:p>
        <a:p>
          <a:r>
            <a:rPr lang="ru-RU" dirty="0" smtClean="0"/>
            <a:t>(</a:t>
          </a:r>
          <a:r>
            <a:rPr lang="ru-RU" dirty="0" smtClean="0"/>
            <a:t>96,6%)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42827" custLinFactNeighborY="18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-4383" custLinFactNeighborY="2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08375D-1BAC-434B-864C-ABBE81CA97FB}" type="presOf" srcId="{E68E0715-B60E-4B3E-B64D-0915C6C6863F}" destId="{10CB45E8-E2B1-470F-BD31-507883A50E13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8D1DB115-7510-42B5-9C82-ED0DA440B97A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E08D2623-2483-4F32-B853-189D6C8ACD18}" type="presOf" srcId="{1BCADB52-3C80-4DDE-AA00-7493C628CCE0}" destId="{94998ECC-1C06-4FB8-B1D2-3FF96530BC0B}" srcOrd="0" destOrd="0" presId="urn:microsoft.com/office/officeart/2005/8/layout/hProcess9"/>
    <dgm:cxn modelId="{874DF3EB-69C4-4E9D-BB66-A0B6BA6B6544}" type="presOf" srcId="{C13D7380-5C41-47B6-88CA-C46338293A08}" destId="{B7948204-05CF-42AA-92E0-7EBFE3E37489}" srcOrd="0" destOrd="0" presId="urn:microsoft.com/office/officeart/2005/8/layout/hProcess9"/>
    <dgm:cxn modelId="{577E4207-3AC6-4145-8797-D10A93ACB90A}" type="presParOf" srcId="{10CB45E8-E2B1-470F-BD31-507883A50E13}" destId="{A6D933C2-8539-4736-A15F-8A343C91B3B7}" srcOrd="0" destOrd="0" presId="urn:microsoft.com/office/officeart/2005/8/layout/hProcess9"/>
    <dgm:cxn modelId="{ABDB2C60-E9D4-4F7E-8A25-70A7C58FB775}" type="presParOf" srcId="{10CB45E8-E2B1-470F-BD31-507883A50E13}" destId="{AA8CC410-84D7-4A79-A3CD-9991FF279F47}" srcOrd="1" destOrd="0" presId="urn:microsoft.com/office/officeart/2005/8/layout/hProcess9"/>
    <dgm:cxn modelId="{2659E494-4B0D-41D0-ADC3-2C5A4FA60A5C}" type="presParOf" srcId="{AA8CC410-84D7-4A79-A3CD-9991FF279F47}" destId="{94998ECC-1C06-4FB8-B1D2-3FF96530BC0B}" srcOrd="0" destOrd="0" presId="urn:microsoft.com/office/officeart/2005/8/layout/hProcess9"/>
    <dgm:cxn modelId="{A341C09D-3768-4A40-9BD8-500B909466A1}" type="presParOf" srcId="{AA8CC410-84D7-4A79-A3CD-9991FF279F47}" destId="{839878D3-4D96-4CB2-86F5-064A80067891}" srcOrd="1" destOrd="0" presId="urn:microsoft.com/office/officeart/2005/8/layout/hProcess9"/>
    <dgm:cxn modelId="{C7F71991-1634-4935-A1F7-3896A494A130}" type="presParOf" srcId="{AA8CC410-84D7-4A79-A3CD-9991FF279F47}" destId="{7A7068E3-381C-45E7-9CF4-24781F783586}" srcOrd="2" destOrd="0" presId="urn:microsoft.com/office/officeart/2005/8/layout/hProcess9"/>
    <dgm:cxn modelId="{82158DB9-6866-49AD-8BE4-352C51318D7B}" type="presParOf" srcId="{AA8CC410-84D7-4A79-A3CD-9991FF279F47}" destId="{3BC23EB7-02D7-4DD6-BE56-598398F9A4DD}" srcOrd="3" destOrd="0" presId="urn:microsoft.com/office/officeart/2005/8/layout/hProcess9"/>
    <dgm:cxn modelId="{13B1C89D-40D9-4BE5-BC61-809E59E16CDD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56261" y="0"/>
          <a:ext cx="6304300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147032" y="1080119"/>
          <a:ext cx="2225047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700" kern="1200" dirty="0"/>
            <a:t>Түсімдер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17 056,1</a:t>
          </a: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(99,4%)</a:t>
          </a:r>
          <a:endParaRPr lang="ru-RU" sz="1700" kern="1200" dirty="0"/>
        </a:p>
      </dsp:txBody>
      <dsp:txXfrm>
        <a:off x="217335" y="1150422"/>
        <a:ext cx="2084441" cy="1299554"/>
      </dsp:txXfrm>
    </dsp:sp>
    <dsp:sp modelId="{7A7068E3-381C-45E7-9CF4-24781F783586}">
      <dsp:nvSpPr>
        <dsp:cNvPr id="0" name=""/>
        <dsp:cNvSpPr/>
      </dsp:nvSpPr>
      <dsp:spPr>
        <a:xfrm>
          <a:off x="2585519" y="1080119"/>
          <a:ext cx="2225047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17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1700" kern="1200" dirty="0" err="1" smtClean="0">
              <a:solidFill>
                <a:schemeClr val="tx2">
                  <a:lumMod val="75000"/>
                </a:schemeClr>
              </a:solidFill>
            </a:rPr>
            <a:t>төлемдер</a:t>
          </a:r>
          <a:endParaRPr lang="ru-RU" sz="1700" kern="1200" dirty="0" smtClean="0">
            <a:solidFill>
              <a:schemeClr val="tx2">
                <a:lumMod val="75000"/>
              </a:schemeClr>
            </a:solidFill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9 793,0</a:t>
          </a:r>
          <a:endParaRPr lang="ru-RU" sz="1700" kern="1200" dirty="0" smtClean="0">
            <a:solidFill>
              <a:schemeClr val="tx2">
                <a:lumMod val="7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(</a:t>
          </a:r>
          <a:r>
            <a:rPr lang="ru-RU" sz="1700" kern="1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103,8%)</a:t>
          </a:r>
          <a:endParaRPr lang="ru-RU" sz="17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655822" y="1150422"/>
        <a:ext cx="2084441" cy="1299554"/>
      </dsp:txXfrm>
    </dsp:sp>
    <dsp:sp modelId="{B7948204-05CF-42AA-92E0-7EBFE3E37489}">
      <dsp:nvSpPr>
        <dsp:cNvPr id="0" name=""/>
        <dsp:cNvSpPr/>
      </dsp:nvSpPr>
      <dsp:spPr>
        <a:xfrm>
          <a:off x="5044744" y="1080119"/>
          <a:ext cx="2225047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err="1"/>
            <a:t>Шығындар</a:t>
          </a:r>
          <a:endParaRPr lang="ru-RU" sz="1700" kern="1200" dirty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15 485,1</a:t>
          </a:r>
          <a:endParaRPr lang="ru-RU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(</a:t>
          </a:r>
          <a:r>
            <a:rPr lang="ru-RU" sz="1700" kern="1200" dirty="0" smtClean="0"/>
            <a:t>97,0%)</a:t>
          </a:r>
          <a:endParaRPr lang="ru-RU" sz="1700" kern="1200" dirty="0"/>
        </a:p>
      </dsp:txBody>
      <dsp:txXfrm>
        <a:off x="5115047" y="1150422"/>
        <a:ext cx="2084441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88665" y="0"/>
          <a:ext cx="6671541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251553" y="1145550"/>
          <a:ext cx="235466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/>
            <a:t>Түсімдер</a:t>
          </a:r>
          <a:endParaRPr lang="en-US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23 601,6</a:t>
          </a: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(102,3%)</a:t>
          </a:r>
          <a:endParaRPr lang="ru-RU" sz="1800" kern="1200" dirty="0"/>
        </a:p>
      </dsp:txBody>
      <dsp:txXfrm>
        <a:off x="324297" y="1218294"/>
        <a:ext cx="2209173" cy="1344678"/>
      </dsp:txXfrm>
    </dsp:sp>
    <dsp:sp modelId="{7A7068E3-381C-45E7-9CF4-24781F783586}">
      <dsp:nvSpPr>
        <dsp:cNvPr id="0" name=""/>
        <dsp:cNvSpPr/>
      </dsp:nvSpPr>
      <dsp:spPr>
        <a:xfrm>
          <a:off x="2736304" y="1120769"/>
          <a:ext cx="2354661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>
              <a:solidFill>
                <a:schemeClr val="tx2">
                  <a:lumMod val="75000"/>
                </a:schemeClr>
              </a:solidFill>
            </a:rPr>
            <a:t>Салықтар мен төлемдер</a:t>
          </a:r>
          <a:endParaRPr lang="ru-RU" sz="1800" kern="1200" dirty="0">
            <a:solidFill>
              <a:schemeClr val="tx2">
                <a:lumMod val="75000"/>
              </a:schemeClr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2">
                  <a:lumMod val="75000"/>
                </a:schemeClr>
              </a:solidFill>
            </a:rPr>
            <a:t>18 211,6</a:t>
          </a:r>
          <a:endParaRPr lang="ru-RU" sz="1800" kern="1200" dirty="0" smtClean="0">
            <a:solidFill>
              <a:schemeClr val="tx2">
                <a:lumMod val="75000"/>
              </a:schemeClr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2">
                  <a:lumMod val="75000"/>
                </a:schemeClr>
              </a:solidFill>
            </a:rPr>
            <a:t>(</a:t>
          </a:r>
          <a:r>
            <a:rPr lang="ru-RU" sz="1800" kern="1200" dirty="0" smtClean="0">
              <a:solidFill>
                <a:schemeClr val="tx2">
                  <a:lumMod val="75000"/>
                </a:schemeClr>
              </a:solidFill>
            </a:rPr>
            <a:t>103,0%)</a:t>
          </a:r>
          <a:endParaRPr lang="ru-RU" sz="18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809048" y="1193513"/>
        <a:ext cx="2209173" cy="1344678"/>
      </dsp:txXfrm>
    </dsp:sp>
    <dsp:sp modelId="{B7948204-05CF-42AA-92E0-7EBFE3E37489}">
      <dsp:nvSpPr>
        <dsp:cNvPr id="0" name=""/>
        <dsp:cNvSpPr/>
      </dsp:nvSpPr>
      <dsp:spPr>
        <a:xfrm>
          <a:off x="5348193" y="1117624"/>
          <a:ext cx="235466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/>
            <a:t>Шығындар</a:t>
          </a:r>
          <a:endParaRPr lang="ru-RU" sz="1800" kern="1200" dirty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22 297,6</a:t>
          </a:r>
          <a:endParaRPr lang="ru-RU" sz="18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/>
            <a:t>(</a:t>
          </a:r>
          <a:r>
            <a:rPr lang="ru-RU" sz="1800" kern="1200" dirty="0" smtClean="0"/>
            <a:t>96,6%)</a:t>
          </a:r>
          <a:endParaRPr lang="ru-RU" sz="1800" kern="1200" dirty="0"/>
        </a:p>
      </dsp:txBody>
      <dsp:txXfrm>
        <a:off x="5420937" y="1190368"/>
        <a:ext cx="2209173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14.10.2026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50069434"/>
              </p:ext>
            </p:extLst>
          </p:nvPr>
        </p:nvGraphicFramePr>
        <p:xfrm>
          <a:off x="1475656" y="476672"/>
          <a:ext cx="7416824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299386" y="188640"/>
            <a:ext cx="65534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u="sng" dirty="0" err="1"/>
              <a:t>Бурабай</a:t>
            </a:r>
            <a:r>
              <a:rPr lang="ru-RU" sz="2800" b="1" u="sng" dirty="0"/>
              <a:t> </a:t>
            </a:r>
            <a:r>
              <a:rPr lang="ru-RU" sz="2800" b="1" u="sng" dirty="0" err="1"/>
              <a:t>ауданы</a:t>
            </a:r>
            <a:r>
              <a:rPr lang="ru-RU" sz="2800" b="1" u="sng" dirty="0"/>
              <a:t> </a:t>
            </a:r>
            <a:r>
              <a:rPr lang="ru-RU" sz="2800" b="1" u="sng" dirty="0" err="1"/>
              <a:t>бюджетінің орындалуы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млн.теңге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505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01.10.2026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452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01.10.2025</a:t>
            </a:r>
            <a:r>
              <a:rPr lang="ru-RU" sz="1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ж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202492436"/>
              </p:ext>
            </p:extLst>
          </p:nvPr>
        </p:nvGraphicFramePr>
        <p:xfrm>
          <a:off x="1331640" y="3284984"/>
          <a:ext cx="7848872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503397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55976" y="476672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539552" y="692696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Ауданының</a:t>
            </a:r>
            <a:r>
              <a:rPr lang="ru-RU" sz="2800" dirty="0"/>
              <a:t> </a:t>
            </a:r>
            <a:r>
              <a:rPr lang="ru-RU" sz="2800" dirty="0" err="1"/>
              <a:t>бюджетінің</a:t>
            </a:r>
            <a:r>
              <a:rPr lang="ru-RU" sz="2800" dirty="0"/>
              <a:t> </a:t>
            </a:r>
            <a:r>
              <a:rPr lang="ru-RU" sz="2800" dirty="0" err="1"/>
              <a:t>түсімдері</a:t>
            </a:r>
            <a:endParaRPr lang="ru-RU" sz="2800" dirty="0"/>
          </a:p>
          <a:p>
            <a:pPr algn="ctr"/>
            <a:r>
              <a:rPr lang="ru-RU" sz="2800" b="1" dirty="0" smtClean="0"/>
              <a:t>23 601,6</a:t>
            </a:r>
            <a:r>
              <a:rPr lang="ru-RU" sz="2800" b="1" dirty="0" smtClean="0"/>
              <a:t>  </a:t>
            </a:r>
            <a:r>
              <a:rPr lang="ru-RU" sz="2800" b="1" dirty="0"/>
              <a:t>млн. </a:t>
            </a:r>
            <a:r>
              <a:rPr lang="ru-RU" sz="2800" dirty="0" err="1"/>
              <a:t>теңге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63710" y="548680"/>
            <a:ext cx="34086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Кірістер</a:t>
            </a:r>
            <a:r>
              <a:rPr lang="ru-RU" dirty="0"/>
              <a:t> </a:t>
            </a:r>
            <a:r>
              <a:rPr lang="ru-RU" b="1" dirty="0"/>
              <a:t> </a:t>
            </a:r>
            <a:r>
              <a:rPr lang="ru-RU" b="1" dirty="0" smtClean="0"/>
              <a:t>21 408,4</a:t>
            </a:r>
            <a:r>
              <a:rPr lang="ru-RU" b="1" dirty="0" smtClean="0"/>
              <a:t> </a:t>
            </a:r>
            <a:r>
              <a:rPr lang="ru-RU" b="1" dirty="0" smtClean="0"/>
              <a:t>млн</a:t>
            </a:r>
            <a:r>
              <a:rPr lang="ru-RU" b="1" dirty="0"/>
              <a:t>. </a:t>
            </a:r>
            <a:r>
              <a:rPr lang="ru-RU" dirty="0"/>
              <a:t>теңге</a:t>
            </a:r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83968" y="4437112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283968" y="4438853"/>
            <a:ext cx="42484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Бюджеттік </a:t>
            </a:r>
            <a:r>
              <a:rPr lang="ru-RU" dirty="0" err="1"/>
              <a:t>кредиттерді</a:t>
            </a:r>
            <a:r>
              <a:rPr lang="ru-RU" dirty="0"/>
              <a:t> </a:t>
            </a:r>
            <a:r>
              <a:rPr lang="ru-RU" dirty="0" err="1"/>
              <a:t>өтеу</a:t>
            </a:r>
            <a:endParaRPr lang="ru-RU" dirty="0"/>
          </a:p>
          <a:p>
            <a:pPr algn="ctr"/>
            <a:r>
              <a:rPr lang="ru-RU" b="1" dirty="0" smtClean="0"/>
              <a:t>39,1</a:t>
            </a:r>
            <a:r>
              <a:rPr lang="ru-RU" b="1" dirty="0" smtClean="0"/>
              <a:t> </a:t>
            </a:r>
            <a:r>
              <a:rPr lang="ru-RU" b="1" dirty="0"/>
              <a:t>млн. </a:t>
            </a:r>
            <a:r>
              <a:rPr lang="ru-RU" dirty="0"/>
              <a:t>теңге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83968" y="5291916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211960" y="5229200"/>
            <a:ext cx="4320480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Мемлекеттің </a:t>
            </a:r>
            <a:r>
              <a:rPr lang="ru-RU" dirty="0" err="1"/>
              <a:t>қаржы</a:t>
            </a:r>
            <a:r>
              <a:rPr lang="ru-RU" dirty="0"/>
              <a:t> </a:t>
            </a:r>
            <a:r>
              <a:rPr lang="ru-RU" dirty="0" err="1"/>
              <a:t>активтерін</a:t>
            </a:r>
            <a:r>
              <a:rPr lang="ru-RU" dirty="0"/>
              <a:t> </a:t>
            </a:r>
            <a:r>
              <a:rPr lang="ru-RU" dirty="0" err="1"/>
              <a:t>сатудан</a:t>
            </a:r>
            <a:r>
              <a:rPr lang="ru-RU" dirty="0"/>
              <a:t> </a:t>
            </a:r>
            <a:r>
              <a:rPr lang="ru-RU" dirty="0" err="1"/>
              <a:t>түсетін</a:t>
            </a:r>
            <a:r>
              <a:rPr lang="ru-RU" dirty="0"/>
              <a:t> </a:t>
            </a:r>
            <a:r>
              <a:rPr lang="ru-RU" dirty="0" err="1"/>
              <a:t>түсімдер</a:t>
            </a:r>
            <a:r>
              <a:rPr lang="ru-RU" dirty="0"/>
              <a:t> </a:t>
            </a:r>
            <a:r>
              <a:rPr lang="ru-RU" b="1" dirty="0"/>
              <a:t>0 млн</a:t>
            </a:r>
            <a:r>
              <a:rPr lang="ru-RU" dirty="0"/>
              <a:t>. теңге</a:t>
            </a:r>
          </a:p>
        </p:txBody>
      </p:sp>
      <p:sp>
        <p:nvSpPr>
          <p:cNvPr id="15" name="Выноска 1 (граница и черта) 14"/>
          <p:cNvSpPr/>
          <p:nvPr/>
        </p:nvSpPr>
        <p:spPr>
          <a:xfrm>
            <a:off x="4283968" y="6093296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355976" y="6192596"/>
            <a:ext cx="4176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Қарыздар</a:t>
            </a:r>
            <a:r>
              <a:rPr lang="ru-RU" dirty="0"/>
              <a:t> </a:t>
            </a:r>
            <a:r>
              <a:rPr lang="ru-RU" dirty="0" err="1" smtClean="0"/>
              <a:t>түсімі</a:t>
            </a:r>
            <a:r>
              <a:rPr lang="ru-RU" b="1" dirty="0" smtClean="0"/>
              <a:t> </a:t>
            </a:r>
            <a:r>
              <a:rPr lang="ru-RU" b="1" dirty="0"/>
              <a:t> </a:t>
            </a:r>
            <a:r>
              <a:rPr lang="ru-RU" b="1" dirty="0" smtClean="0"/>
              <a:t>2 154,1</a:t>
            </a:r>
            <a:r>
              <a:rPr lang="ru-RU" b="1" dirty="0" smtClean="0"/>
              <a:t> </a:t>
            </a:r>
            <a:r>
              <a:rPr lang="ru-RU" b="1" dirty="0" smtClean="0"/>
              <a:t>млн</a:t>
            </a:r>
            <a:r>
              <a:rPr lang="ru-RU" b="1" dirty="0"/>
              <a:t>. </a:t>
            </a:r>
            <a:r>
              <a:rPr lang="ru-RU" dirty="0"/>
              <a:t>теңге</a:t>
            </a:r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501008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366902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059688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779768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36096" y="2816352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/>
              <a:t>Негізгі </a:t>
            </a:r>
            <a:r>
              <a:rPr lang="ru-RU" sz="1400" i="1" dirty="0" err="1"/>
              <a:t>капиталды</a:t>
            </a:r>
            <a:r>
              <a:rPr lang="ru-RU" sz="1400" i="1" dirty="0"/>
              <a:t> </a:t>
            </a:r>
            <a:r>
              <a:rPr lang="ru-RU" sz="1400" i="1" dirty="0" err="1"/>
              <a:t>сатудан</a:t>
            </a:r>
            <a:r>
              <a:rPr lang="ru-RU" sz="1400" i="1" dirty="0"/>
              <a:t> </a:t>
            </a:r>
            <a:r>
              <a:rPr lang="ru-RU" sz="1400" i="1" dirty="0" err="1"/>
              <a:t>түсетін</a:t>
            </a:r>
            <a:r>
              <a:rPr lang="ru-RU" sz="1400" i="1" dirty="0"/>
              <a:t> </a:t>
            </a:r>
            <a:r>
              <a:rPr lang="ru-RU" sz="1400" i="1" dirty="0" err="1"/>
              <a:t>түсімдер</a:t>
            </a:r>
            <a:r>
              <a:rPr lang="ru-RU" sz="1400" i="1" dirty="0"/>
              <a:t> </a:t>
            </a:r>
            <a:r>
              <a:rPr lang="ru-RU" sz="1400" b="1" i="1" dirty="0"/>
              <a:t> </a:t>
            </a:r>
            <a:r>
              <a:rPr lang="ru-RU" sz="1400" b="1" i="1" dirty="0" smtClean="0"/>
              <a:t>208,0</a:t>
            </a:r>
            <a:r>
              <a:rPr lang="ru-RU" sz="1400" b="1" i="1" dirty="0" smtClean="0"/>
              <a:t> </a:t>
            </a:r>
            <a:r>
              <a:rPr lang="ru-RU" sz="1400" b="1" i="1" dirty="0"/>
              <a:t>млн. </a:t>
            </a:r>
            <a:r>
              <a:rPr lang="ru-RU" sz="1400" i="1" dirty="0"/>
              <a:t>теңге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5508104" y="2096272"/>
            <a:ext cx="3024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i="1" dirty="0"/>
              <a:t>Салықтық емес түсімдер</a:t>
            </a:r>
            <a:endParaRPr lang="ru-RU" sz="1400" i="1" dirty="0"/>
          </a:p>
          <a:p>
            <a:r>
              <a:rPr lang="ru-RU" sz="1400" b="1" i="1" dirty="0" smtClean="0"/>
              <a:t>419,7</a:t>
            </a:r>
            <a:r>
              <a:rPr lang="ru-RU" sz="1400" b="1" i="1" dirty="0" smtClean="0"/>
              <a:t> </a:t>
            </a:r>
            <a:r>
              <a:rPr lang="ru-RU" sz="1400" b="1" i="1" dirty="0" smtClean="0"/>
              <a:t>млн</a:t>
            </a:r>
            <a:r>
              <a:rPr lang="ru-RU" sz="1400" b="1" i="1" dirty="0"/>
              <a:t>. </a:t>
            </a:r>
            <a:r>
              <a:rPr lang="ru-RU" sz="1400" i="1" dirty="0"/>
              <a:t>тенге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376192"/>
            <a:ext cx="3096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400" i="1" dirty="0"/>
              <a:t>Салықтық </a:t>
            </a:r>
            <a:r>
              <a:rPr lang="kk-KZ" sz="1400" i="1" dirty="0" smtClean="0"/>
              <a:t>түсімдер</a:t>
            </a:r>
            <a:endParaRPr lang="ru-RU" sz="1400" i="1" dirty="0" smtClean="0"/>
          </a:p>
          <a:p>
            <a:r>
              <a:rPr lang="ru-RU" sz="1400" b="1" i="1" dirty="0" smtClean="0"/>
              <a:t>17 583,9</a:t>
            </a:r>
            <a:r>
              <a:rPr lang="ru-RU" sz="1400" b="1" i="1" dirty="0" smtClean="0"/>
              <a:t> </a:t>
            </a:r>
            <a:r>
              <a:rPr lang="ru-RU" sz="1400" b="1" i="1" dirty="0" smtClean="0"/>
              <a:t>млн</a:t>
            </a:r>
            <a:r>
              <a:rPr lang="ru-RU" sz="1400" i="1" dirty="0" smtClean="0"/>
              <a:t>. </a:t>
            </a:r>
            <a:r>
              <a:rPr lang="ru-RU" sz="1400" i="1" dirty="0" err="1" smtClean="0"/>
              <a:t>теңге</a:t>
            </a:r>
            <a:r>
              <a:rPr lang="ru-RU" sz="1400" i="1" dirty="0" smtClean="0"/>
              <a:t> </a:t>
            </a:r>
            <a:endParaRPr lang="ru-RU" sz="1400" i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508104" y="3501008"/>
            <a:ext cx="247811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/>
              <a:t>Трансферттердің </a:t>
            </a:r>
            <a:r>
              <a:rPr lang="ru-RU" sz="1400" i="1" dirty="0" err="1"/>
              <a:t>түсімдері</a:t>
            </a:r>
            <a:r>
              <a:rPr lang="ru-RU" sz="1400" i="1" dirty="0"/>
              <a:t> </a:t>
            </a:r>
          </a:p>
          <a:p>
            <a:r>
              <a:rPr lang="ru-RU" sz="1400" b="1" i="1" dirty="0" smtClean="0"/>
              <a:t>3 196,8</a:t>
            </a:r>
            <a:r>
              <a:rPr lang="ru-RU" sz="1400" b="1" i="1" dirty="0" smtClean="0"/>
              <a:t> </a:t>
            </a:r>
            <a:r>
              <a:rPr lang="ru-RU" sz="1400" b="1" i="1" dirty="0" smtClean="0"/>
              <a:t>млн</a:t>
            </a:r>
            <a:r>
              <a:rPr lang="ru-RU" sz="1400" b="1" i="1" dirty="0"/>
              <a:t>. </a:t>
            </a:r>
            <a:r>
              <a:rPr lang="ru-RU" sz="1400" i="1" dirty="0"/>
              <a:t>теңге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27584" y="0"/>
            <a:ext cx="823565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/>
              <a:t>2025 </a:t>
            </a:r>
            <a:r>
              <a:rPr lang="ru-RU" b="1" u="sng" dirty="0" err="1"/>
              <a:t>жылы</a:t>
            </a:r>
            <a:r>
              <a:rPr lang="ru-RU" b="1" u="sng" dirty="0"/>
              <a:t> 1 </a:t>
            </a:r>
            <a:r>
              <a:rPr lang="ru-RU" b="1" u="sng" dirty="0" smtClean="0"/>
              <a:t>.10</a:t>
            </a:r>
            <a:r>
              <a:rPr lang="kk-KZ" b="1" u="sng" dirty="0" smtClean="0"/>
              <a:t> </a:t>
            </a:r>
            <a:r>
              <a:rPr lang="ru-RU" b="1" u="sng" dirty="0" err="1"/>
              <a:t>жағдай бойынша</a:t>
            </a:r>
            <a:r>
              <a:rPr lang="ru-RU" b="1" u="sng" dirty="0"/>
              <a:t>  </a:t>
            </a:r>
            <a:r>
              <a:rPr lang="ru-RU" b="1" u="sng" dirty="0" err="1"/>
              <a:t>ауданының бюджетінің түсімдері</a:t>
            </a:r>
            <a:endParaRPr lang="ru-RU" b="1" u="sng" dirty="0"/>
          </a:p>
        </p:txBody>
      </p:sp>
    </p:spTree>
    <p:extLst>
      <p:ext uri="{BB962C8B-B14F-4D97-AF65-F5344CB8AC3E}">
        <p14:creationId xmlns:p14="http://schemas.microsoft.com/office/powerpoint/2010/main" val="156077265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</TotalTime>
  <Words>128</Words>
  <Application>Microsoft Office PowerPoint</Application>
  <PresentationFormat>Экран (4:3)</PresentationFormat>
  <Paragraphs>37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 Windows</cp:lastModifiedBy>
  <cp:revision>89</cp:revision>
  <cp:lastPrinted>2018-03-29T10:42:16Z</cp:lastPrinted>
  <dcterms:created xsi:type="dcterms:W3CDTF">2017-09-08T10:51:51Z</dcterms:created>
  <dcterms:modified xsi:type="dcterms:W3CDTF">2026-10-14T07:00:29Z</dcterms:modified>
</cp:coreProperties>
</file>