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61" r:id="rId2"/>
  </p:sldIdLst>
  <p:sldSz cx="12190413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D62900"/>
    <a:srgbClr val="F44F42"/>
    <a:srgbClr val="F68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83114" autoAdjust="0"/>
  </p:normalViewPr>
  <p:slideViewPr>
    <p:cSldViewPr>
      <p:cViewPr varScale="1">
        <p:scale>
          <a:sx n="95" d="100"/>
          <a:sy n="95" d="100"/>
        </p:scale>
        <p:origin x="14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0E02D-B326-4106-A4EC-576489AD1A38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B6217-A1DA-4E96-A4BA-01FE10F63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161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DB6217-A1DA-4E96-A4BA-01FE10F6327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25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7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50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67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423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397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397" y="2505075"/>
            <a:ext cx="518251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42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2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73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051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8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2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4" y="365125"/>
            <a:ext cx="2628558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1" y="365125"/>
            <a:ext cx="7733293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6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032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78CF91A-8982-4D55-9D3D-07FC46389E0D}"/>
              </a:ext>
            </a:extLst>
          </p:cNvPr>
          <p:cNvSpPr txBox="1">
            <a:spLocks/>
          </p:cNvSpPr>
          <p:nvPr/>
        </p:nvSpPr>
        <p:spPr>
          <a:xfrm>
            <a:off x="1054646" y="184883"/>
            <a:ext cx="10780707" cy="651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ЖЕТІСУ ОБЛЫСЫ БОЙЫНША ТЕКСЕРУ КОМИССИЯСЫНЫҢ 2026 ЖЫЛҒЫ 9 АЙДАҒЫ ҚЫЗМЕТІНІҢ НЕГІЗГІ ҚОРЫТЫНДЫЛАРЫ</a:t>
            </a:r>
          </a:p>
        </p:txBody>
      </p:sp>
      <p:graphicFrame>
        <p:nvGraphicFramePr>
          <p:cNvPr id="49" name="Таблица 48">
            <a:extLst>
              <a:ext uri="{FF2B5EF4-FFF2-40B4-BE49-F238E27FC236}">
                <a16:creationId xmlns:a16="http://schemas.microsoft.com/office/drawing/2014/main" id="{7067BEE4-96F0-44F1-9512-A5F96F93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426718"/>
              </p:ext>
            </p:extLst>
          </p:nvPr>
        </p:nvGraphicFramePr>
        <p:xfrm>
          <a:off x="4183646" y="1340769"/>
          <a:ext cx="3783768" cy="2977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57">
                  <a:extLst>
                    <a:ext uri="{9D8B030D-6E8A-4147-A177-3AD203B41FA5}">
                      <a16:colId xmlns:a16="http://schemas.microsoft.com/office/drawing/2014/main" val="503460999"/>
                    </a:ext>
                  </a:extLst>
                </a:gridCol>
                <a:gridCol w="3340911">
                  <a:extLst>
                    <a:ext uri="{9D8B030D-6E8A-4147-A177-3AD203B41FA5}">
                      <a16:colId xmlns:a16="http://schemas.microsoft.com/office/drawing/2014/main" val="3565560133"/>
                    </a:ext>
                  </a:extLst>
                </a:gridCol>
              </a:tblGrid>
              <a:tr h="950418">
                <a:tc gridSpan="2">
                  <a:txBody>
                    <a:bodyPr/>
                    <a:lstStyle/>
                    <a:p>
                      <a:pPr algn="l"/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АНЫҚТАЛҒАН: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kk-KZ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5 656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8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МЛН.</a:t>
                      </a:r>
                      <a:r>
                        <a:rPr lang="ru-RU" sz="1200" b="1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ЕҢГЕ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БҰЗУШЫЛЫҚТАР,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: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39532"/>
                  </a:ext>
                </a:extLst>
              </a:tr>
              <a:tr h="631117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232,0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МЛН Т</a:t>
                      </a:r>
                      <a:r>
                        <a:rPr lang="ru-RU" sz="1200" b="1" kern="1200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ЕҢГЕ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ҚАРЖЫЛЫҚ БҰЗУШЫЛЫҚТАР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464667"/>
                  </a:ext>
                </a:extLst>
              </a:tr>
              <a:tr h="631499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2 682,9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МЛН ТЕНГЕ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ТИІМСІЗ ЖОСПАРЛАУ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318646"/>
                  </a:ext>
                </a:extLst>
              </a:tr>
              <a:tr h="739293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2 741,9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МЛН ТЕНГЕ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ТИІМСІЗ ПАЙДАЛАНУ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268714"/>
                  </a:ext>
                </a:extLst>
              </a:tr>
            </a:tbl>
          </a:graphicData>
        </a:graphic>
      </p:graphicFrame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4A73267-BCF5-4890-AC94-82F0C841AD36}"/>
              </a:ext>
            </a:extLst>
          </p:cNvPr>
          <p:cNvSpPr/>
          <p:nvPr/>
        </p:nvSpPr>
        <p:spPr>
          <a:xfrm>
            <a:off x="1218160" y="1556792"/>
            <a:ext cx="2895386" cy="3411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00B0F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27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АУДИТ ОБЪЕКТІСІНДЕГІ АУДИТОРЛЫҚ ІС-ШАРАЛАР</a:t>
            </a:r>
          </a:p>
          <a:p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АУДИТПЕН ҚАМТЫЛҒАН,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оның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ішінде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indent="365125" fontAlgn="ctr">
              <a:buFont typeface="Wingdings" panose="05000000000000000000" pitchFamily="2" charset="2"/>
              <a:buChar char="Ø"/>
            </a:pPr>
            <a:r>
              <a:rPr lang="kk-KZ" sz="1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45 113,4</a:t>
            </a:r>
            <a:r>
              <a:rPr lang="ru-RU" sz="1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МЛН ТЕ</a:t>
            </a:r>
            <a:r>
              <a:rPr lang="kk-KZ" sz="1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Ң</a:t>
            </a:r>
            <a:r>
              <a:rPr lang="ru-RU" sz="1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ГЕ – </a:t>
            </a:r>
            <a:r>
              <a:rPr lang="ru-RU" sz="1200" b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ЖЕРГІЛІКТІ БЮДЖЕТ</a:t>
            </a:r>
          </a:p>
          <a:p>
            <a:pPr fontAlgn="ctr"/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indent="365125" fontAlgn="ctr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24,1 МЛН ТЕҢГЕ – </a:t>
            </a:r>
            <a:br>
              <a:rPr lang="ru-RU" sz="1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РЕСПУБЛИКАЛЫҚ БЮДЖЕТ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font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31A34F2E-7321-42A3-A2B8-B504565DC7B6}"/>
              </a:ext>
            </a:extLst>
          </p:cNvPr>
          <p:cNvSpPr/>
          <p:nvPr/>
        </p:nvSpPr>
        <p:spPr>
          <a:xfrm>
            <a:off x="238073" y="1354270"/>
            <a:ext cx="2040709" cy="34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ӨТКІЗІЛДІ:</a:t>
            </a:r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B0D93E8E-8EA4-4046-81B3-59976C876F6D}"/>
              </a:ext>
            </a:extLst>
          </p:cNvPr>
          <p:cNvSpPr/>
          <p:nvPr/>
        </p:nvSpPr>
        <p:spPr>
          <a:xfrm>
            <a:off x="286392" y="1964079"/>
            <a:ext cx="913834" cy="61145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  <a:endParaRPr lang="ru-RU" sz="2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:a16="http://schemas.microsoft.com/office/drawing/2014/main" id="{CC35F129-D6FD-47E8-B076-CB1285BF10FF}"/>
              </a:ext>
            </a:extLst>
          </p:cNvPr>
          <p:cNvSpPr/>
          <p:nvPr/>
        </p:nvSpPr>
        <p:spPr>
          <a:xfrm>
            <a:off x="286392" y="2856693"/>
            <a:ext cx="931768" cy="61145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45,1</a:t>
            </a:r>
            <a:r>
              <a:rPr lang="ru-RU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05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млрд </a:t>
            </a:r>
            <a:r>
              <a:rPr lang="ru-RU" sz="105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теңге</a:t>
            </a:r>
            <a:endParaRPr lang="ru-RU" sz="2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60E361B-02F2-4BFF-8E25-0A0F0433173F}"/>
              </a:ext>
            </a:extLst>
          </p:cNvPr>
          <p:cNvSpPr/>
          <p:nvPr/>
        </p:nvSpPr>
        <p:spPr>
          <a:xfrm>
            <a:off x="8255446" y="3245263"/>
            <a:ext cx="1111290" cy="57606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170</a:t>
            </a:r>
            <a:endParaRPr lang="ru-RU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8" name="Таблица 43">
            <a:extLst>
              <a:ext uri="{FF2B5EF4-FFF2-40B4-BE49-F238E27FC236}">
                <a16:creationId xmlns:a16="http://schemas.microsoft.com/office/drawing/2014/main" id="{AC68336F-FCB0-4DEA-99C4-9B1B530E6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115221"/>
              </p:ext>
            </p:extLst>
          </p:nvPr>
        </p:nvGraphicFramePr>
        <p:xfrm>
          <a:off x="8255446" y="1358462"/>
          <a:ext cx="3579907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9907">
                  <a:extLst>
                    <a:ext uri="{9D8B030D-6E8A-4147-A177-3AD203B41FA5}">
                      <a16:colId xmlns:a16="http://schemas.microsoft.com/office/drawing/2014/main" val="3614639442"/>
                    </a:ext>
                  </a:extLst>
                </a:gridCol>
              </a:tblGrid>
              <a:tr h="8874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ҚАЛПЫНА КЕЛТІРІЛДІ (ӨТЕЛДІ)</a:t>
                      </a:r>
                      <a:b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670,7</a:t>
                      </a:r>
                      <a:r>
                        <a:rPr lang="ru-RU" sz="1800" b="1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МЛН</a:t>
                      </a: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ТЕҢГЕ </a:t>
                      </a:r>
                      <a:endParaRPr lang="en-US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253419"/>
                  </a:ext>
                </a:extLst>
              </a:tr>
            </a:tbl>
          </a:graphicData>
        </a:graphic>
      </p:graphicFrame>
      <p:graphicFrame>
        <p:nvGraphicFramePr>
          <p:cNvPr id="13" name="Таблица 43">
            <a:extLst>
              <a:ext uri="{FF2B5EF4-FFF2-40B4-BE49-F238E27FC236}">
                <a16:creationId xmlns:a16="http://schemas.microsoft.com/office/drawing/2014/main" id="{6EDE37B7-D41A-45CF-950B-B068BABB8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95000"/>
              </p:ext>
            </p:extLst>
          </p:nvPr>
        </p:nvGraphicFramePr>
        <p:xfrm>
          <a:off x="9391758" y="3212976"/>
          <a:ext cx="2512791" cy="544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2791">
                  <a:extLst>
                    <a:ext uri="{9D8B030D-6E8A-4147-A177-3AD203B41FA5}">
                      <a16:colId xmlns:a16="http://schemas.microsoft.com/office/drawing/2014/main" val="3614639442"/>
                    </a:ext>
                  </a:extLst>
                </a:gridCol>
              </a:tblGrid>
              <a:tr h="275248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ПРОЦЕДУРАЛЫҚ СИПАТТАҒЫ БҰЗУШЫЛЫҚТАР, </a:t>
                      </a:r>
                      <a:r>
                        <a:rPr lang="kk-KZ" sz="10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оның ішінде: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15 </a:t>
                      </a:r>
                      <a:r>
                        <a:rPr lang="kk-KZ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БЮДЖЕТТІК ЗАҢНАМА</a:t>
                      </a: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dirty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kk-KZ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БУХГАЛТЕРЛІК ЕСЕПТІ ЖҮРГІЗУ КЕЗІНДЕ</a:t>
                      </a:r>
                      <a:endParaRPr lang="kk-KZ" sz="1200" b="1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k-KZ" sz="1200" b="1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baseline="0" dirty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kk-KZ" sz="12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– ҚҰРЫЛЫС ЖӘНЕ ҚАЛА ҚҰРЫЛЫСЫ САЛАСЫНДА</a:t>
                      </a: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k-KZ" sz="1200" b="1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baseline="0" dirty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95</a:t>
                      </a:r>
                      <a:r>
                        <a:rPr lang="kk-KZ" sz="12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– МЕМЛЕКЕТТІК САТЫП АЛУ САЛАСЫНДА</a:t>
                      </a: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k-KZ" sz="1200" b="1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baseline="0" dirty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53 </a:t>
                      </a:r>
                      <a:r>
                        <a:rPr lang="kk-KZ" sz="12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ӨЗГЕ ЗАҢНАМА</a:t>
                      </a:r>
                      <a:endParaRPr lang="kk-KZ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2682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                           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253419"/>
                  </a:ext>
                </a:extLst>
              </a:tr>
              <a:tr h="148337">
                <a:tc>
                  <a:txBody>
                    <a:bodyPr/>
                    <a:lstStyle/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706918"/>
                  </a:ext>
                </a:extLst>
              </a:tr>
              <a:tr h="148337">
                <a:tc>
                  <a:txBody>
                    <a:bodyPr/>
                    <a:lstStyle/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854305"/>
                  </a:ext>
                </a:extLst>
              </a:tr>
              <a:tr h="148337">
                <a:tc>
                  <a:txBody>
                    <a:bodyPr/>
                    <a:lstStyle/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812979"/>
                  </a:ext>
                </a:extLst>
              </a:tr>
            </a:tbl>
          </a:graphicData>
        </a:graphic>
      </p:graphicFrame>
      <p:pic>
        <p:nvPicPr>
          <p:cNvPr id="12" name="Рисунок 11" descr="C:\Users\Моноблок\AppData\Local\Microsoft\Windows\INetCache\Content.Word\aab1143a-3166-43f3-b7c1-22d4a3a7f74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90" y="72638"/>
            <a:ext cx="944250" cy="8654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934472"/>
              </p:ext>
            </p:extLst>
          </p:nvPr>
        </p:nvGraphicFramePr>
        <p:xfrm>
          <a:off x="4295006" y="4493298"/>
          <a:ext cx="367240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497">
                  <a:extLst>
                    <a:ext uri="{9D8B030D-6E8A-4147-A177-3AD203B41FA5}">
                      <a16:colId xmlns:a16="http://schemas.microsoft.com/office/drawing/2014/main" val="3144240588"/>
                    </a:ext>
                  </a:extLst>
                </a:gridCol>
                <a:gridCol w="3340911">
                  <a:extLst>
                    <a:ext uri="{9D8B030D-6E8A-4147-A177-3AD203B41FA5}">
                      <a16:colId xmlns:a16="http://schemas.microsoft.com/office/drawing/2014/main" val="3028688870"/>
                    </a:ext>
                  </a:extLst>
                </a:gridCol>
              </a:tblGrid>
              <a:tr h="790481">
                <a:tc gridSpan="2"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ЫҚТИМАЛ ШЫҒЫНДАР ЖӘНЕ ЖОҒАЛҒАН ПАЙДА: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kk-KZ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317,7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МЛН.</a:t>
                      </a:r>
                      <a:r>
                        <a:rPr lang="ru-RU" sz="1200" b="1" baseline="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ЕҢГЕ 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847080"/>
                  </a:ext>
                </a:extLst>
              </a:tr>
              <a:tr h="383948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174050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1A34F2E-7321-42A3-A2B8-B504565DC7B6}"/>
              </a:ext>
            </a:extLst>
          </p:cNvPr>
          <p:cNvSpPr/>
          <p:nvPr/>
        </p:nvSpPr>
        <p:spPr>
          <a:xfrm>
            <a:off x="8255446" y="2791299"/>
            <a:ext cx="2040709" cy="34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АНЫҚТАЛҒАН</a:t>
            </a:r>
          </a:p>
        </p:txBody>
      </p:sp>
    </p:spTree>
    <p:extLst>
      <p:ext uri="{BB962C8B-B14F-4D97-AF65-F5344CB8AC3E}">
        <p14:creationId xmlns:p14="http://schemas.microsoft.com/office/powerpoint/2010/main" val="20934022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3162</TotalTime>
  <Words>145</Words>
  <Application>Microsoft Office PowerPoint</Application>
  <PresentationFormat>Произвольный</PresentationFormat>
  <Paragraphs>41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итоги работы ревизионных комиссий за  1 квартал 2019 года</dc:title>
  <dc:creator>Махатов Самат</dc:creator>
  <cp:lastModifiedBy>Administrator</cp:lastModifiedBy>
  <cp:revision>240</cp:revision>
  <cp:lastPrinted>2022-09-06T09:45:23Z</cp:lastPrinted>
  <dcterms:created xsi:type="dcterms:W3CDTF">2019-05-14T09:37:13Z</dcterms:created>
  <dcterms:modified xsi:type="dcterms:W3CDTF">2026-10-23T10:54:41Z</dcterms:modified>
</cp:coreProperties>
</file>