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7"/>
  </p:notesMasterIdLst>
  <p:handoutMasterIdLst>
    <p:handoutMasterId r:id="rId8"/>
  </p:handoutMasterIdLst>
  <p:sldIdLst>
    <p:sldId id="275" r:id="rId2"/>
    <p:sldId id="277" r:id="rId3"/>
    <p:sldId id="270" r:id="rId4"/>
    <p:sldId id="271" r:id="rId5"/>
    <p:sldId id="257" r:id="rId6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1" autoAdjust="0"/>
    <p:restoredTop sz="94660"/>
  </p:normalViewPr>
  <p:slideViewPr>
    <p:cSldViewPr>
      <p:cViewPr>
        <p:scale>
          <a:sx n="90" d="100"/>
          <a:sy n="90" d="100"/>
        </p:scale>
        <p:origin x="-2244" y="-6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6A056-D244-4EA6-9097-A9CAAE7C5814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1AC2A-B8B4-4E2D-918D-4CA27A0B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16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E563C-99F4-49D8-BA15-15853DBEAC16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63422-646E-4421-8B4C-FBFECBEAC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5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06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827584" y="2513801"/>
            <a:ext cx="8137525" cy="1200329"/>
          </a:xfrm>
          <a:ln>
            <a:miter lim="800000"/>
            <a:headEnd/>
            <a:tailEnd/>
          </a:ln>
        </p:spPr>
        <p:txBody>
          <a:bodyPr rtlCol="0">
            <a:spAutoFit/>
          </a:bodyPr>
          <a:lstStyle/>
          <a:p>
            <a:pPr algn="ctr">
              <a:defRPr/>
            </a:pPr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маусым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Ақтау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орындалысы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6506668"/>
            <a:ext cx="288032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</a:t>
            </a:r>
            <a:r>
              <a:rPr lang="en-US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жыл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9792" y="692696"/>
            <a:ext cx="4608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Ақтау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қаласы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әкімдігі</a:t>
            </a:r>
            <a:endParaRPr lang="ru-RU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79CF0EB-A0C6-4108-921E-A107CEFDA8A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1584176" cy="1905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271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21456"/>
            <a:ext cx="8280920" cy="687264"/>
          </a:xfrm>
        </p:spPr>
        <p:txBody>
          <a:bodyPr>
            <a:normAutofit fontScale="90000"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altLang="ru-RU" sz="33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7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ПРОЦЕСТІҢ СЫЗБАСЫ</a:t>
            </a:r>
            <a:r>
              <a:rPr lang="ru-RU" altLang="ru-RU" sz="20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dirty="0">
                <a:solidFill>
                  <a:schemeClr val="tx1"/>
                </a:solidFill>
              </a:rPr>
              <a:t/>
            </a:r>
            <a:br>
              <a:rPr lang="ru-RU" alt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219" name="Прямоугольник 16"/>
          <p:cNvSpPr>
            <a:spLocks noChangeArrowheads="1"/>
          </p:cNvSpPr>
          <p:nvPr/>
        </p:nvSpPr>
        <p:spPr bwMode="auto">
          <a:xfrm>
            <a:off x="394495" y="1914671"/>
            <a:ext cx="3744911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altLang="ru-RU" sz="1200" b="1" dirty="0" err="1"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кезеңге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облыстың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болжамы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құрамында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параметрлерінің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саясатының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болжамын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Прямоугольник 16"/>
          <p:cNvSpPr>
            <a:spLocks noChangeArrowheads="1"/>
          </p:cNvSpPr>
          <p:nvPr/>
        </p:nvSpPr>
        <p:spPr bwMode="auto">
          <a:xfrm>
            <a:off x="394495" y="3911029"/>
            <a:ext cx="3744910" cy="6463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Қалалық бюджет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altLang="ru-RU" sz="1200" b="1" dirty="0" err="1">
                <a:latin typeface="Times New Roman" pitchFamily="18" charset="0"/>
                <a:cs typeface="Times New Roman" pitchFamily="18" charset="0"/>
              </a:rPr>
              <a:t>қарашасынан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кешіктірмей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мәслихатына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9221" name="Прямоугольник 16"/>
          <p:cNvSpPr>
            <a:spLocks noChangeArrowheads="1"/>
          </p:cNvSpPr>
          <p:nvPr/>
        </p:nvSpPr>
        <p:spPr bwMode="auto">
          <a:xfrm>
            <a:off x="394495" y="4765632"/>
            <a:ext cx="3744909" cy="8309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200" dirty="0">
                <a:latin typeface="Times New Roman" pitchFamily="18" charset="0"/>
                <a:cs typeface="Times New Roman" pitchFamily="18" charset="0"/>
              </a:rPr>
              <a:t>Қала бюджетін бекіту туралы облыс мәслихатының шешіміне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қойылғаннан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мәслихатпен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апталық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мерзімнен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кешіктірмей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кезеңге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kk-KZ" altLang="ru-RU" sz="1200" dirty="0">
                <a:latin typeface="Times New Roman" pitchFamily="18" charset="0"/>
                <a:cs typeface="Times New Roman" pitchFamily="18" charset="0"/>
              </a:rPr>
              <a:t>ға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бекітуі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222" name="Прямоугольник 16"/>
          <p:cNvSpPr>
            <a:spLocks noChangeArrowheads="1"/>
          </p:cNvSpPr>
          <p:nvPr/>
        </p:nvSpPr>
        <p:spPr bwMode="auto">
          <a:xfrm>
            <a:off x="394495" y="2886366"/>
            <a:ext cx="3744910" cy="6463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әкімшілерінің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өтінімдерін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дайындау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комиссияның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қарауына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тапсыру</a:t>
            </a: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3" name="Rectangle 21"/>
          <p:cNvSpPr>
            <a:spLocks noChangeArrowheads="1"/>
          </p:cNvSpPr>
          <p:nvPr/>
        </p:nvSpPr>
        <p:spPr bwMode="auto">
          <a:xfrm>
            <a:off x="395288" y="1052513"/>
            <a:ext cx="3744912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БЮДЖЕТТІ ӘЗІРЛЕУ</a:t>
            </a:r>
          </a:p>
          <a:p>
            <a:pPr algn="ctr" eaLnBrk="1" hangingPunct="1"/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1200" i="1" dirty="0" err="1">
                <a:latin typeface="Times New Roman" pitchFamily="18" charset="0"/>
                <a:cs typeface="Times New Roman" pitchFamily="18" charset="0"/>
              </a:rPr>
              <a:t>уәкілетті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 орган –экономика және</a:t>
            </a:r>
          </a:p>
          <a:p>
            <a:pPr algn="ctr" eaLnBrk="1" hangingPunct="1"/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i="1" dirty="0" err="1">
                <a:latin typeface="Times New Roman" pitchFamily="18" charset="0"/>
                <a:cs typeface="Times New Roman" pitchFamily="18" charset="0"/>
              </a:rPr>
              <a:t>бюджжеттік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i="1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i="1" dirty="0" err="1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4859337" y="1052513"/>
            <a:ext cx="3794125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БЮДЖЕТТІҢ АТҚАРЫЛУЫ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alt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– </a:t>
            </a:r>
            <a:r>
              <a:rPr lang="ru-RU" altLang="ru-RU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alt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defRPr/>
            </a:pPr>
            <a:endParaRPr lang="ru-RU" altLang="ru-RU" sz="1100" i="1" kern="0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14379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2051050" y="2756079"/>
            <a:ext cx="431800" cy="130287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054092" y="3717338"/>
            <a:ext cx="431800" cy="193691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3" name="AutoShape 39"/>
          <p:cNvSpPr>
            <a:spLocks noChangeArrowheads="1"/>
          </p:cNvSpPr>
          <p:nvPr/>
        </p:nvSpPr>
        <p:spPr bwMode="auto">
          <a:xfrm>
            <a:off x="2069304" y="4563827"/>
            <a:ext cx="395289" cy="193691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29" name="Прямоугольник 16"/>
          <p:cNvSpPr>
            <a:spLocks noChangeArrowheads="1"/>
          </p:cNvSpPr>
          <p:nvPr/>
        </p:nvSpPr>
        <p:spPr bwMode="auto">
          <a:xfrm>
            <a:off x="4859337" y="1916064"/>
            <a:ext cx="3794125" cy="8309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Төлемдер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міндеттемелер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түсімдер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қаржыландырудың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жиынтық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жоспарын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бекіту</a:t>
            </a: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14143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31" name="Прямоугольник 16"/>
          <p:cNvSpPr>
            <a:spLocks noChangeArrowheads="1"/>
          </p:cNvSpPr>
          <p:nvPr/>
        </p:nvSpPr>
        <p:spPr bwMode="auto">
          <a:xfrm>
            <a:off x="4859337" y="2904477"/>
            <a:ext cx="3794125" cy="8309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атқарылуы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кешенін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өткізу</a:t>
            </a: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kk-KZ" alt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2" name="Прямоугольник 16"/>
          <p:cNvSpPr>
            <a:spLocks noChangeArrowheads="1"/>
          </p:cNvSpPr>
          <p:nvPr/>
        </p:nvSpPr>
        <p:spPr bwMode="auto">
          <a:xfrm>
            <a:off x="4859337" y="3913550"/>
            <a:ext cx="3794125" cy="6463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мониторинг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тиімділігіне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атқарылуы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ай </a:t>
            </a:r>
            <a:r>
              <a:rPr lang="ru-RU" altLang="ru-RU" sz="1200" b="1" dirty="0" err="1">
                <a:latin typeface="Times New Roman" pitchFamily="18" charset="0"/>
                <a:cs typeface="Times New Roman" pitchFamily="18" charset="0"/>
              </a:rPr>
              <a:t>сайынғы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есептер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18" name="Прямоугольник 16"/>
          <p:cNvSpPr>
            <a:spLocks noChangeArrowheads="1"/>
          </p:cNvSpPr>
          <p:nvPr/>
        </p:nvSpPr>
        <p:spPr bwMode="auto">
          <a:xfrm>
            <a:off x="4859338" y="4769689"/>
            <a:ext cx="3794124" cy="8309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>
            <a:lvl1pPr defTabSz="61595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159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мәслихатқа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1200" dirty="0">
                <a:latin typeface="Times New Roman" pitchFamily="18" charset="0"/>
                <a:cs typeface="Times New Roman" pitchFamily="18" charset="0"/>
              </a:rPr>
              <a:t>үстіміздегі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altLang="ru-RU" sz="1200" b="1" dirty="0" err="1">
                <a:latin typeface="Times New Roman" pitchFamily="18" charset="0"/>
                <a:cs typeface="Times New Roman" pitchFamily="18" charset="0"/>
              </a:rPr>
              <a:t>сәуірге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ішіндегі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атқарылуы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ұсыну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                        </a:t>
            </a:r>
            <a:endParaRPr lang="ru-RU" altLang="ru-RU" sz="120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AutoShape 46"/>
          <p:cNvSpPr>
            <a:spLocks noChangeArrowheads="1"/>
          </p:cNvSpPr>
          <p:nvPr/>
        </p:nvSpPr>
        <p:spPr bwMode="auto">
          <a:xfrm>
            <a:off x="6588125" y="2744933"/>
            <a:ext cx="431800" cy="14143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0" name="AutoShape 47"/>
          <p:cNvSpPr>
            <a:spLocks noChangeArrowheads="1"/>
          </p:cNvSpPr>
          <p:nvPr/>
        </p:nvSpPr>
        <p:spPr bwMode="auto">
          <a:xfrm>
            <a:off x="6609556" y="4557337"/>
            <a:ext cx="481807" cy="20018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AutoShape 48"/>
          <p:cNvSpPr>
            <a:spLocks noChangeArrowheads="1"/>
          </p:cNvSpPr>
          <p:nvPr/>
        </p:nvSpPr>
        <p:spPr bwMode="auto">
          <a:xfrm>
            <a:off x="6609556" y="3735449"/>
            <a:ext cx="431800" cy="17558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2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4251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3568" y="399344"/>
            <a:ext cx="7992887" cy="474489"/>
          </a:xfrm>
        </p:spPr>
        <p:txBody>
          <a:bodyPr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lang="kk-KZ" sz="3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 бюджет түсімдерінің құрылымы </a:t>
            </a:r>
            <a:endParaRPr sz="3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652020"/>
              </p:ext>
            </p:extLst>
          </p:nvPr>
        </p:nvGraphicFramePr>
        <p:xfrm>
          <a:off x="323528" y="1052736"/>
          <a:ext cx="8640960" cy="43580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70904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09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ж. маусымына</a:t>
                      </a:r>
                      <a:r>
                        <a:rPr lang="kk-KZ" sz="1400" b="1" spc="-5" baseline="0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ж. маусымына</a:t>
                      </a:r>
                      <a:r>
                        <a:rPr lang="kk-KZ" sz="1400" b="1" spc="-5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ж. маусымына</a:t>
                      </a:r>
                      <a:r>
                        <a:rPr lang="kk-KZ" sz="1400" b="1" spc="-5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1144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425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913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kumimoji="0" lang="kk-KZ" sz="1400" b="1" kern="1200" spc="-1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Түсімдер</a:t>
                      </a:r>
                      <a:r>
                        <a:rPr kumimoji="0" sz="1400" b="1" kern="1200" spc="-1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kumimoji="0" lang="kk-KZ" sz="1400" b="1" kern="1200" spc="-1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kumimoji="0" sz="1400" b="1" kern="1200" spc="-1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27 811 525,7</a:t>
                      </a:r>
                      <a:endParaRPr kumimoji="0"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kk-KZ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21 059 370,6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67 295 132</a:t>
                      </a:r>
                      <a:r>
                        <a:rPr kumimoji="0" lang="kk-KZ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,5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315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kumimoji="0" lang="kk-KZ" sz="1400" b="1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1750" dist="25400" dir="5400000" algn="tl" rotWithShape="0">
                              <a:srgbClr val="000000">
                                <a:alpha val="25000"/>
                              </a:srgbClr>
                            </a:outerShdw>
                          </a:effectLst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оның ішінде</a:t>
                      </a:r>
                      <a:r>
                        <a:rPr kumimoji="0" sz="1400" b="1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1750" dist="25400" dir="5400000" algn="tl" rotWithShape="0">
                              <a:srgbClr val="000000">
                                <a:alpha val="25000"/>
                              </a:srgbClr>
                            </a:outerShdw>
                          </a:effectLst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5715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743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Салықтық түсімдер</a:t>
                      </a:r>
                      <a:endParaRPr kumimoji="0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19 591 497,6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16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621 733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,5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57 791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940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68468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Салықтық емес және негізгі құралдарды сатудан түсетін түсімдер</a:t>
                      </a:r>
                      <a:endParaRPr kumimoji="0" lang="ru-RU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kk-KZ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1 148 908,9</a:t>
                      </a:r>
                      <a:endParaRPr kumimoji="0"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kk-KZ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 </a:t>
                      </a:r>
                      <a:r>
                        <a:rPr kumimoji="0" lang="kk-KZ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101</a:t>
                      </a:r>
                      <a:r>
                        <a:rPr kumimoji="0" lang="kk-KZ" sz="1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456</a:t>
                      </a:r>
                      <a:r>
                        <a:rPr kumimoji="0" lang="kk-KZ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,9</a:t>
                      </a:r>
                      <a:endParaRPr kumimoji="0"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940 176</a:t>
                      </a:r>
                      <a:r>
                        <a:rPr kumimoji="0" lang="kk-KZ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,9</a:t>
                      </a:r>
                      <a:endParaRPr kumimoji="0"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0943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Транферттер түсімі</a:t>
                      </a:r>
                      <a:endParaRPr kumimoji="0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2 957 105,7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943 052,0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4 189 729</a:t>
                      </a:r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533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Қарыздарды өтеу</a:t>
                      </a:r>
                      <a:endParaRPr kumimoji="0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950,4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191,6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1 191</a:t>
                      </a:r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48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Қарыздардың түсімі</a:t>
                      </a:r>
                      <a:endParaRPr kumimoji="0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7 384,0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3 998 325,0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9746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kumimoji="0" lang="ru-RU" sz="1400" kern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kumimoji="0" lang="ru-RU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басындағы</a:t>
                      </a:r>
                      <a:r>
                        <a:rPr kumimoji="0" lang="ru-RU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бос </a:t>
                      </a:r>
                      <a:r>
                        <a:rPr kumimoji="0" lang="ru-RU" sz="1400" kern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қалдықтар</a:t>
                      </a:r>
                      <a:endParaRPr kumimoji="0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4 105 679,1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391 936,6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373 769</a:t>
                      </a:r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029451" y="854299"/>
            <a:ext cx="935037" cy="198437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1200" spc="-1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1200" spc="-10" dirty="0">
                <a:latin typeface="Times New Roman" pitchFamily="18" charset="0"/>
                <a:cs typeface="Times New Roman" pitchFamily="18" charset="0"/>
              </a:rPr>
              <a:t>ың</a:t>
            </a:r>
            <a:r>
              <a:rPr sz="1200" spc="-1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sz="1200" spc="-10" dirty="0" err="1">
                <a:latin typeface="Times New Roman" pitchFamily="18" charset="0"/>
                <a:cs typeface="Times New Roman" pitchFamily="18" charset="0"/>
              </a:rPr>
              <a:t>те</a:t>
            </a:r>
            <a:r>
              <a:rPr lang="kk-KZ" sz="1200" spc="-1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sz="1200" spc="-10" dirty="0" err="1">
                <a:latin typeface="Times New Roman" pitchFamily="18" charset="0"/>
                <a:cs typeface="Times New Roman" pitchFamily="18" charset="0"/>
              </a:rPr>
              <a:t>ге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86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1"/>
          <p:cNvSpPr txBox="1">
            <a:spLocks/>
          </p:cNvSpPr>
          <p:nvPr/>
        </p:nvSpPr>
        <p:spPr>
          <a:xfrm>
            <a:off x="0" y="22888"/>
            <a:ext cx="8856984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12700" algn="ctr">
              <a:spcBef>
                <a:spcPts val="100"/>
              </a:spcBef>
              <a:defRPr/>
            </a:pP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шығыстарының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701291"/>
              </p:ext>
            </p:extLst>
          </p:nvPr>
        </p:nvGraphicFramePr>
        <p:xfrm>
          <a:off x="215416" y="548680"/>
          <a:ext cx="8641568" cy="5724638"/>
        </p:xfrm>
        <a:graphic>
          <a:graphicData uri="http://schemas.openxmlformats.org/drawingml/2006/table">
            <a:tbl>
              <a:tblPr/>
              <a:tblGrid>
                <a:gridCol w="42845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486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062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 </a:t>
                      </a: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ж. маусымына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 </a:t>
                      </a: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ж. маусымына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 </a:t>
                      </a: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ж. маусымына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462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00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ШЫҒЫНДАР-барлығы</a:t>
                      </a: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19 473 373,</a:t>
                      </a:r>
                      <a:r>
                        <a:rPr kumimoji="0" lang="kk-KZ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18 674 863,4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64</a:t>
                      </a:r>
                      <a:r>
                        <a:rPr kumimoji="0" lang="en-US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665 178 53</a:t>
                      </a:r>
                      <a:r>
                        <a:rPr kumimoji="0" lang="kk-KZ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8,7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017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Жалпы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сипаттағы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</a:t>
                      </a:r>
                      <a:r>
                        <a:rPr kumimoji="0" 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291 994,6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380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662,1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370 209 312,0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00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Қорғаныс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29 918,7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34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640,7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43 796 008,3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90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Қоғамдық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тәртіп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қауіпсіздік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құқықтық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сот,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қылмыстық-атқару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қызметі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11 887,0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21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672,1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16 103 416,0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570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көмек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және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қамсыздандыру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2 536 175,6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907 602,0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4 236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176 283,1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00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үй-коммуналдық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шаруашылық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3 708 680,6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884 060,9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8 912 026 680,1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00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спорт, туризм және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кеңіст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444 618,5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729 968,3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778 950 012,9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568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Отын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-энергетика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кешенi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және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қойнауын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пайдалану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1 734 692,0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547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246,5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215 221 871,5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73646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су,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орман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және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дүниесін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26 603,1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38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516,8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37 296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049,7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568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Өнеркәсіп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сәулет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және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құрылыс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қызметі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112 913,9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104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927,2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96 189 413,0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00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Көл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және коммуникация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2 272 204,2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586 825,2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3 088 969 181,2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00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Басқалар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460 065,8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426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079,3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529 593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000,0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600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Борышқа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139 082,5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122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822,6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122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822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832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9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600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7 696 103,2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887 993,3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46 191 970 600,0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600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кредиттер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7 232,0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600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Қарыздарды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1202,11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846,4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25 853 878,0</a:t>
                      </a:r>
                      <a:endParaRPr lang="ru-RU" sz="1400" b="0" i="0" u="none" strike="noStrike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8" name="object 13"/>
          <p:cNvSpPr txBox="1"/>
          <p:nvPr/>
        </p:nvSpPr>
        <p:spPr>
          <a:xfrm>
            <a:off x="8172400" y="338729"/>
            <a:ext cx="1079053" cy="198437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1200" b="1" spc="-10" dirty="0">
                <a:latin typeface="Times New Roman" pitchFamily="18" charset="0"/>
                <a:cs typeface="Times New Roman" pitchFamily="18" charset="0"/>
              </a:rPr>
              <a:t>ың</a:t>
            </a: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sz="1200" b="1" spc="-10" dirty="0" err="1">
                <a:latin typeface="Times New Roman" pitchFamily="18" charset="0"/>
                <a:cs typeface="Times New Roman" pitchFamily="18" charset="0"/>
              </a:rPr>
              <a:t>тенге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0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328589"/>
            <a:ext cx="8229600" cy="732178"/>
          </a:xfrm>
        </p:spPr>
        <p:txBody>
          <a:bodyPr>
            <a:noAutofit/>
          </a:bodyPr>
          <a:lstStyle/>
          <a:p>
            <a:pPr algn="ctr"/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Ақтау қаласы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шығыстарының орындалысы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000645"/>
              </p:ext>
            </p:extLst>
          </p:nvPr>
        </p:nvGraphicFramePr>
        <p:xfrm>
          <a:off x="575556" y="1482932"/>
          <a:ext cx="7992887" cy="39457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261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18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067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04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ж. маусымына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ж. маусымына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lang="kk-KZ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1400" b="1" spc="-5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ж. маусымына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5594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425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919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b="1" spc="-10" dirty="0"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r>
                        <a:rPr lang="kk-KZ" sz="1400" b="1" spc="-1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sz="1400" b="1" spc="4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spc="-20" dirty="0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19 473 373,7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kk-KZ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674 863,4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64 665 178,5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kumimoji="0" lang="kk-KZ" sz="1400" b="1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1750" dist="25400" dir="5400000" algn="tl" rotWithShape="0">
                              <a:srgbClr val="000000">
                                <a:alpha val="25000"/>
                              </a:srgbClr>
                            </a:outerShdw>
                          </a:effectLst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оның ішінде</a:t>
                      </a:r>
                      <a:r>
                        <a:rPr kumimoji="0" sz="1400" b="1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1750" dist="25400" dir="5400000" algn="tl" rotWithShape="0">
                              <a:srgbClr val="000000">
                                <a:alpha val="25000"/>
                              </a:srgbClr>
                            </a:outerShdw>
                          </a:effectLst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5715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222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Жергілікті бюджет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16 825 317,5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16 748 564,5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58 770 800,5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2669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РБ бөлінген трансферттер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2 640 824,2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1 926 298,9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5 894 378,0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052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Бюджеттік кредиттер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7 232,0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04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kumimoji="0" lang="kk-KZ" sz="1400" b="1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1750" dist="25400" dir="5400000" algn="tl" rotWithShape="0">
                              <a:srgbClr val="000000">
                                <a:alpha val="25000"/>
                              </a:srgbClr>
                            </a:outerShdw>
                          </a:effectLst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оның ішінде:</a:t>
                      </a:r>
                      <a:endParaRPr kumimoji="0" sz="1400" b="1" i="1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1750" dist="25400" dir="5400000" algn="tl" rotWithShape="0">
                            <a:srgbClr val="000000">
                              <a:alpha val="25000"/>
                            </a:srgbClr>
                          </a:outerShdw>
                        </a:effectLst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644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Ағымдағы бюджет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15 544 863,5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17 158 984,6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59 605 871,9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33683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Даму бюджеті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3 928 510,2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1 515 878,8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5 059 306,6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object 13"/>
          <p:cNvSpPr txBox="1"/>
          <p:nvPr/>
        </p:nvSpPr>
        <p:spPr>
          <a:xfrm>
            <a:off x="7439556" y="1202657"/>
            <a:ext cx="1892895" cy="198131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1200" b="1" spc="-10" dirty="0">
                <a:latin typeface="Times New Roman" pitchFamily="18" charset="0"/>
                <a:cs typeface="Times New Roman" pitchFamily="18" charset="0"/>
              </a:rPr>
              <a:t>ың</a:t>
            </a: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sz="1200" b="1" spc="-10" dirty="0" err="1">
                <a:latin typeface="Times New Roman" pitchFamily="18" charset="0"/>
                <a:cs typeface="Times New Roman" pitchFamily="18" charset="0"/>
              </a:rPr>
              <a:t>тенге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0019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2946</TotalTime>
  <Words>639</Words>
  <Application>Microsoft Office PowerPoint</Application>
  <PresentationFormat>Экран (4:3)</PresentationFormat>
  <Paragraphs>170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Открытая</vt:lpstr>
      <vt:lpstr>2024-2026 жылдың маусым   айына Ақтау қаласы бюджетінің орындалысы</vt:lpstr>
      <vt:lpstr>   БЮДЖЕТТІК ПРОЦЕСТІҢ СЫЗБАСЫ  </vt:lpstr>
      <vt:lpstr>Қалалық бюджет түсімдерінің құрылымы </vt:lpstr>
      <vt:lpstr>Презентация PowerPoint</vt:lpstr>
      <vt:lpstr>Ақтау қаласы бюджетінің                                                      шығыстарының орындалысы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4</cp:lastModifiedBy>
  <cp:revision>196</cp:revision>
  <cp:lastPrinted>2021-08-25T11:24:34Z</cp:lastPrinted>
  <dcterms:created xsi:type="dcterms:W3CDTF">2012-10-06T06:45:58Z</dcterms:created>
  <dcterms:modified xsi:type="dcterms:W3CDTF">2026-08-13T05:11:07Z</dcterms:modified>
</cp:coreProperties>
</file>