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1" r:id="rId1"/>
  </p:sldMasterIdLst>
  <p:notesMasterIdLst>
    <p:notesMasterId r:id="rId7"/>
  </p:notesMasterIdLst>
  <p:handoutMasterIdLst>
    <p:handoutMasterId r:id="rId8"/>
  </p:handoutMasterIdLst>
  <p:sldIdLst>
    <p:sldId id="275" r:id="rId2"/>
    <p:sldId id="277" r:id="rId3"/>
    <p:sldId id="270" r:id="rId4"/>
    <p:sldId id="271" r:id="rId5"/>
    <p:sldId id="257" r:id="rId6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1" autoAdjust="0"/>
    <p:restoredTop sz="94660"/>
  </p:normalViewPr>
  <p:slideViewPr>
    <p:cSldViewPr>
      <p:cViewPr varScale="1">
        <p:scale>
          <a:sx n="71" d="100"/>
          <a:sy n="71" d="100"/>
        </p:scale>
        <p:origin x="5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6A056-D244-4EA6-9097-A9CAAE7C5814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01AC2A-B8B4-4E2D-918D-4CA27A0BD4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3164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6E563C-99F4-49D8-BA15-15853DBEAC16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1243013"/>
            <a:ext cx="4475163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63422-646E-4421-8B4C-FBFECBEAC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657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63422-646E-4421-8B4C-FBFECBEAC44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606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D62DDA1-9438-47F2-93C6-08408FFCE985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FD62DDA1-9438-47F2-93C6-08408FFCE985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D62DDA1-9438-47F2-93C6-08408FFCE985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D62DDA1-9438-47F2-93C6-08408FFCE985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 txBox="1">
            <a:spLocks noGrp="1"/>
          </p:cNvSpPr>
          <p:nvPr>
            <p:ph type="ctrTitle"/>
          </p:nvPr>
        </p:nvSpPr>
        <p:spPr>
          <a:xfrm>
            <a:off x="827584" y="2513801"/>
            <a:ext cx="8137525" cy="1200329"/>
          </a:xfrm>
          <a:ln>
            <a:miter lim="800000"/>
            <a:headEnd/>
            <a:tailEnd/>
          </a:ln>
        </p:spPr>
        <p:txBody>
          <a:bodyPr rtlCol="0">
            <a:spAutoFit/>
          </a:bodyPr>
          <a:lstStyle/>
          <a:p>
            <a:pPr algn="ctr">
              <a:defRPr/>
            </a:pPr>
            <a:r>
              <a:rPr lang="ru-RU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en-US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жылдың</a:t>
            </a:r>
            <a:r>
              <a:rPr lang="ru-RU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мамыр</a:t>
            </a:r>
            <a:r>
              <a:rPr lang="ru-RU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ru-RU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айына</a:t>
            </a:r>
            <a:r>
              <a:rPr lang="ru-RU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Ақтау</a:t>
            </a:r>
            <a:r>
              <a:rPr lang="ru-RU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қаласы</a:t>
            </a:r>
            <a:r>
              <a:rPr lang="ru-RU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</a:t>
            </a:r>
            <a:r>
              <a:rPr lang="ru-RU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орындалысы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31840" y="6453336"/>
            <a:ext cx="288032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202</a:t>
            </a:r>
            <a:r>
              <a:rPr lang="en-US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6</a:t>
            </a: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1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жыл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43808" y="937359"/>
            <a:ext cx="46085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Ақтау </a:t>
            </a:r>
            <a:r>
              <a:rPr lang="ru-RU" sz="24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қаласы</a:t>
            </a:r>
            <a:r>
              <a:rPr lang="ru-RU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4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әкімдігі</a:t>
            </a:r>
            <a:endParaRPr lang="ru-RU" sz="24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9CF0EB-A0C6-4108-921E-A107CEFDA8A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59556"/>
            <a:ext cx="1584176" cy="19053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6271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221456"/>
            <a:ext cx="8280920" cy="687264"/>
          </a:xfrm>
        </p:spPr>
        <p:txBody>
          <a:bodyPr>
            <a:normAutofit fontScale="90000"/>
          </a:bodyPr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7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altLang="ru-RU" sz="33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7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ПРОЦЕСТІҢ СЫЗБАСЫ</a:t>
            </a:r>
            <a:br>
              <a:rPr lang="ru-RU" altLang="ru-RU" sz="20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alt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219" name="Прямоугольник 16"/>
          <p:cNvSpPr>
            <a:spLocks noChangeArrowheads="1"/>
          </p:cNvSpPr>
          <p:nvPr/>
        </p:nvSpPr>
        <p:spPr bwMode="auto">
          <a:xfrm>
            <a:off x="394492" y="1985387"/>
            <a:ext cx="3744911" cy="830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 dirty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altLang="ru-RU" sz="1200" b="1" dirty="0" err="1">
                <a:latin typeface="Times New Roman" pitchFamily="18" charset="0"/>
                <a:cs typeface="Times New Roman" pitchFamily="18" charset="0"/>
              </a:rPr>
              <a:t>жылдық</a:t>
            </a:r>
            <a:r>
              <a:rPr lang="ru-RU" alt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кезеңге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облыстың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әлеуметтік-экономикалық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даму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болжамы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құрамында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параметрлерінің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саясатының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болжамын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анықтау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0" name="Прямоугольник 16"/>
          <p:cNvSpPr>
            <a:spLocks noChangeArrowheads="1"/>
          </p:cNvSpPr>
          <p:nvPr/>
        </p:nvSpPr>
        <p:spPr bwMode="auto">
          <a:xfrm>
            <a:off x="394495" y="3911029"/>
            <a:ext cx="3744910" cy="64630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Қалалық бюджет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жобасын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және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ағымдағы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қаржы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жылдың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b="1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altLang="ru-RU" sz="1200" b="1" dirty="0" err="1">
                <a:latin typeface="Times New Roman" pitchFamily="18" charset="0"/>
                <a:cs typeface="Times New Roman" pitchFamily="18" charset="0"/>
              </a:rPr>
              <a:t>қарашасынан</a:t>
            </a:r>
            <a:r>
              <a:rPr lang="ru-RU" alt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кешіктірмей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оны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мәслихатына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  </a:t>
            </a:r>
          </a:p>
        </p:txBody>
      </p:sp>
      <p:sp>
        <p:nvSpPr>
          <p:cNvPr id="9221" name="Прямоугольник 16"/>
          <p:cNvSpPr>
            <a:spLocks noChangeArrowheads="1"/>
          </p:cNvSpPr>
          <p:nvPr/>
        </p:nvSpPr>
        <p:spPr bwMode="auto">
          <a:xfrm>
            <a:off x="394495" y="4765632"/>
            <a:ext cx="3744909" cy="83097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1200" dirty="0">
                <a:latin typeface="Times New Roman" pitchFamily="18" charset="0"/>
                <a:cs typeface="Times New Roman" pitchFamily="18" charset="0"/>
              </a:rPr>
              <a:t>Қала бюджетін бекіту туралы облыс мәслихатының шешіміне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қойылғаннан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мәслихатпен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апталық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мерзімнен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кешіктірмей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үш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жылдық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кезеңге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kk-KZ" altLang="ru-RU" sz="1200" dirty="0">
                <a:latin typeface="Times New Roman" pitchFamily="18" charset="0"/>
                <a:cs typeface="Times New Roman" pitchFamily="18" charset="0"/>
              </a:rPr>
              <a:t>ға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бюджетің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бекітуі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9222" name="Прямоугольник 16"/>
          <p:cNvSpPr>
            <a:spLocks noChangeArrowheads="1"/>
          </p:cNvSpPr>
          <p:nvPr/>
        </p:nvSpPr>
        <p:spPr bwMode="auto">
          <a:xfrm>
            <a:off x="394493" y="3077033"/>
            <a:ext cx="3744910" cy="64630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бағдарламалар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әкімшілерінің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өтінімдерін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қарау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қорытынды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дайындау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облыстық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комиссияның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қарауына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тапсыру</a:t>
            </a:r>
            <a:endParaRPr lang="ru-RU" alt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3" name="Rectangle 21"/>
          <p:cNvSpPr>
            <a:spLocks noChangeArrowheads="1"/>
          </p:cNvSpPr>
          <p:nvPr/>
        </p:nvSpPr>
        <p:spPr bwMode="auto">
          <a:xfrm>
            <a:off x="395288" y="980729"/>
            <a:ext cx="3744912" cy="7925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БЮДЖЕТТІ ӘЗІРЛЕУ</a:t>
            </a:r>
          </a:p>
          <a:p>
            <a:pPr algn="ctr" eaLnBrk="1" hangingPunct="1"/>
            <a:r>
              <a:rPr lang="ru-RU" altLang="ru-RU" sz="12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altLang="ru-RU" sz="1200" i="1" dirty="0" err="1">
                <a:latin typeface="Times New Roman" pitchFamily="18" charset="0"/>
                <a:cs typeface="Times New Roman" pitchFamily="18" charset="0"/>
              </a:rPr>
              <a:t>уәкілетті</a:t>
            </a:r>
            <a:r>
              <a:rPr lang="ru-RU" altLang="ru-RU" sz="1200" i="1" dirty="0">
                <a:latin typeface="Times New Roman" pitchFamily="18" charset="0"/>
                <a:cs typeface="Times New Roman" pitchFamily="18" charset="0"/>
              </a:rPr>
              <a:t> орган –экономика және</a:t>
            </a:r>
          </a:p>
          <a:p>
            <a:pPr algn="ctr" eaLnBrk="1" hangingPunct="1"/>
            <a:r>
              <a:rPr lang="ru-RU" altLang="ru-RU" sz="1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i="1" dirty="0" err="1">
                <a:latin typeface="Times New Roman" pitchFamily="18" charset="0"/>
                <a:cs typeface="Times New Roman" pitchFamily="18" charset="0"/>
              </a:rPr>
              <a:t>бюджжеттік</a:t>
            </a:r>
            <a:r>
              <a:rPr lang="ru-RU" altLang="ru-RU" sz="1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i="1" dirty="0" err="1"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altLang="ru-RU" sz="12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i="1" dirty="0" err="1"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altLang="ru-RU" sz="12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4859337" y="980729"/>
            <a:ext cx="3794125" cy="79250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БЮДЖЕТТІҢ АТҚАРЫЛУЫ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4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alt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уәкілетті</a:t>
            </a:r>
            <a:r>
              <a:rPr lang="ru-RU" alt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 – </a:t>
            </a:r>
            <a:r>
              <a:rPr lang="ru-RU" alt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</a:t>
            </a:r>
            <a:r>
              <a:rPr lang="ru-RU" alt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altLang="ru-RU" sz="1400" i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>
              <a:defRPr/>
            </a:pPr>
            <a:endParaRPr lang="ru-RU" altLang="ru-RU" sz="1200" i="1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AutoShape 23"/>
          <p:cNvSpPr>
            <a:spLocks noChangeArrowheads="1"/>
          </p:cNvSpPr>
          <p:nvPr/>
        </p:nvSpPr>
        <p:spPr bwMode="auto">
          <a:xfrm>
            <a:off x="2051050" y="1773238"/>
            <a:ext cx="431800" cy="212149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11" name="AutoShape 24"/>
          <p:cNvSpPr>
            <a:spLocks noChangeArrowheads="1"/>
          </p:cNvSpPr>
          <p:nvPr/>
        </p:nvSpPr>
        <p:spPr bwMode="auto">
          <a:xfrm>
            <a:off x="2051050" y="2815649"/>
            <a:ext cx="431800" cy="261384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12" name="AutoShape 27"/>
          <p:cNvSpPr>
            <a:spLocks noChangeArrowheads="1"/>
          </p:cNvSpPr>
          <p:nvPr/>
        </p:nvSpPr>
        <p:spPr bwMode="auto">
          <a:xfrm>
            <a:off x="2054092" y="3717338"/>
            <a:ext cx="431800" cy="193691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13" name="AutoShape 39"/>
          <p:cNvSpPr>
            <a:spLocks noChangeArrowheads="1"/>
          </p:cNvSpPr>
          <p:nvPr/>
        </p:nvSpPr>
        <p:spPr bwMode="auto">
          <a:xfrm>
            <a:off x="2069304" y="4563827"/>
            <a:ext cx="395289" cy="193691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9229" name="Прямоугольник 16"/>
          <p:cNvSpPr>
            <a:spLocks noChangeArrowheads="1"/>
          </p:cNvSpPr>
          <p:nvPr/>
        </p:nvSpPr>
        <p:spPr bwMode="auto">
          <a:xfrm>
            <a:off x="4859337" y="1916064"/>
            <a:ext cx="3794125" cy="83097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Төлемдер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міндеттемелер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түсімдер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қаржыландырудың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жиынтық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жоспарын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қалыптастыру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бекіту</a:t>
            </a:r>
            <a:endParaRPr lang="ru-RU" altLang="ru-RU" sz="1200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ru-RU" altLang="ru-RU" sz="1200" dirty="0"/>
          </a:p>
        </p:txBody>
      </p:sp>
      <p:sp>
        <p:nvSpPr>
          <p:cNvPr id="15" name="AutoShape 41"/>
          <p:cNvSpPr>
            <a:spLocks noChangeArrowheads="1"/>
          </p:cNvSpPr>
          <p:nvPr/>
        </p:nvSpPr>
        <p:spPr bwMode="auto">
          <a:xfrm>
            <a:off x="6569075" y="1773238"/>
            <a:ext cx="431800" cy="141433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9231" name="Прямоугольник 16"/>
          <p:cNvSpPr>
            <a:spLocks noChangeArrowheads="1"/>
          </p:cNvSpPr>
          <p:nvPr/>
        </p:nvSpPr>
        <p:spPr bwMode="auto">
          <a:xfrm>
            <a:off x="4859337" y="2904477"/>
            <a:ext cx="3794125" cy="83097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200" b="1" dirty="0"/>
          </a:p>
          <a:p>
            <a:pPr algn="ctr" eaLnBrk="1" hangingPunct="1"/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Қаржы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атқарылуы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іс-шаралар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кешенін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өткізу</a:t>
            </a:r>
            <a:endParaRPr lang="ru-RU" altLang="ru-RU" sz="1200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kk-KZ" altLang="ru-RU" sz="1200" b="1" dirty="0"/>
          </a:p>
        </p:txBody>
      </p:sp>
      <p:sp>
        <p:nvSpPr>
          <p:cNvPr id="9232" name="Прямоугольник 16"/>
          <p:cNvSpPr>
            <a:spLocks noChangeArrowheads="1"/>
          </p:cNvSpPr>
          <p:nvPr/>
        </p:nvSpPr>
        <p:spPr bwMode="auto">
          <a:xfrm>
            <a:off x="4859337" y="3913550"/>
            <a:ext cx="3794125" cy="64630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мониторинг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қаражатын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тиімділігіне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бюджеттің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атқарылуы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b="1" dirty="0">
                <a:latin typeface="Times New Roman" pitchFamily="18" charset="0"/>
                <a:cs typeface="Times New Roman" pitchFamily="18" charset="0"/>
              </a:rPr>
              <a:t>ай </a:t>
            </a:r>
            <a:r>
              <a:rPr lang="ru-RU" altLang="ru-RU" sz="1200" b="1" dirty="0" err="1">
                <a:latin typeface="Times New Roman" pitchFamily="18" charset="0"/>
                <a:cs typeface="Times New Roman" pitchFamily="18" charset="0"/>
              </a:rPr>
              <a:t>сайынғы</a:t>
            </a:r>
            <a:r>
              <a:rPr lang="ru-RU" alt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есептер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sp>
        <p:nvSpPr>
          <p:cNvPr id="18" name="Прямоугольник 16"/>
          <p:cNvSpPr>
            <a:spLocks noChangeArrowheads="1"/>
          </p:cNvSpPr>
          <p:nvPr/>
        </p:nvSpPr>
        <p:spPr bwMode="auto">
          <a:xfrm>
            <a:off x="4859338" y="4769689"/>
            <a:ext cx="3794124" cy="83097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lIns="91415" tIns="45708" rIns="91415" bIns="45708">
            <a:spAutoFit/>
          </a:bodyPr>
          <a:lstStyle>
            <a:lvl1pPr defTabSz="615950"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6159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61595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61595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61595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200" dirty="0"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мәслихатқа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altLang="ru-RU" sz="1200" dirty="0">
                <a:latin typeface="Times New Roman" pitchFamily="18" charset="0"/>
                <a:cs typeface="Times New Roman" pitchFamily="18" charset="0"/>
              </a:rPr>
              <a:t>үстіміздегі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b="1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altLang="ru-RU" sz="1200" b="1" dirty="0" err="1">
                <a:latin typeface="Times New Roman" pitchFamily="18" charset="0"/>
                <a:cs typeface="Times New Roman" pitchFamily="18" charset="0"/>
              </a:rPr>
              <a:t>сәуірге</a:t>
            </a:r>
            <a:r>
              <a:rPr lang="ru-RU" alt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қаржы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ішіндегі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облыстық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бюджеттің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атқарылуы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жылдық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dirty="0" err="1">
                <a:latin typeface="Times New Roman" pitchFamily="18" charset="0"/>
                <a:cs typeface="Times New Roman" pitchFamily="18" charset="0"/>
              </a:rPr>
              <a:t>ұсыну</a:t>
            </a:r>
            <a:r>
              <a:rPr lang="ru-RU" altLang="ru-RU" sz="1200" dirty="0">
                <a:latin typeface="Times New Roman" pitchFamily="18" charset="0"/>
                <a:cs typeface="Times New Roman" pitchFamily="18" charset="0"/>
              </a:rPr>
              <a:t>                         </a:t>
            </a:r>
            <a:endParaRPr lang="ru-RU" altLang="ru-RU" sz="1200" kern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AutoShape 46"/>
          <p:cNvSpPr>
            <a:spLocks noChangeArrowheads="1"/>
          </p:cNvSpPr>
          <p:nvPr/>
        </p:nvSpPr>
        <p:spPr bwMode="auto">
          <a:xfrm>
            <a:off x="6588125" y="2744933"/>
            <a:ext cx="431800" cy="141433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20" name="AutoShape 47"/>
          <p:cNvSpPr>
            <a:spLocks noChangeArrowheads="1"/>
          </p:cNvSpPr>
          <p:nvPr/>
        </p:nvSpPr>
        <p:spPr bwMode="auto">
          <a:xfrm>
            <a:off x="6609556" y="4557337"/>
            <a:ext cx="481807" cy="200182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21" name="AutoShape 48"/>
          <p:cNvSpPr>
            <a:spLocks noChangeArrowheads="1"/>
          </p:cNvSpPr>
          <p:nvPr/>
        </p:nvSpPr>
        <p:spPr bwMode="auto">
          <a:xfrm>
            <a:off x="6609556" y="3735449"/>
            <a:ext cx="431800" cy="17558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22" name="AutoShape 49"/>
          <p:cNvSpPr>
            <a:spLocks noChangeArrowheads="1"/>
          </p:cNvSpPr>
          <p:nvPr/>
        </p:nvSpPr>
        <p:spPr bwMode="auto">
          <a:xfrm>
            <a:off x="4140200" y="1268413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4251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83568" y="399344"/>
            <a:ext cx="7992887" cy="474489"/>
          </a:xfrm>
        </p:spPr>
        <p:txBody>
          <a:bodyPr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  <a:defRPr/>
            </a:pPr>
            <a:r>
              <a:rPr lang="kk-KZ" sz="3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Қалалық бюджет түсімдерінің құрылымы </a:t>
            </a:r>
            <a:endParaRPr sz="3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3679256"/>
              </p:ext>
            </p:extLst>
          </p:nvPr>
        </p:nvGraphicFramePr>
        <p:xfrm>
          <a:off x="322461" y="1113923"/>
          <a:ext cx="8640960" cy="44300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0904">
                <a:tc rowSpan="2"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lang="kk-KZ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099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Факт 202</a:t>
                      </a:r>
                      <a:r>
                        <a:rPr lang="en-US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kk-KZ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 ж. мамырына</a:t>
                      </a:r>
                      <a:endParaRPr lang="kk-KZ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6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Факт 202</a:t>
                      </a:r>
                      <a:r>
                        <a:rPr lang="en-US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kk-KZ" sz="1400" b="1" spc="-5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ж. мамырына</a:t>
                      </a:r>
                      <a:r>
                        <a:rPr lang="kk-KZ" sz="1400" b="1" spc="-5" baseline="0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lang="kk-KZ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6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Факт 202</a:t>
                      </a:r>
                      <a:r>
                        <a:rPr lang="en-US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kk-KZ" sz="1400" b="1" spc="-5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ж. мамырына</a:t>
                      </a:r>
                      <a:r>
                        <a:rPr lang="kk-KZ" sz="1400" b="1" spc="-5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kk-KZ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6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152"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42551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9136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kumimoji="0" lang="kk-KZ" sz="1400" b="1" kern="1200" spc="-1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Түсімдер</a:t>
                      </a:r>
                      <a:r>
                        <a:rPr kumimoji="0" sz="1400" b="1" kern="1200" spc="-1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</a:t>
                      </a:r>
                      <a:r>
                        <a:rPr kumimoji="0" lang="kk-KZ" sz="1400" b="1" kern="1200" spc="-1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барлығы</a:t>
                      </a:r>
                      <a:endParaRPr kumimoji="0" sz="1400" b="1" kern="1200" spc="-1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41281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24 314 472,3</a:t>
                      </a:r>
                      <a:endParaRPr kumimoji="0"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18 985 195,5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54 289 327,</a:t>
                      </a:r>
                      <a:r>
                        <a:rPr kumimoji="0" lang="kk-KZ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  <a:endParaRPr kumimoji="0" lang="en-US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152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kumimoji="0" lang="kk-KZ" sz="1400" b="1" i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1750" dist="25400" dir="5400000" algn="tl" rotWithShape="0">
                              <a:srgbClr val="000000">
                                <a:alpha val="25000"/>
                              </a:srgbClr>
                            </a:outerShdw>
                          </a:effectLst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оның ішінде</a:t>
                      </a:r>
                      <a:r>
                        <a:rPr kumimoji="0" sz="1400" b="1" i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1750" dist="25400" dir="5400000" algn="tl" rotWithShape="0">
                              <a:srgbClr val="000000">
                                <a:alpha val="25000"/>
                              </a:srgbClr>
                            </a:outerShdw>
                          </a:effectLst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:</a:t>
                      </a:r>
                    </a:p>
                  </a:txBody>
                  <a:tcPr marL="0" marR="0" marT="57158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435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kumimoji="0" lang="kk-KZ" sz="1400" kern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Салықтық түсімдер</a:t>
                      </a:r>
                      <a:endParaRPr kumimoji="0" sz="1400" kern="1200" spc="-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</a:t>
                      </a:r>
                      <a:r>
                        <a:rPr kumimoji="0"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kk-KZ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900</a:t>
                      </a:r>
                      <a:r>
                        <a:rPr kumimoji="0"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kk-KZ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715,6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14 795 895,50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51 001 264</a:t>
                      </a:r>
                      <a:r>
                        <a:rPr kumimoji="0" lang="kk-KZ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8468">
                <a:tc>
                  <a:txBody>
                    <a:bodyPr/>
                    <a:lstStyle/>
                    <a:p>
                      <a:pPr marL="10541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kern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Салықтық емес және негізгі құралдарды сатудан түсетін түсімдер</a:t>
                      </a:r>
                      <a:endParaRPr kumimoji="0" lang="ru-RU" sz="1400" kern="1200" spc="-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986 791,7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986 471,40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723 593</a:t>
                      </a:r>
                      <a:r>
                        <a:rPr kumimoji="0" lang="kk-KZ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943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kumimoji="0" lang="kk-KZ" sz="1400" kern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Транферттер түсімі</a:t>
                      </a:r>
                      <a:endParaRPr kumimoji="0" sz="1400" kern="1200" spc="-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41281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1 313 109,9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1 809 899,00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2 189 729,0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339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kumimoji="0" lang="kk-KZ" sz="1400" kern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Қарыздарды өтеу</a:t>
                      </a:r>
                      <a:endParaRPr kumimoji="0" sz="1400" kern="1200" spc="-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45727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792,0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970</a:t>
                      </a:r>
                      <a:r>
                        <a:rPr kumimoji="0" lang="kk-KZ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4481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kumimoji="0" lang="kk-KZ" sz="1400" kern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Қарыздардың түсімі</a:t>
                      </a:r>
                      <a:endParaRPr kumimoji="0" sz="1400" kern="1200" spc="-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45727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7384,0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0,0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7461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kumimoji="0" lang="ru-RU" sz="1400" kern="1200" spc="-5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r>
                        <a:rPr kumimoji="0" lang="ru-RU" sz="1400" kern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kern="1200" spc="-5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басындағы</a:t>
                      </a:r>
                      <a:r>
                        <a:rPr kumimoji="0" lang="ru-RU" sz="1400" kern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бос </a:t>
                      </a:r>
                      <a:r>
                        <a:rPr kumimoji="0" lang="ru-RU" sz="1400" kern="1200" spc="-5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қалдықтар</a:t>
                      </a:r>
                      <a:endParaRPr kumimoji="0" sz="1400" kern="1200" spc="-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45727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kk-KZ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105</a:t>
                      </a:r>
                      <a:r>
                        <a:rPr kumimoji="0"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kk-KZ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679,</a:t>
                      </a:r>
                      <a:r>
                        <a:rPr kumimoji="0"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1 391 936,60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373 769</a:t>
                      </a:r>
                      <a:r>
                        <a:rPr kumimoji="0" lang="kk-KZ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,7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8100392" y="867482"/>
            <a:ext cx="935037" cy="198437"/>
          </a:xfrm>
          <a:prstGeom prst="rect">
            <a:avLst/>
          </a:prstGeom>
        </p:spPr>
        <p:txBody>
          <a:bodyPr lIns="0" tIns="13335" rIns="0" bIns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1200" b="1" spc="-1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kk-KZ" sz="1200" b="1" spc="-10" dirty="0">
                <a:latin typeface="Times New Roman" pitchFamily="18" charset="0"/>
                <a:cs typeface="Times New Roman" pitchFamily="18" charset="0"/>
              </a:rPr>
              <a:t>ың</a:t>
            </a:r>
            <a:r>
              <a:rPr sz="1200" b="1" spc="-1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sz="1200" b="1" spc="-10" dirty="0" err="1">
                <a:latin typeface="Times New Roman" pitchFamily="18" charset="0"/>
                <a:cs typeface="Times New Roman" pitchFamily="18" charset="0"/>
              </a:rPr>
              <a:t>те</a:t>
            </a:r>
            <a:r>
              <a:rPr lang="kk-KZ" sz="1200" b="1" spc="-10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sz="1200" b="1" spc="-10" dirty="0" err="1">
                <a:latin typeface="Times New Roman" pitchFamily="18" charset="0"/>
                <a:cs typeface="Times New Roman" pitchFamily="18" charset="0"/>
              </a:rPr>
              <a:t>ге</a:t>
            </a:r>
            <a:endParaRPr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867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1"/>
          <p:cNvSpPr txBox="1">
            <a:spLocks/>
          </p:cNvSpPr>
          <p:nvPr/>
        </p:nvSpPr>
        <p:spPr>
          <a:xfrm>
            <a:off x="143508" y="0"/>
            <a:ext cx="8856984" cy="38215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12700" algn="ctr">
              <a:spcBef>
                <a:spcPts val="100"/>
              </a:spcBef>
              <a:defRPr/>
            </a:pP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шығыстарының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орындалу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құрылымы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Group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774923"/>
              </p:ext>
            </p:extLst>
          </p:nvPr>
        </p:nvGraphicFramePr>
        <p:xfrm>
          <a:off x="287030" y="548619"/>
          <a:ext cx="8748971" cy="6037769"/>
        </p:xfrm>
        <a:graphic>
          <a:graphicData uri="http://schemas.openxmlformats.org/drawingml/2006/table">
            <a:tbl>
              <a:tblPr/>
              <a:tblGrid>
                <a:gridCol w="4174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9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90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58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028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kumimoji="0" lang="kk-KZ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Факт 202</a:t>
                      </a: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kumimoji="0" lang="kk-KZ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ж. мамырына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kumimoji="0" lang="kk-KZ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Факт 202</a:t>
                      </a: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kumimoji="0" lang="kk-KZ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ж. мамырына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kumimoji="0" lang="kk-KZ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Факт 202</a:t>
                      </a: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kumimoji="0" lang="kk-KZ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ж. мамырына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33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2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91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ШЫҒЫНДАР-барлығы</a:t>
                      </a:r>
                      <a:endParaRPr kumimoji="0" 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en-US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13 404 989</a:t>
                      </a:r>
                      <a:endParaRPr kumimoji="0"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14 873 769,2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en-US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54 097 634</a:t>
                      </a:r>
                      <a:r>
                        <a:rPr kumimoji="0" lang="kk-KZ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,4</a:t>
                      </a:r>
                      <a:endParaRPr kumimoji="0"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91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Жалпы</a:t>
                      </a: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сипаттағы</a:t>
                      </a: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</a:t>
                      </a:r>
                      <a:r>
                        <a:rPr kumimoji="0" lang="en-US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 </a:t>
                      </a:r>
                      <a:r>
                        <a:rPr kumimoji="0" lang="ru-RU" sz="1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қызметтер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227 251,2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284 421,6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295 515</a:t>
                      </a:r>
                      <a:r>
                        <a:rPr lang="kk-KZ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91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Қорғаныс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22 290,2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28 945,7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36 36</a:t>
                      </a:r>
                      <a:r>
                        <a:rPr lang="kk-KZ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04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Қоғамдық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тәртіп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қауіпсіздік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құқықтық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сот,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қылмыстық-атқару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қызметі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9 659,0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17 895,8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15 303</a:t>
                      </a:r>
                      <a:r>
                        <a:rPr lang="kk-KZ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820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Әлеуметт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көмек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және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әлеуметт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қамсыздандыру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2 033 097,6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2 410 703,1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3 654 338</a:t>
                      </a:r>
                      <a:r>
                        <a:rPr lang="kk-KZ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,4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820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үй-коммуналдық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шаруашылық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2 693 300,6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3 448 164,0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4 848 202</a:t>
                      </a:r>
                      <a:r>
                        <a:rPr lang="kk-KZ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091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Мәдениет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спорт, туризм және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ақпараттық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кеңіст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399 363,9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1 488 515,6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543 056</a:t>
                      </a:r>
                      <a:r>
                        <a:rPr lang="kk-KZ" sz="1200" b="0" i="0" u="none" strike="noStrike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1200" b="0" i="0" u="none" strike="noStrike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504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Отын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-энергетика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кешенi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және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жер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қойнауын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пайдалану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778 586,0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547 246,5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6476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Ауыл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су,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орман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балық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шаруашылығы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ерекше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қорғалатын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табиғи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аумақтар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қоршаған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ортаны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және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жануарлар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дүниесін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қорғау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жер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қатынастары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21 870,5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30 345,9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30 944</a:t>
                      </a:r>
                      <a:r>
                        <a:rPr lang="kk-KZ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4504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Өнеркәсіп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сәулет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қала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құрылысы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және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құрылыс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қызметі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100 554,3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89 765,7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67 348</a:t>
                      </a:r>
                      <a:r>
                        <a:rPr lang="kk-KZ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,2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031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Көл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және коммуникация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1 516 593,5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2 980 193,9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2 500 059</a:t>
                      </a:r>
                      <a:r>
                        <a:rPr lang="kk-KZ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,1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091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Басқалар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299 752,0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265 875,9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528 679,0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091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Борышқа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көрсету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16 261,7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kk-KZ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,1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5820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Трансферттер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5 285 206,2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3 279 847,3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41 551 970</a:t>
                      </a:r>
                      <a:r>
                        <a:rPr lang="kk-KZ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1200" b="0" i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b="0" i="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091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Бюджеттік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кредиттер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0,0</a:t>
                      </a:r>
                      <a:endParaRPr kumimoji="0"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0,0</a:t>
                      </a:r>
                      <a:endParaRPr kumimoji="0"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0,0</a:t>
                      </a:r>
                      <a:endParaRPr kumimoji="0"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091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Қарыздарды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өтеу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1 202,1</a:t>
                      </a:r>
                      <a:endParaRPr kumimoji="0"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1 846,4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25 853</a:t>
                      </a:r>
                      <a:r>
                        <a:rPr kumimoji="0" lang="kk-K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,9</a:t>
                      </a:r>
                      <a:endParaRPr kumimoji="0"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8" name="object 13"/>
          <p:cNvSpPr txBox="1"/>
          <p:nvPr/>
        </p:nvSpPr>
        <p:spPr>
          <a:xfrm>
            <a:off x="8174795" y="360433"/>
            <a:ext cx="1079053" cy="198437"/>
          </a:xfrm>
          <a:prstGeom prst="rect">
            <a:avLst/>
          </a:prstGeom>
        </p:spPr>
        <p:txBody>
          <a:bodyPr wrap="square" lIns="0" tIns="13335" rIns="0" bIns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1200" b="1" spc="-1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kk-KZ" sz="1200" b="1" spc="-10" dirty="0">
                <a:latin typeface="Times New Roman" pitchFamily="18" charset="0"/>
                <a:cs typeface="Times New Roman" pitchFamily="18" charset="0"/>
              </a:rPr>
              <a:t>ың</a:t>
            </a:r>
            <a:r>
              <a:rPr sz="1200" b="1" spc="-1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sz="1200" b="1" spc="-10" dirty="0" err="1">
                <a:latin typeface="Times New Roman" pitchFamily="18" charset="0"/>
                <a:cs typeface="Times New Roman" pitchFamily="18" charset="0"/>
              </a:rPr>
              <a:t>тенге</a:t>
            </a:r>
            <a:endParaRPr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08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328589"/>
            <a:ext cx="8229600" cy="732178"/>
          </a:xfrm>
        </p:spPr>
        <p:txBody>
          <a:bodyPr>
            <a:noAutofit/>
          </a:bodyPr>
          <a:lstStyle/>
          <a:p>
            <a:pPr algn="ctr"/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Ақтау қаласы бюджетінің                                                      шығыстарының орындалысы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objec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009741"/>
              </p:ext>
            </p:extLst>
          </p:nvPr>
        </p:nvGraphicFramePr>
        <p:xfrm>
          <a:off x="549896" y="1484785"/>
          <a:ext cx="7992887" cy="40785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261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18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67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0030">
                <a:tc rowSpan="2"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lang="kk-KZ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040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Факт 202</a:t>
                      </a:r>
                      <a:r>
                        <a:rPr lang="en-US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kk-KZ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 ж. мамырына</a:t>
                      </a:r>
                      <a:endParaRPr lang="kk-KZ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6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Факт 202</a:t>
                      </a:r>
                      <a:r>
                        <a:rPr lang="en-US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kk-KZ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 ж. мамырына</a:t>
                      </a:r>
                      <a:endParaRPr lang="kk-KZ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6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Факт 202</a:t>
                      </a:r>
                      <a:r>
                        <a:rPr lang="en-US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kk-KZ"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 ж. мамырына</a:t>
                      </a:r>
                      <a:endParaRPr lang="kk-KZ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6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422"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42551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kk-KZ" sz="14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kk-KZ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kk-KZ" sz="14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5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9196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400" b="1" spc="-10" dirty="0">
                          <a:latin typeface="Times New Roman" pitchFamily="18" charset="0"/>
                          <a:cs typeface="Times New Roman" pitchFamily="18" charset="0"/>
                        </a:rPr>
                        <a:t>Шығындар</a:t>
                      </a:r>
                      <a:r>
                        <a:rPr lang="kk-KZ" sz="1400" b="1" spc="-1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400" b="1" spc="-5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sz="1400" b="1" spc="4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400" b="1" spc="-20" dirty="0"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1281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 </a:t>
                      </a:r>
                      <a:r>
                        <a:rPr kumimoji="0" lang="kk-KZ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404 989,0</a:t>
                      </a:r>
                      <a:endParaRPr kumimoji="0"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</a:t>
                      </a:r>
                      <a:r>
                        <a:rPr kumimoji="0" lang="ru-RU" sz="1400" b="1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871 923,1</a:t>
                      </a:r>
                      <a:endParaRPr kumimoji="0"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54 097 634,4</a:t>
                      </a:r>
                      <a:endParaRPr kumimoji="0"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kumimoji="0" lang="kk-KZ" sz="1400" b="1" i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1750" dist="25400" dir="5400000" algn="tl" rotWithShape="0">
                              <a:srgbClr val="000000">
                                <a:alpha val="25000"/>
                              </a:srgbClr>
                            </a:outerShdw>
                          </a:effectLst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оның ішінде</a:t>
                      </a:r>
                      <a:r>
                        <a:rPr kumimoji="0" sz="1400" b="1" i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1750" dist="25400" dir="5400000" algn="tl" rotWithShape="0">
                              <a:srgbClr val="000000">
                                <a:alpha val="25000"/>
                              </a:srgbClr>
                            </a:outerShdw>
                          </a:effectLst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:</a:t>
                      </a:r>
                    </a:p>
                  </a:txBody>
                  <a:tcPr marL="0" marR="0" marT="57158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2229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dirty="0">
                          <a:latin typeface="Times New Roman" pitchFamily="18" charset="0"/>
                          <a:cs typeface="Times New Roman" pitchFamily="18" charset="0"/>
                        </a:rPr>
                        <a:t>Жергілікті бюджет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11 919 292,2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13 391 571,4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52 069 869,4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669">
                <a:tc>
                  <a:txBody>
                    <a:bodyPr/>
                    <a:lstStyle/>
                    <a:p>
                      <a:pPr marL="10541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dirty="0">
                          <a:latin typeface="Times New Roman" pitchFamily="18" charset="0"/>
                          <a:cs typeface="Times New Roman" pitchFamily="18" charset="0"/>
                        </a:rPr>
                        <a:t>РБ бөлінген трансферттер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1 485 696,8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1 480 351,7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2 027</a:t>
                      </a: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765,0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0526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400" dirty="0">
                          <a:latin typeface="Times New Roman" pitchFamily="18" charset="0"/>
                          <a:cs typeface="Times New Roman" pitchFamily="18" charset="0"/>
                        </a:rPr>
                        <a:t>Бюджеттік кредиттер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1281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45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kumimoji="0" lang="kk-KZ" sz="1400" b="1" i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1750" dist="25400" dir="5400000" algn="tl" rotWithShape="0">
                              <a:srgbClr val="000000">
                                <a:alpha val="25000"/>
                              </a:srgbClr>
                            </a:outerShdw>
                          </a:effectLst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оның ішінде:</a:t>
                      </a:r>
                      <a:endParaRPr kumimoji="0" sz="1400" b="1" i="1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1750" dist="25400" dir="5400000" algn="tl" rotWithShape="0">
                            <a:srgbClr val="000000">
                              <a:alpha val="25000"/>
                            </a:srgbClr>
                          </a:outerShdw>
                        </a:effectLst>
                        <a:latin typeface="Times New Roman" pitchFamily="18" charset="0"/>
                        <a:ea typeface="+mj-ea"/>
                        <a:cs typeface="Times New Roman" pitchFamily="18" charset="0"/>
                      </a:endParaRPr>
                    </a:p>
                  </a:txBody>
                  <a:tcPr marL="0" marR="0" marT="45727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6441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kk-KZ" sz="1400" dirty="0">
                          <a:latin typeface="Times New Roman" pitchFamily="18" charset="0"/>
                          <a:cs typeface="Times New Roman" pitchFamily="18" charset="0"/>
                        </a:rPr>
                        <a:t>Ағымдағы бюджет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5727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10 925 996,4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12 085 191,5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51 748 977,6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3683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kk-KZ" sz="1400" dirty="0">
                          <a:latin typeface="Times New Roman" pitchFamily="18" charset="0"/>
                          <a:cs typeface="Times New Roman" pitchFamily="18" charset="0"/>
                        </a:rPr>
                        <a:t>Даму бюджеті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5727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2 478 992,6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2 786 731,6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2 348 656,8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object 13"/>
          <p:cNvSpPr txBox="1"/>
          <p:nvPr/>
        </p:nvSpPr>
        <p:spPr>
          <a:xfrm>
            <a:off x="7596336" y="1220035"/>
            <a:ext cx="1892895" cy="198131"/>
          </a:xfrm>
          <a:prstGeom prst="rect">
            <a:avLst/>
          </a:prstGeom>
        </p:spPr>
        <p:txBody>
          <a:bodyPr wrap="square" lIns="0" tIns="13335" rIns="0" bIns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sz="1200" b="1" spc="-1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kk-KZ" sz="1200" b="1" spc="-10" dirty="0">
                <a:latin typeface="Times New Roman" pitchFamily="18" charset="0"/>
                <a:cs typeface="Times New Roman" pitchFamily="18" charset="0"/>
              </a:rPr>
              <a:t>ың</a:t>
            </a:r>
            <a:r>
              <a:rPr sz="1200" b="1" spc="-1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sz="1200" b="1" spc="-10" dirty="0" err="1">
                <a:latin typeface="Times New Roman" pitchFamily="18" charset="0"/>
                <a:cs typeface="Times New Roman" pitchFamily="18" charset="0"/>
              </a:rPr>
              <a:t>тенге</a:t>
            </a:r>
            <a:endParaRPr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0019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3962</TotalTime>
  <Words>642</Words>
  <Application>Microsoft Office PowerPoint</Application>
  <PresentationFormat>Экран (4:3)</PresentationFormat>
  <Paragraphs>170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4" baseType="lpstr">
      <vt:lpstr>Arial</vt:lpstr>
      <vt:lpstr>Calibri</vt:lpstr>
      <vt:lpstr>Georgia</vt:lpstr>
      <vt:lpstr>Lucida Sans Unicode</vt:lpstr>
      <vt:lpstr>Times New Roman</vt:lpstr>
      <vt:lpstr>Verdana</vt:lpstr>
      <vt:lpstr>Wingdings 2</vt:lpstr>
      <vt:lpstr>Wingdings 3</vt:lpstr>
      <vt:lpstr>Открытая</vt:lpstr>
      <vt:lpstr>2024-2026 жылдың мамыр   айына Ақтау қаласы бюджетінің орындалысы</vt:lpstr>
      <vt:lpstr>   БЮДЖЕТТІК ПРОЦЕСТІҢ СЫЗБАСЫ  </vt:lpstr>
      <vt:lpstr>Қалалық бюджет түсімдерінің құрылымы </vt:lpstr>
      <vt:lpstr>Презентация PowerPoint</vt:lpstr>
      <vt:lpstr>Ақтау қаласы бюджетінің                                                      шығыстарының орындалысы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Бижанова Алтынай</cp:lastModifiedBy>
  <cp:revision>199</cp:revision>
  <cp:lastPrinted>2021-08-25T11:24:34Z</cp:lastPrinted>
  <dcterms:created xsi:type="dcterms:W3CDTF">2012-10-06T06:45:58Z</dcterms:created>
  <dcterms:modified xsi:type="dcterms:W3CDTF">2026-08-13T06:04:11Z</dcterms:modified>
</cp:coreProperties>
</file>