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"/>
  </p:notesMasterIdLst>
  <p:sldIdLst>
    <p:sldId id="261" r:id="rId2"/>
  </p:sldIdLst>
  <p:sldSz cx="12190413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D62900"/>
    <a:srgbClr val="F44F42"/>
    <a:srgbClr val="F68A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11" autoAdjust="0"/>
    <p:restoredTop sz="83114" autoAdjust="0"/>
  </p:normalViewPr>
  <p:slideViewPr>
    <p:cSldViewPr>
      <p:cViewPr varScale="1">
        <p:scale>
          <a:sx n="89" d="100"/>
          <a:sy n="89" d="100"/>
        </p:scale>
        <p:origin x="159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C0E02D-B326-4106-A4EC-576489AD1A38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DB6217-A1DA-4E96-A4BA-01FE10F632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161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802" y="1122363"/>
            <a:ext cx="914281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3802" y="3602038"/>
            <a:ext cx="914281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54" indent="0" algn="ctr">
              <a:buNone/>
              <a:defRPr sz="2000"/>
            </a:lvl2pPr>
            <a:lvl3pPr marL="914309" indent="0" algn="ctr">
              <a:buNone/>
              <a:defRPr sz="1800"/>
            </a:lvl3pPr>
            <a:lvl4pPr marL="1371463" indent="0" algn="ctr">
              <a:buNone/>
              <a:defRPr sz="1600"/>
            </a:lvl4pPr>
            <a:lvl5pPr marL="1828617" indent="0" algn="ctr">
              <a:buNone/>
              <a:defRPr sz="1600"/>
            </a:lvl5pPr>
            <a:lvl6pPr marL="2285771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4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661E7-2B07-48D5-8813-B3BB140C5F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2C003-91D2-4D5C-B559-B866320EF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070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661E7-2B07-48D5-8813-B3BB140C5F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2C003-91D2-4D5C-B559-B866320EF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507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742" y="1709739"/>
            <a:ext cx="10514231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742" y="4589464"/>
            <a:ext cx="1051423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5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0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7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0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661E7-2B07-48D5-8813-B3BB140C5F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2C003-91D2-4D5C-B559-B866320EF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679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091" y="1825625"/>
            <a:ext cx="5180926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1396" y="1825625"/>
            <a:ext cx="5180926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661E7-2B07-48D5-8813-B3BB140C5F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2C003-91D2-4D5C-B559-B866320EF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92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79" y="365126"/>
            <a:ext cx="10514231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679" y="1681163"/>
            <a:ext cx="51571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679" y="2505075"/>
            <a:ext cx="51571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1397" y="1681163"/>
            <a:ext cx="518251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1397" y="2505075"/>
            <a:ext cx="5182513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661E7-2B07-48D5-8813-B3BB140C5F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2C003-91D2-4D5C-B559-B866320EF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420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661E7-2B07-48D5-8813-B3BB140C5F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2C003-91D2-4D5C-B559-B866320EF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729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661E7-2B07-48D5-8813-B3BB140C5F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2C003-91D2-4D5C-B559-B866320EF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731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79" y="457200"/>
            <a:ext cx="39317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2513" y="987426"/>
            <a:ext cx="617139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679" y="2057400"/>
            <a:ext cx="39317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661E7-2B07-48D5-8813-B3BB140C5F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2C003-91D2-4D5C-B559-B866320EF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051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79" y="457200"/>
            <a:ext cx="39317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2513" y="987426"/>
            <a:ext cx="617139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54" indent="0">
              <a:buNone/>
              <a:defRPr sz="2800"/>
            </a:lvl2pPr>
            <a:lvl3pPr marL="914309" indent="0">
              <a:buNone/>
              <a:defRPr sz="2400"/>
            </a:lvl3pPr>
            <a:lvl4pPr marL="1371463" indent="0">
              <a:buNone/>
              <a:defRPr sz="2000"/>
            </a:lvl4pPr>
            <a:lvl5pPr marL="1828617" indent="0">
              <a:buNone/>
              <a:defRPr sz="2000"/>
            </a:lvl5pPr>
            <a:lvl6pPr marL="2285771" indent="0">
              <a:buNone/>
              <a:defRPr sz="2000"/>
            </a:lvl6pPr>
            <a:lvl7pPr marL="2742926" indent="0">
              <a:buNone/>
              <a:defRPr sz="2000"/>
            </a:lvl7pPr>
            <a:lvl8pPr marL="3200080" indent="0">
              <a:buNone/>
              <a:defRPr sz="2000"/>
            </a:lvl8pPr>
            <a:lvl9pPr marL="3657234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679" y="2057400"/>
            <a:ext cx="39317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661E7-2B07-48D5-8813-B3BB140C5F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2C003-91D2-4D5C-B559-B866320EF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782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661E7-2B07-48D5-8813-B3BB140C5F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2C003-91D2-4D5C-B559-B866320EF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326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3764" y="365125"/>
            <a:ext cx="2628558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091" y="365125"/>
            <a:ext cx="7733293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661E7-2B07-48D5-8813-B3BB140C5F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2C003-91D2-4D5C-B559-B866320EF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567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091" y="1825625"/>
            <a:ext cx="1051423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661E7-2B07-48D5-8813-B3BB140C5F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2C003-91D2-4D5C-B559-B866320EF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032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30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77" indent="-228577" algn="l" defTabSz="9143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4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78CF91A-8982-4D55-9D3D-07FC46389E0D}"/>
              </a:ext>
            </a:extLst>
          </p:cNvPr>
          <p:cNvSpPr txBox="1">
            <a:spLocks/>
          </p:cNvSpPr>
          <p:nvPr/>
        </p:nvSpPr>
        <p:spPr>
          <a:xfrm>
            <a:off x="1192968" y="223887"/>
            <a:ext cx="10711581" cy="6952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3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ОСНОВНЫЕ ИТОГИ ДЕЯТЕЛЬНОСТИ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2400" b="1" dirty="0" smtClean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РЕВИЗИОННОЙ КОМИССИИ ПО ОБЛАСТИ </a:t>
            </a:r>
            <a:r>
              <a:rPr lang="kk-KZ" sz="2400" b="1" dirty="0" smtClean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ЖЕТІСУ</a:t>
            </a:r>
          </a:p>
          <a:p>
            <a:pPr algn="ctr"/>
            <a:r>
              <a:rPr lang="ru-RU" sz="2400" b="1" dirty="0" smtClean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ЗА 9 МЕСЯЦЕВ </a:t>
            </a:r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2026 ГОДА</a:t>
            </a:r>
          </a:p>
        </p:txBody>
      </p:sp>
      <p:graphicFrame>
        <p:nvGraphicFramePr>
          <p:cNvPr id="49" name="Таблица 48">
            <a:extLst>
              <a:ext uri="{FF2B5EF4-FFF2-40B4-BE49-F238E27FC236}">
                <a16:creationId xmlns:a16="http://schemas.microsoft.com/office/drawing/2014/main" id="{7067BEE4-96F0-44F1-9512-A5F96F938B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5050230"/>
              </p:ext>
            </p:extLst>
          </p:nvPr>
        </p:nvGraphicFramePr>
        <p:xfrm>
          <a:off x="4183646" y="1340769"/>
          <a:ext cx="3783768" cy="29772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857">
                  <a:extLst>
                    <a:ext uri="{9D8B030D-6E8A-4147-A177-3AD203B41FA5}">
                      <a16:colId xmlns:a16="http://schemas.microsoft.com/office/drawing/2014/main" val="503460999"/>
                    </a:ext>
                  </a:extLst>
                </a:gridCol>
                <a:gridCol w="3340911">
                  <a:extLst>
                    <a:ext uri="{9D8B030D-6E8A-4147-A177-3AD203B41FA5}">
                      <a16:colId xmlns:a16="http://schemas.microsoft.com/office/drawing/2014/main" val="3565560133"/>
                    </a:ext>
                  </a:extLst>
                </a:gridCol>
              </a:tblGrid>
              <a:tr h="950418">
                <a:tc gridSpan="2">
                  <a:txBody>
                    <a:bodyPr/>
                    <a:lstStyle/>
                    <a:p>
                      <a:pPr algn="l"/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ВЫЯВЛЕНО: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400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</a:br>
                      <a:r>
                        <a:rPr lang="kk-KZ" sz="2800" b="1" dirty="0" smtClean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5 656</a:t>
                      </a:r>
                      <a:r>
                        <a:rPr lang="en-US" sz="2800" b="1" dirty="0" smtClean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2800" b="1" dirty="0" smtClean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8 </a:t>
                      </a:r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МЛН.</a:t>
                      </a:r>
                      <a:r>
                        <a:rPr lang="ru-RU" sz="1200" b="1" baseline="0" dirty="0" smtClean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Т</a:t>
                      </a:r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ЕНГЕ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НАРУШЕНИЙ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, в том числе: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639532"/>
                  </a:ext>
                </a:extLst>
              </a:tr>
              <a:tr h="631117">
                <a:tc>
                  <a:txBody>
                    <a:bodyPr/>
                    <a:lstStyle/>
                    <a:p>
                      <a:pPr marL="342900" indent="-342900" algn="l">
                        <a:buFont typeface="Wingdings" panose="05000000000000000000" pitchFamily="2" charset="2"/>
                        <a:buChar char="Ø"/>
                      </a:pPr>
                      <a:r>
                        <a:rPr lang="ru-RU" sz="28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k-KZ" sz="1800" b="1" dirty="0" smtClean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232,0</a:t>
                      </a:r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МЛН 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ТЕНГЕ </a:t>
                      </a:r>
                      <a:r>
                        <a:rPr lang="ru-RU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– </a:t>
                      </a:r>
                    </a:p>
                    <a:p>
                      <a:pPr marL="0" indent="0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ru-RU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ФИНАНСОВЫХ НАРУШЕНИЙ</a:t>
                      </a:r>
                      <a:endParaRPr lang="ru-RU" sz="1200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6464667"/>
                  </a:ext>
                </a:extLst>
              </a:tr>
              <a:tr h="631499">
                <a:tc>
                  <a:txBody>
                    <a:bodyPr/>
                    <a:lstStyle/>
                    <a:p>
                      <a:pPr marL="342900" indent="-342900" algn="l">
                        <a:buFont typeface="Wingdings" panose="05000000000000000000" pitchFamily="2" charset="2"/>
                        <a:buChar char="Ø"/>
                      </a:pPr>
                      <a:r>
                        <a:rPr lang="ru-RU" sz="28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12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kk-KZ" sz="1800" b="1" dirty="0" smtClean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2 682,9</a:t>
                      </a:r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МЛН 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ТЕНГЕ </a:t>
                      </a:r>
                      <a:r>
                        <a:rPr lang="ru-RU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– 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</a:br>
                      <a:r>
                        <a:rPr lang="ru-RU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НЕЭФФЕКТИВНОЕ ПЛАНИРОВАНИЕ</a:t>
                      </a:r>
                      <a:endParaRPr lang="ru-RU" sz="1200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9318646"/>
                  </a:ext>
                </a:extLst>
              </a:tr>
              <a:tr h="739293">
                <a:tc>
                  <a:txBody>
                    <a:bodyPr/>
                    <a:lstStyle/>
                    <a:p>
                      <a:pPr marL="342900" indent="-342900" algn="l">
                        <a:buFont typeface="Wingdings" panose="05000000000000000000" pitchFamily="2" charset="2"/>
                        <a:buChar char="Ø"/>
                      </a:pPr>
                      <a:r>
                        <a:rPr lang="ru-RU" sz="28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b="1" dirty="0" smtClean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2 741,9</a:t>
                      </a:r>
                      <a:r>
                        <a:rPr lang="en-US" sz="1800" b="1" dirty="0" smtClean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МЛН 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ТЕНГЕ </a:t>
                      </a:r>
                      <a:r>
                        <a:rPr lang="ru-RU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– 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2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</a:br>
                      <a:r>
                        <a:rPr lang="ru-RU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НЕЭФФЕКТИВНОЕ ИСПОЛЬЗОВАНИЕ</a:t>
                      </a:r>
                      <a:endParaRPr lang="ru-RU" sz="1200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9268714"/>
                  </a:ext>
                </a:extLst>
              </a:tr>
            </a:tbl>
          </a:graphicData>
        </a:graphic>
      </p:graphicFrame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E4A73267-BCF5-4890-AC94-82F0C841AD36}"/>
              </a:ext>
            </a:extLst>
          </p:cNvPr>
          <p:cNvSpPr/>
          <p:nvPr/>
        </p:nvSpPr>
        <p:spPr>
          <a:xfrm>
            <a:off x="1218160" y="1556792"/>
            <a:ext cx="2895386" cy="3411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АУДИТОРСКИХ МЕРОПРИЯТИЙ</a:t>
            </a:r>
          </a:p>
          <a:p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НА </a:t>
            </a:r>
            <a:r>
              <a:rPr lang="kk-KZ" sz="1400" b="1" dirty="0" smtClean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27</a:t>
            </a:r>
            <a:r>
              <a:rPr lang="ru-RU" sz="1400" b="1" dirty="0" smtClean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ОБЪЕКТАХ АУДИТА</a:t>
            </a:r>
          </a:p>
          <a:p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ОХВАЧЕНО АУДИТОМ, 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в том числе:</a:t>
            </a:r>
          </a:p>
          <a:p>
            <a:pPr indent="365125" fontAlgn="ctr">
              <a:buFont typeface="Wingdings" panose="05000000000000000000" pitchFamily="2" charset="2"/>
              <a:buChar char="Ø"/>
            </a:pPr>
            <a:r>
              <a:rPr lang="kk-KZ" sz="1200" b="1" dirty="0" smtClean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45 113,4</a:t>
            </a:r>
            <a:r>
              <a:rPr lang="ru-RU" sz="1200" b="1" dirty="0" smtClean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МЛН ТЕНГЕ – </a:t>
            </a:r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МЕСТНЫЙ БЮДЖЕТ</a:t>
            </a:r>
          </a:p>
          <a:p>
            <a:pPr fontAlgn="ctr"/>
            <a:endParaRPr lang="ru-RU" sz="1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indent="365125" fontAlgn="ctr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ru-RU" sz="1200" b="1" dirty="0" smtClean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24,1 МЛН ТЕНГЕ – </a:t>
            </a:r>
            <a:br>
              <a:rPr lang="ru-RU" sz="1200" b="1" dirty="0" smtClean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</a:br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РЕСПУБЛИКАНСКИЙ БЮДЖЕТ</a:t>
            </a:r>
            <a:endParaRPr lang="ru-RU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</a:endParaRPr>
          </a:p>
          <a:p>
            <a:pPr font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31A34F2E-7321-42A3-A2B8-B504565DC7B6}"/>
              </a:ext>
            </a:extLst>
          </p:cNvPr>
          <p:cNvSpPr/>
          <p:nvPr/>
        </p:nvSpPr>
        <p:spPr>
          <a:xfrm>
            <a:off x="238073" y="1354270"/>
            <a:ext cx="2040709" cy="3465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ПРОВЕДЕНО:</a:t>
            </a:r>
          </a:p>
        </p:txBody>
      </p:sp>
      <p:sp>
        <p:nvSpPr>
          <p:cNvPr id="72" name="Прямоугольник: скругленные углы 71">
            <a:extLst>
              <a:ext uri="{FF2B5EF4-FFF2-40B4-BE49-F238E27FC236}">
                <a16:creationId xmlns:a16="http://schemas.microsoft.com/office/drawing/2014/main" id="{B0D93E8E-8EA4-4046-81B3-59976C876F6D}"/>
              </a:ext>
            </a:extLst>
          </p:cNvPr>
          <p:cNvSpPr/>
          <p:nvPr/>
        </p:nvSpPr>
        <p:spPr>
          <a:xfrm>
            <a:off x="286392" y="1964079"/>
            <a:ext cx="913834" cy="611452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9</a:t>
            </a:r>
            <a:endParaRPr lang="ru-RU" sz="2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4" name="Прямоугольник: скругленные углы 73">
            <a:extLst>
              <a:ext uri="{FF2B5EF4-FFF2-40B4-BE49-F238E27FC236}">
                <a16:creationId xmlns:a16="http://schemas.microsoft.com/office/drawing/2014/main" id="{CC35F129-D6FD-47E8-B076-CB1285BF10FF}"/>
              </a:ext>
            </a:extLst>
          </p:cNvPr>
          <p:cNvSpPr/>
          <p:nvPr/>
        </p:nvSpPr>
        <p:spPr>
          <a:xfrm>
            <a:off x="286392" y="2856693"/>
            <a:ext cx="931768" cy="611452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45,1</a:t>
            </a:r>
            <a:r>
              <a:rPr lang="ru-RU" sz="2400" b="1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050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млрд </a:t>
            </a:r>
            <a:r>
              <a:rPr lang="ru-RU" sz="105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тенге</a:t>
            </a:r>
            <a:endParaRPr lang="ru-RU" sz="28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060E361B-02F2-4BFF-8E25-0A0F0433173F}"/>
              </a:ext>
            </a:extLst>
          </p:cNvPr>
          <p:cNvSpPr/>
          <p:nvPr/>
        </p:nvSpPr>
        <p:spPr>
          <a:xfrm>
            <a:off x="8255446" y="3245263"/>
            <a:ext cx="1111290" cy="576064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170</a:t>
            </a:r>
            <a:endParaRPr lang="ru-RU" sz="20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38" name="Таблица 43">
            <a:extLst>
              <a:ext uri="{FF2B5EF4-FFF2-40B4-BE49-F238E27FC236}">
                <a16:creationId xmlns:a16="http://schemas.microsoft.com/office/drawing/2014/main" id="{AC68336F-FCB0-4DEA-99C4-9B1B530E6D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7852081"/>
              </p:ext>
            </p:extLst>
          </p:nvPr>
        </p:nvGraphicFramePr>
        <p:xfrm>
          <a:off x="8255446" y="1358462"/>
          <a:ext cx="3579907" cy="143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9907">
                  <a:extLst>
                    <a:ext uri="{9D8B030D-6E8A-4147-A177-3AD203B41FA5}">
                      <a16:colId xmlns:a16="http://schemas.microsoft.com/office/drawing/2014/main" val="3614639442"/>
                    </a:ext>
                  </a:extLst>
                </a:gridCol>
              </a:tblGrid>
              <a:tr h="88749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ВОССТАНОВЛЕНО (ВОЗМЕЩЕНО) </a:t>
                      </a:r>
                      <a:br>
                        <a:rPr lang="ru-RU" sz="1800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</a:br>
                      <a:endParaRPr lang="ru-RU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670,7</a:t>
                      </a:r>
                      <a:r>
                        <a:rPr lang="ru-RU" sz="1800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МЛН</a:t>
                      </a:r>
                      <a:r>
                        <a:rPr lang="ru-RU" sz="18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ТЕНГЕ </a:t>
                      </a:r>
                      <a:endParaRPr lang="en-US" sz="1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170497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7253419"/>
                  </a:ext>
                </a:extLst>
              </a:tr>
            </a:tbl>
          </a:graphicData>
        </a:graphic>
      </p:graphicFrame>
      <p:graphicFrame>
        <p:nvGraphicFramePr>
          <p:cNvPr id="13" name="Таблица 43">
            <a:extLst>
              <a:ext uri="{FF2B5EF4-FFF2-40B4-BE49-F238E27FC236}">
                <a16:creationId xmlns:a16="http://schemas.microsoft.com/office/drawing/2014/main" id="{6EDE37B7-D41A-45CF-950B-B068BABB8D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6728719"/>
              </p:ext>
            </p:extLst>
          </p:nvPr>
        </p:nvGraphicFramePr>
        <p:xfrm>
          <a:off x="9391758" y="3212976"/>
          <a:ext cx="2512791" cy="591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2791">
                  <a:extLst>
                    <a:ext uri="{9D8B030D-6E8A-4147-A177-3AD203B41FA5}">
                      <a16:colId xmlns:a16="http://schemas.microsoft.com/office/drawing/2014/main" val="3614639442"/>
                    </a:ext>
                  </a:extLst>
                </a:gridCol>
              </a:tblGrid>
              <a:tr h="275248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НАРУШЕНИЙ ПРОЦЕДУРНОГО                      ХАРАКТЕРА</a:t>
                      </a:r>
                      <a:r>
                        <a:rPr lang="kk-KZ" sz="10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kk-KZ" sz="1000" b="1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000" b="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в том числе:</a:t>
                      </a:r>
                      <a:endParaRPr lang="ru-RU" sz="1000" b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182563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kk-KZ" sz="1200" b="1" dirty="0" smtClean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15 </a:t>
                      </a:r>
                      <a:r>
                        <a:rPr lang="kk-KZ" sz="12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– БЮДЖЕТНОГО ЗАКОНОДАТЕЛЬСТВА</a:t>
                      </a:r>
                    </a:p>
                    <a:p>
                      <a:pPr marL="0" marR="0" lvl="0" indent="182563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k-KZ" sz="12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182563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kk-KZ" sz="1200" b="1" dirty="0" smtClean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3 </a:t>
                      </a:r>
                      <a:r>
                        <a:rPr lang="kk-KZ" sz="12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– ПРИ ВЕДЕНИИ БУХГАЛТЕРСКОГО</a:t>
                      </a:r>
                      <a:r>
                        <a:rPr lang="kk-KZ" sz="1200" b="1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УЧЕТА</a:t>
                      </a:r>
                    </a:p>
                    <a:p>
                      <a:pPr marL="0" marR="0" lvl="0" indent="182563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k-KZ" sz="1200" b="1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182563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kk-KZ" sz="1200" b="1" baseline="0" dirty="0" smtClean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kk-KZ" sz="1200" b="1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– В СФЕРЕ СТРОИТЕЛЬСТВА И ГРАДОСТРОИТЕЛЬСТВА</a:t>
                      </a:r>
                    </a:p>
                    <a:p>
                      <a:pPr marL="0" marR="0" lvl="0" indent="182563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k-KZ" sz="1200" b="1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182563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kk-KZ" sz="1200" b="1" baseline="0" dirty="0" smtClean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95</a:t>
                      </a:r>
                      <a:r>
                        <a:rPr lang="kk-KZ" sz="1200" b="1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– В СФЕРЕ ГОСУДАРСТВЕННЫХ ЗАКУПОК</a:t>
                      </a:r>
                    </a:p>
                    <a:p>
                      <a:pPr marL="0" marR="0" lvl="0" indent="182563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k-KZ" sz="1200" b="1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182563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kk-KZ" sz="1200" b="1" baseline="0" dirty="0" smtClean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53 </a:t>
                      </a:r>
                      <a:r>
                        <a:rPr lang="kk-KZ" sz="1200" b="1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– ИНОГО ЗАКОНОДАТЕЛЬСТВА</a:t>
                      </a:r>
                      <a:r>
                        <a:rPr lang="kk-KZ" sz="12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                                </a:t>
                      </a:r>
                    </a:p>
                    <a:p>
                      <a:pPr marL="0" marR="0" lvl="0" indent="268288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sz="12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sz="12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                              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170497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7253419"/>
                  </a:ext>
                </a:extLst>
              </a:tr>
              <a:tr h="148337">
                <a:tc>
                  <a:txBody>
                    <a:bodyPr/>
                    <a:lstStyle/>
                    <a:p>
                      <a:pPr marL="0" marR="0" lvl="0" indent="170497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7706918"/>
                  </a:ext>
                </a:extLst>
              </a:tr>
              <a:tr h="148337">
                <a:tc>
                  <a:txBody>
                    <a:bodyPr/>
                    <a:lstStyle/>
                    <a:p>
                      <a:pPr marL="0" marR="0" lvl="0" indent="170497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2854305"/>
                  </a:ext>
                </a:extLst>
              </a:tr>
              <a:tr h="148337">
                <a:tc>
                  <a:txBody>
                    <a:bodyPr/>
                    <a:lstStyle/>
                    <a:p>
                      <a:pPr marL="0" marR="0" lvl="0" indent="170497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1812979"/>
                  </a:ext>
                </a:extLst>
              </a:tr>
            </a:tbl>
          </a:graphicData>
        </a:graphic>
      </p:graphicFrame>
      <p:pic>
        <p:nvPicPr>
          <p:cNvPr id="12" name="Рисунок 11" descr="C:\Users\Моноблок\AppData\Local\Microsoft\Windows\INetCache\Content.Word\aab1143a-3166-43f3-b7c1-22d4a3a7f74e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90" y="72638"/>
            <a:ext cx="944250" cy="86540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6824393"/>
              </p:ext>
            </p:extLst>
          </p:nvPr>
        </p:nvGraphicFramePr>
        <p:xfrm>
          <a:off x="4183646" y="4493298"/>
          <a:ext cx="3783768" cy="143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857">
                  <a:extLst>
                    <a:ext uri="{9D8B030D-6E8A-4147-A177-3AD203B41FA5}">
                      <a16:colId xmlns:a16="http://schemas.microsoft.com/office/drawing/2014/main" val="3144240588"/>
                    </a:ext>
                  </a:extLst>
                </a:gridCol>
                <a:gridCol w="3340911">
                  <a:extLst>
                    <a:ext uri="{9D8B030D-6E8A-4147-A177-3AD203B41FA5}">
                      <a16:colId xmlns:a16="http://schemas.microsoft.com/office/drawing/2014/main" val="3028688870"/>
                    </a:ext>
                  </a:extLst>
                </a:gridCol>
              </a:tblGrid>
              <a:tr h="790481">
                <a:tc gridSpan="2">
                  <a:txBody>
                    <a:bodyPr/>
                    <a:lstStyle/>
                    <a:p>
                      <a:pPr algn="l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ВОЗМОЖНЫЕ ПОТЕРИ И УПУЩЕННАЯ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ВЫГОДА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400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</a:br>
                      <a:r>
                        <a:rPr lang="kk-KZ" sz="1800" b="1" dirty="0" smtClean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317,7</a:t>
                      </a:r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МЛН</a:t>
                      </a:r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ru-RU" sz="1200" b="1" baseline="0" dirty="0" smtClean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Т</a:t>
                      </a:r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ЕНГЕ 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847080"/>
                  </a:ext>
                </a:extLst>
              </a:tr>
              <a:tr h="383948">
                <a:tc>
                  <a:txBody>
                    <a:bodyPr/>
                    <a:lstStyle/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ru-RU" sz="28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endParaRPr lang="ru-RU" sz="1200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0174050"/>
                  </a:ext>
                </a:extLst>
              </a:tr>
            </a:tbl>
          </a:graphicData>
        </a:graphic>
      </p:graphicFrame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1A34F2E-7321-42A3-A2B8-B504565DC7B6}"/>
              </a:ext>
            </a:extLst>
          </p:cNvPr>
          <p:cNvSpPr/>
          <p:nvPr/>
        </p:nvSpPr>
        <p:spPr>
          <a:xfrm>
            <a:off x="8255446" y="2791299"/>
            <a:ext cx="2040709" cy="3465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ВЫЯВЛЕНО</a:t>
            </a:r>
            <a:r>
              <a:rPr lang="ru-RU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:</a:t>
            </a:r>
            <a:endParaRPr lang="ru-RU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4022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2968</TotalTime>
  <Words>115</Words>
  <Application>Microsoft Office PowerPoint</Application>
  <PresentationFormat>Произвольный</PresentationFormat>
  <Paragraphs>45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Cambria</vt:lpstr>
      <vt:lpstr>Wingdings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Общие итоги работы ревизионных комиссий за  1 квартал 2019 года</dc:title>
  <dc:creator>Махатов Самат</dc:creator>
  <cp:lastModifiedBy>Моноблок</cp:lastModifiedBy>
  <cp:revision>235</cp:revision>
  <cp:lastPrinted>2022-09-06T09:45:23Z</cp:lastPrinted>
  <dcterms:created xsi:type="dcterms:W3CDTF">2019-05-14T09:37:13Z</dcterms:created>
  <dcterms:modified xsi:type="dcterms:W3CDTF">2026-10-22T06:13:14Z</dcterms:modified>
</cp:coreProperties>
</file>