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9"/>
  </p:notesMasterIdLst>
  <p:sldIdLst>
    <p:sldId id="256" r:id="rId2"/>
    <p:sldId id="257" r:id="rId3"/>
    <p:sldId id="335" r:id="rId4"/>
    <p:sldId id="258" r:id="rId5"/>
    <p:sldId id="262" r:id="rId6"/>
    <p:sldId id="260" r:id="rId7"/>
    <p:sldId id="261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173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75555E-E011-4410-A2E9-C07250F50AEB}" type="datetimeFigureOut">
              <a:rPr lang="x-none" smtClean="0"/>
              <a:pPr/>
              <a:t>21.10.2026</a:t>
            </a:fld>
            <a:endParaRPr lang="x-none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428042-225B-4035-BB32-CD167162C05C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292567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428042-225B-4035-BB32-CD167162C05C}" type="slidenum">
              <a:rPr lang="x-none" smtClean="0"/>
              <a:pPr/>
              <a:t>5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52072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9959DE81-A34B-47D7-A21C-9272D8123C92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560CB0A9-6ADF-4A46-8C67-E3BCC4101C8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2018AF-33AF-4B7B-89A5-8E8F51DCBC20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  <p:sp>
        <p:nvSpPr>
          <p:cNvPr id="7" name="Rectangle 16">
            <a:extLst>
              <a:ext uri="{FF2B5EF4-FFF2-40B4-BE49-F238E27FC236}">
                <a16:creationId xmlns:a16="http://schemas.microsoft.com/office/drawing/2014/main" id="{AFE2210E-8967-4618-AE1D-480A39E269F1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09265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1142984"/>
            <a:ext cx="7851648" cy="3857652"/>
          </a:xfrm>
        </p:spPr>
        <p:txBody>
          <a:bodyPr>
            <a:normAutofit fontScale="90000"/>
          </a:bodyPr>
          <a:lstStyle/>
          <a:p>
            <a:pPr algn="ctr"/>
            <a:r>
              <a:rPr lang="kk-KZ" altLang="ru-RU" sz="4000" dirty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2026-2028 жылдарға арналған</a:t>
            </a:r>
            <a:br>
              <a:rPr lang="kk-KZ" altLang="ru-RU" sz="4000" dirty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kk-KZ" altLang="ru-RU" sz="4000" dirty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“</a:t>
            </a:r>
            <a:r>
              <a:rPr lang="kk-KZ" altLang="ru-RU" sz="4000" dirty="0">
                <a:ln w="1905"/>
                <a:solidFill>
                  <a:srgbClr val="FFC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АҚҚУЛЫ АУДАНЫНЫҢ </a:t>
            </a:r>
            <a:r>
              <a:rPr lang="kk-KZ" sz="4000" dirty="0">
                <a:solidFill>
                  <a:srgbClr val="FFC000"/>
                </a:solidFill>
              </a:rPr>
              <a:t>ІШКІ САЯСАТ ЖӘНЕ ТІЛДІ ДАМЫТУ БӨЛІМІ</a:t>
            </a:r>
            <a:r>
              <a:rPr lang="kk-KZ" altLang="ru-RU" sz="4000" dirty="0">
                <a:ln w="1905"/>
                <a:solidFill>
                  <a:srgbClr val="FFC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” ММ</a:t>
            </a:r>
            <a:r>
              <a:rPr lang="ru-RU" altLang="ru-RU" sz="4000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C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br>
              <a:rPr lang="ru-RU" altLang="ru-RU" sz="4000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B05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</a:br>
            <a:r>
              <a:rPr lang="ru-RU" altLang="ru-RU" sz="4800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B05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АЗАМАТТЫҚ БЮДЖЕТІ</a:t>
            </a:r>
            <a:br>
              <a:rPr lang="ru-RU" altLang="ru-RU" sz="4800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B05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</a:br>
            <a:r>
              <a:rPr lang="ru-RU" altLang="ru-RU" sz="4800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B05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 (</a:t>
            </a:r>
            <a:r>
              <a:rPr lang="kk-KZ" sz="4400" dirty="0"/>
              <a:t>нақтылау)</a:t>
            </a:r>
            <a:br>
              <a:rPr lang="ru-RU" altLang="ru-RU" sz="4800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B05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</a:br>
            <a:endParaRPr lang="ru-RU" sz="4400" dirty="0">
              <a:ln w="1905"/>
              <a:solidFill>
                <a:srgbClr val="FFFF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 err="1"/>
              <a:t>Сіздердің</a:t>
            </a:r>
            <a:r>
              <a:rPr lang="ru-RU" dirty="0"/>
              <a:t> </a:t>
            </a:r>
            <a:r>
              <a:rPr lang="ru-RU" dirty="0" err="1"/>
              <a:t>назарларыңызға</a:t>
            </a:r>
            <a:r>
              <a:rPr lang="ru-RU" dirty="0"/>
              <a:t> «</a:t>
            </a:r>
            <a:r>
              <a:rPr lang="ru-RU" dirty="0" err="1"/>
              <a:t>Аққулы</a:t>
            </a:r>
            <a:r>
              <a:rPr lang="ru-RU" dirty="0"/>
              <a:t> </a:t>
            </a:r>
            <a:r>
              <a:rPr lang="ru-RU" dirty="0" err="1"/>
              <a:t>ауданының</a:t>
            </a:r>
            <a:r>
              <a:rPr lang="ru-RU" dirty="0"/>
              <a:t> </a:t>
            </a:r>
            <a:r>
              <a:rPr lang="ru-RU" dirty="0" err="1"/>
              <a:t>кәсіпкерлік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ауыл</a:t>
            </a:r>
            <a:r>
              <a:rPr lang="ru-RU" dirty="0"/>
              <a:t> </a:t>
            </a:r>
            <a:r>
              <a:rPr lang="ru-RU" dirty="0" err="1"/>
              <a:t>шаруашылығы</a:t>
            </a:r>
            <a:r>
              <a:rPr lang="ru-RU" dirty="0"/>
              <a:t> </a:t>
            </a:r>
            <a:r>
              <a:rPr lang="ru-RU" dirty="0" err="1"/>
              <a:t>бөлімі</a:t>
            </a:r>
            <a:r>
              <a:rPr lang="ru-RU" dirty="0"/>
              <a:t>» ММ-</a:t>
            </a:r>
            <a:r>
              <a:rPr lang="ru-RU" dirty="0" err="1"/>
              <a:t>нің</a:t>
            </a:r>
            <a:r>
              <a:rPr lang="ru-RU" dirty="0"/>
              <a:t> 2026-2028 </a:t>
            </a:r>
            <a:r>
              <a:rPr lang="ru-RU" dirty="0" err="1"/>
              <a:t>жылдарға</a:t>
            </a:r>
            <a:r>
              <a:rPr lang="ru-RU" dirty="0"/>
              <a:t> </a:t>
            </a:r>
            <a:r>
              <a:rPr lang="ru-RU" dirty="0" err="1"/>
              <a:t>арналған</a:t>
            </a:r>
            <a:r>
              <a:rPr lang="ru-RU" dirty="0"/>
              <a:t> </a:t>
            </a:r>
            <a:r>
              <a:rPr lang="ru-RU" dirty="0" err="1"/>
              <a:t>бюджеттік</a:t>
            </a:r>
            <a:r>
              <a:rPr lang="ru-RU" dirty="0"/>
              <a:t> </a:t>
            </a:r>
            <a:r>
              <a:rPr lang="ru-RU" dirty="0" err="1"/>
              <a:t>бағдарламалары</a:t>
            </a:r>
            <a:r>
              <a:rPr lang="ru-RU" dirty="0"/>
              <a:t> мен </a:t>
            </a:r>
            <a:r>
              <a:rPr lang="ru-RU" dirty="0" err="1"/>
              <a:t>олардың</a:t>
            </a:r>
            <a:r>
              <a:rPr lang="ru-RU" dirty="0"/>
              <a:t> </a:t>
            </a:r>
            <a:r>
              <a:rPr lang="ru-RU" dirty="0" err="1"/>
              <a:t>жұмсалатын</a:t>
            </a:r>
            <a:r>
              <a:rPr lang="ru-RU" dirty="0"/>
              <a:t> </a:t>
            </a:r>
            <a:r>
              <a:rPr lang="ru-RU" dirty="0" err="1"/>
              <a:t>шығындарының</a:t>
            </a:r>
            <a:r>
              <a:rPr lang="ru-RU" dirty="0"/>
              <a:t> </a:t>
            </a:r>
            <a:r>
              <a:rPr lang="ru-RU" dirty="0" err="1"/>
              <a:t>жоспарынан</a:t>
            </a:r>
            <a:r>
              <a:rPr lang="ru-RU" dirty="0"/>
              <a:t> </a:t>
            </a:r>
            <a:r>
              <a:rPr lang="ru-RU" dirty="0" err="1"/>
              <a:t>тұратын</a:t>
            </a:r>
            <a:r>
              <a:rPr lang="ru-RU" dirty="0"/>
              <a:t> </a:t>
            </a:r>
            <a:r>
              <a:rPr lang="ru-RU" dirty="0" err="1"/>
              <a:t>ақпараты</a:t>
            </a:r>
            <a:r>
              <a:rPr lang="ru-RU" dirty="0"/>
              <a:t> бар </a:t>
            </a:r>
            <a:r>
              <a:rPr lang="ru-RU" dirty="0" err="1"/>
              <a:t>азаматтық</a:t>
            </a:r>
            <a:r>
              <a:rPr lang="ru-RU" dirty="0"/>
              <a:t> </a:t>
            </a:r>
            <a:r>
              <a:rPr lang="ru-RU" dirty="0" err="1"/>
              <a:t>бюджетін</a:t>
            </a:r>
            <a:r>
              <a:rPr lang="ru-RU" dirty="0"/>
              <a:t> </a:t>
            </a:r>
            <a:r>
              <a:rPr lang="ru-RU" dirty="0" err="1"/>
              <a:t>ұсынамыз</a:t>
            </a:r>
            <a:r>
              <a:rPr lang="ru-RU" dirty="0"/>
              <a:t>.    </a:t>
            </a:r>
          </a:p>
          <a:p>
            <a:r>
              <a:rPr lang="kk-KZ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Аққулы ауданының ішкі саясат және тілдерді дамыту бөлімінің 2026–2028 жылдарға арналған бюджеті Қазақстан Республикасының Бюджет және Салық кодекстеріне, Павлодар облысының 2025–2028 жылдарға арналған әлеуметтік-экономикалық даму болжамына сәйкес қалыптастырылды және Аққулы аудандық мәслихатының 2026 жылғы 9 қазандағы № 223/54 «Аққулы аудандық мәслихатының 2025 жылғы 17 желтоқсандағы № 168/40 «2026–2028 жылдарға арналған Аққулы ауданының бюджеті туралы» шешіміне өзгерістер енгізу туралы» шешімімен, сондай-ақ Аққулы ауданы әкімдігінің 2026 жылғы 16 қазандағы № 1-01/202 «Аққулы аудандық мәслихатының 2025 жылғы 17 желтоқсандағы № 168/40 «2026–2028 жылдарға арналған Аққулы ауданының бюджеті туралы» шешімін іске асыру туралы» Аққулы ауданы әкімдігінің 2025 жылғы 22 желтоқсандағы № 1-16/324 қаулысына өзгерістер енгізу туралы» қаулысымен нақтыланды.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38962"/>
          </a:xfrm>
        </p:spPr>
        <p:txBody>
          <a:bodyPr>
            <a:normAutofit/>
          </a:bodyPr>
          <a:lstStyle/>
          <a:p>
            <a:pPr algn="ctr"/>
            <a:r>
              <a:rPr lang="ru-RU" b="1" dirty="0" err="1">
                <a:solidFill>
                  <a:srgbClr val="FF0000"/>
                </a:solidFill>
              </a:rPr>
              <a:t>Құрметті оқырмандар!</a:t>
            </a:r>
            <a:r>
              <a:rPr lang="ru-RU" b="1" dirty="0">
                <a:solidFill>
                  <a:srgbClr val="FF0000"/>
                </a:solidFill>
              </a:rPr>
              <a:t>   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A45D07B-D470-42D3-24AD-57EDFA986A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solidFill>
            <a:srgbClr val="30313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7457" rIns="0" bIns="-17457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x-none" altLang="x-none" sz="2100" b="0" i="0" u="none" strike="noStrike" cap="none" normalizeH="0" baseline="0">
                <a:ln>
                  <a:noFill/>
                </a:ln>
                <a:solidFill>
                  <a:srgbClr val="E8EAED"/>
                </a:solidFill>
                <a:effectLst/>
                <a:latin typeface="inherit"/>
              </a:rPr>
              <a:t>Павлодар облысы Аққулы ауданы мәслихатының 2024 жылғы 18 қарашадағы No 118/25 шешімімен бекітілген.</a:t>
            </a:r>
            <a:r>
              <a:rPr kumimoji="0" lang="x-none" altLang="x-none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x-none" altLang="x-non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04BBF2A1-9869-D80D-CA7E-C21C0E8C78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9144000" cy="457200"/>
          </a:xfrm>
          <a:prstGeom prst="rect">
            <a:avLst/>
          </a:prstGeom>
          <a:solidFill>
            <a:srgbClr val="30313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7457" rIns="0" bIns="-17457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x-none" altLang="x-none" sz="2100" b="0" i="0" u="none" strike="noStrike" cap="none" normalizeH="0" baseline="0">
                <a:ln>
                  <a:noFill/>
                </a:ln>
                <a:solidFill>
                  <a:srgbClr val="E8EAED"/>
                </a:solidFill>
                <a:effectLst/>
                <a:latin typeface="inherit"/>
              </a:rPr>
              <a:t>Павлодар облысы Аққулы ауданы мәслихатының 2024 жылғы 18 қарашадағы No 118/25 шешімімен бекітілген.</a:t>
            </a:r>
            <a:r>
              <a:rPr kumimoji="0" lang="x-none" altLang="x-none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x-none" altLang="x-non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18399B22-0FE7-CF5C-DA58-9F217E7480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304800"/>
            <a:ext cx="9144000" cy="457200"/>
          </a:xfrm>
          <a:prstGeom prst="rect">
            <a:avLst/>
          </a:prstGeom>
          <a:solidFill>
            <a:srgbClr val="30313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7457" rIns="0" bIns="-17457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x-none" altLang="x-none" sz="2100" b="0" i="0" u="none" strike="noStrike" cap="none" normalizeH="0" baseline="0">
                <a:ln>
                  <a:noFill/>
                </a:ln>
                <a:solidFill>
                  <a:srgbClr val="E8EAED"/>
                </a:solidFill>
                <a:effectLst/>
                <a:latin typeface="inherit"/>
              </a:rPr>
              <a:t>Павлодар облысы Аққулы ауданы мәслихатының 2024 жылғы 18 қарашадағы No 118/25 шешімімен бекітілген.</a:t>
            </a:r>
            <a:r>
              <a:rPr kumimoji="0" lang="x-none" altLang="x-none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x-none" altLang="x-non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89489F04-53C9-4E3A-A2E1-71BC12D7760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3850" y="547688"/>
            <a:ext cx="8496300" cy="865187"/>
          </a:xfrm>
        </p:spPr>
        <p:txBody>
          <a:bodyPr/>
          <a:lstStyle/>
          <a:p>
            <a:pPr algn="ctr" eaLnBrk="1" hangingPunct="1"/>
            <a:r>
              <a:rPr lang="ru-RU" altLang="ru-RU" sz="2400" b="1">
                <a:cs typeface="Times New Roman" panose="02020603050405020304" pitchFamily="18" charset="0"/>
              </a:rPr>
              <a:t>2026-2028 жылдарға арналған ауданның әлеуметтік-экономикалық дамудың негізгі көрсеткіштері</a:t>
            </a:r>
            <a:endParaRPr lang="ru-RU" altLang="ru-RU" sz="2400">
              <a:cs typeface="Times New Roman" panose="02020603050405020304" pitchFamily="18" charset="0"/>
            </a:endParaRPr>
          </a:p>
        </p:txBody>
      </p:sp>
      <p:graphicFrame>
        <p:nvGraphicFramePr>
          <p:cNvPr id="7357" name="Group 189">
            <a:extLst>
              <a:ext uri="{FF2B5EF4-FFF2-40B4-BE49-F238E27FC236}">
                <a16:creationId xmlns:a16="http://schemas.microsoft.com/office/drawing/2014/main" id="{F1DFFE93-EFAE-4B65-BAC7-224D808E2B8C}"/>
              </a:ext>
            </a:extLst>
          </p:cNvPr>
          <p:cNvGraphicFramePr>
            <a:graphicFrameLocks noGrp="1"/>
          </p:cNvGraphicFramePr>
          <p:nvPr>
            <p:ph sz="half" idx="1"/>
          </p:nvPr>
        </p:nvGraphicFramePr>
        <p:xfrm>
          <a:off x="323850" y="1530350"/>
          <a:ext cx="8534399" cy="2932114"/>
        </p:xfrm>
        <a:graphic>
          <a:graphicData uri="http://schemas.openxmlformats.org/drawingml/2006/table">
            <a:tbl>
              <a:tblPr/>
              <a:tblGrid>
                <a:gridCol w="5000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141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13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20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6137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5654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247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№ р/с</a:t>
                      </a:r>
                    </a:p>
                  </a:txBody>
                  <a:tcPr marT="45692" marB="4569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Көрсеткіштердің</a:t>
                      </a: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атаулары</a:t>
                      </a: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 </a:t>
                      </a:r>
                    </a:p>
                  </a:txBody>
                  <a:tcPr marL="90000" marR="90000" marT="46772" marB="4677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2025 </a:t>
                      </a: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жыл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0000" marR="90000" marT="46772" marB="4677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2026 </a:t>
                      </a: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жыл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0000" marR="90000" marT="46772" marB="4677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20</a:t>
                      </a: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2</a:t>
                      </a: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7 </a:t>
                      </a: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жыл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0000" marR="90000" marT="46772" marB="4677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20</a:t>
                      </a: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2</a:t>
                      </a: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8 </a:t>
                      </a: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жыл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0000" marR="90000" marT="46772" marB="4677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26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1</a:t>
                      </a:r>
                    </a:p>
                  </a:txBody>
                  <a:tcPr marT="45692" marB="4569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2</a:t>
                      </a:r>
                    </a:p>
                  </a:txBody>
                  <a:tcPr marT="45692" marB="4569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3</a:t>
                      </a:r>
                    </a:p>
                  </a:txBody>
                  <a:tcPr marT="45692" marB="4569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4</a:t>
                      </a:r>
                    </a:p>
                  </a:txBody>
                  <a:tcPr marT="45692" marB="4569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5</a:t>
                      </a:r>
                    </a:p>
                  </a:txBody>
                  <a:tcPr marT="45692" marB="4569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6</a:t>
                      </a:r>
                    </a:p>
                  </a:txBody>
                  <a:tcPr marT="45692" marB="4569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2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1</a:t>
                      </a:r>
                    </a:p>
                  </a:txBody>
                  <a:tcPr marT="45692" marB="4569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Жұмыссыздық</a:t>
                      </a: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kumimoji="0" lang="ru-RU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деңгейі</a:t>
                      </a: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, %</a:t>
                      </a:r>
                    </a:p>
                  </a:txBody>
                  <a:tcPr marT="45692" marB="4569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400" dirty="0">
                          <a:latin typeface="Arial" panose="020B0604020202020204" pitchFamily="34" charset="0"/>
                        </a:rPr>
                        <a:t>4,7</a:t>
                      </a:r>
                      <a:endParaRPr lang="ru-RU" altLang="en-US" sz="1400" dirty="0">
                        <a:latin typeface="Arial" panose="020B0604020202020204" pitchFamily="34" charset="0"/>
                      </a:endParaRPr>
                    </a:p>
                  </a:txBody>
                  <a:tcPr marL="91410" marR="91410" marT="45729" marB="457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400" dirty="0">
                          <a:latin typeface="Arial" panose="020B0604020202020204" pitchFamily="34" charset="0"/>
                        </a:rPr>
                        <a:t>4,</a:t>
                      </a:r>
                      <a:r>
                        <a:rPr lang="ru-RU" sz="1400" dirty="0">
                          <a:latin typeface="Arial" panose="020B0604020202020204" pitchFamily="34" charset="0"/>
                        </a:rPr>
                        <a:t>8</a:t>
                      </a:r>
                      <a:endParaRPr lang="ru-RU" altLang="en-US" sz="1400" dirty="0">
                        <a:latin typeface="Arial" panose="020B0604020202020204" pitchFamily="34" charset="0"/>
                      </a:endParaRPr>
                    </a:p>
                  </a:txBody>
                  <a:tcPr marL="91410" marR="91410" marT="45729" marB="457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400" dirty="0">
                          <a:latin typeface="Arial" panose="020B0604020202020204" pitchFamily="34" charset="0"/>
                        </a:rPr>
                        <a:t>4,6</a:t>
                      </a:r>
                      <a:endParaRPr lang="ru-RU" altLang="en-US" sz="1400" dirty="0">
                        <a:latin typeface="Arial" panose="020B0604020202020204" pitchFamily="34" charset="0"/>
                      </a:endParaRPr>
                    </a:p>
                  </a:txBody>
                  <a:tcPr marL="91410" marR="91410" marT="45729" marB="457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" altLang="x-none" sz="1400" dirty="0">
                          <a:latin typeface="Arial" panose="020B0604020202020204" pitchFamily="34" charset="0"/>
                        </a:rPr>
                        <a:t>4,</a:t>
                      </a:r>
                      <a:r>
                        <a:rPr lang="ru-RU" altLang="x-none" sz="1400" dirty="0">
                          <a:latin typeface="Arial" panose="020B0604020202020204" pitchFamily="34" charset="0"/>
                        </a:rPr>
                        <a:t>7</a:t>
                      </a:r>
                      <a:endParaRPr lang="ru-RU" altLang="en-US" sz="1400" dirty="0">
                        <a:latin typeface="Arial" panose="020B0604020202020204" pitchFamily="34" charset="0"/>
                      </a:endParaRPr>
                    </a:p>
                  </a:txBody>
                  <a:tcPr marL="91432" marR="91432" marT="45743" marB="457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975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2</a:t>
                      </a:r>
                    </a:p>
                  </a:txBody>
                  <a:tcPr marT="45692" marB="4569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Айлық</a:t>
                      </a: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kumimoji="0" lang="ru-RU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есептік</a:t>
                      </a: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kumimoji="0" lang="ru-RU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көрсеткіш</a:t>
                      </a: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 (АЕК), </a:t>
                      </a:r>
                      <a:r>
                        <a:rPr kumimoji="0" lang="ru-RU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теңге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T="45692" marB="4569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t" hangingPunct="1">
                        <a:buNone/>
                      </a:pPr>
                      <a:r>
                        <a:rPr sz="1400" dirty="0">
                          <a:latin typeface="Arial" panose="020B0604020202020204" pitchFamily="34" charset="0"/>
                        </a:rPr>
                        <a:t>3 932</a:t>
                      </a:r>
                      <a:endParaRPr lang="ru-RU" altLang="en-US" sz="1400" dirty="0">
                        <a:latin typeface="Arial" panose="020B0604020202020204" pitchFamily="34" charset="0"/>
                      </a:endParaRPr>
                    </a:p>
                  </a:txBody>
                  <a:tcPr marL="91410" marR="9141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t" hangingPunct="1">
                        <a:buNone/>
                      </a:pPr>
                      <a:r>
                        <a:rPr sz="1400" dirty="0">
                          <a:latin typeface="Arial" panose="020B0604020202020204" pitchFamily="34" charset="0"/>
                        </a:rPr>
                        <a:t>4 325</a:t>
                      </a:r>
                      <a:endParaRPr lang="ru-RU" altLang="en-US" sz="1400" dirty="0">
                        <a:latin typeface="Arial" panose="020B0604020202020204" pitchFamily="34" charset="0"/>
                      </a:endParaRPr>
                    </a:p>
                  </a:txBody>
                  <a:tcPr marL="91410" marR="9141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t" hangingPunct="1">
                        <a:buNone/>
                      </a:pPr>
                      <a:r>
                        <a:rPr sz="1400" dirty="0">
                          <a:latin typeface="Arial" panose="020B0604020202020204" pitchFamily="34" charset="0"/>
                        </a:rPr>
                        <a:t>4 6</a:t>
                      </a:r>
                      <a:r>
                        <a:rPr lang="ru-RU" sz="1400" dirty="0">
                          <a:latin typeface="Arial" panose="020B0604020202020204" pitchFamily="34" charset="0"/>
                        </a:rPr>
                        <a:t>93</a:t>
                      </a:r>
                      <a:endParaRPr lang="ru-RU" altLang="en-US" sz="1400" dirty="0">
                        <a:latin typeface="Arial" panose="020B0604020202020204" pitchFamily="34" charset="0"/>
                      </a:endParaRPr>
                    </a:p>
                  </a:txBody>
                  <a:tcPr marL="91410" marR="9141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t" hangingPunct="1">
                        <a:buNone/>
                      </a:pPr>
                      <a:r>
                        <a:rPr lang="ru-RU" altLang="en-US" sz="1400" dirty="0">
                          <a:latin typeface="Arial" panose="020B0604020202020204" pitchFamily="34" charset="0"/>
                        </a:rPr>
                        <a:t>5 022</a:t>
                      </a:r>
                    </a:p>
                  </a:txBody>
                  <a:tcPr marL="91432" marR="91432" marT="45739" marB="457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906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3</a:t>
                      </a:r>
                    </a:p>
                  </a:txBody>
                  <a:tcPr marT="45692" marB="4569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Еңбекақының</a:t>
                      </a: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kumimoji="0" lang="ru-RU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минималды</a:t>
                      </a: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kumimoji="0" lang="ru-RU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өлшемі</a:t>
                      </a: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, </a:t>
                      </a:r>
                      <a:r>
                        <a:rPr kumimoji="0" lang="ru-RU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теңге</a:t>
                      </a: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 </a:t>
                      </a:r>
                    </a:p>
                  </a:txBody>
                  <a:tcPr marT="45692" marB="4569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t" hangingPunct="1">
                        <a:buNone/>
                      </a:pPr>
                      <a:r>
                        <a:rPr sz="1400" dirty="0">
                          <a:latin typeface="Arial" panose="020B0604020202020204" pitchFamily="34" charset="0"/>
                        </a:rPr>
                        <a:t>85 000</a:t>
                      </a:r>
                      <a:endParaRPr lang="ru-RU" altLang="en-US" sz="1400" dirty="0">
                        <a:latin typeface="Arial" panose="020B0604020202020204" pitchFamily="34" charset="0"/>
                      </a:endParaRPr>
                    </a:p>
                  </a:txBody>
                  <a:tcPr marL="91410" marR="9141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t" hangingPunct="1">
                        <a:buNone/>
                      </a:pPr>
                      <a:r>
                        <a:rPr sz="1400" dirty="0">
                          <a:latin typeface="Arial" panose="020B0604020202020204" pitchFamily="34" charset="0"/>
                        </a:rPr>
                        <a:t>85 000</a:t>
                      </a:r>
                      <a:endParaRPr lang="ru-RU" altLang="en-US" sz="1400" dirty="0">
                        <a:latin typeface="Arial" panose="020B0604020202020204" pitchFamily="34" charset="0"/>
                      </a:endParaRPr>
                    </a:p>
                  </a:txBody>
                  <a:tcPr marL="91410" marR="9141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t" hangingPunct="1">
                        <a:buNone/>
                      </a:pPr>
                      <a:r>
                        <a:rPr sz="1400" dirty="0">
                          <a:latin typeface="Arial" panose="020B0604020202020204" pitchFamily="34" charset="0"/>
                        </a:rPr>
                        <a:t>85 000</a:t>
                      </a:r>
                      <a:endParaRPr lang="ru-RU" altLang="en-US" sz="1400" dirty="0">
                        <a:latin typeface="Arial" panose="020B0604020202020204" pitchFamily="34" charset="0"/>
                      </a:endParaRPr>
                    </a:p>
                  </a:txBody>
                  <a:tcPr marL="91410" marR="9141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t" hangingPunct="1">
                        <a:buNone/>
                      </a:pPr>
                      <a:r>
                        <a:rPr lang="" altLang="x-none" sz="1400" dirty="0">
                          <a:latin typeface="Arial" panose="020B0604020202020204" pitchFamily="34" charset="0"/>
                        </a:rPr>
                        <a:t>85 000</a:t>
                      </a:r>
                      <a:endParaRPr lang="ru-RU" altLang="en-US" sz="1400" dirty="0">
                        <a:latin typeface="Arial" panose="020B0604020202020204" pitchFamily="34" charset="0"/>
                      </a:endParaRPr>
                    </a:p>
                  </a:txBody>
                  <a:tcPr marL="91432" marR="91432" marT="45739" marB="457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906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4</a:t>
                      </a:r>
                    </a:p>
                  </a:txBody>
                  <a:tcPr marT="45692" marB="4569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Орта </a:t>
                      </a:r>
                      <a:r>
                        <a:rPr kumimoji="0" lang="ru-RU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айлық</a:t>
                      </a: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kumimoji="0" lang="ru-RU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номиналды</a:t>
                      </a: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kumimoji="0" lang="ru-RU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еңбекақы</a:t>
                      </a: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, </a:t>
                      </a:r>
                      <a:r>
                        <a:rPr kumimoji="0" lang="ru-RU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теңге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T="45692" marB="4569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400" dirty="0">
                          <a:latin typeface="Arial" panose="020B0604020202020204" pitchFamily="34" charset="0"/>
                        </a:rPr>
                        <a:t>274 323</a:t>
                      </a:r>
                      <a:endParaRPr lang="ru-RU" altLang="en-US" sz="1400" dirty="0">
                        <a:latin typeface="Arial" panose="020B0604020202020204" pitchFamily="34" charset="0"/>
                      </a:endParaRPr>
                    </a:p>
                  </a:txBody>
                  <a:tcPr marL="91410" marR="91410" marT="45729" marB="457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ru-RU" sz="1400" dirty="0">
                          <a:latin typeface="Arial" panose="020B0604020202020204" pitchFamily="34" charset="0"/>
                        </a:rPr>
                        <a:t>305 148</a:t>
                      </a:r>
                      <a:endParaRPr lang="ru-RU" altLang="en-US" sz="1400" dirty="0">
                        <a:latin typeface="Arial" panose="020B0604020202020204" pitchFamily="34" charset="0"/>
                      </a:endParaRPr>
                    </a:p>
                  </a:txBody>
                  <a:tcPr marL="91410" marR="91410" marT="45729" marB="457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ru-RU" sz="1400" dirty="0">
                          <a:latin typeface="Arial" panose="020B0604020202020204" pitchFamily="34" charset="0"/>
                        </a:rPr>
                        <a:t>311 250</a:t>
                      </a:r>
                      <a:endParaRPr lang="ru-RU" altLang="en-US" sz="1400" dirty="0">
                        <a:latin typeface="Arial" panose="020B0604020202020204" pitchFamily="34" charset="0"/>
                      </a:endParaRPr>
                    </a:p>
                  </a:txBody>
                  <a:tcPr marL="91410" marR="91410" marT="45729" marB="457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ru-RU" altLang="x-none" sz="1400" dirty="0">
                          <a:latin typeface="Arial" panose="020B0604020202020204" pitchFamily="34" charset="0"/>
                        </a:rPr>
                        <a:t>317 475</a:t>
                      </a:r>
                      <a:endParaRPr lang="ru-RU" altLang="en-US" sz="1400" dirty="0">
                        <a:latin typeface="Arial" panose="020B0604020202020204" pitchFamily="34" charset="0"/>
                      </a:endParaRPr>
                    </a:p>
                  </a:txBody>
                  <a:tcPr marL="91432" marR="91432" marT="45743" marB="457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500042"/>
            <a:ext cx="8229600" cy="1224714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 err="1"/>
              <a:t>«Аққулы ауданының</a:t>
            </a:r>
            <a:r>
              <a:rPr lang="ru-RU" sz="1800" b="1" dirty="0"/>
              <a:t> </a:t>
            </a:r>
            <a:r>
              <a:rPr lang="kk-KZ" sz="1800" b="1" dirty="0"/>
              <a:t>Ішкі саясат және тілдерді дамыту </a:t>
            </a:r>
            <a:r>
              <a:rPr lang="ru-RU" sz="1800" b="1" dirty="0" err="1"/>
              <a:t>бөлімі» ММ-нің </a:t>
            </a:r>
            <a:br>
              <a:rPr lang="ru-RU" sz="2800" dirty="0" err="1">
                <a:solidFill>
                  <a:srgbClr val="002060"/>
                </a:solidFill>
              </a:rPr>
            </a:br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Бюджет </a:t>
            </a:r>
            <a:r>
              <a:rPr lang="ru-RU" sz="28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шығыстары</a:t>
            </a:r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 </a:t>
            </a:r>
            <a:endParaRPr lang="ru-RU" sz="1400" dirty="0">
              <a:solidFill>
                <a:srgbClr val="002060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90170530"/>
              </p:ext>
            </p:extLst>
          </p:nvPr>
        </p:nvGraphicFramePr>
        <p:xfrm>
          <a:off x="285720" y="1346291"/>
          <a:ext cx="8568627" cy="48216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434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01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65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669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715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61410">
                <a:tc>
                  <a:txBody>
                    <a:bodyPr/>
                    <a:lstStyle/>
                    <a:p>
                      <a:r>
                        <a:rPr lang="kk-KZ" sz="1600" dirty="0"/>
                        <a:t>Атауы 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600" dirty="0"/>
                        <a:t>2025</a:t>
                      </a:r>
                    </a:p>
                    <a:p>
                      <a:r>
                        <a:rPr lang="kk-KZ" sz="1600" dirty="0"/>
                        <a:t>жыл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600" dirty="0"/>
                        <a:t>2026</a:t>
                      </a:r>
                    </a:p>
                    <a:p>
                      <a:r>
                        <a:rPr lang="kk-KZ" sz="1600" dirty="0"/>
                        <a:t>жыл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600" dirty="0"/>
                        <a:t>2027</a:t>
                      </a:r>
                    </a:p>
                    <a:p>
                      <a:r>
                        <a:rPr lang="kk-KZ" sz="1600" baseline="0" dirty="0"/>
                        <a:t>жыл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600" dirty="0"/>
                        <a:t>2028</a:t>
                      </a:r>
                    </a:p>
                    <a:p>
                      <a:r>
                        <a:rPr lang="kk-KZ" sz="1600" baseline="0" dirty="0"/>
                        <a:t>жыл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596">
                <a:tc>
                  <a:txBody>
                    <a:bodyPr/>
                    <a:lstStyle/>
                    <a:p>
                      <a:r>
                        <a:rPr lang="kk-KZ" sz="1600" dirty="0"/>
                        <a:t>Жиыны</a:t>
                      </a:r>
                      <a:r>
                        <a:rPr lang="kk-KZ" sz="1600" baseline="0" dirty="0"/>
                        <a:t> : мың теңге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100450,0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 dirty="0">
                          <a:latin typeface="Times New Roman" pitchFamily="18" charset="0"/>
                          <a:cs typeface="Times New Roman" pitchFamily="18" charset="0"/>
                        </a:rPr>
                        <a:t>107336,0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 dirty="0">
                          <a:latin typeface="Times New Roman" pitchFamily="18" charset="0"/>
                          <a:cs typeface="Times New Roman" pitchFamily="18" charset="0"/>
                        </a:rPr>
                        <a:t>109172,0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 dirty="0">
                          <a:latin typeface="Times New Roman" pitchFamily="18" charset="0"/>
                          <a:cs typeface="Times New Roman" pitchFamily="18" charset="0"/>
                        </a:rPr>
                        <a:t>110401,0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7453">
                <a:tc>
                  <a:txBody>
                    <a:bodyPr/>
                    <a:lstStyle/>
                    <a:p>
                      <a:pPr marL="12700">
                        <a:spcAft>
                          <a:spcPts val="10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001 </a:t>
                      </a:r>
                      <a:r>
                        <a:rPr lang="ru-RU" sz="1100" dirty="0" err="1">
                          <a:latin typeface="Times New Roman"/>
                          <a:ea typeface="Times New Roman"/>
                          <a:cs typeface="Times New Roman"/>
                        </a:rPr>
                        <a:t>Бағдарламасы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12700">
                        <a:spcAft>
                          <a:spcPts val="100"/>
                        </a:spcAft>
                      </a:pPr>
                      <a:r>
                        <a:rPr kumimoji="0" lang="kk-KZ" sz="11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«</a:t>
                      </a:r>
                      <a:r>
                        <a:rPr lang="kk-KZ" sz="1100" dirty="0"/>
                        <a:t>Ақпарат саласындағы мемлекеттік саясатты жүзеге асыру, мемлекеттілікті нығайту және азаматтардың әлеуметтік оптимизмін қалыптастыру, тілдерді дамыту бойынша қызметтер</a:t>
                      </a:r>
                      <a:r>
                        <a:rPr kumimoji="0" lang="kk-KZ" sz="11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»</a:t>
                      </a:r>
                      <a:endParaRPr lang="ru-RU" sz="11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kk-KZ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32777,0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kk-KZ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37551,0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kk-KZ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36230,0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kk-KZ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36482,0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754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 004 </a:t>
                      </a:r>
                      <a:r>
                        <a:rPr lang="ru-RU" sz="1100" dirty="0" err="1">
                          <a:latin typeface="Times New Roman"/>
                          <a:ea typeface="Times New Roman"/>
                          <a:cs typeface="Times New Roman"/>
                        </a:rPr>
                        <a:t>Бағдарламасы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100" dirty="0"/>
                        <a:t>Жастар саясаты саласындағы іс-шараларды жүзеге асыру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kk-KZ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kk-KZ" sz="1200" dirty="0">
                          <a:latin typeface="Times New Roman" pitchFamily="18" charset="0"/>
                          <a:cs typeface="Times New Roman" pitchFamily="18" charset="0"/>
                        </a:rPr>
                        <a:t>36967,0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kk-KZ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kk-KZ" sz="1200" dirty="0">
                          <a:latin typeface="Times New Roman" pitchFamily="18" charset="0"/>
                          <a:cs typeface="Times New Roman" pitchFamily="18" charset="0"/>
                        </a:rPr>
                        <a:t>37704,0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kk-KZ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kk-KZ" sz="1200" dirty="0">
                          <a:latin typeface="Times New Roman" pitchFamily="18" charset="0"/>
                          <a:cs typeface="Times New Roman" pitchFamily="18" charset="0"/>
                        </a:rPr>
                        <a:t>38927,0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kk-KZ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kk-KZ" sz="1200" dirty="0">
                          <a:latin typeface="Times New Roman" pitchFamily="18" charset="0"/>
                          <a:cs typeface="Times New Roman" pitchFamily="18" charset="0"/>
                        </a:rPr>
                        <a:t>38204,0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754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005 </a:t>
                      </a:r>
                      <a:r>
                        <a:rPr lang="ru-RU" sz="1100" dirty="0" err="1">
                          <a:latin typeface="Times New Roman"/>
                          <a:ea typeface="Times New Roman"/>
                          <a:cs typeface="Times New Roman"/>
                        </a:rPr>
                        <a:t>Бағдарламасы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dirty="0"/>
                        <a:t>Мемлекеттік ақпараттық саясатты іске асыру жөніндегі қызметтер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29900,0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31275,0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33122,0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34778,0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754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008 </a:t>
                      </a:r>
                      <a:r>
                        <a:rPr lang="ru-RU" sz="1100" dirty="0" err="1">
                          <a:latin typeface="Times New Roman"/>
                          <a:ea typeface="Times New Roman"/>
                          <a:cs typeface="Times New Roman"/>
                        </a:rPr>
                        <a:t>Бағдарламасы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dirty="0"/>
                        <a:t>Мемлекеттік тілді және Қазақстан халқының басқа тілдерін дамыту</a:t>
                      </a:r>
                      <a:endParaRPr lang="ru-RU" sz="12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806,0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806,0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itchFamily="18" charset="0"/>
                          <a:cs typeface="Times New Roman" pitchFamily="18" charset="0"/>
                        </a:rPr>
                        <a:t>893,0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itchFamily="18" charset="0"/>
                          <a:cs typeface="Times New Roman" pitchFamily="18" charset="0"/>
                        </a:rPr>
                        <a:t>937,0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754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98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kk-KZ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kk-KZ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499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kk-KZ" sz="3200" b="1" i="1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Бюджеттік нақтылаудан кейінгі бөлім шығыстары келесідей: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kk-KZ" sz="2800" b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3500" dirty="0" err="1">
                <a:latin typeface="Times New Roman" pitchFamily="18" charset="0"/>
                <a:cs typeface="Times New Roman" pitchFamily="18" charset="0"/>
              </a:rPr>
              <a:t>Бөлім</a:t>
            </a:r>
            <a:r>
              <a:rPr lang="ru-RU" sz="3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500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3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500" dirty="0" err="1">
                <a:latin typeface="Times New Roman" pitchFamily="18" charset="0"/>
                <a:cs typeface="Times New Roman" pitchFamily="18" charset="0"/>
              </a:rPr>
              <a:t>барлығы</a:t>
            </a:r>
            <a:r>
              <a:rPr lang="ru-RU" sz="3500" dirty="0">
                <a:latin typeface="Times New Roman" pitchFamily="18" charset="0"/>
                <a:cs typeface="Times New Roman" pitchFamily="18" charset="0"/>
              </a:rPr>
              <a:t>  2026-2028ж.ж.</a:t>
            </a:r>
          </a:p>
          <a:p>
            <a:pPr>
              <a:buNone/>
            </a:pP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326909,0 </a:t>
            </a:r>
            <a:r>
              <a:rPr lang="ru-RU" sz="3500" dirty="0" err="1">
                <a:latin typeface="Times New Roman" pitchFamily="18" charset="0"/>
                <a:cs typeface="Times New Roman" pitchFamily="18" charset="0"/>
              </a:rPr>
              <a:t>мың</a:t>
            </a:r>
            <a:r>
              <a:rPr lang="ru-RU" sz="3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500" dirty="0" err="1">
                <a:latin typeface="Times New Roman" pitchFamily="18" charset="0"/>
                <a:cs typeface="Times New Roman" pitchFamily="18" charset="0"/>
              </a:rPr>
              <a:t>теңге</a:t>
            </a:r>
            <a:r>
              <a:rPr lang="ru-RU" sz="3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500" dirty="0" err="1">
                <a:latin typeface="Times New Roman" pitchFamily="18" charset="0"/>
                <a:cs typeface="Times New Roman" pitchFamily="18" charset="0"/>
              </a:rPr>
              <a:t>жоспарланған</a:t>
            </a:r>
            <a:r>
              <a:rPr lang="ru-RU" sz="35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500" dirty="0" err="1">
                <a:latin typeface="Times New Roman" pitchFamily="18" charset="0"/>
                <a:cs typeface="Times New Roman" pitchFamily="18" charset="0"/>
              </a:rPr>
              <a:t>оның</a:t>
            </a:r>
            <a:r>
              <a:rPr lang="ru-RU" sz="3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500" dirty="0" err="1">
                <a:latin typeface="Times New Roman" pitchFamily="18" charset="0"/>
                <a:cs typeface="Times New Roman" pitchFamily="18" charset="0"/>
              </a:rPr>
              <a:t>ішінде</a:t>
            </a:r>
            <a:r>
              <a:rPr lang="ru-RU" sz="35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kk-KZ" sz="2800" b="1" dirty="0"/>
              <a:t>470001015</a:t>
            </a:r>
            <a:r>
              <a:rPr lang="kk-KZ" sz="2800" dirty="0"/>
              <a:t> «Ақпарат саласындағы мемлекеттік саясатты іске асыру, мемлекеттілікті нығайту және азаматтардың әлеуметтік оптимизмін қалыптастыру, тілдерді дамыту бойынша қызметтер» бойынша –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110263,0</a:t>
            </a:r>
            <a:r>
              <a:rPr lang="kk-KZ" sz="2800" dirty="0"/>
              <a:t>мың теңге. көлік жөндеуге қосымша қажеттілік есебінен 722,0 мың </a:t>
            </a:r>
            <a:r>
              <a:rPr lang="kk-KZ" sz="2800" dirty="0" err="1"/>
              <a:t>тенгеге</a:t>
            </a:r>
            <a:r>
              <a:rPr lang="kk-KZ" sz="2800" dirty="0"/>
              <a:t> өсіп отырмыз.</a:t>
            </a:r>
            <a:endParaRPr lang="kk-KZ" sz="2900" dirty="0"/>
          </a:p>
          <a:p>
            <a:r>
              <a:rPr lang="kk-KZ" sz="2800" b="1" dirty="0"/>
              <a:t>470004015 </a:t>
            </a:r>
            <a:r>
              <a:rPr lang="kk-KZ" sz="2800" dirty="0"/>
              <a:t>«Жастар саясаты саласындағы шараларды жүзеге асыру» бағдарламасы бойынша –</a:t>
            </a:r>
            <a:r>
              <a:rPr lang="ru-RU" sz="2800" b="1" dirty="0"/>
              <a:t> </a:t>
            </a:r>
            <a:r>
              <a:rPr lang="kk-KZ" sz="2800" b="1" dirty="0"/>
              <a:t>114835,0</a:t>
            </a:r>
            <a:r>
              <a:rPr lang="kk-KZ" sz="2800" dirty="0"/>
              <a:t>мың </a:t>
            </a:r>
            <a:r>
              <a:rPr lang="kk-KZ" sz="2800" dirty="0" err="1"/>
              <a:t>тенге</a:t>
            </a:r>
            <a:r>
              <a:rPr lang="kk-KZ" sz="2800" dirty="0"/>
              <a:t>. </a:t>
            </a:r>
          </a:p>
          <a:p>
            <a:r>
              <a:rPr lang="kk-KZ" sz="2800" b="1" dirty="0"/>
              <a:t>470005015 </a:t>
            </a:r>
            <a:r>
              <a:rPr lang="kk-KZ" sz="2800" dirty="0"/>
              <a:t>«Мемлекеттік ақпараттық саясатты іске асыру жөніндегі қызметтер» бағдарламасы бойынша -99175</a:t>
            </a:r>
            <a:r>
              <a:rPr lang="kk-KZ" sz="2800" b="1" dirty="0"/>
              <a:t>,0</a:t>
            </a:r>
            <a:r>
              <a:rPr lang="kk-KZ" sz="2800" dirty="0"/>
              <a:t> мың теңге </a:t>
            </a:r>
          </a:p>
          <a:p>
            <a:r>
              <a:rPr lang="kk-KZ" sz="2800" b="1" dirty="0"/>
              <a:t>470008015</a:t>
            </a:r>
            <a:r>
              <a:rPr lang="kk-KZ" sz="2800" dirty="0"/>
              <a:t> «Мемлекеттік тілді және Қазақстан халқының басқа тілдерін дамыту» бағдарламасы бойынша -</a:t>
            </a:r>
            <a:r>
              <a:rPr lang="kk-KZ" sz="2800" b="1" dirty="0"/>
              <a:t>2636,0 </a:t>
            </a:r>
            <a:r>
              <a:rPr lang="kk-KZ" sz="2800" dirty="0"/>
              <a:t>мың теңге</a:t>
            </a:r>
            <a:r>
              <a:rPr lang="kk-KZ" sz="35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).</a:t>
            </a:r>
            <a:endParaRPr lang="ru-RU" sz="3500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4FFB5191-C353-B9AB-1F1C-9049A09729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7728"/>
            <a:ext cx="65" cy="241744"/>
          </a:xfrm>
          <a:prstGeom prst="rect">
            <a:avLst/>
          </a:prstGeom>
          <a:solidFill>
            <a:srgbClr val="30313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7457" rIns="0" bIns="-17457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x-none" altLang="x-non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6DBBF701-F329-3238-B58C-75236A2A8C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60128"/>
            <a:ext cx="65" cy="241744"/>
          </a:xfrm>
          <a:prstGeom prst="rect">
            <a:avLst/>
          </a:prstGeom>
          <a:solidFill>
            <a:srgbClr val="30313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7457" rIns="0" bIns="-17457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x-none" altLang="x-non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2984"/>
            <a:ext cx="8229600" cy="3000396"/>
          </a:xfrm>
        </p:spPr>
        <p:txBody>
          <a:bodyPr>
            <a:normAutofit/>
          </a:bodyPr>
          <a:lstStyle/>
          <a:p>
            <a:pPr algn="ctr"/>
            <a:br>
              <a:rPr lang="ru-RU" sz="4000" b="1" dirty="0">
                <a:solidFill>
                  <a:srgbClr val="FF0000"/>
                </a:solidFill>
              </a:rPr>
            </a:br>
            <a:r>
              <a:rPr lang="ru-RU" sz="4000" dirty="0" err="1">
                <a:solidFill>
                  <a:srgbClr val="FF0000"/>
                </a:solidFill>
              </a:rPr>
              <a:t>Аққулы ауданының</a:t>
            </a:r>
            <a:r>
              <a:rPr lang="ru-RU" sz="4000" dirty="0">
                <a:solidFill>
                  <a:srgbClr val="FF0000"/>
                </a:solidFill>
              </a:rPr>
              <a:t>  </a:t>
            </a:r>
            <a:r>
              <a:rPr lang="kk-KZ" sz="3600" dirty="0">
                <a:solidFill>
                  <a:srgbClr val="FF0000"/>
                </a:solidFill>
              </a:rPr>
              <a:t>Ішкі саясат және тілдерді дамыту  </a:t>
            </a:r>
            <a:r>
              <a:rPr lang="ru-RU" sz="4000" dirty="0" err="1">
                <a:solidFill>
                  <a:srgbClr val="FF0000"/>
                </a:solidFill>
              </a:rPr>
              <a:t>бөлімінің</a:t>
            </a:r>
            <a:r>
              <a:rPr lang="ru-RU" sz="4000" dirty="0">
                <a:solidFill>
                  <a:srgbClr val="FF0000"/>
                </a:solidFill>
              </a:rPr>
              <a:t> </a:t>
            </a:r>
            <a:r>
              <a:rPr lang="ru-RU" sz="4000" dirty="0" err="1">
                <a:solidFill>
                  <a:srgbClr val="FF0000"/>
                </a:solidFill>
              </a:rPr>
              <a:t>бастығы</a:t>
            </a:r>
            <a:br>
              <a:rPr lang="kk-KZ" sz="4000" dirty="0">
                <a:solidFill>
                  <a:srgbClr val="FF0000"/>
                </a:solidFill>
              </a:rPr>
            </a:br>
            <a:r>
              <a:rPr lang="kk-KZ" sz="4000" b="1" dirty="0">
                <a:solidFill>
                  <a:srgbClr val="FF0000"/>
                </a:solidFill>
              </a:rPr>
              <a:t> Л.Е.Кумарова</a:t>
            </a:r>
            <a:endParaRPr lang="ru-RU" sz="4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Горизонтальный свиток 3"/>
          <p:cNvSpPr/>
          <p:nvPr/>
        </p:nvSpPr>
        <p:spPr>
          <a:xfrm>
            <a:off x="571472" y="714356"/>
            <a:ext cx="8072494" cy="5143536"/>
          </a:xfrm>
          <a:prstGeom prst="horizontalScroll">
            <a:avLst>
              <a:gd name="adj" fmla="val 13008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i="1" dirty="0" err="1">
                <a:solidFill>
                  <a:srgbClr val="FF0000"/>
                </a:solidFill>
              </a:rPr>
              <a:t>Назарларыңызға</a:t>
            </a:r>
            <a:r>
              <a:rPr lang="ru-RU" sz="8000" b="1" i="1" dirty="0" err="1">
                <a:solidFill>
                  <a:srgbClr val="FF0000"/>
                </a:solidFill>
              </a:rPr>
              <a:t> рахмет</a:t>
            </a:r>
            <a:r>
              <a:rPr lang="ru-RU" sz="8000" b="1" i="1" dirty="0">
                <a:solidFill>
                  <a:srgbClr val="FF0000"/>
                </a:solidFill>
              </a:rPr>
              <a:t>!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307</TotalTime>
  <Words>533</Words>
  <Application>Microsoft Office PowerPoint</Application>
  <PresentationFormat>Экран (4:3)</PresentationFormat>
  <Paragraphs>104</Paragraphs>
  <Slides>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5" baseType="lpstr">
      <vt:lpstr>Arial</vt:lpstr>
      <vt:lpstr>Calibri</vt:lpstr>
      <vt:lpstr>Constantia</vt:lpstr>
      <vt:lpstr>inherit</vt:lpstr>
      <vt:lpstr>Times New Roman</vt:lpstr>
      <vt:lpstr>Wingdings</vt:lpstr>
      <vt:lpstr>Wingdings 2</vt:lpstr>
      <vt:lpstr>Поток</vt:lpstr>
      <vt:lpstr>2026-2028 жылдарға арналған “АҚҚУЛЫ АУДАНЫНЫҢ ІШКІ САЯСАТ ЖӘНЕ ТІЛДІ ДАМЫТУ БӨЛІМІ” ММ  АЗАМАТТЫҚ БЮДЖЕТІ   (нақтылау) </vt:lpstr>
      <vt:lpstr>Құрметті оқырмандар!    </vt:lpstr>
      <vt:lpstr>2026-2028 жылдарға арналған ауданның әлеуметтік-экономикалық дамудың негізгі көрсеткіштері</vt:lpstr>
      <vt:lpstr>«Аққулы ауданының Ішкі саясат және тілдерді дамыту бөлімі» ММ-нің  Бюджет шығыстары  </vt:lpstr>
      <vt:lpstr>Бюджеттік нақтылаудан кейінгі бөлім шығыстары келесідей:</vt:lpstr>
      <vt:lpstr> Аққулы ауданының  Ішкі саясат және тілдерді дамыту  бөлімінің бастығы  Л.Е.Кумарова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ГРАЖДАНСКИЙ БЮДЖЕТ    ГУ “ОТДЕЛ СЕЛЬСКОГО ХОЗЯЙСТВА, ПРЕДПРИНИМАТЕЛЬСТВА И ВЕТЕРИНАРИИ РАЙОНА АҚҚУЛЫ”  на 2020-2022 годы</dc:title>
  <dc:creator>Work</dc:creator>
  <cp:lastModifiedBy>Анна Алина</cp:lastModifiedBy>
  <cp:revision>52</cp:revision>
  <dcterms:created xsi:type="dcterms:W3CDTF">2020-04-28T05:36:36Z</dcterms:created>
  <dcterms:modified xsi:type="dcterms:W3CDTF">2026-10-21T07:44:44Z</dcterms:modified>
</cp:coreProperties>
</file>