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drawings/drawing11.xml" ContentType="application/vnd.openxmlformats-officedocument.drawingml.chartshapes+xml"/>
  <Override PartName="/ppt/charts/chart13.xml" ContentType="application/vnd.openxmlformats-officedocument.drawingml.chart+xml"/>
  <Override PartName="/ppt/drawings/drawing12.xml" ContentType="application/vnd.openxmlformats-officedocument.drawingml.chartshapes+xml"/>
  <Override PartName="/ppt/charts/chart14.xml" ContentType="application/vnd.openxmlformats-officedocument.drawingml.chart+xml"/>
  <Override PartName="/ppt/drawings/drawing1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5.xml" ContentType="application/vnd.openxmlformats-officedocument.drawingml.chart+xml"/>
  <Override PartName="/ppt/drawings/drawing14.xml" ContentType="application/vnd.openxmlformats-officedocument.drawingml.chartshapes+xml"/>
  <Override PartName="/ppt/charts/chart16.xml" ContentType="application/vnd.openxmlformats-officedocument.drawingml.chart+xml"/>
  <Override PartName="/ppt/drawings/drawing15.xml" ContentType="application/vnd.openxmlformats-officedocument.drawingml.chartshapes+xml"/>
  <Override PartName="/ppt/charts/chart17.xml" ContentType="application/vnd.openxmlformats-officedocument.drawingml.chart+xml"/>
  <Override PartName="/ppt/drawings/drawing16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theme/themeOverride2.xml" ContentType="application/vnd.openxmlformats-officedocument.themeOverride+xml"/>
  <Override PartName="/ppt/drawings/drawing17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21.xml" ContentType="application/vnd.openxmlformats-officedocument.drawingml.chart+xml"/>
  <Override PartName="/ppt/drawings/drawing18.xml" ContentType="application/vnd.openxmlformats-officedocument.drawingml.chartshapes+xml"/>
  <Override PartName="/ppt/charts/chart22.xml" ContentType="application/vnd.openxmlformats-officedocument.drawingml.chart+xml"/>
  <Override PartName="/ppt/notesSlides/notesSlide11.xml" ContentType="application/vnd.openxmlformats-officedocument.presentationml.notesSlide+xml"/>
  <Override PartName="/ppt/charts/chart23.xml" ContentType="application/vnd.openxmlformats-officedocument.drawingml.chart+xml"/>
  <Override PartName="/ppt/drawings/drawing19.xml" ContentType="application/vnd.openxmlformats-officedocument.drawingml.chartshapes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drawings/drawing20.xml" ContentType="application/vnd.openxmlformats-officedocument.drawingml.chartshapes+xml"/>
  <Override PartName="/ppt/charts/chart26.xml" ContentType="application/vnd.openxmlformats-officedocument.drawingml.chart+xml"/>
  <Override PartName="/ppt/drawings/drawing2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7.xml" ContentType="application/vnd.openxmlformats-officedocument.drawingml.chart+xml"/>
  <Override PartName="/ppt/drawings/drawing22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  <p:sldMasterId id="2147483822" r:id="rId2"/>
    <p:sldMasterId id="2147483831" r:id="rId3"/>
  </p:sldMasterIdLst>
  <p:notesMasterIdLst>
    <p:notesMasterId r:id="rId19"/>
  </p:notesMasterIdLst>
  <p:handoutMasterIdLst>
    <p:handoutMasterId r:id="rId20"/>
  </p:handoutMasterIdLst>
  <p:sldIdLst>
    <p:sldId id="518" r:id="rId4"/>
    <p:sldId id="537" r:id="rId5"/>
    <p:sldId id="529" r:id="rId6"/>
    <p:sldId id="530" r:id="rId7"/>
    <p:sldId id="533" r:id="rId8"/>
    <p:sldId id="520" r:id="rId9"/>
    <p:sldId id="522" r:id="rId10"/>
    <p:sldId id="523" r:id="rId11"/>
    <p:sldId id="535" r:id="rId12"/>
    <p:sldId id="536" r:id="rId13"/>
    <p:sldId id="534" r:id="rId14"/>
    <p:sldId id="540" r:id="rId15"/>
    <p:sldId id="539" r:id="rId16"/>
    <p:sldId id="538" r:id="rId17"/>
    <p:sldId id="541" r:id="rId18"/>
  </p:sldIdLst>
  <p:sldSz cx="10080625" cy="6840538"/>
  <p:notesSz cx="6797675" cy="9925050"/>
  <p:defaultTextStyle>
    <a:defPPr>
      <a:defRPr lang="ru-RU"/>
    </a:defPPr>
    <a:lvl1pPr marL="0" algn="l" defTabSz="919367" rtl="0" eaLnBrk="1" latinLnBrk="0" hangingPunct="1">
      <a:defRPr sz="1811" kern="1200">
        <a:solidFill>
          <a:schemeClr val="tx1"/>
        </a:solidFill>
        <a:latin typeface="+mn-lt"/>
        <a:ea typeface="+mn-ea"/>
        <a:cs typeface="+mn-cs"/>
      </a:defRPr>
    </a:lvl1pPr>
    <a:lvl2pPr marL="459683" algn="l" defTabSz="919367" rtl="0" eaLnBrk="1" latinLnBrk="0" hangingPunct="1">
      <a:defRPr sz="1811" kern="1200">
        <a:solidFill>
          <a:schemeClr val="tx1"/>
        </a:solidFill>
        <a:latin typeface="+mn-lt"/>
        <a:ea typeface="+mn-ea"/>
        <a:cs typeface="+mn-cs"/>
      </a:defRPr>
    </a:lvl2pPr>
    <a:lvl3pPr marL="919367" algn="l" defTabSz="919367" rtl="0" eaLnBrk="1" latinLnBrk="0" hangingPunct="1">
      <a:defRPr sz="1811" kern="1200">
        <a:solidFill>
          <a:schemeClr val="tx1"/>
        </a:solidFill>
        <a:latin typeface="+mn-lt"/>
        <a:ea typeface="+mn-ea"/>
        <a:cs typeface="+mn-cs"/>
      </a:defRPr>
    </a:lvl3pPr>
    <a:lvl4pPr marL="1379050" algn="l" defTabSz="919367" rtl="0" eaLnBrk="1" latinLnBrk="0" hangingPunct="1">
      <a:defRPr sz="1811" kern="1200">
        <a:solidFill>
          <a:schemeClr val="tx1"/>
        </a:solidFill>
        <a:latin typeface="+mn-lt"/>
        <a:ea typeface="+mn-ea"/>
        <a:cs typeface="+mn-cs"/>
      </a:defRPr>
    </a:lvl4pPr>
    <a:lvl5pPr marL="1838732" algn="l" defTabSz="919367" rtl="0" eaLnBrk="1" latinLnBrk="0" hangingPunct="1">
      <a:defRPr sz="1811" kern="1200">
        <a:solidFill>
          <a:schemeClr val="tx1"/>
        </a:solidFill>
        <a:latin typeface="+mn-lt"/>
        <a:ea typeface="+mn-ea"/>
        <a:cs typeface="+mn-cs"/>
      </a:defRPr>
    </a:lvl5pPr>
    <a:lvl6pPr marL="2298417" algn="l" defTabSz="919367" rtl="0" eaLnBrk="1" latinLnBrk="0" hangingPunct="1">
      <a:defRPr sz="1811" kern="1200">
        <a:solidFill>
          <a:schemeClr val="tx1"/>
        </a:solidFill>
        <a:latin typeface="+mn-lt"/>
        <a:ea typeface="+mn-ea"/>
        <a:cs typeface="+mn-cs"/>
      </a:defRPr>
    </a:lvl6pPr>
    <a:lvl7pPr marL="2758099" algn="l" defTabSz="919367" rtl="0" eaLnBrk="1" latinLnBrk="0" hangingPunct="1">
      <a:defRPr sz="1811" kern="1200">
        <a:solidFill>
          <a:schemeClr val="tx1"/>
        </a:solidFill>
        <a:latin typeface="+mn-lt"/>
        <a:ea typeface="+mn-ea"/>
        <a:cs typeface="+mn-cs"/>
      </a:defRPr>
    </a:lvl7pPr>
    <a:lvl8pPr marL="3217781" algn="l" defTabSz="919367" rtl="0" eaLnBrk="1" latinLnBrk="0" hangingPunct="1">
      <a:defRPr sz="1811" kern="1200">
        <a:solidFill>
          <a:schemeClr val="tx1"/>
        </a:solidFill>
        <a:latin typeface="+mn-lt"/>
        <a:ea typeface="+mn-ea"/>
        <a:cs typeface="+mn-cs"/>
      </a:defRPr>
    </a:lvl8pPr>
    <a:lvl9pPr marL="3677465" algn="l" defTabSz="919367" rtl="0" eaLnBrk="1" latinLnBrk="0" hangingPunct="1">
      <a:defRPr sz="181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12" initials="p" lastIdx="1" clrIdx="0">
    <p:extLst>
      <p:ext uri="{19B8F6BF-5375-455C-9EA6-DF929625EA0E}">
        <p15:presenceInfo xmlns:p15="http://schemas.microsoft.com/office/powerpoint/2012/main" userId="pc12" providerId="None"/>
      </p:ext>
    </p:extLst>
  </p:cmAuthor>
  <p:cmAuthor id="2" name="pc5" initials="p" lastIdx="1" clrIdx="1">
    <p:extLst>
      <p:ext uri="{19B8F6BF-5375-455C-9EA6-DF929625EA0E}">
        <p15:presenceInfo xmlns:p15="http://schemas.microsoft.com/office/powerpoint/2012/main" userId="pc5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FCE"/>
    <a:srgbClr val="69CDAE"/>
    <a:srgbClr val="30BEB0"/>
    <a:srgbClr val="EE3E6C"/>
    <a:srgbClr val="AC2A5C"/>
    <a:srgbClr val="6A84D8"/>
    <a:srgbClr val="6D4DC7"/>
    <a:srgbClr val="E4D2F2"/>
    <a:srgbClr val="34AABA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5" autoAdjust="0"/>
    <p:restoredTop sz="94296" autoAdjust="0"/>
  </p:normalViewPr>
  <p:slideViewPr>
    <p:cSldViewPr snapToGrid="0" showGuides="1">
      <p:cViewPr varScale="1">
        <p:scale>
          <a:sx n="63" d="100"/>
          <a:sy n="63" d="100"/>
        </p:scale>
        <p:origin x="258" y="48"/>
      </p:cViewPr>
      <p:guideLst>
        <p:guide orient="horz" pos="2154"/>
        <p:guide pos="31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20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_____Microsoft_Excel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_____Microsoft_Excel15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_____Microsoft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7.xml"/><Relationship Id="rId2" Type="http://schemas.openxmlformats.org/officeDocument/2006/relationships/package" Target="../embeddings/_____Microsoft_Excel19.xlsx"/><Relationship Id="rId1" Type="http://schemas.openxmlformats.org/officeDocument/2006/relationships/themeOverride" Target="../theme/themeOverride2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_____Microsoft_Excel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____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_____Microsoft_Excel24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_____Microsoft_Excel25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package" Target="../embeddings/_____Microsoft_Excel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ln w="28575"/>
      </c:spPr>
    </c:sideWall>
    <c:backWall>
      <c:thickness val="0"/>
      <c:spPr>
        <a:ln w="28575"/>
      </c:spPr>
    </c:backWall>
    <c:plotArea>
      <c:layout>
        <c:manualLayout>
          <c:layoutTarget val="inner"/>
          <c:xMode val="edge"/>
          <c:yMode val="edge"/>
          <c:x val="5.5815850155232086E-3"/>
          <c:y val="0.10820976651569079"/>
          <c:w val="0.85656247792854789"/>
          <c:h val="0.77325131353539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399FF"/>
            </a:solidFill>
          </c:spPr>
          <c:invertIfNegative val="0"/>
          <c:dLbls>
            <c:dLbl>
              <c:idx val="0"/>
              <c:layout>
                <c:manualLayout>
                  <c:x val="4.1453503381938199E-2"/>
                  <c:y val="-9.7337782160768313E-2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1600" b="0" i="0" u="none" strike="noStrike" kern="1200" baseline="0" dirty="0">
                        <a:solidFill>
                          <a:srgbClr val="405888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defRPr>
                    </a:pPr>
                    <a:r>
                      <a:rPr lang="en-US" sz="1600" b="1" i="0" u="none" strike="noStrike" kern="1200" baseline="0" dirty="0">
                        <a:solidFill>
                          <a:srgbClr val="405888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rPr>
                      <a:t>690,9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116116916861261"/>
                      <c:h val="0.107571224746585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CC8-4B31-BF76-F594489B5921}"/>
                </c:ext>
              </c:extLst>
            </c:dLbl>
            <c:dLbl>
              <c:idx val="1"/>
              <c:layout>
                <c:manualLayout>
                  <c:x val="4.4689532845689044E-2"/>
                  <c:y val="-6.0020485215953621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i="0" u="none" strike="noStrike" kern="1200" baseline="0" dirty="0">
                        <a:solidFill>
                          <a:srgbClr val="405888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rPr>
                      <a:t>764,0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20811492921775"/>
                      <c:h val="0.122564012557579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CC8-4B31-BF76-F594489B59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en-US" sz="1600" b="0" i="0" u="none" strike="noStrike" kern="1200" baseline="0">
                    <a:solidFill>
                      <a:srgbClr val="405888"/>
                    </a:solidFill>
                    <a:latin typeface="+mn-lt"/>
                    <a:ea typeface="Times New Roman" panose="02020603050405020304" pitchFamily="18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50</c:v>
                </c:pt>
                <c:pt idx="1">
                  <c:v>70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2-1CC8-4B31-BF76-F594489B5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6"/>
        <c:shape val="cylinder"/>
        <c:axId val="235802112"/>
        <c:axId val="151197888"/>
        <c:axId val="0"/>
      </c:bar3DChart>
      <c:catAx>
        <c:axId val="235802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51197888"/>
        <c:crosses val="autoZero"/>
        <c:auto val="1"/>
        <c:lblAlgn val="ctr"/>
        <c:lblOffset val="100"/>
        <c:noMultiLvlLbl val="0"/>
      </c:catAx>
      <c:valAx>
        <c:axId val="151197888"/>
        <c:scaling>
          <c:orientation val="minMax"/>
          <c:max val="140"/>
          <c:min val="0"/>
        </c:scaling>
        <c:delete val="1"/>
        <c:axPos val="l"/>
        <c:numFmt formatCode="General" sourceLinked="1"/>
        <c:majorTickMark val="out"/>
        <c:minorTickMark val="none"/>
        <c:tickLblPos val="none"/>
        <c:crossAx val="235802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ln w="28575"/>
      </c:spPr>
    </c:sideWall>
    <c:backWall>
      <c:thickness val="0"/>
      <c:spPr>
        <a:ln w="28575"/>
      </c:spPr>
    </c:backWall>
    <c:plotArea>
      <c:layout>
        <c:manualLayout>
          <c:layoutTarget val="inner"/>
          <c:xMode val="edge"/>
          <c:yMode val="edge"/>
          <c:x val="7.3111133185947558E-2"/>
          <c:y val="2.4628390265539087E-2"/>
          <c:w val="0.85656247792854789"/>
          <c:h val="0.77325131353539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399FF"/>
            </a:solidFill>
          </c:spPr>
          <c:invertIfNegative val="0"/>
          <c:dLbls>
            <c:dLbl>
              <c:idx val="0"/>
              <c:layout>
                <c:manualLayout>
                  <c:x val="6.3262932337259367E-2"/>
                  <c:y val="-7.6773222870084201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kern="1200" dirty="0">
                        <a:solidFill>
                          <a:srgbClr val="405888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rPr>
                      <a:t>565,5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17273694396612"/>
                      <c:h val="0.195299891731923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00B-4422-996A-367A2E2946EA}"/>
                </c:ext>
              </c:extLst>
            </c:dLbl>
            <c:dLbl>
              <c:idx val="1"/>
              <c:layout>
                <c:manualLayout>
                  <c:x val="2.8776285818699097E-2"/>
                  <c:y val="-6.3617093257342425E-2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600" b="1" i="0" u="none" strike="noStrike" kern="1200" baseline="0" dirty="0">
                        <a:solidFill>
                          <a:srgbClr val="405888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defRPr>
                    </a:pPr>
                    <a:r>
                      <a:rPr lang="en-US" sz="1600" b="1" i="0" u="none" strike="noStrike" kern="1200" baseline="0" dirty="0">
                        <a:solidFill>
                          <a:srgbClr val="405888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rPr>
                      <a:t>628,8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11358963367959"/>
                      <c:h val="0.173373460725608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00B-4422-996A-367A2E2946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 sz="1600" b="1" kern="1200">
                    <a:solidFill>
                      <a:srgbClr val="405888"/>
                    </a:solidFill>
                    <a:latin typeface="+mn-lt"/>
                    <a:ea typeface="Times New Roman" panose="02020603050405020304" pitchFamily="18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55</c:v>
                </c:pt>
                <c:pt idx="1">
                  <c:v>70</c:v>
                </c:pt>
              </c:numCache>
            </c:numRef>
          </c:val>
          <c:shape val="box"/>
          <c:extLst>
            <c:ext xmlns:c16="http://schemas.microsoft.com/office/drawing/2014/chart" uri="{C3380CC4-5D6E-409C-BE32-E72D297353CC}">
              <c16:uniqueId val="{00000002-100B-4422-996A-367A2E294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6"/>
        <c:shape val="cylinder"/>
        <c:axId val="248279552"/>
        <c:axId val="154754368"/>
        <c:axId val="0"/>
      </c:bar3DChart>
      <c:catAx>
        <c:axId val="24827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54754368"/>
        <c:crosses val="autoZero"/>
        <c:auto val="1"/>
        <c:lblAlgn val="ctr"/>
        <c:lblOffset val="100"/>
        <c:noMultiLvlLbl val="0"/>
      </c:catAx>
      <c:valAx>
        <c:axId val="154754368"/>
        <c:scaling>
          <c:orientation val="minMax"/>
          <c:max val="140"/>
          <c:min val="0"/>
        </c:scaling>
        <c:delete val="1"/>
        <c:axPos val="l"/>
        <c:numFmt formatCode="General" sourceLinked="1"/>
        <c:majorTickMark val="out"/>
        <c:minorTickMark val="none"/>
        <c:tickLblPos val="none"/>
        <c:crossAx val="248279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988784419988702"/>
          <c:y val="4.1637872360425224E-2"/>
          <c:w val="0.5020075836422111"/>
          <c:h val="0.741281504843226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жыл</c:v>
                </c:pt>
              </c:strCache>
            </c:strRef>
          </c:tx>
          <c:spPr>
            <a:ln>
              <a:solidFill>
                <a:prstClr val="black"/>
              </a:solidFill>
            </a:ln>
          </c:spPr>
          <c:explosion val="4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6E2-4A23-9F0F-A1C2129F418B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C6E2-4A23-9F0F-A1C2129F418B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C6E2-4A23-9F0F-A1C2129F418B}"/>
              </c:ext>
            </c:extLst>
          </c:dPt>
          <c:dPt>
            <c:idx val="3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C6E2-4A23-9F0F-A1C2129F418B}"/>
              </c:ext>
            </c:extLst>
          </c:dPt>
          <c:dPt>
            <c:idx val="4"/>
            <c:bubble3D val="0"/>
            <c:spPr>
              <a:solidFill>
                <a:srgbClr val="33CCFF"/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C6E2-4A23-9F0F-A1C2129F418B}"/>
              </c:ext>
            </c:extLst>
          </c:dPt>
          <c:dPt>
            <c:idx val="5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C6E2-4A23-9F0F-A1C2129F418B}"/>
              </c:ext>
            </c:extLst>
          </c:dPt>
          <c:cat>
            <c:strRef>
              <c:f>Лист1!$A$2:$A$7</c:f>
              <c:strCache>
                <c:ptCount val="6"/>
                <c:pt idx="0">
                  <c:v>Ауыл шаруашылығы ,%</c:v>
                </c:pt>
                <c:pt idx="1">
                  <c:v>Өнеркәсіп,%</c:v>
                </c:pt>
                <c:pt idx="2">
                  <c:v>Құрылыс ,%</c:v>
                </c:pt>
                <c:pt idx="3">
                  <c:v>Сауда,%</c:v>
                </c:pt>
                <c:pt idx="4">
                  <c:v>Көлік және байланыс,%</c:v>
                </c:pt>
                <c:pt idx="5">
                  <c:v>Басқа да қызметтер,%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11</c:v>
                </c:pt>
                <c:pt idx="1">
                  <c:v>18.7</c:v>
                </c:pt>
                <c:pt idx="2">
                  <c:v>7.2</c:v>
                </c:pt>
                <c:pt idx="3">
                  <c:v>8.9</c:v>
                </c:pt>
                <c:pt idx="4">
                  <c:v>12</c:v>
                </c:pt>
                <c:pt idx="5">
                  <c:v>27.9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6E2-4A23-9F0F-A1C2129F4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lang="ru-RU" sz="1100" b="1" kern="1200">
          <a:solidFill>
            <a:schemeClr val="accent5">
              <a:lumMod val="75000"/>
            </a:schemeClr>
          </a:solidFill>
          <a:latin typeface="Calibri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754603678389951"/>
          <c:y val="0"/>
          <c:w val="0.70245407508127122"/>
          <c:h val="0.937742485185298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ж. 9 айы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13"/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45F-4E9F-8A73-127581B8198C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E45F-4E9F-8A73-127581B8198C}"/>
              </c:ext>
            </c:extLst>
          </c:dPt>
          <c:dPt>
            <c:idx val="2"/>
            <c:bubble3D val="0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E45F-4E9F-8A73-127581B8198C}"/>
              </c:ext>
            </c:extLst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45F-4E9F-8A73-127581B8198C}"/>
              </c:ext>
            </c:extLst>
          </c:dPt>
          <c:dPt>
            <c:idx val="4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E45F-4E9F-8A73-127581B8198C}"/>
              </c:ext>
            </c:extLst>
          </c:dPt>
          <c:dPt>
            <c:idx val="5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E45F-4E9F-8A73-127581B8198C}"/>
              </c:ext>
            </c:extLst>
          </c:dPt>
          <c:cat>
            <c:strRef>
              <c:f>Лист1!$A$2:$A$7</c:f>
              <c:strCache>
                <c:ptCount val="6"/>
                <c:pt idx="0">
                  <c:v>Ауыл шаруашылығы ,%</c:v>
                </c:pt>
                <c:pt idx="1">
                  <c:v>Өнеркәсіп,%</c:v>
                </c:pt>
                <c:pt idx="2">
                  <c:v>Құрылыс ,%</c:v>
                </c:pt>
                <c:pt idx="3">
                  <c:v>Сауда,%</c:v>
                </c:pt>
                <c:pt idx="4">
                  <c:v>Көлік және байланыс,%</c:v>
                </c:pt>
                <c:pt idx="5">
                  <c:v>Басқа да қызметтер,%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10.9</c:v>
                </c:pt>
                <c:pt idx="1">
                  <c:v>16.8</c:v>
                </c:pt>
                <c:pt idx="2">
                  <c:v>11</c:v>
                </c:pt>
                <c:pt idx="3">
                  <c:v>13</c:v>
                </c:pt>
                <c:pt idx="4">
                  <c:v>14</c:v>
                </c:pt>
                <c:pt idx="5">
                  <c:v>39.1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45F-4E9F-8A73-127581B81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321746927303998"/>
          <c:y val="5.8959102110652858E-3"/>
          <c:w val="0.5020075836422111"/>
          <c:h val="0.741281504843226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жыл</c:v>
                </c:pt>
              </c:strCache>
            </c:strRef>
          </c:tx>
          <c:spPr>
            <a:ln>
              <a:solidFill>
                <a:prstClr val="black"/>
              </a:solidFill>
            </a:ln>
          </c:spPr>
          <c:explosion val="11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A7D-4D94-B024-6C2D8E36DB56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4A7D-4D94-B024-6C2D8E36DB56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4A7D-4D94-B024-6C2D8E36DB56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4A7D-4D94-B024-6C2D8E36DB56}"/>
              </c:ext>
            </c:extLst>
          </c:dPt>
          <c:dPt>
            <c:idx val="4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4A7D-4D94-B024-6C2D8E36DB56}"/>
              </c:ext>
            </c:extLst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prstClr val="black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4A7D-4D94-B024-6C2D8E36DB56}"/>
              </c:ext>
            </c:extLst>
          </c:dPt>
          <c:cat>
            <c:strRef>
              <c:f>Лист1!$A$2:$A$7</c:f>
              <c:strCache>
                <c:ptCount val="6"/>
                <c:pt idx="0">
                  <c:v>Ауыл шаруашылығы ,%</c:v>
                </c:pt>
                <c:pt idx="1">
                  <c:v>Өнеркәсіп,%</c:v>
                </c:pt>
                <c:pt idx="2">
                  <c:v>Құрылыс ,%</c:v>
                </c:pt>
                <c:pt idx="3">
                  <c:v>Сауда,%</c:v>
                </c:pt>
                <c:pt idx="4">
                  <c:v>Көлік және байланыс,%</c:v>
                </c:pt>
                <c:pt idx="5">
                  <c:v>Басқа да қызметтер,%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11</c:v>
                </c:pt>
                <c:pt idx="1">
                  <c:v>18.7</c:v>
                </c:pt>
                <c:pt idx="2">
                  <c:v>7.2</c:v>
                </c:pt>
                <c:pt idx="3">
                  <c:v>8.9</c:v>
                </c:pt>
                <c:pt idx="4">
                  <c:v>12</c:v>
                </c:pt>
                <c:pt idx="5">
                  <c:v>27.9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A7D-4D94-B024-6C2D8E36D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914575943484685"/>
          <c:y val="0.10773041035023946"/>
          <c:w val="0.70809603714181135"/>
          <c:h val="0.78414398621970471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Лист1!$A$2:$A$21</c:f>
              <c:strCache>
                <c:ptCount val="20"/>
                <c:pt idx="0">
                  <c:v>Қарағанды</c:v>
                </c:pt>
                <c:pt idx="1">
                  <c:v>Ұлытау</c:v>
                </c:pt>
                <c:pt idx="2">
                  <c:v>Астана қаласы</c:v>
                </c:pt>
                <c:pt idx="3">
                  <c:v>Ақмола</c:v>
                </c:pt>
                <c:pt idx="4">
                  <c:v>Солтүстік Қазақстан</c:v>
                </c:pt>
                <c:pt idx="5">
                  <c:v>Алматы қаласы</c:v>
                </c:pt>
                <c:pt idx="6">
                  <c:v>Қызылорда</c:v>
                </c:pt>
                <c:pt idx="7">
                  <c:v>Алматы</c:v>
                </c:pt>
                <c:pt idx="8">
                  <c:v>Батыс Қазақстан</c:v>
                </c:pt>
                <c:pt idx="9">
                  <c:v>Жетісу</c:v>
                </c:pt>
                <c:pt idx="10">
                  <c:v>Қостанай</c:v>
                </c:pt>
                <c:pt idx="11">
                  <c:v>Түркістан </c:v>
                </c:pt>
                <c:pt idx="12">
                  <c:v>Шығыс Қазақстан</c:v>
                </c:pt>
                <c:pt idx="13">
                  <c:v>Шымкент қаласы</c:v>
                </c:pt>
                <c:pt idx="14">
                  <c:v>Абай</c:v>
                </c:pt>
                <c:pt idx="15">
                  <c:v>Ақтөбе</c:v>
                </c:pt>
                <c:pt idx="16">
                  <c:v>Жамбыл</c:v>
                </c:pt>
                <c:pt idx="17">
                  <c:v>Атырау</c:v>
                </c:pt>
                <c:pt idx="18">
                  <c:v>Павлодар</c:v>
                </c:pt>
                <c:pt idx="19">
                  <c:v>Маңғыстау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</c:numCache>
            </c:numRef>
          </c:val>
          <c:extLst>
            <c:ext xmlns:c16="http://schemas.microsoft.com/office/drawing/2014/chart" uri="{C3380CC4-5D6E-409C-BE32-E72D297353CC}">
              <c16:uniqueId val="{00000000-041D-4010-B13F-F88A6A0DBA7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Лист1!$A$2:$A$21</c:f>
              <c:strCache>
                <c:ptCount val="20"/>
                <c:pt idx="0">
                  <c:v>Қарағанды</c:v>
                </c:pt>
                <c:pt idx="1">
                  <c:v>Ұлытау</c:v>
                </c:pt>
                <c:pt idx="2">
                  <c:v>Астана қаласы</c:v>
                </c:pt>
                <c:pt idx="3">
                  <c:v>Ақмола</c:v>
                </c:pt>
                <c:pt idx="4">
                  <c:v>Солтүстік Қазақстан</c:v>
                </c:pt>
                <c:pt idx="5">
                  <c:v>Алматы қаласы</c:v>
                </c:pt>
                <c:pt idx="6">
                  <c:v>Қызылорда</c:v>
                </c:pt>
                <c:pt idx="7">
                  <c:v>Алматы</c:v>
                </c:pt>
                <c:pt idx="8">
                  <c:v>Батыс Қазақстан</c:v>
                </c:pt>
                <c:pt idx="9">
                  <c:v>Жетісу</c:v>
                </c:pt>
                <c:pt idx="10">
                  <c:v>Қостанай</c:v>
                </c:pt>
                <c:pt idx="11">
                  <c:v>Түркістан </c:v>
                </c:pt>
                <c:pt idx="12">
                  <c:v>Шығыс Қазақстан</c:v>
                </c:pt>
                <c:pt idx="13">
                  <c:v>Шымкент қаласы</c:v>
                </c:pt>
                <c:pt idx="14">
                  <c:v>Абай</c:v>
                </c:pt>
                <c:pt idx="15">
                  <c:v>Ақтөбе</c:v>
                </c:pt>
                <c:pt idx="16">
                  <c:v>Жамбыл</c:v>
                </c:pt>
                <c:pt idx="17">
                  <c:v>Атырау</c:v>
                </c:pt>
                <c:pt idx="18">
                  <c:v>Павлодар</c:v>
                </c:pt>
                <c:pt idx="19">
                  <c:v>Маңғыстау</c:v>
                </c:pt>
              </c:strCache>
            </c:strRef>
          </c:cat>
          <c:val>
            <c:numRef>
              <c:f>Лист1!$D$2:$D$21</c:f>
              <c:numCache>
                <c:formatCode>General</c:formatCode>
                <c:ptCount val="20"/>
              </c:numCache>
            </c:numRef>
          </c:val>
          <c:extLst>
            <c:ext xmlns:c16="http://schemas.microsoft.com/office/drawing/2014/chart" uri="{C3380CC4-5D6E-409C-BE32-E72D297353CC}">
              <c16:uniqueId val="{00000001-041D-4010-B13F-F88A6A0DBA7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Лист1!$A$2:$A$21</c:f>
              <c:strCache>
                <c:ptCount val="20"/>
                <c:pt idx="0">
                  <c:v>Қарағанды</c:v>
                </c:pt>
                <c:pt idx="1">
                  <c:v>Ұлытау</c:v>
                </c:pt>
                <c:pt idx="2">
                  <c:v>Астана қаласы</c:v>
                </c:pt>
                <c:pt idx="3">
                  <c:v>Ақмола</c:v>
                </c:pt>
                <c:pt idx="4">
                  <c:v>Солтүстік Қазақстан</c:v>
                </c:pt>
                <c:pt idx="5">
                  <c:v>Алматы қаласы</c:v>
                </c:pt>
                <c:pt idx="6">
                  <c:v>Қызылорда</c:v>
                </c:pt>
                <c:pt idx="7">
                  <c:v>Алматы</c:v>
                </c:pt>
                <c:pt idx="8">
                  <c:v>Батыс Қазақстан</c:v>
                </c:pt>
                <c:pt idx="9">
                  <c:v>Жетісу</c:v>
                </c:pt>
                <c:pt idx="10">
                  <c:v>Қостанай</c:v>
                </c:pt>
                <c:pt idx="11">
                  <c:v>Түркістан </c:v>
                </c:pt>
                <c:pt idx="12">
                  <c:v>Шығыс Қазақстан</c:v>
                </c:pt>
                <c:pt idx="13">
                  <c:v>Шымкент қаласы</c:v>
                </c:pt>
                <c:pt idx="14">
                  <c:v>Абай</c:v>
                </c:pt>
                <c:pt idx="15">
                  <c:v>Ақтөбе</c:v>
                </c:pt>
                <c:pt idx="16">
                  <c:v>Жамбыл</c:v>
                </c:pt>
                <c:pt idx="17">
                  <c:v>Атырау</c:v>
                </c:pt>
                <c:pt idx="18">
                  <c:v>Павлодар</c:v>
                </c:pt>
                <c:pt idx="19">
                  <c:v>Маңғыстау</c:v>
                </c:pt>
              </c:strCache>
            </c:strRef>
          </c:cat>
          <c:val>
            <c:numRef>
              <c:f>Лист1!$E$2:$E$21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1D-4010-B13F-F88A6A0DB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254767104"/>
        <c:axId val="151211968"/>
      </c:barChar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B1-4E41-A8E8-F30D9558DDA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softEdge rad="0"/>
              </a:effectLst>
              <a:scene3d>
                <a:camera prst="orthographicFront"/>
                <a:lightRig rig="threePt" dir="t"/>
              </a:scene3d>
              <a:sp3d>
                <a:bevelT w="0"/>
                <a:bevelB w="0"/>
              </a:sp3d>
            </c:spPr>
            <c:extLst>
              <c:ext xmlns:c16="http://schemas.microsoft.com/office/drawing/2014/chart" uri="{C3380CC4-5D6E-409C-BE32-E72D297353CC}">
                <c16:uniqueId val="{00000003-52B1-4E41-A8E8-F30D9558DDA7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52B1-4E41-A8E8-F30D9558DDA7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2B1-4E41-A8E8-F30D9558DDA7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52B1-4E41-A8E8-F30D9558DDA7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52B1-4E41-A8E8-F30D9558DDA7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F06-49E2-BF1C-B278D2EABB4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Қарағанды</c:v>
                </c:pt>
                <c:pt idx="1">
                  <c:v>Ұлытау</c:v>
                </c:pt>
                <c:pt idx="2">
                  <c:v>Астана қаласы</c:v>
                </c:pt>
                <c:pt idx="3">
                  <c:v>Ақмола</c:v>
                </c:pt>
                <c:pt idx="4">
                  <c:v>Солтүстік Қазақстан</c:v>
                </c:pt>
                <c:pt idx="5">
                  <c:v>Алматы қаласы</c:v>
                </c:pt>
                <c:pt idx="6">
                  <c:v>Қызылорда</c:v>
                </c:pt>
                <c:pt idx="7">
                  <c:v>Алматы</c:v>
                </c:pt>
                <c:pt idx="8">
                  <c:v>Батыс Қазақстан</c:v>
                </c:pt>
                <c:pt idx="9">
                  <c:v>Жетісу</c:v>
                </c:pt>
                <c:pt idx="10">
                  <c:v>Қостанай</c:v>
                </c:pt>
                <c:pt idx="11">
                  <c:v>Түркістан </c:v>
                </c:pt>
                <c:pt idx="12">
                  <c:v>Шығыс Қазақстан</c:v>
                </c:pt>
                <c:pt idx="13">
                  <c:v>Шымкент қаласы</c:v>
                </c:pt>
                <c:pt idx="14">
                  <c:v>Абай</c:v>
                </c:pt>
                <c:pt idx="15">
                  <c:v>Ақтөбе</c:v>
                </c:pt>
                <c:pt idx="16">
                  <c:v>Жамбыл</c:v>
                </c:pt>
                <c:pt idx="17">
                  <c:v>Атырау</c:v>
                </c:pt>
                <c:pt idx="18">
                  <c:v>Павлодар</c:v>
                </c:pt>
                <c:pt idx="19">
                  <c:v>Маңғыстау</c:v>
                </c:pt>
              </c:strCache>
            </c:strRef>
          </c:cat>
          <c:val>
            <c:numRef>
              <c:f>Лист1!$B$2:$B$21</c:f>
              <c:numCache>
                <c:formatCode>0.0</c:formatCode>
                <c:ptCount val="20"/>
                <c:pt idx="0">
                  <c:v>4</c:v>
                </c:pt>
                <c:pt idx="1">
                  <c:v>4.0999999999999996</c:v>
                </c:pt>
                <c:pt idx="2">
                  <c:v>4.3</c:v>
                </c:pt>
                <c:pt idx="3">
                  <c:v>4.4000000000000004</c:v>
                </c:pt>
                <c:pt idx="4">
                  <c:v>4.4000000000000004</c:v>
                </c:pt>
                <c:pt idx="5">
                  <c:v>4.4000000000000004</c:v>
                </c:pt>
                <c:pt idx="6">
                  <c:v>4.5</c:v>
                </c:pt>
                <c:pt idx="7">
                  <c:v>4.5999999999999996</c:v>
                </c:pt>
                <c:pt idx="8">
                  <c:v>4.5999999999999996</c:v>
                </c:pt>
                <c:pt idx="9">
                  <c:v>4.5999999999999996</c:v>
                </c:pt>
                <c:pt idx="10">
                  <c:v>4.5999999999999996</c:v>
                </c:pt>
                <c:pt idx="11">
                  <c:v>4.5999999999999996</c:v>
                </c:pt>
                <c:pt idx="12">
                  <c:v>4.5999999999999996</c:v>
                </c:pt>
                <c:pt idx="13">
                  <c:v>4.5999999999999996</c:v>
                </c:pt>
                <c:pt idx="14">
                  <c:v>4.7</c:v>
                </c:pt>
                <c:pt idx="15">
                  <c:v>4.7</c:v>
                </c:pt>
                <c:pt idx="16">
                  <c:v>4.8</c:v>
                </c:pt>
                <c:pt idx="17">
                  <c:v>4.9000000000000004</c:v>
                </c:pt>
                <c:pt idx="18">
                  <c:v>4.9000000000000004</c:v>
                </c:pt>
                <c:pt idx="1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41D-4010-B13F-F88A6A0DB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254767616"/>
        <c:axId val="151211392"/>
      </c:barChart>
      <c:catAx>
        <c:axId val="254767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700" b="0" i="0" u="none" strike="noStrike" kern="1200" baseline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defRPr>
            </a:pPr>
            <a:endParaRPr lang="ru-RU"/>
          </a:p>
        </c:txPr>
        <c:crossAx val="151211968"/>
        <c:crosses val="autoZero"/>
        <c:auto val="1"/>
        <c:lblAlgn val="ctr"/>
        <c:lblOffset val="100"/>
        <c:noMultiLvlLbl val="0"/>
      </c:catAx>
      <c:valAx>
        <c:axId val="151211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54767104"/>
        <c:crosses val="autoZero"/>
        <c:crossBetween val="between"/>
        <c:minorUnit val="1"/>
      </c:valAx>
      <c:valAx>
        <c:axId val="151211392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extTo"/>
        <c:crossAx val="254767616"/>
        <c:crosses val="max"/>
        <c:crossBetween val="between"/>
      </c:valAx>
      <c:catAx>
        <c:axId val="254767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12113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997267816350401E-2"/>
          <c:y val="8.4076960209640714E-2"/>
          <c:w val="0.93401001800671524"/>
          <c:h val="0.84585890628232541"/>
        </c:manualLayout>
      </c:layout>
      <c:lineChart>
        <c:grouping val="standard"/>
        <c:varyColors val="0"/>
        <c:ser>
          <c:idx val="2"/>
          <c:order val="0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Лист1!$A$2:$A$3</c:f>
              <c:strCache>
                <c:ptCount val="2"/>
                <c:pt idx="0">
                  <c:v> 2022 жыл 2 тоқсан </c:v>
                </c:pt>
                <c:pt idx="1">
                  <c:v> 2023 жыл 2 тоқсан  </c:v>
                </c:pt>
              </c:strCache>
            </c:strRef>
          </c:cat>
          <c:val>
            <c:numRef>
              <c:f>Лист1!#REF!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Лист1!#REF!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8594-40CF-8E53-44C73EB55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769664"/>
        <c:axId val="154751488"/>
      </c:lineChart>
      <c:catAx>
        <c:axId val="2547696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751488"/>
        <c:crosses val="autoZero"/>
        <c:auto val="1"/>
        <c:lblAlgn val="ctr"/>
        <c:lblOffset val="100"/>
        <c:noMultiLvlLbl val="0"/>
      </c:catAx>
      <c:valAx>
        <c:axId val="1547514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476966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488290269846884E-2"/>
          <c:y val="0.21403206603081057"/>
          <c:w val="0.94522391732283462"/>
          <c:h val="0.532428419403141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ж.           2026 ж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50800" h="50800" prst="coolSlant"/>
            </a:sp3d>
          </c:spPr>
          <c:invertIfNegative val="0"/>
          <c:dLbls>
            <c:dLbl>
              <c:idx val="0"/>
              <c:layout>
                <c:manualLayout>
                  <c:x val="-2.6507649498626151E-3"/>
                  <c:y val="-1.463203957283339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7,1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559035128776583E-2"/>
                      <c:h val="0.150010419371230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731-4848-A06E-E15FCC4527E0}"/>
                </c:ext>
              </c:extLst>
            </c:dLbl>
            <c:dLbl>
              <c:idx val="1"/>
              <c:layout>
                <c:manualLayout>
                  <c:x val="-3.9563919441667024E-3"/>
                  <c:y val="1.0503084979195649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>
                        <a:latin typeface="+mn-lt"/>
                      </a:rPr>
                      <a:t>8,1</a:t>
                    </a:r>
                    <a:endParaRPr lang="en-US" sz="1400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036857133036889E-2"/>
                      <c:h val="0.184521721630442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731-4848-A06E-E15FCC4527E0}"/>
                </c:ext>
              </c:extLst>
            </c:dLbl>
            <c:dLbl>
              <c:idx val="2"/>
              <c:layout>
                <c:manualLayout>
                  <c:x val="2.6506091904884188E-3"/>
                  <c:y val="1.4550671562196174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>
                        <a:latin typeface="+mn-lt"/>
                      </a:rPr>
                      <a:t>5,0</a:t>
                    </a:r>
                    <a:endParaRPr lang="en-US" sz="1400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965947848764109E-2"/>
                      <c:h val="0.150010419371230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5731-4848-A06E-E15FCC4527E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31-4848-A06E-E15FCC4527E0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1400" b="1">
                    <a:solidFill>
                      <a:schemeClr val="accent5">
                        <a:lumMod val="50000"/>
                      </a:schemeClr>
                    </a:solidFill>
                    <a:latin typeface="+mn-lt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барлығы</c:v>
                </c:pt>
                <c:pt idx="1">
                  <c:v>азық-түлік тауарлар</c:v>
                </c:pt>
                <c:pt idx="2">
                  <c:v>азық-түлік емес тауарлар</c:v>
                </c:pt>
                <c:pt idx="3">
                  <c:v>ақылы қызметтер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13.8</c:v>
                </c:pt>
                <c:pt idx="1">
                  <c:v>18.8</c:v>
                </c:pt>
                <c:pt idx="2" formatCode="0.0">
                  <c:v>9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31-4848-A06E-E15FCC4527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50800" h="50800" prst="coolSlant"/>
            </a:sp3d>
          </c:spPr>
          <c:invertIfNegative val="0"/>
          <c:cat>
            <c:strRef>
              <c:f>Лист1!$A$2:$A$5</c:f>
              <c:strCache>
                <c:ptCount val="4"/>
                <c:pt idx="0">
                  <c:v>барлығы</c:v>
                </c:pt>
                <c:pt idx="1">
                  <c:v>азық-түлік тауарлар</c:v>
                </c:pt>
                <c:pt idx="2">
                  <c:v>азық-түлік емес тауарлар</c:v>
                </c:pt>
                <c:pt idx="3">
                  <c:v>ақылы қызметтер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10.9</c:v>
                </c:pt>
                <c:pt idx="1">
                  <c:v>11.5</c:v>
                </c:pt>
                <c:pt idx="2" formatCode="0.0">
                  <c:v>9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31-4848-A06E-E15FCC4527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3059584"/>
        <c:axId val="151210240"/>
      </c:barChart>
      <c:catAx>
        <c:axId val="3330595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51210240"/>
        <c:crosses val="autoZero"/>
        <c:auto val="1"/>
        <c:lblAlgn val="ctr"/>
        <c:lblOffset val="100"/>
        <c:noMultiLvlLbl val="0"/>
      </c:catAx>
      <c:valAx>
        <c:axId val="15121024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333059584"/>
        <c:crosses val="autoZero"/>
        <c:crossBetween val="between"/>
      </c:valAx>
      <c:spPr>
        <a:noFill/>
        <a:ln w="2536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78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02737950958309"/>
          <c:y val="0.10115930345806361"/>
          <c:w val="0.4780995690392349"/>
          <c:h val="0.884283849067356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20-4CEE-B5B2-08C6E85FDB07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20-4CEE-B5B2-08C6E85FDB07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20-4CEE-B5B2-08C6E85FDB07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20-4CEE-B5B2-08C6E85FDB07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F97E-4F5D-B6A0-177550AB4F80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F29-4698-A130-514A471510A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10,4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20-4CEE-B5B2-08C6E85FDB0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27,1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520-4CEE-B5B2-08C6E85FDB0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56,1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520-4CEE-B5B2-08C6E85FDB0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62,8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520-4CEE-B5B2-08C6E85FDB0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65,9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97E-4F5D-B6A0-177550AB4F8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68,7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29-4698-A130-514A471510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Лист1!$A$2:$A$9</c:f>
              <c:strCache>
                <c:ptCount val="8"/>
                <c:pt idx="6">
                  <c:v>Ақпарат және байланыс</c:v>
                </c:pt>
                <c:pt idx="7">
                  <c:v>Өнеркәсіп</c:v>
                </c:pt>
              </c:strCache>
            </c:strRef>
          </c:cat>
          <c:val>
            <c:numRef>
              <c:f>Лист1!$B$2:$B$9</c:f>
              <c:numCache>
                <c:formatCode>###\ ###\ ###\ ##0.0</c:formatCode>
                <c:ptCount val="8"/>
                <c:pt idx="0">
                  <c:v>-89.6</c:v>
                </c:pt>
                <c:pt idx="1">
                  <c:v>-72.900000000000006</c:v>
                </c:pt>
                <c:pt idx="2">
                  <c:v>-43.9</c:v>
                </c:pt>
                <c:pt idx="3">
                  <c:v>-37.200000000000003</c:v>
                </c:pt>
                <c:pt idx="4">
                  <c:v>-34.099999999999994</c:v>
                </c:pt>
                <c:pt idx="5">
                  <c:v>-31.299999999999997</c:v>
                </c:pt>
                <c:pt idx="6">
                  <c:v>137.1</c:v>
                </c:pt>
                <c:pt idx="7">
                  <c:v>271.2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520-4CEE-B5B2-08C6E85FDB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6">
                  <c:v>Ақпарат және байланыс</c:v>
                </c:pt>
                <c:pt idx="7">
                  <c:v>Өнеркәсіп</c:v>
                </c:pt>
              </c:strCache>
            </c:strRef>
          </c:cat>
          <c:val>
            <c:numRef>
              <c:f>Лист1!$C$2:$C$9</c:f>
              <c:numCache>
                <c:formatCode>@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520-4CEE-B5B2-08C6E85FD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32633600"/>
        <c:axId val="160192128"/>
      </c:barChart>
      <c:catAx>
        <c:axId val="332633600"/>
        <c:scaling>
          <c:orientation val="minMax"/>
        </c:scaling>
        <c:delete val="0"/>
        <c:axPos val="l"/>
        <c:numFmt formatCode="General" sourceLinked="1"/>
        <c:majorTickMark val="cross"/>
        <c:minorTickMark val="none"/>
        <c:tickLblPos val="nextTo"/>
        <c:txPr>
          <a:bodyPr rot="-60000000" vert="horz"/>
          <a:lstStyle/>
          <a:p>
            <a:pPr>
              <a:defRPr>
                <a:solidFill>
                  <a:schemeClr val="tx1"/>
                </a:solidFill>
                <a:latin typeface="+mn-lt"/>
              </a:defRPr>
            </a:pPr>
            <a:endParaRPr lang="ru-RU"/>
          </a:p>
        </c:txPr>
        <c:crossAx val="160192128"/>
        <c:crosses val="autoZero"/>
        <c:auto val="1"/>
        <c:lblAlgn val="ctr"/>
        <c:lblOffset val="0"/>
        <c:noMultiLvlLbl val="0"/>
      </c:catAx>
      <c:valAx>
        <c:axId val="160192128"/>
        <c:scaling>
          <c:orientation val="minMax"/>
          <c:min val="-100"/>
        </c:scaling>
        <c:delete val="1"/>
        <c:axPos val="b"/>
        <c:numFmt formatCode="0" sourceLinked="0"/>
        <c:majorTickMark val="out"/>
        <c:minorTickMark val="none"/>
        <c:tickLblPos val="nextTo"/>
        <c:crossAx val="332633600"/>
        <c:crosses val="autoZero"/>
        <c:crossBetween val="between"/>
        <c:majorUnit val="5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65000"/>
            </a:schemeClr>
          </a:solidFill>
          <a:latin typeface="Constantia" panose="02030602050306030303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6819923371647552E-2"/>
          <c:y val="2.5999999999999999E-2"/>
          <c:w val="0.92720306513409967"/>
          <c:h val="0.856000000000000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6D4DC7"/>
            </a:solidFill>
          </c:spPr>
          <c:invertIfNegative val="0"/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</c:formatCode>
                <c:ptCount val="2"/>
                <c:pt idx="0">
                  <c:v>8.8000000000000007</c:v>
                </c:pt>
                <c:pt idx="1">
                  <c:v>6.9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A61A-452C-9DC1-4E21899F3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2764160"/>
        <c:axId val="160190976"/>
        <c:axId val="0"/>
      </c:bar3DChart>
      <c:catAx>
        <c:axId val="332764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505" baseline="0">
                <a:latin typeface="Times New Roman" pitchFamily="18" charset="0"/>
              </a:defRPr>
            </a:pPr>
            <a:endParaRPr lang="ru-RU"/>
          </a:p>
        </c:txPr>
        <c:crossAx val="160190976"/>
        <c:crosses val="autoZero"/>
        <c:auto val="1"/>
        <c:lblAlgn val="ctr"/>
        <c:lblOffset val="100"/>
        <c:noMultiLvlLbl val="0"/>
      </c:catAx>
      <c:valAx>
        <c:axId val="160190976"/>
        <c:scaling>
          <c:orientation val="minMax"/>
          <c:max val="7"/>
          <c:min val="5"/>
        </c:scaling>
        <c:delete val="1"/>
        <c:axPos val="l"/>
        <c:numFmt formatCode="0.0" sourceLinked="1"/>
        <c:majorTickMark val="out"/>
        <c:minorTickMark val="none"/>
        <c:tickLblPos val="none"/>
        <c:crossAx val="332764160"/>
        <c:crosses val="autoZero"/>
        <c:crossBetween val="between"/>
        <c:majorUnit val="0.2"/>
        <c:minorUnit val="4.0000000000000022E-2"/>
      </c:valAx>
      <c:spPr>
        <a:noFill/>
        <a:ln w="1103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51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31839525918636"/>
          <c:y val="2.493868314092024E-2"/>
          <c:w val="0.57655343574773321"/>
          <c:h val="0.882931165089303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C9D3-4740-938C-2222081B6524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C9D3-4740-938C-2222081B6524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C9D3-4740-938C-2222081B6524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C9D3-4740-938C-2222081B652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C9D3-4740-938C-2222081B6524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C9D3-4740-938C-2222081B6524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D-C9D3-4740-938C-2222081B6524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C9D3-4740-938C-2222081B6524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C9D3-4740-938C-2222081B6524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C9D3-4740-938C-2222081B6524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C9D3-4740-938C-2222081B6524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2-C9D3-4740-938C-2222081B6524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C9D3-4740-938C-2222081B6524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4-C9D3-4740-938C-2222081B6524}"/>
              </c:ext>
            </c:extLst>
          </c:dPt>
          <c:dPt>
            <c:idx val="1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5-C9D3-4740-938C-2222081B6524}"/>
              </c:ext>
            </c:extLst>
          </c:dPt>
          <c:dPt>
            <c:idx val="1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6-C9D3-4740-938C-2222081B6524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7-C9D3-4740-938C-2222081B6524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9-C9D3-4740-938C-2222081B6524}"/>
              </c:ext>
            </c:extLst>
          </c:dPt>
          <c:dLbls>
            <c:dLbl>
              <c:idx val="0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dirty="0">
                        <a:solidFill>
                          <a:srgbClr val="C00000"/>
                        </a:solidFill>
                      </a:rPr>
                      <a:t>55,0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D3-4740-938C-2222081B6524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dirty="0">
                        <a:solidFill>
                          <a:srgbClr val="C00000"/>
                        </a:solidFill>
                      </a:rPr>
                      <a:t>67,4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9D3-4740-938C-2222081B6524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dirty="0">
                        <a:solidFill>
                          <a:srgbClr val="C00000"/>
                        </a:solidFill>
                      </a:rPr>
                      <a:t>69,6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9D3-4740-938C-2222081B6524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dirty="0">
                        <a:solidFill>
                          <a:srgbClr val="C00000"/>
                        </a:solidFill>
                      </a:rPr>
                      <a:t>75,4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D3-4740-938C-2222081B6524}"/>
                </c:ext>
              </c:extLst>
            </c:dLbl>
            <c:dLbl>
              <c:idx val="4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dirty="0">
                        <a:solidFill>
                          <a:srgbClr val="C00000"/>
                        </a:solidFill>
                      </a:rPr>
                      <a:t>79,7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9D3-4740-938C-2222081B6524}"/>
                </c:ext>
              </c:extLst>
            </c:dLbl>
            <c:dLbl>
              <c:idx val="5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dirty="0">
                        <a:solidFill>
                          <a:srgbClr val="C00000"/>
                        </a:solidFill>
                      </a:rPr>
                      <a:t>93,5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9D3-4740-938C-2222081B6524}"/>
                </c:ext>
              </c:extLst>
            </c:dLbl>
            <c:dLbl>
              <c:idx val="6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dirty="0">
                        <a:solidFill>
                          <a:srgbClr val="C00000"/>
                        </a:solidFill>
                      </a:rPr>
                      <a:t>95,6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9D3-4740-938C-2222081B65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Лист1!$A$2:$A$21</c:f>
              <c:strCache>
                <c:ptCount val="20"/>
                <c:pt idx="7">
                  <c:v>Атырау</c:v>
                </c:pt>
                <c:pt idx="8">
                  <c:v>Астана қ.</c:v>
                </c:pt>
                <c:pt idx="9">
                  <c:v>Алматы қ.</c:v>
                </c:pt>
                <c:pt idx="10">
                  <c:v>Қызылорда</c:v>
                </c:pt>
                <c:pt idx="11">
                  <c:v>Павлодар</c:v>
                </c:pt>
                <c:pt idx="12">
                  <c:v>Ақмола</c:v>
                </c:pt>
                <c:pt idx="13">
                  <c:v>Абай</c:v>
                </c:pt>
                <c:pt idx="14">
                  <c:v>БҚО</c:v>
                </c:pt>
                <c:pt idx="15">
                  <c:v>ШҚО</c:v>
                </c:pt>
                <c:pt idx="16">
                  <c:v>Алматы</c:v>
                </c:pt>
                <c:pt idx="17">
                  <c:v>Ұлытау</c:v>
                </c:pt>
                <c:pt idx="18">
                  <c:v>Түркістан </c:v>
                </c:pt>
                <c:pt idx="19">
                  <c:v>Жамбыл</c:v>
                </c:pt>
              </c:strCache>
            </c:strRef>
          </c:cat>
          <c:val>
            <c:numRef>
              <c:f>Лист1!$B$2:$B$21</c:f>
              <c:numCache>
                <c:formatCode>###\ ###\ ###\ ##0.0</c:formatCode>
                <c:ptCount val="20"/>
                <c:pt idx="0">
                  <c:v>-45</c:v>
                </c:pt>
                <c:pt idx="1">
                  <c:v>-32.599999999999994</c:v>
                </c:pt>
                <c:pt idx="2">
                  <c:v>-30.400000000000006</c:v>
                </c:pt>
                <c:pt idx="3">
                  <c:v>-24.599999999999994</c:v>
                </c:pt>
                <c:pt idx="4">
                  <c:v>-20.299999999999997</c:v>
                </c:pt>
                <c:pt idx="5">
                  <c:v>-6.5</c:v>
                </c:pt>
                <c:pt idx="6">
                  <c:v>-4.4000000000000057</c:v>
                </c:pt>
                <c:pt idx="7">
                  <c:v>100.2</c:v>
                </c:pt>
                <c:pt idx="8">
                  <c:v>101.2</c:v>
                </c:pt>
                <c:pt idx="9">
                  <c:v>102.3</c:v>
                </c:pt>
                <c:pt idx="10">
                  <c:v>108.2</c:v>
                </c:pt>
                <c:pt idx="11">
                  <c:v>114.6</c:v>
                </c:pt>
                <c:pt idx="12">
                  <c:v>114.8</c:v>
                </c:pt>
                <c:pt idx="13">
                  <c:v>121.8</c:v>
                </c:pt>
                <c:pt idx="14">
                  <c:v>122.3</c:v>
                </c:pt>
                <c:pt idx="15">
                  <c:v>123.4</c:v>
                </c:pt>
                <c:pt idx="16">
                  <c:v>136.1</c:v>
                </c:pt>
                <c:pt idx="17">
                  <c:v>166</c:v>
                </c:pt>
                <c:pt idx="18">
                  <c:v>171.2</c:v>
                </c:pt>
                <c:pt idx="19">
                  <c:v>171.6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C9D3-4740-938C-2222081B65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Лист1!$A$2:$A$21</c:f>
              <c:strCache>
                <c:ptCount val="20"/>
                <c:pt idx="7">
                  <c:v>Атырау</c:v>
                </c:pt>
                <c:pt idx="8">
                  <c:v>Астана қ.</c:v>
                </c:pt>
                <c:pt idx="9">
                  <c:v>Алматы қ.</c:v>
                </c:pt>
                <c:pt idx="10">
                  <c:v>Қызылорда</c:v>
                </c:pt>
                <c:pt idx="11">
                  <c:v>Павлодар</c:v>
                </c:pt>
                <c:pt idx="12">
                  <c:v>Ақмола</c:v>
                </c:pt>
                <c:pt idx="13">
                  <c:v>Абай</c:v>
                </c:pt>
                <c:pt idx="14">
                  <c:v>БҚО</c:v>
                </c:pt>
                <c:pt idx="15">
                  <c:v>ШҚО</c:v>
                </c:pt>
                <c:pt idx="16">
                  <c:v>Алматы</c:v>
                </c:pt>
                <c:pt idx="17">
                  <c:v>Ұлытау</c:v>
                </c:pt>
                <c:pt idx="18">
                  <c:v>Түркістан </c:v>
                </c:pt>
                <c:pt idx="19">
                  <c:v>Жамбыл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C9D3-4740-938C-2222081B6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33947904"/>
        <c:axId val="151214272"/>
      </c:barChart>
      <c:catAx>
        <c:axId val="3339479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100">
                <a:solidFill>
                  <a:schemeClr val="tx1"/>
                </a:solidFill>
                <a:latin typeface="Calibri" pitchFamily="34" charset="0"/>
              </a:defRPr>
            </a:pPr>
            <a:endParaRPr lang="ru-RU"/>
          </a:p>
        </c:txPr>
        <c:crossAx val="151214272"/>
        <c:crossesAt val="0"/>
        <c:auto val="1"/>
        <c:lblAlgn val="ctr"/>
        <c:lblOffset val="0"/>
        <c:noMultiLvlLbl val="0"/>
      </c:catAx>
      <c:valAx>
        <c:axId val="151214272"/>
        <c:scaling>
          <c:orientation val="minMax"/>
          <c:max val="270"/>
          <c:min val="-92"/>
        </c:scaling>
        <c:delete val="1"/>
        <c:axPos val="b"/>
        <c:numFmt formatCode="0" sourceLinked="0"/>
        <c:majorTickMark val="out"/>
        <c:minorTickMark val="none"/>
        <c:tickLblPos val="nextTo"/>
        <c:crossAx val="333947904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65000"/>
            </a:schemeClr>
          </a:solidFill>
          <a:latin typeface="Constantia" panose="02030602050306030303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6819923371647552E-2"/>
          <c:y val="2.5999999999999999E-2"/>
          <c:w val="0.92720306513409967"/>
          <c:h val="0.856000000000000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A7298C"/>
            </a:solidFill>
          </c:spPr>
          <c:invertIfNegative val="0"/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</c:formatCode>
                <c:ptCount val="2"/>
                <c:pt idx="0">
                  <c:v>6.9</c:v>
                </c:pt>
                <c:pt idx="1">
                  <c:v>8.8000000000000007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DB8E-4033-9FDD-2913B223E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4296576"/>
        <c:axId val="160193280"/>
        <c:axId val="0"/>
      </c:bar3DChart>
      <c:catAx>
        <c:axId val="334296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505" baseline="0">
                <a:latin typeface="Times New Roman" pitchFamily="18" charset="0"/>
              </a:defRPr>
            </a:pPr>
            <a:endParaRPr lang="ru-RU"/>
          </a:p>
        </c:txPr>
        <c:crossAx val="160193280"/>
        <c:crosses val="autoZero"/>
        <c:auto val="1"/>
        <c:lblAlgn val="ctr"/>
        <c:lblOffset val="100"/>
        <c:noMultiLvlLbl val="0"/>
      </c:catAx>
      <c:valAx>
        <c:axId val="160193280"/>
        <c:scaling>
          <c:orientation val="minMax"/>
          <c:max val="7"/>
          <c:min val="5"/>
        </c:scaling>
        <c:delete val="1"/>
        <c:axPos val="l"/>
        <c:numFmt formatCode="0.0" sourceLinked="1"/>
        <c:majorTickMark val="out"/>
        <c:minorTickMark val="none"/>
        <c:tickLblPos val="none"/>
        <c:crossAx val="334296576"/>
        <c:crosses val="autoZero"/>
        <c:crossBetween val="between"/>
        <c:majorUnit val="0.2"/>
        <c:minorUnit val="4.0000000000000022E-2"/>
      </c:valAx>
      <c:spPr>
        <a:noFill/>
        <a:ln w="1103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51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91648424481038"/>
          <c:y val="1.5592149640858875E-3"/>
          <c:w val="0.7102565766228307"/>
          <c:h val="0.961645646692979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C1-418F-8662-2F501E85A301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8C1-418F-8662-2F501E85A301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CAF-4225-88E3-E027B70CB9C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1A14-400A-9E0B-3E690F5368F5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1A14-400A-9E0B-3E690F5368F5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1A14-400A-9E0B-3E690F5368F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7,7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C1-418F-8662-2F501E85A30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71,1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C1-418F-8662-2F501E85A30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72,0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AF-4225-88E3-E027B70CB9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Лист1!$A$2:$A$12</c:f>
              <c:strCache>
                <c:ptCount val="11"/>
                <c:pt idx="3">
                  <c:v>Байзақ </c:v>
                </c:pt>
                <c:pt idx="4">
                  <c:v>Тұрар Рыскұлов </c:v>
                </c:pt>
                <c:pt idx="5">
                  <c:v>Жуалы </c:v>
                </c:pt>
                <c:pt idx="6">
                  <c:v>Шу </c:v>
                </c:pt>
                <c:pt idx="7">
                  <c:v>Мойынқұм </c:v>
                </c:pt>
                <c:pt idx="8">
                  <c:v>Талас </c:v>
                </c:pt>
                <c:pt idx="9">
                  <c:v>Сарысу </c:v>
                </c:pt>
                <c:pt idx="10">
                  <c:v>Қордай </c:v>
                </c:pt>
              </c:strCache>
            </c:strRef>
          </c:cat>
          <c:val>
            <c:numRef>
              <c:f>Лист1!$B$2:$B$12</c:f>
              <c:numCache>
                <c:formatCode>###\ ###\ ###\ ##0.0</c:formatCode>
                <c:ptCount val="11"/>
                <c:pt idx="0">
                  <c:v>-92.3</c:v>
                </c:pt>
                <c:pt idx="1">
                  <c:v>-28.900000000000006</c:v>
                </c:pt>
                <c:pt idx="2">
                  <c:v>-28</c:v>
                </c:pt>
                <c:pt idx="3">
                  <c:v>104.1</c:v>
                </c:pt>
                <c:pt idx="4">
                  <c:v>106.4</c:v>
                </c:pt>
                <c:pt idx="5">
                  <c:v>117.6</c:v>
                </c:pt>
                <c:pt idx="6">
                  <c:v>198.6</c:v>
                </c:pt>
                <c:pt idx="7">
                  <c:v>212.2</c:v>
                </c:pt>
                <c:pt idx="8">
                  <c:v>229.5</c:v>
                </c:pt>
                <c:pt idx="9">
                  <c:v>336</c:v>
                </c:pt>
                <c:pt idx="10">
                  <c:v>350.6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C1-418F-8662-2F501E85A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15"/>
        <c:axId val="333610496"/>
        <c:axId val="252005184"/>
      </c:barChart>
      <c:catAx>
        <c:axId val="333610496"/>
        <c:scaling>
          <c:orientation val="minMax"/>
        </c:scaling>
        <c:delete val="0"/>
        <c:axPos val="l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00">
                <a:solidFill>
                  <a:schemeClr val="tx1"/>
                </a:solidFill>
                <a:latin typeface="Calibri" pitchFamily="34" charset="0"/>
              </a:defRPr>
            </a:pPr>
            <a:endParaRPr lang="ru-RU"/>
          </a:p>
        </c:txPr>
        <c:crossAx val="252005184"/>
        <c:crosses val="autoZero"/>
        <c:auto val="1"/>
        <c:lblAlgn val="ctr"/>
        <c:lblOffset val="0"/>
        <c:noMultiLvlLbl val="0"/>
      </c:catAx>
      <c:valAx>
        <c:axId val="252005184"/>
        <c:scaling>
          <c:orientation val="minMax"/>
          <c:max val="400"/>
          <c:min val="-100"/>
        </c:scaling>
        <c:delete val="1"/>
        <c:axPos val="b"/>
        <c:numFmt formatCode="0" sourceLinked="0"/>
        <c:majorTickMark val="out"/>
        <c:minorTickMark val="none"/>
        <c:tickLblPos val="nextTo"/>
        <c:crossAx val="333610496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65000"/>
            </a:schemeClr>
          </a:solidFill>
          <a:latin typeface="Constantia" panose="02030602050306030303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5181956383099885E-2"/>
          <c:w val="1"/>
          <c:h val="0.906463156290132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8FAADC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BBF6-4B73-9D5E-122008D33882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BBF6-4B73-9D5E-122008D33882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BBF6-4B73-9D5E-122008D33882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BBF6-4B73-9D5E-122008D3388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BBF6-4B73-9D5E-122008D3388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BBF6-4B73-9D5E-122008D3388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BBF6-4B73-9D5E-122008D3388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BBF6-4B73-9D5E-122008D33882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BBF6-4B73-9D5E-122008D33882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BBF6-4B73-9D5E-122008D33882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BBF6-4B73-9D5E-122008D33882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BBF6-4B73-9D5E-122008D33882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BBF6-4B73-9D5E-122008D33882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9-BBF6-4B73-9D5E-122008D33882}"/>
              </c:ext>
            </c:extLst>
          </c:dPt>
          <c:dPt>
            <c:idx val="1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A-BBF6-4B73-9D5E-122008D33882}"/>
              </c:ext>
            </c:extLst>
          </c:dPt>
          <c:dPt>
            <c:idx val="1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B-BBF6-4B73-9D5E-122008D33882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BBF6-4B73-9D5E-122008D33882}"/>
              </c:ext>
            </c:extLst>
          </c:dPt>
          <c:dPt>
            <c:idx val="1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E-BBF6-4B73-9D5E-122008D33882}"/>
              </c:ext>
            </c:extLst>
          </c:dPt>
          <c:dLbls>
            <c:dLbl>
              <c:idx val="0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dirty="0">
                        <a:solidFill>
                          <a:srgbClr val="C00000"/>
                        </a:solidFill>
                      </a:rPr>
                      <a:t>76,6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F6-4B73-9D5E-122008D33882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dirty="0">
                        <a:solidFill>
                          <a:srgbClr val="C00000"/>
                        </a:solidFill>
                      </a:rPr>
                      <a:t>86,9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F6-4B73-9D5E-122008D33882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>
                        <a:solidFill>
                          <a:srgbClr val="C00000"/>
                        </a:solidFill>
                      </a:rPr>
                      <a:t>99,1</a:t>
                    </a:r>
                    <a:endParaRPr lang="en-US" sz="1100" dirty="0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F6-4B73-9D5E-122008D33882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>
                        <a:solidFill>
                          <a:srgbClr val="C00000"/>
                        </a:solidFill>
                      </a:rPr>
                      <a:t>99,6</a:t>
                    </a:r>
                    <a:endParaRPr lang="en-US" sz="1100" dirty="0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BF6-4B73-9D5E-122008D338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Лист1!$A$2:$A$21</c:f>
              <c:strCache>
                <c:ptCount val="20"/>
                <c:pt idx="4">
                  <c:v>Қарағанды</c:v>
                </c:pt>
                <c:pt idx="5">
                  <c:v>Қостанай</c:v>
                </c:pt>
                <c:pt idx="6">
                  <c:v>Атырау</c:v>
                </c:pt>
                <c:pt idx="7">
                  <c:v>Астана қ.</c:v>
                </c:pt>
                <c:pt idx="8">
                  <c:v>Ақтөбе</c:v>
                </c:pt>
                <c:pt idx="9">
                  <c:v>Алматы</c:v>
                </c:pt>
                <c:pt idx="10">
                  <c:v>ШҚО</c:v>
                </c:pt>
                <c:pt idx="11">
                  <c:v>БҚО</c:v>
                </c:pt>
                <c:pt idx="12">
                  <c:v>Түркістан </c:v>
                </c:pt>
                <c:pt idx="13">
                  <c:v>Қызылорда</c:v>
                </c:pt>
                <c:pt idx="14">
                  <c:v>Алматы қ.</c:v>
                </c:pt>
                <c:pt idx="15">
                  <c:v>Маңғыстау</c:v>
                </c:pt>
                <c:pt idx="16">
                  <c:v>Павлодар</c:v>
                </c:pt>
                <c:pt idx="17">
                  <c:v>Шымкент қ.</c:v>
                </c:pt>
                <c:pt idx="18">
                  <c:v>Жамбыл</c:v>
                </c:pt>
                <c:pt idx="19">
                  <c:v>Ұлытау</c:v>
                </c:pt>
              </c:strCache>
            </c:strRef>
          </c:cat>
          <c:val>
            <c:numRef>
              <c:f>Лист1!$B$2:$B$21</c:f>
              <c:numCache>
                <c:formatCode>###\ ###\ ###\ ##0.0</c:formatCode>
                <c:ptCount val="20"/>
                <c:pt idx="0" formatCode="0.0">
                  <c:v>-23.400000000000006</c:v>
                </c:pt>
                <c:pt idx="1">
                  <c:v>-13.099999999999994</c:v>
                </c:pt>
                <c:pt idx="2">
                  <c:v>-0.90000000000000568</c:v>
                </c:pt>
                <c:pt idx="3">
                  <c:v>-0.40000000000000568</c:v>
                </c:pt>
                <c:pt idx="4">
                  <c:v>101.6</c:v>
                </c:pt>
                <c:pt idx="5">
                  <c:v>106.6</c:v>
                </c:pt>
                <c:pt idx="6">
                  <c:v>107.2</c:v>
                </c:pt>
                <c:pt idx="7">
                  <c:v>108.9</c:v>
                </c:pt>
                <c:pt idx="8">
                  <c:v>109.3</c:v>
                </c:pt>
                <c:pt idx="9">
                  <c:v>110.7</c:v>
                </c:pt>
                <c:pt idx="10">
                  <c:v>115.9</c:v>
                </c:pt>
                <c:pt idx="11">
                  <c:v>117.4</c:v>
                </c:pt>
                <c:pt idx="12">
                  <c:v>117.4</c:v>
                </c:pt>
                <c:pt idx="13">
                  <c:v>122</c:v>
                </c:pt>
                <c:pt idx="14">
                  <c:v>122.7</c:v>
                </c:pt>
                <c:pt idx="15">
                  <c:v>123.1</c:v>
                </c:pt>
                <c:pt idx="16">
                  <c:v>126.6</c:v>
                </c:pt>
                <c:pt idx="17">
                  <c:v>149.19999999999999</c:v>
                </c:pt>
                <c:pt idx="18">
                  <c:v>152.69999999999999</c:v>
                </c:pt>
                <c:pt idx="19">
                  <c:v>200.4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BBF6-4B73-9D5E-122008D3388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Лист1!$A$2:$A$21</c:f>
              <c:strCache>
                <c:ptCount val="20"/>
                <c:pt idx="4">
                  <c:v>Қарағанды</c:v>
                </c:pt>
                <c:pt idx="5">
                  <c:v>Қостанай</c:v>
                </c:pt>
                <c:pt idx="6">
                  <c:v>Атырау</c:v>
                </c:pt>
                <c:pt idx="7">
                  <c:v>Астана қ.</c:v>
                </c:pt>
                <c:pt idx="8">
                  <c:v>Ақтөбе</c:v>
                </c:pt>
                <c:pt idx="9">
                  <c:v>Алматы</c:v>
                </c:pt>
                <c:pt idx="10">
                  <c:v>ШҚО</c:v>
                </c:pt>
                <c:pt idx="11">
                  <c:v>БҚО</c:v>
                </c:pt>
                <c:pt idx="12">
                  <c:v>Түркістан </c:v>
                </c:pt>
                <c:pt idx="13">
                  <c:v>Қызылорда</c:v>
                </c:pt>
                <c:pt idx="14">
                  <c:v>Алматы қ.</c:v>
                </c:pt>
                <c:pt idx="15">
                  <c:v>Маңғыстау</c:v>
                </c:pt>
                <c:pt idx="16">
                  <c:v>Павлодар</c:v>
                </c:pt>
                <c:pt idx="17">
                  <c:v>Шымкент қ.</c:v>
                </c:pt>
                <c:pt idx="18">
                  <c:v>Жамбыл</c:v>
                </c:pt>
                <c:pt idx="19">
                  <c:v>Ұлытау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BBF6-4B73-9D5E-122008D338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33784064"/>
        <c:axId val="252006912"/>
      </c:barChart>
      <c:catAx>
        <c:axId val="3337840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100">
                <a:solidFill>
                  <a:schemeClr val="tx1"/>
                </a:solidFill>
                <a:latin typeface="Calibri" pitchFamily="34" charset="0"/>
              </a:defRPr>
            </a:pPr>
            <a:endParaRPr lang="ru-RU"/>
          </a:p>
        </c:txPr>
        <c:crossAx val="252006912"/>
        <c:crossesAt val="0"/>
        <c:auto val="1"/>
        <c:lblAlgn val="ctr"/>
        <c:lblOffset val="0"/>
        <c:noMultiLvlLbl val="0"/>
      </c:catAx>
      <c:valAx>
        <c:axId val="252006912"/>
        <c:scaling>
          <c:orientation val="minMax"/>
          <c:max val="380"/>
          <c:min val="-75"/>
        </c:scaling>
        <c:delete val="1"/>
        <c:axPos val="b"/>
        <c:numFmt formatCode="0" sourceLinked="0"/>
        <c:majorTickMark val="out"/>
        <c:minorTickMark val="none"/>
        <c:tickLblPos val="nextTo"/>
        <c:crossAx val="333784064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65000"/>
            </a:schemeClr>
          </a:solidFill>
          <a:latin typeface="Constantia" panose="02030602050306030303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6819871429881004E-2"/>
          <c:y val="4.322713256406583E-2"/>
          <c:w val="0.92720306513409967"/>
          <c:h val="0.856000000000000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</c:formatCode>
                <c:ptCount val="2"/>
                <c:pt idx="0">
                  <c:v>6.7</c:v>
                </c:pt>
                <c:pt idx="1">
                  <c:v>8.8000000000000007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C8EC-40C3-942E-B14235C9E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4939648"/>
        <c:axId val="252009216"/>
        <c:axId val="0"/>
      </c:bar3DChart>
      <c:catAx>
        <c:axId val="334939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505" baseline="0">
                <a:latin typeface="Times New Roman" pitchFamily="18" charset="0"/>
              </a:defRPr>
            </a:pPr>
            <a:endParaRPr lang="ru-RU"/>
          </a:p>
        </c:txPr>
        <c:crossAx val="252009216"/>
        <c:crosses val="autoZero"/>
        <c:auto val="1"/>
        <c:lblAlgn val="ctr"/>
        <c:lblOffset val="100"/>
        <c:noMultiLvlLbl val="0"/>
      </c:catAx>
      <c:valAx>
        <c:axId val="252009216"/>
        <c:scaling>
          <c:orientation val="minMax"/>
          <c:max val="7"/>
          <c:min val="5"/>
        </c:scaling>
        <c:delete val="1"/>
        <c:axPos val="l"/>
        <c:numFmt formatCode="0.0" sourceLinked="1"/>
        <c:majorTickMark val="out"/>
        <c:minorTickMark val="none"/>
        <c:tickLblPos val="none"/>
        <c:crossAx val="334939648"/>
        <c:crosses val="autoZero"/>
        <c:crossBetween val="between"/>
        <c:majorUnit val="0.2"/>
        <c:minorUnit val="4.0000000000000022E-2"/>
      </c:valAx>
      <c:spPr>
        <a:noFill/>
        <a:ln w="1103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751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320288124617162E-2"/>
          <c:y val="4.3222196773876918E-2"/>
          <c:w val="0.76365071222665726"/>
          <c:h val="0.836364467785088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496D-4353-8772-FEBE0332B30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B90-42A0-A269-14A2C92FF3B6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559-4B55-808D-C6A7006F7381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218-413E-BC1B-077D12CB77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Лист1!$A$2:$A$12</c:f>
              <c:strCache>
                <c:ptCount val="11"/>
                <c:pt idx="0">
                  <c:v>Жамбыл</c:v>
                </c:pt>
                <c:pt idx="1">
                  <c:v>Сарысу </c:v>
                </c:pt>
                <c:pt idx="2">
                  <c:v>Талас </c:v>
                </c:pt>
                <c:pt idx="3">
                  <c:v>Шу </c:v>
                </c:pt>
                <c:pt idx="4">
                  <c:v>Меркі </c:v>
                </c:pt>
                <c:pt idx="5">
                  <c:v>Тараз қаласы</c:v>
                </c:pt>
                <c:pt idx="6">
                  <c:v>Жуалы </c:v>
                </c:pt>
                <c:pt idx="7">
                  <c:v>Тұрар Рыскұлов </c:v>
                </c:pt>
                <c:pt idx="8">
                  <c:v>Қордай </c:v>
                </c:pt>
                <c:pt idx="9">
                  <c:v>Байзақ </c:v>
                </c:pt>
                <c:pt idx="10">
                  <c:v>Мойынқұм </c:v>
                </c:pt>
              </c:strCache>
            </c:strRef>
          </c:cat>
          <c:val>
            <c:numRef>
              <c:f>Лист1!$B$2:$B$12</c:f>
              <c:numCache>
                <c:formatCode>###\ ###\ ###\ ##0.0</c:formatCode>
                <c:ptCount val="11"/>
                <c:pt idx="0">
                  <c:v>100.1</c:v>
                </c:pt>
                <c:pt idx="1">
                  <c:v>100.3</c:v>
                </c:pt>
                <c:pt idx="2">
                  <c:v>100.6</c:v>
                </c:pt>
                <c:pt idx="3">
                  <c:v>101</c:v>
                </c:pt>
                <c:pt idx="4">
                  <c:v>101.3</c:v>
                </c:pt>
                <c:pt idx="5">
                  <c:v>101.5</c:v>
                </c:pt>
                <c:pt idx="6">
                  <c:v>101.9</c:v>
                </c:pt>
                <c:pt idx="7">
                  <c:v>102.4</c:v>
                </c:pt>
                <c:pt idx="8">
                  <c:v>102.8</c:v>
                </c:pt>
                <c:pt idx="9">
                  <c:v>103.7</c:v>
                </c:pt>
                <c:pt idx="10">
                  <c:v>114.8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90-42A0-A269-14A2C92FF3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248158208"/>
        <c:axId val="248400128"/>
      </c:barChart>
      <c:catAx>
        <c:axId val="248158208"/>
        <c:scaling>
          <c:orientation val="minMax"/>
        </c:scaling>
        <c:delete val="0"/>
        <c:axPos val="l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00">
                <a:solidFill>
                  <a:schemeClr val="tx1"/>
                </a:solidFill>
                <a:latin typeface="Calibri" pitchFamily="34" charset="0"/>
              </a:defRPr>
            </a:pPr>
            <a:endParaRPr lang="ru-RU"/>
          </a:p>
        </c:txPr>
        <c:crossAx val="248400128"/>
        <c:crosses val="autoZero"/>
        <c:auto val="1"/>
        <c:lblAlgn val="ctr"/>
        <c:lblOffset val="0"/>
        <c:noMultiLvlLbl val="0"/>
      </c:catAx>
      <c:valAx>
        <c:axId val="248400128"/>
        <c:scaling>
          <c:orientation val="minMax"/>
          <c:max val="200"/>
          <c:min val="0"/>
        </c:scaling>
        <c:delete val="1"/>
        <c:axPos val="b"/>
        <c:numFmt formatCode="0" sourceLinked="0"/>
        <c:majorTickMark val="out"/>
        <c:minorTickMark val="none"/>
        <c:tickLblPos val="nextTo"/>
        <c:crossAx val="248158208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65000"/>
            </a:schemeClr>
          </a:solidFill>
          <a:latin typeface="Constantia" panose="02030602050306030303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05392535894312"/>
          <c:y val="5.3734455752988006E-2"/>
          <c:w val="0.7733125126908188"/>
          <c:h val="0.9259199963843982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69D4-427C-B30E-72B3DC3CA150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69D4-427C-B30E-72B3DC3CA15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69D4-427C-B30E-72B3DC3CA15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9D4-427C-B30E-72B3DC3CA15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69D4-427C-B30E-72B3DC3CA150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69D4-427C-B30E-72B3DC3CA150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69D4-427C-B30E-72B3DC3CA150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69D4-427C-B30E-72B3DC3CA150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69D4-427C-B30E-72B3DC3CA150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69D4-427C-B30E-72B3DC3CA150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69D4-427C-B30E-72B3DC3CA150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69D4-427C-B30E-72B3DC3CA150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69D4-427C-B30E-72B3DC3CA150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69D4-427C-B30E-72B3DC3CA150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69D4-427C-B30E-72B3DC3CA150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2-69D4-427C-B30E-72B3DC3CA150}"/>
              </c:ext>
            </c:extLst>
          </c:dPt>
          <c:dPt>
            <c:idx val="1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69D4-427C-B30E-72B3DC3CA150}"/>
              </c:ext>
            </c:extLst>
          </c:dPt>
          <c:dPt>
            <c:idx val="1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4-69D4-427C-B30E-72B3DC3CA150}"/>
              </c:ext>
            </c:extLst>
          </c:dPt>
          <c:dLbls>
            <c:dLbl>
              <c:idx val="0"/>
              <c:layout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>
                        <a:solidFill>
                          <a:srgbClr val="C00000"/>
                        </a:solidFill>
                      </a:rPr>
                      <a:t>78,1</a:t>
                    </a:r>
                    <a:endParaRPr lang="en-US" sz="1100" dirty="0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9D4-427C-B30E-72B3DC3CA150}"/>
                </c:ext>
              </c:extLst>
            </c:dLbl>
            <c:dLbl>
              <c:idx val="1"/>
              <c:layout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>
                        <a:solidFill>
                          <a:srgbClr val="C00000"/>
                        </a:solidFill>
                      </a:rPr>
                      <a:t>87,4</a:t>
                    </a:r>
                    <a:endParaRPr lang="en-US" sz="1100" dirty="0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9D4-427C-B30E-72B3DC3CA1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Лист1!$A$2:$A$21</c:f>
              <c:strCache>
                <c:ptCount val="20"/>
                <c:pt idx="2">
                  <c:v>Алматы</c:v>
                </c:pt>
                <c:pt idx="3">
                  <c:v>Астана қ.</c:v>
                </c:pt>
                <c:pt idx="4">
                  <c:v>Жамбыл</c:v>
                </c:pt>
                <c:pt idx="5">
                  <c:v>Қызылорда</c:v>
                </c:pt>
                <c:pt idx="6">
                  <c:v>ШҚО</c:v>
                </c:pt>
                <c:pt idx="7">
                  <c:v>СҚО</c:v>
                </c:pt>
                <c:pt idx="8">
                  <c:v>Ақтөбе</c:v>
                </c:pt>
                <c:pt idx="9">
                  <c:v>Жетісу</c:v>
                </c:pt>
                <c:pt idx="10">
                  <c:v>Қостанай</c:v>
                </c:pt>
                <c:pt idx="11">
                  <c:v>БҚО</c:v>
                </c:pt>
                <c:pt idx="12">
                  <c:v>Павлодар</c:v>
                </c:pt>
                <c:pt idx="13">
                  <c:v>Алматы қ.</c:v>
                </c:pt>
                <c:pt idx="14">
                  <c:v>Маңғыстау</c:v>
                </c:pt>
                <c:pt idx="15">
                  <c:v>Ұлытау</c:v>
                </c:pt>
                <c:pt idx="16">
                  <c:v>Түркістан </c:v>
                </c:pt>
                <c:pt idx="17">
                  <c:v>Шымкент қ.</c:v>
                </c:pt>
                <c:pt idx="18">
                  <c:v>Қарағанды</c:v>
                </c:pt>
                <c:pt idx="19">
                  <c:v>Абай</c:v>
                </c:pt>
              </c:strCache>
            </c:strRef>
          </c:cat>
          <c:val>
            <c:numRef>
              <c:f>Лист1!$B$2:$B$21</c:f>
              <c:numCache>
                <c:formatCode>###\ ###\ ###\ ##0.0</c:formatCode>
                <c:ptCount val="20"/>
                <c:pt idx="0">
                  <c:v>-21.900000000000006</c:v>
                </c:pt>
                <c:pt idx="1">
                  <c:v>-12.599999999999994</c:v>
                </c:pt>
                <c:pt idx="2">
                  <c:v>100.2</c:v>
                </c:pt>
                <c:pt idx="3" formatCode="0.0">
                  <c:v>101.6</c:v>
                </c:pt>
                <c:pt idx="4">
                  <c:v>101.7</c:v>
                </c:pt>
                <c:pt idx="5">
                  <c:v>102.2</c:v>
                </c:pt>
                <c:pt idx="6">
                  <c:v>102.4</c:v>
                </c:pt>
                <c:pt idx="7">
                  <c:v>102.5</c:v>
                </c:pt>
                <c:pt idx="8">
                  <c:v>103.3</c:v>
                </c:pt>
                <c:pt idx="9">
                  <c:v>104</c:v>
                </c:pt>
                <c:pt idx="10">
                  <c:v>104.9</c:v>
                </c:pt>
                <c:pt idx="11">
                  <c:v>105.1</c:v>
                </c:pt>
                <c:pt idx="12">
                  <c:v>105.1</c:v>
                </c:pt>
                <c:pt idx="13">
                  <c:v>107.2</c:v>
                </c:pt>
                <c:pt idx="14">
                  <c:v>107.9</c:v>
                </c:pt>
                <c:pt idx="15">
                  <c:v>111</c:v>
                </c:pt>
                <c:pt idx="16">
                  <c:v>111.4</c:v>
                </c:pt>
                <c:pt idx="17">
                  <c:v>114.7</c:v>
                </c:pt>
                <c:pt idx="18">
                  <c:v>126</c:v>
                </c:pt>
                <c:pt idx="19">
                  <c:v>141.30000000000001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69D4-427C-B30E-72B3DC3CA15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Лист1!$A$2:$A$21</c:f>
              <c:strCache>
                <c:ptCount val="20"/>
                <c:pt idx="2">
                  <c:v>Алматы</c:v>
                </c:pt>
                <c:pt idx="3">
                  <c:v>Астана қ.</c:v>
                </c:pt>
                <c:pt idx="4">
                  <c:v>Жамбыл</c:v>
                </c:pt>
                <c:pt idx="5">
                  <c:v>Қызылорда</c:v>
                </c:pt>
                <c:pt idx="6">
                  <c:v>ШҚО</c:v>
                </c:pt>
                <c:pt idx="7">
                  <c:v>СҚО</c:v>
                </c:pt>
                <c:pt idx="8">
                  <c:v>Ақтөбе</c:v>
                </c:pt>
                <c:pt idx="9">
                  <c:v>Жетісу</c:v>
                </c:pt>
                <c:pt idx="10">
                  <c:v>Қостанай</c:v>
                </c:pt>
                <c:pt idx="11">
                  <c:v>БҚО</c:v>
                </c:pt>
                <c:pt idx="12">
                  <c:v>Павлодар</c:v>
                </c:pt>
                <c:pt idx="13">
                  <c:v>Алматы қ.</c:v>
                </c:pt>
                <c:pt idx="14">
                  <c:v>Маңғыстау</c:v>
                </c:pt>
                <c:pt idx="15">
                  <c:v>Ұлытау</c:v>
                </c:pt>
                <c:pt idx="16">
                  <c:v>Түркістан </c:v>
                </c:pt>
                <c:pt idx="17">
                  <c:v>Шымкент қ.</c:v>
                </c:pt>
                <c:pt idx="18">
                  <c:v>Қарағанды</c:v>
                </c:pt>
                <c:pt idx="19">
                  <c:v>Абай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69D4-427C-B30E-72B3DC3CA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54798336"/>
        <c:axId val="248403008"/>
      </c:barChart>
      <c:catAx>
        <c:axId val="254798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100">
                <a:solidFill>
                  <a:schemeClr val="tx1"/>
                </a:solidFill>
                <a:latin typeface="Calibri" pitchFamily="34" charset="0"/>
              </a:defRPr>
            </a:pPr>
            <a:endParaRPr lang="ru-RU"/>
          </a:p>
        </c:txPr>
        <c:crossAx val="248403008"/>
        <c:crossesAt val="0"/>
        <c:auto val="1"/>
        <c:lblAlgn val="ctr"/>
        <c:lblOffset val="0"/>
        <c:noMultiLvlLbl val="0"/>
      </c:catAx>
      <c:valAx>
        <c:axId val="248403008"/>
        <c:scaling>
          <c:orientation val="minMax"/>
          <c:max val="380"/>
          <c:min val="-92"/>
        </c:scaling>
        <c:delete val="1"/>
        <c:axPos val="b"/>
        <c:numFmt formatCode="0" sourceLinked="0"/>
        <c:majorTickMark val="out"/>
        <c:minorTickMark val="none"/>
        <c:tickLblPos val="nextTo"/>
        <c:crossAx val="254798336"/>
        <c:crosses val="autoZero"/>
        <c:crossBetween val="between"/>
        <c:majorUnit val="3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65000"/>
            </a:schemeClr>
          </a:solidFill>
          <a:latin typeface="Constantia" panose="02030602050306030303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198485769668408E-2"/>
          <c:y val="0.14612295765462055"/>
          <c:w val="0.91166410100517659"/>
          <c:h val="0.633920509837714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289</c:v>
                </c:pt>
              </c:strCache>
            </c:strRef>
          </c:tx>
          <c:spPr>
            <a:solidFill>
              <a:srgbClr val="8FAADC"/>
            </a:solidFill>
            <a:ln>
              <a:noFill/>
            </a:ln>
            <a:effectLst>
              <a:glow rad="88900">
                <a:schemeClr val="bg1"/>
              </a:glow>
            </a:effectLst>
            <a:scene3d>
              <a:camera prst="orthographicFront"/>
              <a:lightRig rig="threePt" dir="t"/>
            </a:scene3d>
            <a:sp3d>
              <a:bevelT w="63500" h="508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627,6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3AE-4488-859F-C8102A3669D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718,7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3AE-4488-859F-C8102A3669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ж.</c:v>
                </c:pt>
                <c:pt idx="1">
                  <c:v>2026 ж.</c:v>
                </c:pt>
              </c:strCache>
            </c:strRef>
          </c:cat>
          <c:val>
            <c:numRef>
              <c:f>Лист1!$B$2:$B$3</c:f>
              <c:numCache>
                <c:formatCode>#\ ##0.0</c:formatCode>
                <c:ptCount val="2"/>
                <c:pt idx="0" formatCode="0.0">
                  <c:v>627.6</c:v>
                </c:pt>
                <c:pt idx="1">
                  <c:v>718.7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13-4DEC-81CC-8214798D54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711936"/>
        <c:axId val="248409472"/>
      </c:barChart>
      <c:catAx>
        <c:axId val="33271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8409472"/>
        <c:crosses val="autoZero"/>
        <c:auto val="1"/>
        <c:lblAlgn val="ctr"/>
        <c:lblOffset val="100"/>
        <c:noMultiLvlLbl val="0"/>
      </c:catAx>
      <c:valAx>
        <c:axId val="248409472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33271193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160196842402307"/>
          <c:y val="0"/>
          <c:w val="0.68172114292499764"/>
          <c:h val="0.9658300664320904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EE7-403C-BFEB-69498F1608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Сумен жабдықтау</c:v>
                </c:pt>
                <c:pt idx="1">
                  <c:v>Электр жабдықтау</c:v>
                </c:pt>
                <c:pt idx="2">
                  <c:v>Өңдеу</c:v>
                </c:pt>
                <c:pt idx="3">
                  <c:v>Тау-кен өнеркәсібі</c:v>
                </c:pt>
              </c:strCache>
            </c:strRef>
          </c:cat>
          <c:val>
            <c:numRef>
              <c:f>Лист1!$B$2:$B$5</c:f>
              <c:numCache>
                <c:formatCode>###\ ###\ ###\ ##0.0</c:formatCode>
                <c:ptCount val="4"/>
                <c:pt idx="0" formatCode="General">
                  <c:v>101.5</c:v>
                </c:pt>
                <c:pt idx="1">
                  <c:v>106.9</c:v>
                </c:pt>
                <c:pt idx="2" formatCode="General">
                  <c:v>125.7</c:v>
                </c:pt>
                <c:pt idx="3">
                  <c:v>110.9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5D7-40F8-9F89-C7490FD5AE8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9377645048282615E-3"/>
                  <c:y val="-1.913477662784980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93,1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5D7-40F8-9F89-C7490FD5AE8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98,7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5D7-40F8-9F89-C7490FD5AE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Сумен жабдықтау</c:v>
                </c:pt>
                <c:pt idx="1">
                  <c:v>Электр жабдықтау</c:v>
                </c:pt>
                <c:pt idx="2">
                  <c:v>Өңдеу</c:v>
                </c:pt>
                <c:pt idx="3">
                  <c:v>Тау-кен өнеркәсібі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17-85D7-40F8-9F89-C7490FD5AE8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endParaRPr lang="x-non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5D7-40F8-9F89-C7490FD5AE8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5D7-40F8-9F89-C7490FD5AE8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9D998F5-688D-471F-A4E1-AC5774B3E87A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A-85D7-40F8-9F89-C7490FD5AE8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1F087CB-6432-4ECE-85C6-D3EED8D546EF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B-85D7-40F8-9F89-C7490FD5AE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Сумен жабдықтау</c:v>
                </c:pt>
                <c:pt idx="1">
                  <c:v>Электр жабдықтау</c:v>
                </c:pt>
                <c:pt idx="2">
                  <c:v>Өңдеу</c:v>
                </c:pt>
                <c:pt idx="3">
                  <c:v>Тау-кен өнеркәсібі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Лист1!$D$2:$D$5</c15:f>
                <c15:dlblRangeCache>
                  <c:ptCount val="4"/>
                </c15:dlblRangeCache>
              </c15:datalabelsRange>
            </c:ext>
            <c:ext xmlns:c16="http://schemas.microsoft.com/office/drawing/2014/chart" uri="{C3380CC4-5D6E-409C-BE32-E72D297353CC}">
              <c16:uniqueId val="{0000002C-85D7-40F8-9F89-C7490FD5AE8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65"/>
        <c:axId val="332712960"/>
        <c:axId val="248404736"/>
      </c:barChart>
      <c:catAx>
        <c:axId val="332712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8404736"/>
        <c:crosses val="autoZero"/>
        <c:auto val="1"/>
        <c:lblAlgn val="ctr"/>
        <c:lblOffset val="100"/>
        <c:noMultiLvlLbl val="0"/>
      </c:catAx>
      <c:valAx>
        <c:axId val="248404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27129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11723479608066"/>
          <c:y val="2.0931643339999317E-2"/>
          <c:w val="0.70007679873561135"/>
          <c:h val="0.852865670930034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8FAADC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7F8-4ABA-A84C-25EC46184CDE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17F8-4ABA-A84C-25EC46184CDE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17F8-4ABA-A84C-25EC46184CDE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17F8-4ABA-A84C-25EC46184CD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17F8-4ABA-A84C-25EC46184CD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17F8-4ABA-A84C-25EC46184CD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17F8-4ABA-A84C-25EC46184CDE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17F8-4ABA-A84C-25EC46184CDE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17F8-4ABA-A84C-25EC46184CDE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17F8-4ABA-A84C-25EC46184CDE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17F8-4ABA-A84C-25EC46184CDE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17F8-4ABA-A84C-25EC46184CDE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17F8-4ABA-A84C-25EC46184CDE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17F8-4ABA-A84C-25EC46184CDE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2-17F8-4ABA-A84C-25EC46184CDE}"/>
              </c:ext>
            </c:extLst>
          </c:dPt>
          <c:dPt>
            <c:idx val="15"/>
            <c:invertIfNegative val="0"/>
            <c:bubble3D val="0"/>
            <c:spPr>
              <a:solidFill>
                <a:srgbClr val="20386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17F8-4ABA-A84C-25EC46184CDE}"/>
              </c:ext>
            </c:extLst>
          </c:dPt>
          <c:dPt>
            <c:idx val="1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5-17F8-4ABA-A84C-25EC46184CDE}"/>
              </c:ext>
            </c:extLst>
          </c:dPt>
          <c:dPt>
            <c:idx val="1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6-17F8-4ABA-A84C-25EC46184CDE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7-17F8-4ABA-A84C-25EC46184CDE}"/>
              </c:ext>
            </c:extLst>
          </c:dPt>
          <c:dPt>
            <c:idx val="1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8-17F8-4ABA-A84C-25EC46184CDE}"/>
              </c:ext>
            </c:extLst>
          </c:dPt>
          <c:dLbls>
            <c:dLbl>
              <c:idx val="0"/>
              <c:layout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197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rgbClr val="C00000"/>
                        </a:solidFill>
                      </a:rPr>
                      <a:t>90,4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7F8-4ABA-A84C-25EC46184CDE}"/>
                </c:ext>
              </c:extLst>
            </c:dLbl>
            <c:dLbl>
              <c:idx val="1"/>
              <c:layout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197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rgbClr val="C00000"/>
                        </a:solidFill>
                      </a:rPr>
                      <a:t>92,9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7F8-4ABA-A84C-25EC46184CDE}"/>
                </c:ext>
              </c:extLst>
            </c:dLbl>
            <c:dLbl>
              <c:idx val="2"/>
              <c:layout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1197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rgbClr val="C00000"/>
                        </a:solidFill>
                      </a:rPr>
                      <a:t>95,8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7F8-4ABA-A84C-25EC46184CD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C00000"/>
                        </a:solidFill>
                      </a:rPr>
                      <a:t>96,4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7F8-4ABA-A84C-25EC46184C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Лист1!$A$2:$A$21</c:f>
              <c:strCache>
                <c:ptCount val="20"/>
                <c:pt idx="4">
                  <c:v>Абай</c:v>
                </c:pt>
                <c:pt idx="5">
                  <c:v>Қостанай</c:v>
                </c:pt>
                <c:pt idx="6">
                  <c:v>Қызылорда</c:v>
                </c:pt>
                <c:pt idx="7">
                  <c:v>Маңғыстау</c:v>
                </c:pt>
                <c:pt idx="8">
                  <c:v>Ақтөбе</c:v>
                </c:pt>
                <c:pt idx="9">
                  <c:v>Қарағанды</c:v>
                </c:pt>
                <c:pt idx="10">
                  <c:v>Павлодар</c:v>
                </c:pt>
                <c:pt idx="11">
                  <c:v>Ұлытау</c:v>
                </c:pt>
                <c:pt idx="12">
                  <c:v>Шымкент қ.</c:v>
                </c:pt>
                <c:pt idx="13">
                  <c:v>Астана қ.</c:v>
                </c:pt>
                <c:pt idx="14">
                  <c:v>Алматы </c:v>
                </c:pt>
                <c:pt idx="15">
                  <c:v>Жамбыл</c:v>
                </c:pt>
                <c:pt idx="16">
                  <c:v>СҚО</c:v>
                </c:pt>
                <c:pt idx="17">
                  <c:v>Алматы қ.</c:v>
                </c:pt>
                <c:pt idx="18">
                  <c:v>Жетісу</c:v>
                </c:pt>
                <c:pt idx="19">
                  <c:v>Түркістан</c:v>
                </c:pt>
              </c:strCache>
            </c:strRef>
          </c:cat>
          <c:val>
            <c:numRef>
              <c:f>Лист1!$B$2:$B$21</c:f>
              <c:numCache>
                <c:formatCode>###\ ###\ ###\ ##0.0</c:formatCode>
                <c:ptCount val="20"/>
                <c:pt idx="0">
                  <c:v>-9.5</c:v>
                </c:pt>
                <c:pt idx="1">
                  <c:v>-7.5</c:v>
                </c:pt>
                <c:pt idx="2">
                  <c:v>-4.8</c:v>
                </c:pt>
                <c:pt idx="3">
                  <c:v>-4</c:v>
                </c:pt>
                <c:pt idx="4">
                  <c:v>101.5</c:v>
                </c:pt>
                <c:pt idx="5">
                  <c:v>102.3</c:v>
                </c:pt>
                <c:pt idx="6">
                  <c:v>102.4</c:v>
                </c:pt>
                <c:pt idx="7">
                  <c:v>103.6</c:v>
                </c:pt>
                <c:pt idx="8">
                  <c:v>103.7</c:v>
                </c:pt>
                <c:pt idx="9">
                  <c:v>105.2</c:v>
                </c:pt>
                <c:pt idx="10">
                  <c:v>105.8</c:v>
                </c:pt>
                <c:pt idx="11">
                  <c:v>110.8</c:v>
                </c:pt>
                <c:pt idx="12">
                  <c:v>111</c:v>
                </c:pt>
                <c:pt idx="13">
                  <c:v>111.9</c:v>
                </c:pt>
                <c:pt idx="14">
                  <c:v>117.9</c:v>
                </c:pt>
                <c:pt idx="15">
                  <c:v>118.5</c:v>
                </c:pt>
                <c:pt idx="16">
                  <c:v>118.7</c:v>
                </c:pt>
                <c:pt idx="17">
                  <c:v>124.2</c:v>
                </c:pt>
                <c:pt idx="18">
                  <c:v>128</c:v>
                </c:pt>
                <c:pt idx="19">
                  <c:v>132.4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17F8-4ABA-A84C-25EC46184CD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Лист1!$A$2:$A$21</c:f>
              <c:strCache>
                <c:ptCount val="20"/>
                <c:pt idx="4">
                  <c:v>Абай</c:v>
                </c:pt>
                <c:pt idx="5">
                  <c:v>Қостанай</c:v>
                </c:pt>
                <c:pt idx="6">
                  <c:v>Қызылорда</c:v>
                </c:pt>
                <c:pt idx="7">
                  <c:v>Маңғыстау</c:v>
                </c:pt>
                <c:pt idx="8">
                  <c:v>Ақтөбе</c:v>
                </c:pt>
                <c:pt idx="9">
                  <c:v>Қарағанды</c:v>
                </c:pt>
                <c:pt idx="10">
                  <c:v>Павлодар</c:v>
                </c:pt>
                <c:pt idx="11">
                  <c:v>Ұлытау</c:v>
                </c:pt>
                <c:pt idx="12">
                  <c:v>Шымкент қ.</c:v>
                </c:pt>
                <c:pt idx="13">
                  <c:v>Астана қ.</c:v>
                </c:pt>
                <c:pt idx="14">
                  <c:v>Алматы </c:v>
                </c:pt>
                <c:pt idx="15">
                  <c:v>Жамбыл</c:v>
                </c:pt>
                <c:pt idx="16">
                  <c:v>СҚО</c:v>
                </c:pt>
                <c:pt idx="17">
                  <c:v>Алматы қ.</c:v>
                </c:pt>
                <c:pt idx="18">
                  <c:v>Жетісу</c:v>
                </c:pt>
                <c:pt idx="19">
                  <c:v>Түркістан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17F8-4ABA-A84C-25EC46184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33571072"/>
        <c:axId val="248410624"/>
      </c:barChart>
      <c:catAx>
        <c:axId val="333571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lnSpc>
                <a:spcPct val="200000"/>
              </a:lnSpc>
              <a:defRPr sz="1200">
                <a:solidFill>
                  <a:schemeClr val="tx1"/>
                </a:solidFill>
                <a:latin typeface="+mn-lt"/>
              </a:defRPr>
            </a:pPr>
            <a:endParaRPr lang="ru-RU"/>
          </a:p>
        </c:txPr>
        <c:crossAx val="248410624"/>
        <c:crossesAt val="0"/>
        <c:auto val="0"/>
        <c:lblAlgn val="ctr"/>
        <c:lblOffset val="0"/>
        <c:tickLblSkip val="1"/>
        <c:noMultiLvlLbl val="0"/>
      </c:catAx>
      <c:valAx>
        <c:axId val="248410624"/>
        <c:scaling>
          <c:orientation val="minMax"/>
        </c:scaling>
        <c:delete val="1"/>
        <c:axPos val="b"/>
        <c:numFmt formatCode="0" sourceLinked="0"/>
        <c:majorTickMark val="out"/>
        <c:minorTickMark val="none"/>
        <c:tickLblPos val="nextTo"/>
        <c:crossAx val="33357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65000"/>
            </a:schemeClr>
          </a:solidFill>
          <a:latin typeface="Constantia" panose="02030602050306030303" pitchFamily="18" charset="0"/>
        </a:defRPr>
      </a:pPr>
      <a:endParaRPr lang="ru-RU"/>
    </a:p>
  </c:txPr>
  <c:externalData r:id="rId2">
    <c:autoUpdate val="0"/>
  </c:externalData>
  <c:userShapes r:id="rId3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606079034411275E-2"/>
          <c:y val="6.6808886568357748E-2"/>
          <c:w val="0.80128026430595356"/>
          <c:h val="0.73915782522955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/>
            </a:solidFill>
            <a:ln w="12700" cap="flat" cmpd="sng" algn="ctr">
              <a:solidFill>
                <a:schemeClr val="accent6">
                  <a:shade val="50000"/>
                </a:scheme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002060"/>
                    </a:solidFill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102.4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36-47F0-BAF2-7A4210C5531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rgbClr val="FF99CC">
                  <a:alpha val="98824"/>
                </a:srgb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  <a:bevelB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solidFill>
                  <a:srgbClr val="B3A2C2">
                    <a:alpha val="98824"/>
                  </a:srgbClr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  <a:bevelB/>
              </a:sp3d>
            </c:spPr>
            <c:extLst>
              <c:ext xmlns:c16="http://schemas.microsoft.com/office/drawing/2014/chart" uri="{C3380CC4-5D6E-409C-BE32-E72D297353CC}">
                <c16:uniqueId val="{00000003-B736-47F0-BAF2-7A4210C553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002060"/>
                    </a:solidFill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0.0</c:formatCode>
                <c:ptCount val="1"/>
                <c:pt idx="0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36-47F0-BAF2-7A4210C55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84"/>
        <c:axId val="335100416"/>
        <c:axId val="248411200"/>
      </c:barChart>
      <c:catAx>
        <c:axId val="33510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48411200"/>
        <c:crosses val="autoZero"/>
        <c:auto val="1"/>
        <c:lblAlgn val="ctr"/>
        <c:lblOffset val="100"/>
        <c:noMultiLvlLbl val="0"/>
      </c:catAx>
      <c:valAx>
        <c:axId val="248411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335100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 w="165100" prst="coolSlant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186692281969406"/>
          <c:y val="5.4090002773138454E-2"/>
          <c:w val="0.62486148721748314"/>
          <c:h val="0.945909997226861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21-4996-95C9-B4C8DAE6185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B17-42ED-89AB-92E99F71F3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Жұмыртқа</c:v>
                </c:pt>
                <c:pt idx="1">
                  <c:v>Ет (тірі салмақта)</c:v>
                </c:pt>
                <c:pt idx="2">
                  <c:v>Сүт</c:v>
                </c:pt>
              </c:strCache>
            </c:strRef>
          </c:cat>
          <c:val>
            <c:numRef>
              <c:f>Лист1!$B$2:$B$4</c:f>
              <c:numCache>
                <c:formatCode>###\ ###\ ###\ ##0.0</c:formatCode>
                <c:ptCount val="3"/>
                <c:pt idx="0" formatCode="0.0">
                  <c:v>125.3</c:v>
                </c:pt>
                <c:pt idx="1">
                  <c:v>100.1</c:v>
                </c:pt>
                <c:pt idx="2">
                  <c:v>101.8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17-42ED-89AB-92E99F71F35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96,9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B17-42ED-89AB-92E99F71F3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Жұмыртқа</c:v>
                </c:pt>
                <c:pt idx="1">
                  <c:v>Ет (тірі салмақта)</c:v>
                </c:pt>
                <c:pt idx="2">
                  <c:v>Сүт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FB17-42ED-89AB-92E99F71F35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endParaRPr lang="x-non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B17-42ED-89AB-92E99F71F35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9D998F5-688D-471F-A4E1-AC5774B3E87A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FB17-42ED-89AB-92E99F71F35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1F087CB-6432-4ECE-85C6-D3EED8D546EF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FB17-42ED-89AB-92E99F71F3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Жұмыртқа</c:v>
                </c:pt>
                <c:pt idx="1">
                  <c:v>Ет (тірі салмақта)</c:v>
                </c:pt>
                <c:pt idx="2">
                  <c:v>Сүт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Лист1!$D$2:$D$4</c15:f>
                <c15:dlblRangeCache>
                  <c:ptCount val="3"/>
                </c15:dlblRangeCache>
              </c15:datalabelsRange>
            </c:ext>
            <c:ext xmlns:c16="http://schemas.microsoft.com/office/drawing/2014/chart" uri="{C3380CC4-5D6E-409C-BE32-E72D297353CC}">
              <c16:uniqueId val="{0000000B-FB17-42ED-89AB-92E99F71F35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65"/>
        <c:axId val="335757312"/>
        <c:axId val="248413504"/>
      </c:barChart>
      <c:catAx>
        <c:axId val="335757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8413504"/>
        <c:crosses val="autoZero"/>
        <c:auto val="1"/>
        <c:lblAlgn val="ctr"/>
        <c:lblOffset val="100"/>
        <c:noMultiLvlLbl val="0"/>
      </c:catAx>
      <c:valAx>
        <c:axId val="248413504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3357573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594316203931274"/>
          <c:y val="0.16562532256249693"/>
          <c:w val="0.68522702933807766"/>
          <c:h val="0.72248619393707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03C-4658-B091-2D591229394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B11-4915-8FEC-1AE325EDF637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91B-4672-8CCA-55F6ED3EF652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91B-4672-8CCA-55F6ED3EF652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D91B-4672-8CCA-55F6ED3EF652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D91B-4672-8CCA-55F6ED3EF652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D91B-4672-8CCA-55F6ED3EF652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D91B-4672-8CCA-55F6ED3EF652}"/>
              </c:ext>
            </c:extLst>
          </c:dPt>
          <c:dLbls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166,8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91B-4672-8CCA-55F6ED3EF6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900" b="0" i="0" u="none" strike="noStrike" kern="1200" baseline="0">
                    <a:solidFill>
                      <a:srgbClr val="00206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Түркістан</c:v>
                </c:pt>
                <c:pt idx="1">
                  <c:v>Шымкент қ.</c:v>
                </c:pt>
                <c:pt idx="2">
                  <c:v>Жамбыл</c:v>
                </c:pt>
                <c:pt idx="3">
                  <c:v>Жетісу</c:v>
                </c:pt>
                <c:pt idx="4">
                  <c:v>Қызылорда</c:v>
                </c:pt>
                <c:pt idx="5">
                  <c:v>Алматы</c:v>
                </c:pt>
                <c:pt idx="6">
                  <c:v>СКО</c:v>
                </c:pt>
                <c:pt idx="7">
                  <c:v>Ақмола</c:v>
                </c:pt>
                <c:pt idx="8">
                  <c:v>Абай</c:v>
                </c:pt>
                <c:pt idx="9">
                  <c:v>БКО</c:v>
                </c:pt>
                <c:pt idx="10">
                  <c:v>Ақтөбе</c:v>
                </c:pt>
                <c:pt idx="11">
                  <c:v>Қостанай</c:v>
                </c:pt>
                <c:pt idx="12">
                  <c:v>Қарағанды</c:v>
                </c:pt>
                <c:pt idx="13">
                  <c:v>ШКО</c:v>
                </c:pt>
                <c:pt idx="14">
                  <c:v>Павлодар</c:v>
                </c:pt>
                <c:pt idx="15">
                  <c:v>Маңғыстау</c:v>
                </c:pt>
                <c:pt idx="16">
                  <c:v>Атырау</c:v>
                </c:pt>
                <c:pt idx="17">
                  <c:v>Астана қ.</c:v>
                </c:pt>
                <c:pt idx="18">
                  <c:v>Ұлытау</c:v>
                </c:pt>
                <c:pt idx="19">
                  <c:v>Алматы қ.</c:v>
                </c:pt>
              </c:strCache>
            </c:strRef>
          </c:cat>
          <c:val>
            <c:numRef>
              <c:f>Лист1!$B$2:$B$21</c:f>
              <c:numCache>
                <c:formatCode>0.0</c:formatCode>
                <c:ptCount val="20"/>
                <c:pt idx="0">
                  <c:v>143.40899999999999</c:v>
                </c:pt>
                <c:pt idx="1">
                  <c:v>160.95099999999999</c:v>
                </c:pt>
                <c:pt idx="2">
                  <c:v>166.768</c:v>
                </c:pt>
                <c:pt idx="3">
                  <c:v>173.876</c:v>
                </c:pt>
                <c:pt idx="4">
                  <c:v>178.79499999999999</c:v>
                </c:pt>
                <c:pt idx="5">
                  <c:v>196.31399999999999</c:v>
                </c:pt>
                <c:pt idx="6">
                  <c:v>207.483</c:v>
                </c:pt>
                <c:pt idx="7">
                  <c:v>218.09700000000001</c:v>
                </c:pt>
                <c:pt idx="8">
                  <c:v>223.572</c:v>
                </c:pt>
                <c:pt idx="9">
                  <c:v>227.86799999999999</c:v>
                </c:pt>
                <c:pt idx="10">
                  <c:v>229.33600000000001</c:v>
                </c:pt>
                <c:pt idx="11">
                  <c:v>247.804</c:v>
                </c:pt>
                <c:pt idx="12">
                  <c:v>278.32299999999998</c:v>
                </c:pt>
                <c:pt idx="13">
                  <c:v>282.58100000000002</c:v>
                </c:pt>
                <c:pt idx="14">
                  <c:v>283.98899999999998</c:v>
                </c:pt>
                <c:pt idx="15">
                  <c:v>288.89100000000002</c:v>
                </c:pt>
                <c:pt idx="16">
                  <c:v>323.71600000000001</c:v>
                </c:pt>
                <c:pt idx="17">
                  <c:v>352.81099999999998</c:v>
                </c:pt>
                <c:pt idx="18">
                  <c:v>353.036</c:v>
                </c:pt>
                <c:pt idx="19">
                  <c:v>408.18200000000002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22-4666-A33F-006B5BDB3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339400704"/>
        <c:axId val="252000448"/>
      </c:barChart>
      <c:catAx>
        <c:axId val="339400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700" b="0" i="0" u="none" strike="noStrike" kern="1200" baseline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defRPr>
            </a:pPr>
            <a:endParaRPr lang="ru-RU"/>
          </a:p>
        </c:txPr>
        <c:crossAx val="252000448"/>
        <c:crosses val="autoZero"/>
        <c:auto val="1"/>
        <c:lblAlgn val="ctr"/>
        <c:lblOffset val="100"/>
        <c:noMultiLvlLbl val="0"/>
      </c:catAx>
      <c:valAx>
        <c:axId val="252000448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339400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580343707438428E-2"/>
          <c:y val="0.15304875553982708"/>
          <c:w val="0.97141965629256155"/>
          <c:h val="0.797010444211141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C80B0"/>
            </a:solidFill>
          </c:spPr>
          <c:invertIfNegative val="0"/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65.099999999999994</c:v>
                </c:pt>
                <c:pt idx="1">
                  <c:v>74.900000000000006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52-4FAF-9094-C1B0767F2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9401216"/>
        <c:axId val="255092416"/>
        <c:axId val="0"/>
      </c:bar3DChart>
      <c:catAx>
        <c:axId val="339401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16" baseline="0">
                <a:latin typeface="Times New Roman" pitchFamily="18" charset="0"/>
              </a:defRPr>
            </a:pPr>
            <a:endParaRPr lang="ru-RU"/>
          </a:p>
        </c:txPr>
        <c:crossAx val="255092416"/>
        <c:crosses val="autoZero"/>
        <c:auto val="1"/>
        <c:lblAlgn val="ctr"/>
        <c:lblOffset val="100"/>
        <c:noMultiLvlLbl val="0"/>
      </c:catAx>
      <c:valAx>
        <c:axId val="255092416"/>
        <c:scaling>
          <c:orientation val="minMax"/>
          <c:max val="95"/>
          <c:min val="20"/>
        </c:scaling>
        <c:delete val="1"/>
        <c:axPos val="l"/>
        <c:numFmt formatCode="General" sourceLinked="1"/>
        <c:majorTickMark val="out"/>
        <c:minorTickMark val="none"/>
        <c:tickLblPos val="none"/>
        <c:crossAx val="339401216"/>
        <c:crosses val="autoZero"/>
        <c:crossBetween val="between"/>
      </c:valAx>
      <c:spPr>
        <a:noFill/>
        <a:ln w="1938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74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4375380865326021E-2"/>
          <c:y val="4.8046802998406439E-4"/>
          <c:w val="0.92661964129483809"/>
          <c:h val="0.9511917007831597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E5C81"/>
            </a:solidFill>
          </c:spPr>
          <c:invertIfNegative val="0"/>
          <c:dLbls>
            <c:dLbl>
              <c:idx val="0"/>
              <c:layout>
                <c:manualLayout>
                  <c:x val="0.38400975015234612"/>
                  <c:y val="-0.16762411367434479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4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defRPr>
                    </a:pPr>
                    <a:r>
                      <a:rPr lang="en-US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rPr>
                      <a:t>329,0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0EC-493C-84E2-006DDD03C6F0}"/>
                </c:ext>
              </c:extLst>
            </c:dLbl>
            <c:dLbl>
              <c:idx val="1"/>
              <c:layout>
                <c:manualLayout>
                  <c:x val="-0.30411608055391615"/>
                  <c:y val="8.1145091661543142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ru-RU"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defRPr>
                    </a:pPr>
                    <a:r>
                      <a:rPr lang="en-US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rPr>
                      <a:t>308,9</a:t>
                    </a:r>
                  </a:p>
                  <a:p>
                    <a:pPr algn="ctr" rtl="0">
                      <a:defRPr lang="ru-RU"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Times New Roman" panose="02020603050405020304" pitchFamily="18" charset="0"/>
                        <a:cs typeface="+mn-cs"/>
                      </a:defRPr>
                    </a:pPr>
                    <a:endParaRPr lang="en-US" b="0" dirty="0">
                      <a:solidFill>
                        <a:srgbClr val="002060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93-4C1F-860A-17E252F45D16}"/>
                </c:ext>
              </c:extLst>
            </c:dLbl>
            <c:spPr>
              <a:noFill/>
              <a:ln w="19384">
                <a:noFill/>
              </a:ln>
            </c:spPr>
            <c:txPr>
              <a:bodyPr/>
              <a:lstStyle/>
              <a:p>
                <a:pPr algn="ctr" rtl="0"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Times New Roman" panose="02020603050405020304" pitchFamily="18" charset="0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80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93-4C1F-860A-17E252F45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9534848"/>
        <c:axId val="255095296"/>
        <c:axId val="0"/>
      </c:bar3DChart>
      <c:catAx>
        <c:axId val="339534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16" baseline="0">
                <a:latin typeface="Times New Roman" pitchFamily="18" charset="0"/>
              </a:defRPr>
            </a:pPr>
            <a:endParaRPr lang="ru-RU"/>
          </a:p>
        </c:txPr>
        <c:crossAx val="255095296"/>
        <c:crosses val="autoZero"/>
        <c:auto val="1"/>
        <c:lblAlgn val="ctr"/>
        <c:lblOffset val="100"/>
        <c:noMultiLvlLbl val="0"/>
      </c:catAx>
      <c:valAx>
        <c:axId val="255095296"/>
        <c:scaling>
          <c:orientation val="minMax"/>
          <c:max val="95"/>
          <c:min val="20"/>
        </c:scaling>
        <c:delete val="1"/>
        <c:axPos val="l"/>
        <c:numFmt formatCode="General" sourceLinked="1"/>
        <c:majorTickMark val="out"/>
        <c:minorTickMark val="none"/>
        <c:tickLblPos val="none"/>
        <c:crossAx val="339534848"/>
        <c:crosses val="autoZero"/>
        <c:crossBetween val="between"/>
      </c:valAx>
      <c:spPr>
        <a:noFill/>
        <a:ln w="1938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74"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57424656059659"/>
          <c:y val="6.8946991317605774E-2"/>
          <c:w val="0.68268557083729753"/>
          <c:h val="0.8157637684341052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III квартал 2017 года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60-4A80-A506-D90D0DEF51B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279-4825-B839-FC28E1C43610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279-4825-B839-FC28E1C43610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279-4825-B839-FC28E1C43610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BEC-42A8-9194-A91C3BEC42C6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DA60-4A80-A506-D90D0DEF51B7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1279-4825-B839-FC28E1C43610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329,0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60-4A80-A506-D90D0DEF51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900" b="0" i="0" u="none" strike="noStrike" kern="1200" baseline="0">
                    <a:solidFill>
                      <a:srgbClr val="002060"/>
                    </a:solidFill>
                    <a:latin typeface="Calibri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Лист1!$A$2:$A$21</c:f>
              <c:strCache>
                <c:ptCount val="20"/>
                <c:pt idx="0">
                  <c:v>СКО</c:v>
                </c:pt>
                <c:pt idx="1">
                  <c:v>Жамбыл</c:v>
                </c:pt>
                <c:pt idx="2">
                  <c:v>Түркістан </c:v>
                </c:pt>
                <c:pt idx="3">
                  <c:v>Жетісу</c:v>
                </c:pt>
                <c:pt idx="4">
                  <c:v>Шымкент қ.</c:v>
                </c:pt>
                <c:pt idx="5">
                  <c:v>Алматы</c:v>
                </c:pt>
                <c:pt idx="6">
                  <c:v>Ақмола</c:v>
                </c:pt>
                <c:pt idx="7">
                  <c:v>Қызылорда</c:v>
                </c:pt>
                <c:pt idx="8">
                  <c:v>БКО</c:v>
                </c:pt>
                <c:pt idx="9">
                  <c:v>Қостанай</c:v>
                </c:pt>
                <c:pt idx="10">
                  <c:v>Абай</c:v>
                </c:pt>
                <c:pt idx="11">
                  <c:v>Ақтөбе</c:v>
                </c:pt>
                <c:pt idx="12">
                  <c:v>ШКО</c:v>
                </c:pt>
                <c:pt idx="13">
                  <c:v>Қарағанды</c:v>
                </c:pt>
                <c:pt idx="14">
                  <c:v>Павлодар</c:v>
                </c:pt>
                <c:pt idx="15">
                  <c:v>Алматы қ.</c:v>
                </c:pt>
                <c:pt idx="16">
                  <c:v>Астана қ.</c:v>
                </c:pt>
                <c:pt idx="17">
                  <c:v>Атырау</c:v>
                </c:pt>
                <c:pt idx="18">
                  <c:v>Ұлытау</c:v>
                </c:pt>
                <c:pt idx="19">
                  <c:v>Маңғыстау</c:v>
                </c:pt>
              </c:strCache>
            </c:strRef>
          </c:cat>
          <c:val>
            <c:numRef>
              <c:f>Лист1!$B$2:$B$21</c:f>
              <c:numCache>
                <c:formatCode>0.0</c:formatCode>
                <c:ptCount val="20"/>
                <c:pt idx="0">
                  <c:v>326.66399999999999</c:v>
                </c:pt>
                <c:pt idx="1">
                  <c:v>328.952</c:v>
                </c:pt>
                <c:pt idx="2">
                  <c:v>332.64</c:v>
                </c:pt>
                <c:pt idx="3">
                  <c:v>346.19900000000001</c:v>
                </c:pt>
                <c:pt idx="4">
                  <c:v>350.37400000000002</c:v>
                </c:pt>
                <c:pt idx="5">
                  <c:v>376.012</c:v>
                </c:pt>
                <c:pt idx="6">
                  <c:v>378.76299999999998</c:v>
                </c:pt>
                <c:pt idx="7">
                  <c:v>385.19299999999998</c:v>
                </c:pt>
                <c:pt idx="8">
                  <c:v>387.69400000000002</c:v>
                </c:pt>
                <c:pt idx="9">
                  <c:v>394.94200000000001</c:v>
                </c:pt>
                <c:pt idx="10">
                  <c:v>405.42500000000001</c:v>
                </c:pt>
                <c:pt idx="11">
                  <c:v>420.23899999999998</c:v>
                </c:pt>
                <c:pt idx="12">
                  <c:v>438.65899999999999</c:v>
                </c:pt>
                <c:pt idx="13">
                  <c:v>439.1</c:v>
                </c:pt>
                <c:pt idx="14">
                  <c:v>448.90600000000001</c:v>
                </c:pt>
                <c:pt idx="15">
                  <c:v>574.16200000000003</c:v>
                </c:pt>
                <c:pt idx="16">
                  <c:v>609.72500000000002</c:v>
                </c:pt>
                <c:pt idx="17">
                  <c:v>652.95000000000005</c:v>
                </c:pt>
                <c:pt idx="18">
                  <c:v>655.995</c:v>
                </c:pt>
                <c:pt idx="19">
                  <c:v>659.80100000000004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60-4A80-A506-D90D0DEF5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axId val="339164160"/>
        <c:axId val="335306752"/>
      </c:barChart>
      <c:catAx>
        <c:axId val="339164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 algn="ctr">
              <a:defRPr lang="en-US" sz="700" b="0" i="0" u="none" strike="noStrike" kern="1200" baseline="0">
                <a:solidFill>
                  <a:srgbClr val="002060"/>
                </a:solidFill>
                <a:latin typeface="Calibri" pitchFamily="34" charset="0"/>
                <a:ea typeface="+mn-ea"/>
                <a:cs typeface="+mn-cs"/>
              </a:defRPr>
            </a:pPr>
            <a:endParaRPr lang="ru-RU"/>
          </a:p>
        </c:txPr>
        <c:crossAx val="335306752"/>
        <c:crosses val="autoZero"/>
        <c:auto val="1"/>
        <c:lblAlgn val="ctr"/>
        <c:lblOffset val="0"/>
        <c:noMultiLvlLbl val="0"/>
      </c:catAx>
      <c:valAx>
        <c:axId val="335306752"/>
        <c:scaling>
          <c:orientation val="minMax"/>
        </c:scaling>
        <c:delete val="1"/>
        <c:axPos val="b"/>
        <c:numFmt formatCode="0" sourceLinked="0"/>
        <c:majorTickMark val="out"/>
        <c:minorTickMark val="none"/>
        <c:tickLblPos val="nextTo"/>
        <c:crossAx val="33916416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65000"/>
            </a:schemeClr>
          </a:solidFill>
          <a:latin typeface="Constantia" panose="02030602050306030303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247653658936182E-2"/>
          <c:y val="8.9830082927414789E-2"/>
          <c:w val="0.92980838933908638"/>
          <c:h val="0.4619650969628077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2024 жыл</c:v>
                </c:pt>
                <c:pt idx="1">
                  <c:v>2025 жыл</c:v>
                </c:pt>
                <c:pt idx="2">
                  <c:v>2026 жыл</c:v>
                </c:pt>
                <c:pt idx="3">
                  <c:v>2027 жыл</c:v>
                </c:pt>
                <c:pt idx="4">
                  <c:v>2028 жыл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612080</c:v>
                </c:pt>
                <c:pt idx="1">
                  <c:v>658802.6</c:v>
                </c:pt>
                <c:pt idx="2">
                  <c:v>650237.69999999995</c:v>
                </c:pt>
                <c:pt idx="3">
                  <c:v>767005.6</c:v>
                </c:pt>
                <c:pt idx="4">
                  <c:v>820206.9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9A-41C5-BCF9-61B3D3D2A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307072"/>
        <c:axId val="34828224"/>
      </c:lineChart>
      <c:valAx>
        <c:axId val="3482822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178307072"/>
        <c:crosses val="autoZero"/>
        <c:crossBetween val="between"/>
      </c:valAx>
      <c:catAx>
        <c:axId val="178307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828224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0.26927</cdr:x>
      <cdr:y>0.80444</cdr:y>
    </cdr:from>
    <cdr:to>
      <cdr:x>0.56439</cdr:x>
      <cdr:y>0.91072</cdr:y>
    </cdr:to>
    <cdr:sp macro="" textlink="">
      <cdr:nvSpPr>
        <cdr:cNvPr id="5" name="TextBox 16"/>
        <cdr:cNvSpPr txBox="1"/>
      </cdr:nvSpPr>
      <cdr:spPr>
        <a:xfrm xmlns:a="http://schemas.openxmlformats.org/drawingml/2006/main">
          <a:off x="1225376" y="2329694"/>
          <a:ext cx="134301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0.28632</cdr:x>
      <cdr:y>0.69379</cdr:y>
    </cdr:from>
    <cdr:to>
      <cdr:x>0.58144</cdr:x>
      <cdr:y>0.80007</cdr:y>
    </cdr:to>
    <cdr:sp macro="" textlink="">
      <cdr:nvSpPr>
        <cdr:cNvPr id="5" name="TextBox 16"/>
        <cdr:cNvSpPr txBox="1"/>
      </cdr:nvSpPr>
      <cdr:spPr>
        <a:xfrm xmlns:a="http://schemas.openxmlformats.org/drawingml/2006/main">
          <a:off x="1268450" y="1536022"/>
          <a:ext cx="1307439" cy="2352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0.43057</cdr:y>
    </cdr:from>
    <cdr:to>
      <cdr:x>0.11435</cdr:x>
      <cdr:y>0.49307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0" y="1318521"/>
          <a:ext cx="542260" cy="191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dirty="0"/>
        </a:p>
      </cdr:txBody>
    </cdr:sp>
  </cdr:relSizeAnchor>
  <cdr:relSizeAnchor xmlns:cdr="http://schemas.openxmlformats.org/drawingml/2006/chartDrawing">
    <cdr:from>
      <cdr:x>0.59785</cdr:x>
      <cdr:y>0.16543</cdr:y>
    </cdr:from>
    <cdr:to>
      <cdr:x>0.6323</cdr:x>
      <cdr:y>0.18963</cdr:y>
    </cdr:to>
    <cdr:cxnSp macro="">
      <cdr:nvCxnSpPr>
        <cdr:cNvPr id="8" name="Прямая соединительная линия 7">
          <a:extLst xmlns:a="http://schemas.openxmlformats.org/drawingml/2006/main">
            <a:ext uri="{FF2B5EF4-FFF2-40B4-BE49-F238E27FC236}">
              <a16:creationId xmlns:a16="http://schemas.microsoft.com/office/drawing/2014/main" id="{728936C0-DE9A-4FBE-91B0-1C2A959E77BE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3376998" y="380140"/>
          <a:ext cx="194594" cy="5561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0.57607</cdr:x>
      <cdr:y>0.61257</cdr:y>
    </cdr:from>
    <cdr:to>
      <cdr:x>0.64086</cdr:x>
      <cdr:y>0.70697</cdr:y>
    </cdr:to>
    <cdr:cxnSp macro="">
      <cdr:nvCxnSpPr>
        <cdr:cNvPr id="11" name="Прямая соединительная линия 10">
          <a:extLst xmlns:a="http://schemas.openxmlformats.org/drawingml/2006/main">
            <a:ext uri="{FF2B5EF4-FFF2-40B4-BE49-F238E27FC236}">
              <a16:creationId xmlns:a16="http://schemas.microsoft.com/office/drawing/2014/main" id="{728936C0-DE9A-4FBE-91B0-1C2A959E77BE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2395679" y="1407630"/>
          <a:ext cx="269441" cy="21693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0.43838</cdr:x>
      <cdr:y>0.74041</cdr:y>
    </cdr:from>
    <cdr:to>
      <cdr:x>0.45587</cdr:x>
      <cdr:y>0.84897</cdr:y>
    </cdr:to>
    <cdr:cxnSp macro="">
      <cdr:nvCxnSpPr>
        <cdr:cNvPr id="14" name="Прямая соединительная линия 13">
          <a:extLst xmlns:a="http://schemas.openxmlformats.org/drawingml/2006/main">
            <a:ext uri="{FF2B5EF4-FFF2-40B4-BE49-F238E27FC236}">
              <a16:creationId xmlns:a16="http://schemas.microsoft.com/office/drawing/2014/main" id="{728936C0-DE9A-4FBE-91B0-1C2A959E77BE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 flipV="1">
          <a:off x="2476233" y="1701400"/>
          <a:ext cx="98805" cy="24945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0.15882</cdr:x>
      <cdr:y>0.68087</cdr:y>
    </cdr:from>
    <cdr:to>
      <cdr:x>0.19247</cdr:x>
      <cdr:y>0.771</cdr:y>
    </cdr:to>
    <cdr:cxnSp macro="">
      <cdr:nvCxnSpPr>
        <cdr:cNvPr id="15" name="Прямая соединительная линия 14">
          <a:extLst xmlns:a="http://schemas.openxmlformats.org/drawingml/2006/main">
            <a:ext uri="{FF2B5EF4-FFF2-40B4-BE49-F238E27FC236}">
              <a16:creationId xmlns:a16="http://schemas.microsoft.com/office/drawing/2014/main" id="{728936C0-DE9A-4FBE-91B0-1C2A959E77BE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897112" y="1564577"/>
          <a:ext cx="190068" cy="20710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0.10487</cdr:y>
    </cdr:from>
    <cdr:to>
      <cdr:x>0.42545</cdr:x>
      <cdr:y>0.2675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-3506599" y="199942"/>
          <a:ext cx="1756837" cy="310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>
            <a:buClr>
              <a:srgbClr val="000000"/>
            </a:buClr>
          </a:pPr>
          <a:r>
            <a:rPr lang="kk-KZ" sz="900" b="1" dirty="0">
              <a:solidFill>
                <a:srgbClr val="002060"/>
              </a:solidFill>
              <a:latin typeface="Arial"/>
              <a:cs typeface="Arial" panose="020B0604020202020204"/>
            </a:rPr>
            <a:t>40,5</a:t>
          </a:r>
          <a:r>
            <a:rPr lang="ru-RU" sz="900" b="1" dirty="0">
              <a:solidFill>
                <a:schemeClr val="tx1"/>
              </a:solidFill>
              <a:latin typeface="Arial"/>
              <a:cs typeface="Arial" panose="020B0604020202020204"/>
            </a:rPr>
            <a:t>%</a:t>
          </a:r>
        </a:p>
      </cdr:txBody>
    </cdr:sp>
  </cdr:relSizeAnchor>
  <cdr:relSizeAnchor xmlns:cdr="http://schemas.openxmlformats.org/drawingml/2006/chartDrawing">
    <cdr:from>
      <cdr:x>0.68752</cdr:x>
      <cdr:y>0.14464</cdr:y>
    </cdr:from>
    <cdr:to>
      <cdr:x>0.79383</cdr:x>
      <cdr:y>0.2043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521142" y="631582"/>
          <a:ext cx="544482" cy="260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0.33104</cdr:x>
      <cdr:y>0.12915</cdr:y>
    </cdr:to>
    <cdr:sp macro="" textlink="">
      <cdr:nvSpPr>
        <cdr:cNvPr id="23" name="Rectangle 25"/>
        <cdr:cNvSpPr>
          <a:spLocks xmlns:a="http://schemas.openxmlformats.org/drawingml/2006/main" noChangeArrowheads="1"/>
        </cdr:cNvSpPr>
      </cdr:nvSpPr>
      <cdr:spPr bwMode="blackWhite">
        <a:xfrm xmlns:a="http://schemas.openxmlformats.org/drawingml/2006/main">
          <a:off x="0" y="0"/>
          <a:ext cx="1366983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rnd" algn="ctr">
          <a:noFill/>
          <a:miter lim="800000"/>
          <a:headEnd/>
          <a:tailEnd/>
        </a:ln>
        <a:effectLst xmlns:a="http://schemas.openxmlformats.org/drawingml/2006/main">
          <a:prstShdw prst="shdw17" dist="17961" dir="2700000">
            <a:srgbClr val="004D00">
              <a:alpha val="50000"/>
            </a:srgbClr>
          </a:prstShdw>
        </a:effec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buClr>
              <a:srgbClr val="000000"/>
            </a:buClr>
          </a:pPr>
          <a:r>
            <a:rPr lang="kk-KZ" sz="1000" b="1" kern="1200" dirty="0">
              <a:solidFill>
                <a:srgbClr val="002060"/>
              </a:solidFill>
              <a:latin typeface="Calibri"/>
            </a:rPr>
            <a:t>Басқалар</a:t>
          </a:r>
          <a:endParaRPr lang="ru-RU" sz="1000" b="1" kern="1200" dirty="0">
            <a:solidFill>
              <a:srgbClr val="002060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0.01518</cdr:x>
      <cdr:y>0.03015</cdr:y>
    </cdr:from>
    <cdr:to>
      <cdr:x>0.34302</cdr:x>
      <cdr:y>0.14593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9505" y="201448"/>
          <a:ext cx="2795935" cy="7736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0.27774</cdr:x>
      <cdr:y>0.10587</cdr:y>
    </cdr:from>
    <cdr:to>
      <cdr:x>0.34563</cdr:x>
      <cdr:y>0.17785</cdr:y>
    </cdr:to>
    <cdr:cxnSp macro="">
      <cdr:nvCxnSpPr>
        <cdr:cNvPr id="14" name="Прямая соединительная линия 13">
          <a:extLst xmlns:a="http://schemas.openxmlformats.org/drawingml/2006/main">
            <a:ext uri="{FF2B5EF4-FFF2-40B4-BE49-F238E27FC236}">
              <a16:creationId xmlns:a16="http://schemas.microsoft.com/office/drawing/2014/main" id="{53AEB75E-265F-4AA4-9D71-F32DE1C30798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 flipV="1">
          <a:off x="1146897" y="201837"/>
          <a:ext cx="280350" cy="1372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0.36911</cdr:x>
      <cdr:y>0.85269</cdr:y>
    </cdr:from>
    <cdr:to>
      <cdr:x>0.41955</cdr:x>
      <cdr:y>0.94138</cdr:y>
    </cdr:to>
    <cdr:cxnSp macro="">
      <cdr:nvCxnSpPr>
        <cdr:cNvPr id="22" name="Прямая соединительная линия 21">
          <a:extLst xmlns:a="http://schemas.openxmlformats.org/drawingml/2006/main">
            <a:ext uri="{FF2B5EF4-FFF2-40B4-BE49-F238E27FC236}">
              <a16:creationId xmlns:a16="http://schemas.microsoft.com/office/drawing/2014/main" id="{BBFD5FDD-DDC2-4A59-9F88-283BA7150396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1524189" y="1625654"/>
          <a:ext cx="208285" cy="16908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0.43057</cdr:y>
    </cdr:from>
    <cdr:to>
      <cdr:x>0.11435</cdr:x>
      <cdr:y>0.49307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0" y="1318521"/>
          <a:ext cx="542260" cy="191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dirty="0"/>
        </a:p>
      </cdr:txBody>
    </cdr:sp>
  </cdr:relSizeAnchor>
  <cdr:relSizeAnchor xmlns:cdr="http://schemas.openxmlformats.org/drawingml/2006/chartDrawing">
    <cdr:from>
      <cdr:x>0.60583</cdr:x>
      <cdr:y>0.1096</cdr:y>
    </cdr:from>
    <cdr:to>
      <cdr:x>0.71871</cdr:x>
      <cdr:y>0.18375</cdr:y>
    </cdr:to>
    <cdr:cxnSp macro="">
      <cdr:nvCxnSpPr>
        <cdr:cNvPr id="8" name="Прямая соединительная линия 7">
          <a:extLst xmlns:a="http://schemas.openxmlformats.org/drawingml/2006/main">
            <a:ext uri="{FF2B5EF4-FFF2-40B4-BE49-F238E27FC236}">
              <a16:creationId xmlns:a16="http://schemas.microsoft.com/office/drawing/2014/main" id="{728936C0-DE9A-4FBE-91B0-1C2A959E77BE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2310766" y="205430"/>
          <a:ext cx="430578" cy="13897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0.57246</cdr:x>
      <cdr:y>0.54724</cdr:y>
    </cdr:from>
    <cdr:to>
      <cdr:x>0.68677</cdr:x>
      <cdr:y>0.61556</cdr:y>
    </cdr:to>
    <cdr:cxnSp macro="">
      <cdr:nvCxnSpPr>
        <cdr:cNvPr id="11" name="Прямая соединительная линия 10">
          <a:extLst xmlns:a="http://schemas.openxmlformats.org/drawingml/2006/main">
            <a:ext uri="{FF2B5EF4-FFF2-40B4-BE49-F238E27FC236}">
              <a16:creationId xmlns:a16="http://schemas.microsoft.com/office/drawing/2014/main" id="{728936C0-DE9A-4FBE-91B0-1C2A959E77BE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2106741" y="1025681"/>
          <a:ext cx="420646" cy="12804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0.45236</cdr:x>
      <cdr:y>0.74377</cdr:y>
    </cdr:from>
    <cdr:to>
      <cdr:x>0.46621</cdr:x>
      <cdr:y>0.86192</cdr:y>
    </cdr:to>
    <cdr:cxnSp macro="">
      <cdr:nvCxnSpPr>
        <cdr:cNvPr id="14" name="Прямая соединительная линия 13">
          <a:extLst xmlns:a="http://schemas.openxmlformats.org/drawingml/2006/main">
            <a:ext uri="{FF2B5EF4-FFF2-40B4-BE49-F238E27FC236}">
              <a16:creationId xmlns:a16="http://schemas.microsoft.com/office/drawing/2014/main" id="{728936C0-DE9A-4FBE-91B0-1C2A959E77BE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 flipV="1">
          <a:off x="1725408" y="1226866"/>
          <a:ext cx="52840" cy="19488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0.1148</cdr:x>
      <cdr:y>0.67376</cdr:y>
    </cdr:from>
    <cdr:to>
      <cdr:x>0.17773</cdr:x>
      <cdr:y>0.82687</cdr:y>
    </cdr:to>
    <cdr:cxnSp macro="">
      <cdr:nvCxnSpPr>
        <cdr:cNvPr id="15" name="Прямая соединительная линия 14">
          <a:extLst xmlns:a="http://schemas.openxmlformats.org/drawingml/2006/main">
            <a:ext uri="{FF2B5EF4-FFF2-40B4-BE49-F238E27FC236}">
              <a16:creationId xmlns:a16="http://schemas.microsoft.com/office/drawing/2014/main" id="{728936C0-DE9A-4FBE-91B0-1C2A959E77BE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437873" y="1055339"/>
          <a:ext cx="240027" cy="2398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0.67761</cdr:x>
      <cdr:y>0.74661</cdr:y>
    </cdr:from>
    <cdr:to>
      <cdr:x>1</cdr:x>
      <cdr:y>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DA4FEBDF-644E-44BA-A132-61857F64201A}"/>
            </a:ext>
          </a:extLst>
        </cdr:cNvPr>
        <cdr:cNvSpPr txBox="1"/>
      </cdr:nvSpPr>
      <cdr:spPr>
        <a:xfrm xmlns:a="http://schemas.openxmlformats.org/drawingml/2006/main">
          <a:off x="8045487" y="5128078"/>
          <a:ext cx="1229670" cy="3968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defTabSz="914400">
            <a:buClr>
              <a:srgbClr val="000000"/>
            </a:buClr>
            <a:buFont typeface="Arial" panose="020B0604020202020204"/>
            <a:buNone/>
          </a:pPr>
          <a:r>
            <a:rPr lang="ru-RU" sz="1000" b="1" kern="0" dirty="0" err="1">
              <a:solidFill>
                <a:srgbClr val="002060"/>
              </a:solidFill>
              <a:cs typeface="Times New Roman" panose="02020603050405020304" pitchFamily="18" charset="0"/>
              <a:sym typeface="Arial" panose="020B0604020202020204"/>
            </a:rPr>
            <a:t>Құрылыс</a:t>
          </a:r>
          <a:r>
            <a:rPr lang="ru-RU" sz="1000" b="1" kern="0" dirty="0">
              <a:solidFill>
                <a:srgbClr val="002060"/>
              </a:solidFill>
              <a:cs typeface="Times New Roman" panose="02020603050405020304" pitchFamily="18" charset="0"/>
              <a:sym typeface="Arial" panose="020B0604020202020204"/>
            </a:rPr>
            <a:t> 10,1</a:t>
          </a:r>
          <a:r>
            <a:rPr lang="ru-RU" sz="1100" b="1" kern="0" dirty="0">
              <a:solidFill>
                <a:srgbClr val="002060"/>
              </a:solidFill>
              <a:cs typeface="Arial" panose="020B0604020202020204"/>
              <a:sym typeface="Arial" panose="020B0604020202020204"/>
            </a:rPr>
            <a:t>%</a:t>
          </a:r>
          <a:endParaRPr lang="ru-RU" b="1" kern="0" dirty="0">
            <a:solidFill>
              <a:srgbClr val="002060"/>
            </a:solidFill>
            <a:cs typeface="Arial" panose="020B0604020202020204"/>
            <a:sym typeface="Arial" panose="020B0604020202020204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0.80822</cdr:x>
      <cdr:y>0.70454</cdr:y>
    </cdr:from>
    <cdr:to>
      <cdr:x>0.99582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B65F6CC-6E3E-43EF-A01F-B298983204AE}"/>
            </a:ext>
          </a:extLst>
        </cdr:cNvPr>
        <cdr:cNvSpPr txBox="1"/>
      </cdr:nvSpPr>
      <cdr:spPr>
        <a:xfrm xmlns:a="http://schemas.openxmlformats.org/drawingml/2006/main">
          <a:off x="3939566" y="248395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0.39557</cdr:x>
      <cdr:y>0.29496</cdr:y>
    </cdr:from>
    <cdr:to>
      <cdr:x>0.44699</cdr:x>
      <cdr:y>0.5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09434" y="568560"/>
          <a:ext cx="495187" cy="3952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k-KZ" sz="1400" b="1" dirty="0">
              <a:solidFill>
                <a:srgbClr val="002060"/>
              </a:solidFill>
              <a:cs typeface="Arial" pitchFamily="34" charset="0"/>
            </a:rPr>
            <a:t>5,2</a:t>
          </a:r>
          <a:endParaRPr lang="ru-RU" sz="1400" b="1" dirty="0">
            <a:solidFill>
              <a:srgbClr val="002060"/>
            </a:solidFill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0.16368</cdr:x>
      <cdr:y>0.30861</cdr:y>
    </cdr:from>
    <cdr:to>
      <cdr:x>0.22105</cdr:x>
      <cdr:y>0.4351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576266" y="594864"/>
          <a:ext cx="552487" cy="2438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solidFill>
                <a:schemeClr val="accent5">
                  <a:lumMod val="50000"/>
                </a:schemeClr>
              </a:solidFill>
            </a:rPr>
            <a:t>5,1</a:t>
          </a:r>
        </a:p>
      </cdr:txBody>
    </cdr:sp>
  </cdr:relSizeAnchor>
  <cdr:relSizeAnchor xmlns:cdr="http://schemas.openxmlformats.org/drawingml/2006/chartDrawing">
    <cdr:from>
      <cdr:x>0.62552</cdr:x>
      <cdr:y>0.33864</cdr:y>
    </cdr:from>
    <cdr:to>
      <cdr:x>0.68977</cdr:x>
      <cdr:y>0.5121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023907" y="652757"/>
          <a:ext cx="618743" cy="334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b="1" dirty="0">
              <a:solidFill>
                <a:schemeClr val="accent5">
                  <a:lumMod val="50000"/>
                </a:schemeClr>
              </a:solidFill>
              <a:cs typeface="Arial" pitchFamily="34" charset="0"/>
            </a:rPr>
            <a:t>5,0</a:t>
          </a:r>
          <a:endParaRPr lang="ru-RU" b="1" dirty="0">
            <a:solidFill>
              <a:schemeClr val="accent5">
                <a:lumMod val="50000"/>
              </a:schemeClr>
            </a:solidFill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0.12158</cdr:x>
      <cdr:y>0.55789</cdr:y>
    </cdr:from>
    <cdr:to>
      <cdr:x>0.7706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76678" y="1153863"/>
          <a:ext cx="6281531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0.44539</cdr:x>
      <cdr:y>0.82412</cdr:y>
    </cdr:from>
    <cdr:to>
      <cdr:x>0.62871</cdr:x>
      <cdr:y>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89200" y="1449633"/>
          <a:ext cx="1765416" cy="3093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kern="1200" dirty="0" err="1">
              <a:solidFill>
                <a:srgbClr val="000066"/>
              </a:solidFill>
              <a:cs typeface="Arial" charset="0"/>
            </a:rPr>
            <a:t>шілде</a:t>
          </a:r>
          <a:endParaRPr lang="ru-RU" b="1" kern="1200" dirty="0">
            <a:solidFill>
              <a:srgbClr val="000066"/>
            </a:solidFill>
            <a:cs typeface="Arial" charset="0"/>
          </a:endParaRPr>
        </a:p>
      </cdr:txBody>
    </cdr:sp>
  </cdr:relSizeAnchor>
  <cdr:relSizeAnchor xmlns:cdr="http://schemas.openxmlformats.org/drawingml/2006/chartDrawing">
    <cdr:from>
      <cdr:x>0.08339</cdr:x>
      <cdr:y>0.72937</cdr:y>
    </cdr:from>
    <cdr:to>
      <cdr:x>0.24066</cdr:x>
      <cdr:y>0.88073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807102" y="1508524"/>
          <a:ext cx="1522142" cy="313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b="1" dirty="0">
              <a:solidFill>
                <a:srgbClr val="002060"/>
              </a:solidFill>
            </a:rPr>
            <a:t>2025</a:t>
          </a:r>
          <a:r>
            <a:rPr lang="ru-RU" b="1" dirty="0">
              <a:solidFill>
                <a:srgbClr val="002060"/>
              </a:solidFill>
            </a:rPr>
            <a:t> ж.      2026 ж.</a:t>
          </a:r>
          <a:endParaRPr lang="ru-RU" sz="11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0.86503</cdr:x>
      <cdr:y>0.34033</cdr:y>
    </cdr:from>
    <cdr:to>
      <cdr:x>0.90801</cdr:x>
      <cdr:y>0.5</cdr:y>
    </cdr:to>
    <cdr:sp macro="" textlink="">
      <cdr:nvSpPr>
        <cdr:cNvPr id="12" name="Прямоугольник 11">
          <a:extLst xmlns:a="http://schemas.openxmlformats.org/drawingml/2006/main">
            <a:ext uri="{FF2B5EF4-FFF2-40B4-BE49-F238E27FC236}">
              <a16:creationId xmlns:a16="http://schemas.microsoft.com/office/drawing/2014/main" id="{4435505D-76C8-495C-8818-4A36E2B7DF3A}"/>
            </a:ext>
          </a:extLst>
        </cdr:cNvPr>
        <cdr:cNvSpPr/>
      </cdr:nvSpPr>
      <cdr:spPr>
        <a:xfrm xmlns:a="http://schemas.openxmlformats.org/drawingml/2006/main">
          <a:off x="8330457" y="656015"/>
          <a:ext cx="413896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b="1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rPr>
            <a:t>5,0</a:t>
          </a:r>
          <a:endParaRPr lang="ru-RU" dirty="0"/>
        </a:p>
      </cdr:txBody>
    </cdr:sp>
  </cdr:relSizeAnchor>
  <cdr:relSizeAnchor xmlns:cdr="http://schemas.openxmlformats.org/drawingml/2006/chartDrawing">
    <cdr:from>
      <cdr:x>0.8019</cdr:x>
      <cdr:y>0.09623</cdr:y>
    </cdr:from>
    <cdr:to>
      <cdr:x>0.85471</cdr:x>
      <cdr:y>0.2559</cdr:y>
    </cdr:to>
    <cdr:sp macro="" textlink="">
      <cdr:nvSpPr>
        <cdr:cNvPr id="14" name="Прямоугольник 13">
          <a:extLst xmlns:a="http://schemas.openxmlformats.org/drawingml/2006/main">
            <a:ext uri="{FF2B5EF4-FFF2-40B4-BE49-F238E27FC236}">
              <a16:creationId xmlns:a16="http://schemas.microsoft.com/office/drawing/2014/main" id="{4435505D-76C8-495C-8818-4A36E2B7DF3A}"/>
            </a:ext>
          </a:extLst>
        </cdr:cNvPr>
        <cdr:cNvSpPr/>
      </cdr:nvSpPr>
      <cdr:spPr>
        <a:xfrm xmlns:a="http://schemas.openxmlformats.org/drawingml/2006/main">
          <a:off x="7722529" y="185487"/>
          <a:ext cx="508573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b="1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rPr>
            <a:t>8,0</a:t>
          </a:r>
          <a:endParaRPr lang="ru-RU" dirty="0"/>
        </a:p>
      </cdr:txBody>
    </cdr:sp>
  </cdr:relSizeAnchor>
  <cdr:relSizeAnchor xmlns:cdr="http://schemas.openxmlformats.org/drawingml/2006/chartDrawing">
    <cdr:from>
      <cdr:x>0.79699</cdr:x>
      <cdr:y>0.73875</cdr:y>
    </cdr:from>
    <cdr:to>
      <cdr:x>0.95426</cdr:x>
      <cdr:y>0.89011</cdr:y>
    </cdr:to>
    <cdr:sp macro="" textlink="">
      <cdr:nvSpPr>
        <cdr:cNvPr id="18" name="TextBox 1">
          <a:extLst xmlns:a="http://schemas.openxmlformats.org/drawingml/2006/main">
            <a:ext uri="{FF2B5EF4-FFF2-40B4-BE49-F238E27FC236}">
              <a16:creationId xmlns:a16="http://schemas.microsoft.com/office/drawing/2014/main" id="{B0AE33E0-1DF0-4F90-B707-368AADC30B52}"/>
            </a:ext>
          </a:extLst>
        </cdr:cNvPr>
        <cdr:cNvSpPr txBox="1"/>
      </cdr:nvSpPr>
      <cdr:spPr>
        <a:xfrm xmlns:a="http://schemas.openxmlformats.org/drawingml/2006/main">
          <a:off x="7675248" y="1424001"/>
          <a:ext cx="1514547" cy="2917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b="1" dirty="0">
              <a:solidFill>
                <a:srgbClr val="002060"/>
              </a:solidFill>
            </a:rPr>
            <a:t>2025</a:t>
          </a:r>
          <a:r>
            <a:rPr lang="ru-RU" b="1" dirty="0">
              <a:solidFill>
                <a:srgbClr val="002060"/>
              </a:solidFill>
            </a:rPr>
            <a:t> ж.      2026 ж.</a:t>
          </a:r>
          <a:endParaRPr lang="ru-RU" sz="11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0.55722</cdr:x>
      <cdr:y>0.73424</cdr:y>
    </cdr:from>
    <cdr:to>
      <cdr:x>0.71449</cdr:x>
      <cdr:y>0.8856</cdr:y>
    </cdr:to>
    <cdr:sp macro="" textlink="">
      <cdr:nvSpPr>
        <cdr:cNvPr id="19" name="TextBox 1">
          <a:extLst xmlns:a="http://schemas.openxmlformats.org/drawingml/2006/main">
            <a:ext uri="{FF2B5EF4-FFF2-40B4-BE49-F238E27FC236}">
              <a16:creationId xmlns:a16="http://schemas.microsoft.com/office/drawing/2014/main" id="{B0AE33E0-1DF0-4F90-B707-368AADC30B52}"/>
            </a:ext>
          </a:extLst>
        </cdr:cNvPr>
        <cdr:cNvSpPr txBox="1"/>
      </cdr:nvSpPr>
      <cdr:spPr>
        <a:xfrm xmlns:a="http://schemas.openxmlformats.org/drawingml/2006/main">
          <a:off x="5366179" y="1415309"/>
          <a:ext cx="1514547" cy="2917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b="1" dirty="0">
              <a:solidFill>
                <a:srgbClr val="002060"/>
              </a:solidFill>
            </a:rPr>
            <a:t>2025ж</a:t>
          </a:r>
          <a:r>
            <a:rPr lang="ru-RU" b="1" dirty="0">
              <a:solidFill>
                <a:srgbClr val="002060"/>
              </a:solidFill>
            </a:rPr>
            <a:t>.      2026 ж.</a:t>
          </a:r>
          <a:endParaRPr lang="ru-RU" sz="11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0.32731</cdr:x>
      <cdr:y>0.73424</cdr:y>
    </cdr:from>
    <cdr:to>
      <cdr:x>0.48458</cdr:x>
      <cdr:y>0.8856</cdr:y>
    </cdr:to>
    <cdr:sp macro="" textlink="">
      <cdr:nvSpPr>
        <cdr:cNvPr id="20" name="TextBox 1">
          <a:extLst xmlns:a="http://schemas.openxmlformats.org/drawingml/2006/main">
            <a:ext uri="{FF2B5EF4-FFF2-40B4-BE49-F238E27FC236}">
              <a16:creationId xmlns:a16="http://schemas.microsoft.com/office/drawing/2014/main" id="{B0AE33E0-1DF0-4F90-B707-368AADC30B52}"/>
            </a:ext>
          </a:extLst>
        </cdr:cNvPr>
        <cdr:cNvSpPr txBox="1"/>
      </cdr:nvSpPr>
      <cdr:spPr>
        <a:xfrm xmlns:a="http://schemas.openxmlformats.org/drawingml/2006/main">
          <a:off x="3152045" y="1415309"/>
          <a:ext cx="1514548" cy="2917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b="1" dirty="0">
              <a:solidFill>
                <a:srgbClr val="002060"/>
              </a:solidFill>
            </a:rPr>
            <a:t>2025</a:t>
          </a:r>
          <a:r>
            <a:rPr lang="ru-RU" b="1" dirty="0">
              <a:solidFill>
                <a:srgbClr val="002060"/>
              </a:solidFill>
            </a:rPr>
            <a:t> ж.      2026 ж.</a:t>
          </a:r>
          <a:endParaRPr lang="ru-RU" sz="1100" b="1" dirty="0">
            <a:solidFill>
              <a:srgbClr val="002060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0.90245</cdr:x>
      <cdr:y>0.24864</cdr:y>
    </cdr:from>
    <cdr:to>
      <cdr:x>0.98537</cdr:x>
      <cdr:y>0.29221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788503" y="541547"/>
          <a:ext cx="439947" cy="948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0.29847</cdr:x>
      <cdr:y>0.68466</cdr:y>
    </cdr:from>
    <cdr:to>
      <cdr:x>0.59824</cdr:x>
      <cdr:y>0.76932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16014" y="1897360"/>
          <a:ext cx="1623079" cy="234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kern="1200" dirty="0" err="1">
              <a:solidFill>
                <a:prstClr val="black"/>
              </a:solidFill>
              <a:latin typeface="+mn-lt"/>
            </a:rPr>
            <a:t>Ауыл</a:t>
          </a:r>
          <a:r>
            <a:rPr lang="ru-RU" sz="1000" kern="1200" dirty="0">
              <a:solidFill>
                <a:prstClr val="black"/>
              </a:solidFill>
              <a:latin typeface="+mn-lt"/>
            </a:rPr>
            <a:t> </a:t>
          </a:r>
          <a:r>
            <a:rPr lang="ru-RU" sz="1000" kern="1200" dirty="0" err="1">
              <a:solidFill>
                <a:prstClr val="black"/>
              </a:solidFill>
              <a:latin typeface="+mn-lt"/>
            </a:rPr>
            <a:t>шаруа</a:t>
          </a:r>
          <a:r>
            <a:rPr lang="kk-KZ" sz="1000" kern="1200" dirty="0">
              <a:solidFill>
                <a:prstClr val="black"/>
              </a:solidFill>
              <a:latin typeface="+mn-lt"/>
            </a:rPr>
            <a:t>шылығы</a:t>
          </a:r>
          <a:endParaRPr lang="ru-RU" sz="1000" kern="1200" dirty="0">
            <a:solidFill>
              <a:prstClr val="black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0.29607</cdr:x>
      <cdr:y>0.79142</cdr:y>
    </cdr:from>
    <cdr:to>
      <cdr:x>0.6217</cdr:x>
      <cdr:y>0.88648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603065" y="2193210"/>
          <a:ext cx="1763095" cy="263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kern="1200" dirty="0" err="1">
              <a:solidFill>
                <a:prstClr val="black"/>
              </a:solidFill>
            </a:rPr>
            <a:t>Білім</a:t>
          </a:r>
          <a:r>
            <a:rPr lang="ru-RU" sz="1000" kern="1200" dirty="0">
              <a:solidFill>
                <a:prstClr val="black"/>
              </a:solidFill>
            </a:rPr>
            <a:t> беру</a:t>
          </a:r>
          <a:endParaRPr lang="ru-RU" sz="1000" kern="1200" dirty="0">
            <a:solidFill>
              <a:prstClr val="black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0.29989</cdr:x>
      <cdr:y>0.89033</cdr:y>
    </cdr:from>
    <cdr:to>
      <cdr:x>0.55333</cdr:x>
      <cdr:y>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1623735" y="2467312"/>
          <a:ext cx="1372230" cy="303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kern="1200" dirty="0" err="1">
              <a:solidFill>
                <a:prstClr val="black"/>
              </a:solidFill>
            </a:rPr>
            <a:t>Денсаулық</a:t>
          </a:r>
          <a:r>
            <a:rPr lang="ru-RU" sz="1000" kern="1200" dirty="0">
              <a:solidFill>
                <a:prstClr val="black"/>
              </a:solidFill>
            </a:rPr>
            <a:t> </a:t>
          </a:r>
          <a:r>
            <a:rPr lang="ru-RU" sz="1000" kern="1200" dirty="0" err="1">
              <a:solidFill>
                <a:prstClr val="black"/>
              </a:solidFill>
            </a:rPr>
            <a:t>сақтау</a:t>
          </a:r>
          <a:endParaRPr lang="ru-RU" sz="1000" kern="12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0.14848</cdr:x>
      <cdr:y>0</cdr:y>
    </cdr:from>
    <cdr:to>
      <cdr:x>0.87704</cdr:x>
      <cdr:y>0.14072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675F0AFA-CD6A-46C2-97D0-B2C41A08BE41}"/>
            </a:ext>
          </a:extLst>
        </cdr:cNvPr>
        <cdr:cNvSpPr txBox="1"/>
      </cdr:nvSpPr>
      <cdr:spPr>
        <a:xfrm xmlns:a="http://schemas.openxmlformats.org/drawingml/2006/main">
          <a:off x="803913" y="-3830936"/>
          <a:ext cx="3944731" cy="389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endParaRPr lang="ru-RU" sz="1400" b="1" kern="1200" dirty="0">
            <a:solidFill>
              <a:schemeClr val="accent5">
                <a:lumMod val="50000"/>
              </a:schemeClr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0.30558</cdr:x>
      <cdr:y>0.46758</cdr:y>
    </cdr:from>
    <cdr:to>
      <cdr:x>0.60535</cdr:x>
      <cdr:y>0.55224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8515C0D8-2324-4F85-999F-4DF44BBF5C20}"/>
            </a:ext>
          </a:extLst>
        </cdr:cNvPr>
        <cdr:cNvSpPr txBox="1"/>
      </cdr:nvSpPr>
      <cdr:spPr>
        <a:xfrm xmlns:a="http://schemas.openxmlformats.org/drawingml/2006/main">
          <a:off x="1654513" y="1295765"/>
          <a:ext cx="1623079" cy="234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kern="1200" dirty="0" err="1">
              <a:solidFill>
                <a:prstClr val="black"/>
              </a:solidFill>
            </a:rPr>
            <a:t>Құрылыс</a:t>
          </a:r>
          <a:endParaRPr lang="ru-RU" sz="1000" kern="12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0.29989</cdr:x>
      <cdr:y>0.58264</cdr:y>
    </cdr:from>
    <cdr:to>
      <cdr:x>0.59966</cdr:x>
      <cdr:y>0.6673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E49CEB35-A678-44A1-A4EA-142646B1FC53}"/>
            </a:ext>
          </a:extLst>
        </cdr:cNvPr>
        <cdr:cNvSpPr txBox="1"/>
      </cdr:nvSpPr>
      <cdr:spPr>
        <a:xfrm xmlns:a="http://schemas.openxmlformats.org/drawingml/2006/main">
          <a:off x="1623735" y="1614619"/>
          <a:ext cx="1623079" cy="234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kern="1200" dirty="0" err="1">
              <a:solidFill>
                <a:prstClr val="black"/>
              </a:solidFill>
            </a:rPr>
            <a:t>Көлік</a:t>
          </a:r>
          <a:r>
            <a:rPr lang="ru-RU" sz="1000" kern="1200" dirty="0">
              <a:solidFill>
                <a:prstClr val="black"/>
              </a:solidFill>
            </a:rPr>
            <a:t> </a:t>
          </a:r>
          <a:r>
            <a:rPr lang="ru-RU" sz="1000" kern="1200" dirty="0" err="1">
              <a:solidFill>
                <a:prstClr val="black"/>
              </a:solidFill>
            </a:rPr>
            <a:t>және</a:t>
          </a:r>
          <a:r>
            <a:rPr lang="ru-RU" sz="1000" kern="1200" dirty="0">
              <a:solidFill>
                <a:prstClr val="black"/>
              </a:solidFill>
            </a:rPr>
            <a:t> </a:t>
          </a:r>
          <a:r>
            <a:rPr lang="ru-RU" sz="1000" kern="1200" dirty="0" err="1">
              <a:solidFill>
                <a:prstClr val="black"/>
              </a:solidFill>
            </a:rPr>
            <a:t>жинақтау</a:t>
          </a:r>
          <a:endParaRPr lang="ru-RU" sz="1000" kern="12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0.29989</cdr:x>
      <cdr:y>0.37386</cdr:y>
    </cdr:from>
    <cdr:to>
      <cdr:x>0.59966</cdr:x>
      <cdr:y>0.45852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116B5E89-B912-4B7B-80C5-C5BD543A2E65}"/>
            </a:ext>
          </a:extLst>
        </cdr:cNvPr>
        <cdr:cNvSpPr txBox="1"/>
      </cdr:nvSpPr>
      <cdr:spPr>
        <a:xfrm xmlns:a="http://schemas.openxmlformats.org/drawingml/2006/main">
          <a:off x="1623735" y="1036052"/>
          <a:ext cx="1623079" cy="234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kern="1200" dirty="0" err="1">
              <a:solidFill>
                <a:prstClr val="black"/>
              </a:solidFill>
            </a:rPr>
            <a:t>Сауда</a:t>
          </a:r>
          <a:endParaRPr lang="ru-RU" sz="1000" kern="1200" dirty="0">
            <a:solidFill>
              <a:prstClr val="black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0.14407</cdr:x>
      <cdr:y>0.87274</cdr:y>
    </cdr:from>
    <cdr:to>
      <cdr:x>0.43406</cdr:x>
      <cdr:y>0.99293</cdr:y>
    </cdr:to>
    <cdr:sp macro="" textlink="">
      <cdr:nvSpPr>
        <cdr:cNvPr id="2" name="TextBox 2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69510" y="1899711"/>
          <a:ext cx="1347616" cy="2616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/>
          <a:r>
            <a:rPr lang="kk-KZ" altLang="ru-RU" sz="1100" b="0" dirty="0">
              <a:solidFill>
                <a:srgbClr val="000066"/>
              </a:solidFill>
              <a:latin typeface="+mn-lt"/>
              <a:cs typeface="Arial" charset="0"/>
            </a:rPr>
            <a:t>2025</a:t>
          </a:r>
          <a:r>
            <a:rPr lang="en-US" altLang="ru-RU" sz="1100" b="0" dirty="0">
              <a:solidFill>
                <a:srgbClr val="000066"/>
              </a:solidFill>
              <a:latin typeface="+mn-lt"/>
              <a:cs typeface="Arial" charset="0"/>
            </a:rPr>
            <a:t> </a:t>
          </a:r>
          <a:r>
            <a:rPr lang="kk-KZ" altLang="ru-RU" sz="1100" b="0" dirty="0">
              <a:solidFill>
                <a:srgbClr val="000066"/>
              </a:solidFill>
              <a:latin typeface="+mn-lt"/>
              <a:cs typeface="Arial" charset="0"/>
            </a:rPr>
            <a:t>жыл</a:t>
          </a:r>
          <a:endParaRPr lang="ru-RU" altLang="ru-RU" sz="1200" b="0" dirty="0">
            <a:solidFill>
              <a:srgbClr val="000066"/>
            </a:solidFill>
            <a:latin typeface="+mn-lt"/>
            <a:cs typeface="Arial" charset="0"/>
          </a:endParaRPr>
        </a:p>
      </cdr:txBody>
    </cdr:sp>
  </cdr:relSizeAnchor>
  <cdr:relSizeAnchor xmlns:cdr="http://schemas.openxmlformats.org/drawingml/2006/chartDrawing">
    <cdr:from>
      <cdr:x>0.22457</cdr:x>
      <cdr:y>0.29626</cdr:y>
    </cdr:from>
    <cdr:to>
      <cdr:x>0.38238</cdr:x>
      <cdr:y>0.49275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69134" y="644867"/>
          <a:ext cx="751303" cy="4277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kk-KZ" sz="1400" b="1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120,5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kk-KZ" sz="1400" b="1" kern="1200" dirty="0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млрд. тг</a:t>
          </a:r>
        </a:p>
      </cdr:txBody>
    </cdr:sp>
  </cdr:relSizeAnchor>
  <cdr:relSizeAnchor xmlns:cdr="http://schemas.openxmlformats.org/drawingml/2006/chartDrawing">
    <cdr:from>
      <cdr:x>0.59319</cdr:x>
      <cdr:y>0.30093</cdr:y>
    </cdr:from>
    <cdr:to>
      <cdr:x>0.751</cdr:x>
      <cdr:y>0.4482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824086" y="655039"/>
          <a:ext cx="751303" cy="3205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kk-KZ" sz="1400" b="1" kern="1200" dirty="0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218,1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kk-KZ" sz="1400" b="1" kern="1200" dirty="0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млрд. тг</a:t>
          </a:r>
        </a:p>
      </cdr:txBody>
    </cdr:sp>
  </cdr:relSizeAnchor>
  <cdr:relSizeAnchor xmlns:cdr="http://schemas.openxmlformats.org/drawingml/2006/chartDrawing">
    <cdr:from>
      <cdr:x>0.38318</cdr:x>
      <cdr:y>0.14002</cdr:y>
    </cdr:from>
    <cdr:to>
      <cdr:x>0.61427</cdr:x>
      <cdr:y>0.27396</cdr:y>
    </cdr:to>
    <cdr:sp macro="" textlink="">
      <cdr:nvSpPr>
        <cdr:cNvPr id="4" name="TextBox 3"/>
        <cdr:cNvSpPr txBox="1"/>
      </cdr:nvSpPr>
      <cdr:spPr>
        <a:xfrm xmlns:a="http://schemas.openxmlformats.org/drawingml/2006/main" rot="20672226">
          <a:off x="1824246" y="304784"/>
          <a:ext cx="1100175" cy="291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dirty="0"/>
            <a:t>НКИ </a:t>
          </a:r>
          <a:r>
            <a:rPr lang="kk-KZ" sz="1100" dirty="0"/>
            <a:t>– 171,6</a:t>
          </a:r>
          <a:r>
            <a:rPr lang="ru-RU" sz="1100" dirty="0"/>
            <a:t>%</a:t>
          </a:r>
        </a:p>
      </cdr:txBody>
    </cdr:sp>
  </cdr:relSizeAnchor>
  <cdr:relSizeAnchor xmlns:cdr="http://schemas.openxmlformats.org/drawingml/2006/chartDrawing">
    <cdr:from>
      <cdr:x>0.51808</cdr:x>
      <cdr:y>0.87274</cdr:y>
    </cdr:from>
    <cdr:to>
      <cdr:x>0.80807</cdr:x>
      <cdr:y>1</cdr:y>
    </cdr:to>
    <cdr:sp macro="" textlink="">
      <cdr:nvSpPr>
        <cdr:cNvPr id="6" name="TextBox 2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07585" y="1899721"/>
          <a:ext cx="1347617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/>
          <a:r>
            <a:rPr lang="kk-KZ" altLang="ru-RU" sz="1200" b="0" dirty="0">
              <a:solidFill>
                <a:srgbClr val="000066"/>
              </a:solidFill>
              <a:latin typeface="+mn-lt"/>
              <a:cs typeface="Arial" charset="0"/>
            </a:rPr>
            <a:t>2026 жыл</a:t>
          </a:r>
          <a:endParaRPr lang="ru-RU" altLang="ru-RU" sz="1200" b="0" dirty="0">
            <a:solidFill>
              <a:srgbClr val="000066"/>
            </a:solidFill>
            <a:latin typeface="+mn-lt"/>
            <a:cs typeface="Arial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0.2565</cdr:x>
      <cdr:y>0.00616</cdr:y>
    </cdr:from>
    <cdr:to>
      <cdr:x>0.78523</cdr:x>
      <cdr:y>0.08377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2201582" y="49341"/>
          <a:ext cx="4538178" cy="62210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0.47958</cdr:x>
      <cdr:y>0.92719</cdr:y>
    </cdr:from>
    <cdr:to>
      <cdr:x>1</cdr:x>
      <cdr:y>0.98923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3366405" y="4693946"/>
          <a:ext cx="3653081" cy="3141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kk-KZ" sz="1200" b="1" kern="12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rPr>
            <a:t>Қазақстан Республикасы – 106,4</a:t>
          </a:r>
          <a:r>
            <a:rPr lang="en-US" sz="1200" b="1" kern="12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rPr>
            <a:t>%</a:t>
          </a:r>
          <a:endParaRPr lang="ru-RU" sz="1200" b="1" kern="1200" dirty="0">
            <a:solidFill>
              <a:schemeClr val="accent5">
                <a:lumMod val="50000"/>
              </a:schemeClr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0.38819</cdr:x>
      <cdr:y>0.78146</cdr:y>
    </cdr:from>
    <cdr:to>
      <cdr:x>0.4907</cdr:x>
      <cdr:y>0.82574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5909F066-C9CD-4A09-9678-DA91944A075B}"/>
            </a:ext>
          </a:extLst>
        </cdr:cNvPr>
        <cdr:cNvSpPr txBox="1"/>
      </cdr:nvSpPr>
      <cdr:spPr>
        <a:xfrm xmlns:a="http://schemas.openxmlformats.org/drawingml/2006/main">
          <a:off x="2724861" y="3956188"/>
          <a:ext cx="719568" cy="224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kk-KZ" sz="1100" kern="1200" dirty="0">
              <a:solidFill>
                <a:srgbClr val="C00000"/>
              </a:solidFill>
              <a:cs typeface="Arial" panose="020B0604020202020204" pitchFamily="34" charset="0"/>
            </a:rPr>
            <a:t>Жетісу</a:t>
          </a:r>
          <a:endParaRPr lang="ru-RU" sz="1100" b="0" kern="1200" dirty="0">
            <a:solidFill>
              <a:srgbClr val="C00000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0.38981</cdr:x>
      <cdr:y>0.82303</cdr:y>
    </cdr:from>
    <cdr:to>
      <cdr:x>0.58084</cdr:x>
      <cdr:y>0.86731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ADDAB2CF-3A06-42BE-80A4-EB30183D8BDD}"/>
            </a:ext>
          </a:extLst>
        </cdr:cNvPr>
        <cdr:cNvSpPr txBox="1"/>
      </cdr:nvSpPr>
      <cdr:spPr>
        <a:xfrm xmlns:a="http://schemas.openxmlformats.org/drawingml/2006/main">
          <a:off x="2736277" y="4166628"/>
          <a:ext cx="1340890" cy="224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kk-KZ" sz="1100" kern="1200" dirty="0">
              <a:solidFill>
                <a:srgbClr val="C00000"/>
              </a:solidFill>
              <a:cs typeface="Arial" panose="020B0604020202020204" pitchFamily="34" charset="0"/>
            </a:rPr>
            <a:t>Шымкент қ.</a:t>
          </a:r>
          <a:endParaRPr lang="ru-RU" sz="1100" b="0" kern="1200" dirty="0">
            <a:solidFill>
              <a:srgbClr val="C00000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0.39552</cdr:x>
      <cdr:y>0.64749</cdr:y>
    </cdr:from>
    <cdr:to>
      <cdr:x>0.51832</cdr:x>
      <cdr:y>0.69177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588A8183-DA59-4B84-A5A1-73E6EB0F4027}"/>
            </a:ext>
          </a:extLst>
        </cdr:cNvPr>
        <cdr:cNvSpPr txBox="1"/>
      </cdr:nvSpPr>
      <cdr:spPr>
        <a:xfrm xmlns:a="http://schemas.openxmlformats.org/drawingml/2006/main">
          <a:off x="2776329" y="3277941"/>
          <a:ext cx="861993" cy="224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kk-KZ" sz="1100" kern="1200" dirty="0">
              <a:solidFill>
                <a:srgbClr val="C00000"/>
              </a:solidFill>
              <a:cs typeface="Arial" panose="020B0604020202020204" pitchFamily="34" charset="0"/>
            </a:rPr>
            <a:t>Ақтөбе</a:t>
          </a:r>
          <a:endParaRPr lang="ru-RU" sz="1100" b="0" kern="1200" dirty="0">
            <a:solidFill>
              <a:srgbClr val="C00000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0.39041</cdr:x>
      <cdr:y>0.68999</cdr:y>
    </cdr:from>
    <cdr:to>
      <cdr:x>0.57426</cdr:x>
      <cdr:y>0.73427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9F43078A-C94C-4632-9680-39ED38CA696B}"/>
            </a:ext>
          </a:extLst>
        </cdr:cNvPr>
        <cdr:cNvSpPr txBox="1"/>
      </cdr:nvSpPr>
      <cdr:spPr>
        <a:xfrm xmlns:a="http://schemas.openxmlformats.org/drawingml/2006/main">
          <a:off x="2740492" y="3493119"/>
          <a:ext cx="1290507" cy="224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kk-KZ" sz="1100" kern="1200" dirty="0">
              <a:solidFill>
                <a:srgbClr val="C00000"/>
              </a:solidFill>
              <a:cs typeface="Arial" panose="020B0604020202020204" pitchFamily="34" charset="0"/>
            </a:rPr>
            <a:t>Қарағанды</a:t>
          </a:r>
          <a:endParaRPr lang="ru-RU" sz="1100" b="0" kern="1200" dirty="0">
            <a:solidFill>
              <a:srgbClr val="C00000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0.386</cdr:x>
      <cdr:y>0.73087</cdr:y>
    </cdr:from>
    <cdr:to>
      <cdr:x>0.59539</cdr:x>
      <cdr:y>0.77515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A404CA22-E66A-4DB8-8053-F8D270F9610D}"/>
            </a:ext>
          </a:extLst>
        </cdr:cNvPr>
        <cdr:cNvSpPr txBox="1"/>
      </cdr:nvSpPr>
      <cdr:spPr>
        <a:xfrm xmlns:a="http://schemas.openxmlformats.org/drawingml/2006/main">
          <a:off x="2709544" y="3700060"/>
          <a:ext cx="1469769" cy="224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kk-KZ" sz="1100" kern="1200" dirty="0">
              <a:solidFill>
                <a:srgbClr val="C00000"/>
              </a:solidFill>
              <a:cs typeface="Arial" panose="020B0604020202020204" pitchFamily="34" charset="0"/>
            </a:rPr>
            <a:t>Маңғыстау</a:t>
          </a:r>
          <a:endParaRPr lang="ru-RU" sz="1100" b="0" kern="1200" dirty="0">
            <a:solidFill>
              <a:srgbClr val="C00000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0.39158</cdr:x>
      <cdr:y>0.86769</cdr:y>
    </cdr:from>
    <cdr:to>
      <cdr:x>0.56223</cdr:x>
      <cdr:y>0.91197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B7BEB533-CAE7-4178-9E6B-A30C783E1F48}"/>
            </a:ext>
          </a:extLst>
        </cdr:cNvPr>
        <cdr:cNvSpPr txBox="1"/>
      </cdr:nvSpPr>
      <cdr:spPr>
        <a:xfrm xmlns:a="http://schemas.openxmlformats.org/drawingml/2006/main">
          <a:off x="2748701" y="4392733"/>
          <a:ext cx="1197838" cy="224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kk-KZ" sz="1100" kern="1200" dirty="0">
              <a:solidFill>
                <a:srgbClr val="C00000"/>
              </a:solidFill>
              <a:cs typeface="Arial" panose="020B0604020202020204" pitchFamily="34" charset="0"/>
            </a:rPr>
            <a:t>Қостанай</a:t>
          </a:r>
          <a:endParaRPr lang="ru-RU" sz="1100" b="0" kern="1200" dirty="0">
            <a:solidFill>
              <a:srgbClr val="C00000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0.39552</cdr:x>
      <cdr:y>0.60906</cdr:y>
    </cdr:from>
    <cdr:to>
      <cdr:x>0.51832</cdr:x>
      <cdr:y>0.65334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F43BEF5A-32C1-4D16-887E-6F855B348BB5}"/>
            </a:ext>
          </a:extLst>
        </cdr:cNvPr>
        <cdr:cNvSpPr txBox="1"/>
      </cdr:nvSpPr>
      <cdr:spPr>
        <a:xfrm xmlns:a="http://schemas.openxmlformats.org/drawingml/2006/main">
          <a:off x="2776329" y="3083403"/>
          <a:ext cx="861993" cy="224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kk-KZ" sz="1100" kern="1200" dirty="0">
              <a:solidFill>
                <a:srgbClr val="C00000"/>
              </a:solidFill>
              <a:cs typeface="Arial" panose="020B0604020202020204" pitchFamily="34" charset="0"/>
            </a:rPr>
            <a:t>СҚО</a:t>
          </a:r>
          <a:endParaRPr lang="ru-RU" sz="1100" kern="1200" dirty="0">
            <a:solidFill>
              <a:srgbClr val="C00000"/>
            </a:solidFill>
            <a:cs typeface="Arial" panose="020B0604020202020204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0.15368</cdr:x>
      <cdr:y>0.87851</cdr:y>
    </cdr:from>
    <cdr:to>
      <cdr:x>0.44367</cdr:x>
      <cdr:y>1</cdr:y>
    </cdr:to>
    <cdr:sp macro="" textlink="">
      <cdr:nvSpPr>
        <cdr:cNvPr id="2" name="TextBox 2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14185" y="2124650"/>
          <a:ext cx="1347616" cy="2938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/>
          <a:r>
            <a:rPr lang="kk-KZ" altLang="ru-RU" sz="1200" b="0" dirty="0">
              <a:solidFill>
                <a:srgbClr val="000066"/>
              </a:solidFill>
              <a:latin typeface="+mn-lt"/>
              <a:cs typeface="Arial" charset="0"/>
            </a:rPr>
            <a:t>2025 жыл</a:t>
          </a:r>
          <a:endParaRPr lang="ru-RU" altLang="ru-RU" sz="1200" b="0" dirty="0">
            <a:solidFill>
              <a:srgbClr val="000066"/>
            </a:solidFill>
            <a:latin typeface="+mn-lt"/>
            <a:cs typeface="Arial" charset="0"/>
          </a:endParaRPr>
        </a:p>
      </cdr:txBody>
    </cdr:sp>
  </cdr:relSizeAnchor>
  <cdr:relSizeAnchor xmlns:cdr="http://schemas.openxmlformats.org/drawingml/2006/chartDrawing">
    <cdr:from>
      <cdr:x>0.21744</cdr:x>
      <cdr:y>0.35958</cdr:y>
    </cdr:from>
    <cdr:to>
      <cdr:x>0.38451</cdr:x>
      <cdr:y>0.5168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10455" y="852423"/>
          <a:ext cx="776393" cy="3727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ru-RU" sz="1800" b="1" kern="1200" dirty="0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38,1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ru-RU" sz="1800" b="1" kern="1200" dirty="0" err="1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млрд.тг</a:t>
          </a:r>
          <a:endParaRPr lang="ru-RU" sz="1800" b="1" kern="1200" dirty="0">
            <a:solidFill>
              <a:schemeClr val="bg1"/>
            </a:solidFill>
            <a:latin typeface="Calibri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0.58785</cdr:x>
      <cdr:y>0.3553</cdr:y>
    </cdr:from>
    <cdr:to>
      <cdr:x>0.77614</cdr:x>
      <cdr:y>0.50257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731806" y="842278"/>
          <a:ext cx="874990" cy="349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ru-RU" sz="1800" b="1" kern="1200" dirty="0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60,7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ru-RU" sz="1800" b="1" kern="1200" dirty="0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млрд. </a:t>
          </a:r>
          <a:r>
            <a:rPr lang="ru-RU" sz="1800" b="1" kern="1200" dirty="0" err="1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тг</a:t>
          </a:r>
          <a:endParaRPr lang="ru-RU" sz="1800" b="1" kern="1200" dirty="0">
            <a:solidFill>
              <a:schemeClr val="bg1"/>
            </a:solidFill>
            <a:latin typeface="Calibri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0.49842</cdr:x>
      <cdr:y>0.87851</cdr:y>
    </cdr:from>
    <cdr:to>
      <cdr:x>0.78841</cdr:x>
      <cdr:y>0.99536</cdr:y>
    </cdr:to>
    <cdr:sp macro="" textlink="">
      <cdr:nvSpPr>
        <cdr:cNvPr id="6" name="TextBox 2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16215" y="2082605"/>
          <a:ext cx="1347616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/>
          <a:r>
            <a:rPr lang="kk-KZ" altLang="ru-RU" sz="1200" b="0" dirty="0">
              <a:solidFill>
                <a:srgbClr val="000066"/>
              </a:solidFill>
              <a:latin typeface="+mn-lt"/>
              <a:cs typeface="Arial" charset="0"/>
            </a:rPr>
            <a:t>2026 жыл</a:t>
          </a:r>
          <a:endParaRPr lang="ru-RU" altLang="ru-RU" sz="1200" b="0" dirty="0">
            <a:solidFill>
              <a:srgbClr val="000066"/>
            </a:solidFill>
            <a:latin typeface="+mn-lt"/>
            <a:cs typeface="Arial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2.58712E-6</cdr:x>
      <cdr:y>0</cdr:y>
    </cdr:from>
    <cdr:to>
      <cdr:x>2.58712E-6</cdr:x>
      <cdr:y>0</cdr:y>
    </cdr:to>
    <cdr:grpSp>
      <cdr:nvGrpSpPr>
        <cdr:cNvPr id="2" name="Группа 1">
          <a:extLst xmlns:a="http://schemas.openxmlformats.org/drawingml/2006/main">
            <a:ext uri="{FF2B5EF4-FFF2-40B4-BE49-F238E27FC236}">
              <a16:creationId xmlns:a16="http://schemas.microsoft.com/office/drawing/2014/main" id="{5FADF707-E173-4010-8943-93416E4E4307}"/>
            </a:ext>
          </a:extLst>
        </cdr:cNvPr>
        <cdr:cNvGrpSpPr/>
      </cdr:nvGrpSpPr>
      <cdr:grpSpPr>
        <a:xfrm xmlns:a="http://schemas.openxmlformats.org/drawingml/2006/main">
          <a:off x="10" y="0"/>
          <a:ext cx="0" cy="0"/>
          <a:chOff x="10" y="0"/>
          <a:chExt cx="0" cy="0"/>
        </a:xfrm>
      </cdr:grpSpPr>
    </cdr:grpSp>
  </cdr:relSizeAnchor>
  <cdr:relSizeAnchor xmlns:cdr="http://schemas.openxmlformats.org/drawingml/2006/chartDrawing">
    <cdr:from>
      <cdr:x>0.30593</cdr:x>
      <cdr:y>0.80536</cdr:y>
    </cdr:from>
    <cdr:to>
      <cdr:x>0.5</cdr:x>
      <cdr:y>0.91097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4D193B8E-4CF8-4494-87D5-620B75228BC2}"/>
            </a:ext>
          </a:extLst>
        </cdr:cNvPr>
        <cdr:cNvSpPr txBox="1"/>
      </cdr:nvSpPr>
      <cdr:spPr>
        <a:xfrm xmlns:a="http://schemas.openxmlformats.org/drawingml/2006/main">
          <a:off x="1161354" y="2207578"/>
          <a:ext cx="736719" cy="28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000" dirty="0"/>
            <a:t>Тараз қ.</a:t>
          </a:r>
        </a:p>
      </cdr:txBody>
    </cdr:sp>
  </cdr:relSizeAnchor>
  <cdr:relSizeAnchor xmlns:cdr="http://schemas.openxmlformats.org/drawingml/2006/chartDrawing">
    <cdr:from>
      <cdr:x>0.08923</cdr:x>
      <cdr:y>0.90807</cdr:y>
    </cdr:from>
    <cdr:to>
      <cdr:x>0.18872</cdr:x>
      <cdr:y>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00AE14D7-5CF9-49F7-A67C-BCD93114A0A0}"/>
            </a:ext>
          </a:extLst>
        </cdr:cNvPr>
        <cdr:cNvSpPr txBox="1"/>
      </cdr:nvSpPr>
      <cdr:spPr>
        <a:xfrm xmlns:a="http://schemas.openxmlformats.org/drawingml/2006/main">
          <a:off x="338715" y="2489121"/>
          <a:ext cx="377687" cy="2520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x-none" sz="1100" dirty="0"/>
        </a:p>
      </cdr:txBody>
    </cdr:sp>
  </cdr:relSizeAnchor>
  <cdr:relSizeAnchor xmlns:cdr="http://schemas.openxmlformats.org/drawingml/2006/chartDrawing">
    <cdr:from>
      <cdr:x>0.30316</cdr:x>
      <cdr:y>0.70873</cdr:y>
    </cdr:from>
    <cdr:to>
      <cdr:x>0.49723</cdr:x>
      <cdr:y>0.81434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90EA1099-945B-4AD8-9868-2FF8326E576F}"/>
            </a:ext>
          </a:extLst>
        </cdr:cNvPr>
        <cdr:cNvSpPr txBox="1"/>
      </cdr:nvSpPr>
      <cdr:spPr>
        <a:xfrm xmlns:a="http://schemas.openxmlformats.org/drawingml/2006/main">
          <a:off x="1150824" y="1942721"/>
          <a:ext cx="736719" cy="28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000" dirty="0"/>
            <a:t>Жамбыл </a:t>
          </a:r>
        </a:p>
      </cdr:txBody>
    </cdr:sp>
  </cdr:relSizeAnchor>
  <cdr:relSizeAnchor xmlns:cdr="http://schemas.openxmlformats.org/drawingml/2006/chartDrawing">
    <cdr:from>
      <cdr:x>0.31165</cdr:x>
      <cdr:y>0.88925</cdr:y>
    </cdr:from>
    <cdr:to>
      <cdr:x>0.50572</cdr:x>
      <cdr:y>0.99486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ABF29517-5D9F-464D-B8A8-855896B075CE}"/>
            </a:ext>
          </a:extLst>
        </cdr:cNvPr>
        <cdr:cNvSpPr txBox="1"/>
      </cdr:nvSpPr>
      <cdr:spPr>
        <a:xfrm xmlns:a="http://schemas.openxmlformats.org/drawingml/2006/main">
          <a:off x="1183075" y="2437554"/>
          <a:ext cx="736719" cy="289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000" dirty="0"/>
            <a:t>Меркі 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0.02652</cdr:x>
      <cdr:y>0.07503</cdr:y>
    </cdr:from>
    <cdr:to>
      <cdr:x>0.6236</cdr:x>
      <cdr:y>0.13601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213059" y="606746"/>
          <a:ext cx="4797287" cy="493106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0.36315</cdr:x>
      <cdr:y>0.79828</cdr:y>
    </cdr:from>
    <cdr:to>
      <cdr:x>0.71141</cdr:x>
      <cdr:y>0.85674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754923" y="3776870"/>
          <a:ext cx="1683026" cy="276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0.14144</cdr:x>
      <cdr:y>0.93075</cdr:y>
    </cdr:from>
    <cdr:to>
      <cdr:x>0.84554</cdr:x>
      <cdr:y>0.99068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877420" y="5273278"/>
          <a:ext cx="4367943" cy="339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kk-KZ" sz="1200" b="1" kern="12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rPr>
            <a:t>Қазақстан Республикасы – 114,8</a:t>
          </a:r>
          <a:r>
            <a:rPr lang="en-US" sz="1200" b="1" kern="12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rPr>
            <a:t>%</a:t>
          </a:r>
          <a:endParaRPr lang="ru-RU" sz="1200" b="1" kern="1200" dirty="0">
            <a:solidFill>
              <a:schemeClr val="accent5">
                <a:lumMod val="50000"/>
              </a:schemeClr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0.16733</cdr:x>
      <cdr:y>0.77927</cdr:y>
    </cdr:from>
    <cdr:to>
      <cdr:x>0.3751</cdr:x>
      <cdr:y>0.82544</cdr:y>
    </cdr:to>
    <cdr:sp macro="" textlink="">
      <cdr:nvSpPr>
        <cdr:cNvPr id="5" name="TextBox 14">
          <a:extLst xmlns:a="http://schemas.openxmlformats.org/drawingml/2006/main">
            <a:ext uri="{FF2B5EF4-FFF2-40B4-BE49-F238E27FC236}">
              <a16:creationId xmlns:a16="http://schemas.microsoft.com/office/drawing/2014/main" id="{A678EDCD-3707-4EA2-97D1-418882D45CAF}"/>
            </a:ext>
          </a:extLst>
        </cdr:cNvPr>
        <cdr:cNvSpPr txBox="1"/>
      </cdr:nvSpPr>
      <cdr:spPr>
        <a:xfrm xmlns:a="http://schemas.openxmlformats.org/drawingml/2006/main">
          <a:off x="1038074" y="4415006"/>
          <a:ext cx="1288867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solidFill>
                <a:srgbClr val="C00000"/>
              </a:solidFill>
            </a:rPr>
            <a:t>СҚО</a:t>
          </a:r>
          <a:endParaRPr lang="x-none" sz="11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0.16733</cdr:x>
      <cdr:y>0.81926</cdr:y>
    </cdr:from>
    <cdr:to>
      <cdr:x>0.3751</cdr:x>
      <cdr:y>0.86544</cdr:y>
    </cdr:to>
    <cdr:sp macro="" textlink="">
      <cdr:nvSpPr>
        <cdr:cNvPr id="7" name="TextBox 13">
          <a:extLst xmlns:a="http://schemas.openxmlformats.org/drawingml/2006/main">
            <a:ext uri="{FF2B5EF4-FFF2-40B4-BE49-F238E27FC236}">
              <a16:creationId xmlns:a16="http://schemas.microsoft.com/office/drawing/2014/main" id="{A811D33D-65DF-4F12-90C2-10D3A59B1D5A}"/>
            </a:ext>
          </a:extLst>
        </cdr:cNvPr>
        <cdr:cNvSpPr txBox="1"/>
      </cdr:nvSpPr>
      <cdr:spPr>
        <a:xfrm xmlns:a="http://schemas.openxmlformats.org/drawingml/2006/main">
          <a:off x="1038074" y="4641628"/>
          <a:ext cx="1288867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solidFill>
                <a:srgbClr val="C00000"/>
              </a:solidFill>
            </a:rPr>
            <a:t>Абай</a:t>
          </a:r>
          <a:endParaRPr lang="x-none" sz="11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0.16733</cdr:x>
      <cdr:y>0.86511</cdr:y>
    </cdr:from>
    <cdr:to>
      <cdr:x>0.3751</cdr:x>
      <cdr:y>0.91129</cdr:y>
    </cdr:to>
    <cdr:sp macro="" textlink="">
      <cdr:nvSpPr>
        <cdr:cNvPr id="8" name="TextBox 9">
          <a:extLst xmlns:a="http://schemas.openxmlformats.org/drawingml/2006/main">
            <a:ext uri="{FF2B5EF4-FFF2-40B4-BE49-F238E27FC236}">
              <a16:creationId xmlns:a16="http://schemas.microsoft.com/office/drawing/2014/main" id="{50F0E7B4-C292-449B-A00C-1653F2B44462}"/>
            </a:ext>
          </a:extLst>
        </cdr:cNvPr>
        <cdr:cNvSpPr txBox="1"/>
      </cdr:nvSpPr>
      <cdr:spPr>
        <a:xfrm xmlns:a="http://schemas.openxmlformats.org/drawingml/2006/main">
          <a:off x="1038074" y="4901376"/>
          <a:ext cx="1288867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err="1">
              <a:solidFill>
                <a:srgbClr val="C00000"/>
              </a:solidFill>
            </a:rPr>
            <a:t>Жетісу</a:t>
          </a:r>
          <a:endParaRPr lang="x-none" sz="11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0.16733</cdr:x>
      <cdr:y>0.9052</cdr:y>
    </cdr:from>
    <cdr:to>
      <cdr:x>0.3751</cdr:x>
      <cdr:y>0.95137</cdr:y>
    </cdr:to>
    <cdr:sp macro="" textlink="">
      <cdr:nvSpPr>
        <cdr:cNvPr id="9" name="TextBox 7">
          <a:extLst xmlns:a="http://schemas.openxmlformats.org/drawingml/2006/main">
            <a:ext uri="{FF2B5EF4-FFF2-40B4-BE49-F238E27FC236}">
              <a16:creationId xmlns:a16="http://schemas.microsoft.com/office/drawing/2014/main" id="{90651B52-66F3-4990-A1B3-73073F4CA685}"/>
            </a:ext>
          </a:extLst>
        </cdr:cNvPr>
        <cdr:cNvSpPr txBox="1"/>
      </cdr:nvSpPr>
      <cdr:spPr>
        <a:xfrm xmlns:a="http://schemas.openxmlformats.org/drawingml/2006/main">
          <a:off x="1038074" y="5128479"/>
          <a:ext cx="1288867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 err="1">
              <a:solidFill>
                <a:srgbClr val="C00000"/>
              </a:solidFill>
            </a:rPr>
            <a:t>Ақмола</a:t>
          </a:r>
          <a:endParaRPr lang="x-none" sz="1100" dirty="0">
            <a:solidFill>
              <a:srgbClr val="C00000"/>
            </a:solidFill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0.13474</cdr:x>
      <cdr:y>0.89499</cdr:y>
    </cdr:from>
    <cdr:to>
      <cdr:x>0.42473</cdr:x>
      <cdr:y>1</cdr:y>
    </cdr:to>
    <cdr:sp macro="" textlink="">
      <cdr:nvSpPr>
        <cdr:cNvPr id="2" name="TextBox 2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26152" y="2360835"/>
          <a:ext cx="1347617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/>
          <a:r>
            <a:rPr lang="kk-KZ" altLang="ru-RU" sz="1200" b="0" dirty="0" smtClean="0">
              <a:solidFill>
                <a:srgbClr val="000066"/>
              </a:solidFill>
              <a:latin typeface="+mn-lt"/>
              <a:cs typeface="Arial" charset="0"/>
            </a:rPr>
            <a:t>2025 </a:t>
          </a:r>
          <a:r>
            <a:rPr lang="kk-KZ" altLang="ru-RU" sz="1200" b="0" dirty="0">
              <a:solidFill>
                <a:srgbClr val="000066"/>
              </a:solidFill>
              <a:latin typeface="+mn-lt"/>
              <a:cs typeface="Arial" charset="0"/>
            </a:rPr>
            <a:t>жыл</a:t>
          </a:r>
          <a:endParaRPr lang="ru-RU" altLang="ru-RU" sz="1200" b="0" dirty="0">
            <a:solidFill>
              <a:srgbClr val="000066"/>
            </a:solidFill>
            <a:latin typeface="+mn-lt"/>
            <a:cs typeface="Arial" charset="0"/>
          </a:endParaRPr>
        </a:p>
      </cdr:txBody>
    </cdr:sp>
  </cdr:relSizeAnchor>
  <cdr:relSizeAnchor xmlns:cdr="http://schemas.openxmlformats.org/drawingml/2006/chartDrawing">
    <cdr:from>
      <cdr:x>0.21077</cdr:x>
      <cdr:y>0.35392</cdr:y>
    </cdr:from>
    <cdr:to>
      <cdr:x>0.37784</cdr:x>
      <cdr:y>0.72087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979472" y="933582"/>
          <a:ext cx="776394" cy="967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ru-RU" sz="1800" b="1" kern="1200" dirty="0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147,9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kk-KZ" sz="1800" b="1" kern="1200" dirty="0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мың шм</a:t>
          </a:r>
          <a:endParaRPr lang="ru-RU" sz="1800" b="1" kern="1200" dirty="0">
            <a:solidFill>
              <a:schemeClr val="bg1"/>
            </a:solidFill>
            <a:latin typeface="Calibri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0.58785</cdr:x>
      <cdr:y>0.3553</cdr:y>
    </cdr:from>
    <cdr:to>
      <cdr:x>0.74566</cdr:x>
      <cdr:y>0.75624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731806" y="937222"/>
          <a:ext cx="733361" cy="10576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kk-KZ" sz="1800" b="1" kern="1200" dirty="0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150,4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rgbClr val="4472C4">
                  <a:lumMod val="50000"/>
                </a:srgbClr>
              </a:solidFill>
              <a:latin typeface="Constantia" panose="02030602050306030303" pitchFamily="18" charset="0"/>
              <a:ea typeface="+mn-ea"/>
              <a:cs typeface="Arial" panose="020B0604020202020204" pitchFamily="34" charset="0"/>
            </a:defRPr>
          </a:pPr>
          <a:r>
            <a:rPr lang="kk-KZ" sz="1800" b="1" kern="1200" dirty="0">
              <a:solidFill>
                <a:schemeClr val="bg1"/>
              </a:solidFill>
              <a:latin typeface="Calibri" pitchFamily="34" charset="0"/>
              <a:cs typeface="Arial" panose="020B0604020202020204" pitchFamily="34" charset="0"/>
            </a:rPr>
            <a:t>мың шм</a:t>
          </a:r>
          <a:endParaRPr lang="ru-RU" sz="1800" b="1" kern="1200" dirty="0">
            <a:solidFill>
              <a:schemeClr val="bg1"/>
            </a:solidFill>
            <a:latin typeface="Calibri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0.50506</cdr:x>
      <cdr:y>0.89499</cdr:y>
    </cdr:from>
    <cdr:to>
      <cdr:x>0.79505</cdr:x>
      <cdr:y>1</cdr:y>
    </cdr:to>
    <cdr:sp macro="" textlink="">
      <cdr:nvSpPr>
        <cdr:cNvPr id="6" name="TextBox 2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47054" y="2360836"/>
          <a:ext cx="1347616" cy="2769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/>
          <a:r>
            <a:rPr lang="kk-KZ" altLang="ru-RU" sz="1200" b="0" dirty="0" smtClean="0">
              <a:solidFill>
                <a:srgbClr val="000066"/>
              </a:solidFill>
              <a:latin typeface="+mn-lt"/>
              <a:cs typeface="Arial" charset="0"/>
            </a:rPr>
            <a:t>2026 </a:t>
          </a:r>
          <a:r>
            <a:rPr lang="kk-KZ" altLang="ru-RU" sz="1200" b="0" dirty="0">
              <a:solidFill>
                <a:srgbClr val="000066"/>
              </a:solidFill>
              <a:latin typeface="+mn-lt"/>
              <a:cs typeface="Arial" charset="0"/>
            </a:rPr>
            <a:t>жыл</a:t>
          </a:r>
          <a:endParaRPr lang="ru-RU" altLang="ru-RU" sz="1200" b="0" dirty="0">
            <a:solidFill>
              <a:srgbClr val="000066"/>
            </a:solidFill>
            <a:latin typeface="+mn-lt"/>
            <a:cs typeface="Arial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2.95671E-6</cdr:x>
      <cdr:y>8.49516E-5</cdr:y>
    </cdr:from>
    <cdr:to>
      <cdr:x>2.95671E-6</cdr:x>
      <cdr:y>8.49516E-5</cdr:y>
    </cdr:to>
    <cdr:grpSp>
      <cdr:nvGrpSpPr>
        <cdr:cNvPr id="2" name="Группа 1">
          <a:extLst xmlns:a="http://schemas.openxmlformats.org/drawingml/2006/main">
            <a:ext uri="{FF2B5EF4-FFF2-40B4-BE49-F238E27FC236}">
              <a16:creationId xmlns:a16="http://schemas.microsoft.com/office/drawing/2014/main" id="{86F776B2-D4A1-4551-8FEB-AF116AA78E70}"/>
            </a:ext>
          </a:extLst>
        </cdr:cNvPr>
        <cdr:cNvGrpSpPr/>
      </cdr:nvGrpSpPr>
      <cdr:grpSpPr>
        <a:xfrm xmlns:a="http://schemas.openxmlformats.org/drawingml/2006/main">
          <a:off x="11" y="241"/>
          <a:ext cx="0" cy="0"/>
          <a:chOff x="11" y="241"/>
          <a:chExt cx="0" cy="0"/>
        </a:xfrm>
      </cdr:grpSpPr>
    </cdr:grpSp>
  </cdr:relSizeAnchor>
  <cdr:relSizeAnchor xmlns:cdr="http://schemas.openxmlformats.org/drawingml/2006/chartDrawing">
    <cdr:from>
      <cdr:x>0.32084</cdr:x>
      <cdr:y>0.77936</cdr:y>
    </cdr:from>
    <cdr:to>
      <cdr:x>0.48981</cdr:x>
      <cdr:y>0.86537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611161" y="1977020"/>
          <a:ext cx="848519" cy="218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000" dirty="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0.13701</cdr:x>
      <cdr:y>0.75626</cdr:y>
    </cdr:from>
    <cdr:to>
      <cdr:x>0.51933</cdr:x>
      <cdr:y>0.81371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1215922" y="5923566"/>
          <a:ext cx="3392909" cy="44999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0.27176</cdr:x>
      <cdr:y>0.89807</cdr:y>
    </cdr:from>
    <cdr:to>
      <cdr:x>0.66078</cdr:x>
      <cdr:y>0.9515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A7AE78B-47E7-451D-AA2A-AE5F9A6A9202}"/>
            </a:ext>
          </a:extLst>
        </cdr:cNvPr>
        <cdr:cNvSpPr txBox="1"/>
      </cdr:nvSpPr>
      <cdr:spPr>
        <a:xfrm xmlns:a="http://schemas.openxmlformats.org/drawingml/2006/main">
          <a:off x="1906561" y="4790092"/>
          <a:ext cx="2729319" cy="2849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100" dirty="0">
              <a:solidFill>
                <a:srgbClr val="C00000"/>
              </a:solidFill>
              <a:cs typeface="Arial" panose="020B0604020202020204" pitchFamily="34" charset="0"/>
            </a:rPr>
            <a:t>Ақмола</a:t>
          </a:r>
          <a:endParaRPr lang="ru-RU" sz="1100" kern="1200" dirty="0">
            <a:solidFill>
              <a:srgbClr val="C00000"/>
            </a:solidFill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0.2755</cdr:x>
      <cdr:y>0.94638</cdr:y>
    </cdr:from>
    <cdr:to>
      <cdr:x>0.66453</cdr:x>
      <cdr:y>0.99982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792E443F-F9FA-4E45-919F-87D3DCD045EA}"/>
            </a:ext>
          </a:extLst>
        </cdr:cNvPr>
        <cdr:cNvSpPr txBox="1"/>
      </cdr:nvSpPr>
      <cdr:spPr>
        <a:xfrm xmlns:a="http://schemas.openxmlformats.org/drawingml/2006/main">
          <a:off x="1932861" y="5047787"/>
          <a:ext cx="2729319" cy="2849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100" dirty="0">
              <a:solidFill>
                <a:srgbClr val="C00000"/>
              </a:solidFill>
              <a:cs typeface="Arial" panose="020B0604020202020204" pitchFamily="34" charset="0"/>
            </a:rPr>
            <a:t>Атырау</a:t>
          </a:r>
          <a:endParaRPr lang="ru-RU" sz="1100" kern="1200" dirty="0">
            <a:solidFill>
              <a:srgbClr val="C00000"/>
            </a:solidFill>
            <a:cs typeface="Arial" panose="020B0604020202020204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0.22338</cdr:x>
      <cdr:y>0.20719</cdr:y>
    </cdr:from>
    <cdr:to>
      <cdr:x>0.92739</cdr:x>
      <cdr:y>0.26342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1190152" y="1061935"/>
          <a:ext cx="3750872" cy="28820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0.89804</cdr:x>
      <cdr:y>0.02107</cdr:y>
    </cdr:from>
    <cdr:to>
      <cdr:x>1</cdr:x>
      <cdr:y>0.0788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113877" y="113993"/>
          <a:ext cx="467074" cy="3123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0.3821</cdr:x>
      <cdr:y>0.76079</cdr:y>
    </cdr:from>
    <cdr:to>
      <cdr:x>0.61789</cdr:x>
      <cdr:y>0.79529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95082E01-E2EE-4737-A3E8-11DF8DF7BFDD}"/>
            </a:ext>
          </a:extLst>
        </cdr:cNvPr>
        <cdr:cNvSpPr txBox="1"/>
      </cdr:nvSpPr>
      <cdr:spPr>
        <a:xfrm xmlns:a="http://schemas.openxmlformats.org/drawingml/2006/main">
          <a:off x="2163972" y="5929463"/>
          <a:ext cx="1335348" cy="268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9683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936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9050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38732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98417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58099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17781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77465" algn="l" defTabSz="919367" rtl="0" eaLnBrk="1" latinLnBrk="0" hangingPunct="1">
            <a:defRPr sz="1811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>
              <a:solidFill>
                <a:srgbClr val="C00000"/>
              </a:solidFill>
            </a:rPr>
            <a:t>Ақмола</a:t>
          </a:r>
          <a:endParaRPr lang="ru-RU" sz="1200" b="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0.3821</cdr:x>
      <cdr:y>0.72445</cdr:y>
    </cdr:from>
    <cdr:to>
      <cdr:x>0.61789</cdr:x>
      <cdr:y>0.75895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FE62F57A-FEAF-4E49-A0AA-BD615F3C4D0B}"/>
            </a:ext>
          </a:extLst>
        </cdr:cNvPr>
        <cdr:cNvSpPr txBox="1"/>
      </cdr:nvSpPr>
      <cdr:spPr>
        <a:xfrm xmlns:a="http://schemas.openxmlformats.org/drawingml/2006/main">
          <a:off x="2163972" y="5646228"/>
          <a:ext cx="1335347" cy="268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>
              <a:solidFill>
                <a:srgbClr val="C00000"/>
              </a:solidFill>
            </a:rPr>
            <a:t>ШҚО</a:t>
          </a:r>
          <a:endParaRPr lang="ru-RU" sz="1200" b="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0.3821</cdr:x>
      <cdr:y>0.85055</cdr:y>
    </cdr:from>
    <cdr:to>
      <cdr:x>0.61789</cdr:x>
      <cdr:y>0.88505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FE62F57A-FEAF-4E49-A0AA-BD615F3C4D0B}"/>
            </a:ext>
          </a:extLst>
        </cdr:cNvPr>
        <cdr:cNvSpPr txBox="1"/>
      </cdr:nvSpPr>
      <cdr:spPr>
        <a:xfrm xmlns:a="http://schemas.openxmlformats.org/drawingml/2006/main">
          <a:off x="2163972" y="6629046"/>
          <a:ext cx="1335348" cy="268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b="0" dirty="0">
              <a:solidFill>
                <a:srgbClr val="C00000"/>
              </a:solidFill>
            </a:rPr>
            <a:t>БҚО</a:t>
          </a:r>
          <a:endParaRPr lang="ru-RU" sz="1200" b="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0.3821</cdr:x>
      <cdr:y>0.81074</cdr:y>
    </cdr:from>
    <cdr:to>
      <cdr:x>0.61789</cdr:x>
      <cdr:y>0.84524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FE62F57A-FEAF-4E49-A0AA-BD615F3C4D0B}"/>
            </a:ext>
          </a:extLst>
        </cdr:cNvPr>
        <cdr:cNvSpPr txBox="1"/>
      </cdr:nvSpPr>
      <cdr:spPr>
        <a:xfrm xmlns:a="http://schemas.openxmlformats.org/drawingml/2006/main">
          <a:off x="2163972" y="6318745"/>
          <a:ext cx="1335348" cy="268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b="0" dirty="0">
              <a:solidFill>
                <a:srgbClr val="C00000"/>
              </a:solidFill>
            </a:rPr>
            <a:t>Атырау</a:t>
          </a:r>
          <a:endParaRPr lang="ru-RU" sz="1200" b="0" dirty="0">
            <a:solidFill>
              <a:srgbClr val="C00000"/>
            </a:solidFill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0.27941</cdr:x>
      <cdr:y>0.83445</cdr:y>
    </cdr:from>
    <cdr:to>
      <cdr:x>0.47658</cdr:x>
      <cdr:y>0.94087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73793" y="1870278"/>
          <a:ext cx="757775" cy="2385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0.66857</cdr:x>
      <cdr:y>0.80234</cdr:y>
    </cdr:from>
    <cdr:to>
      <cdr:x>0.94286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101009" y="1798307"/>
          <a:ext cx="1272208" cy="443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0.12828</cdr:x>
      <cdr:y>0.80033</cdr:y>
    </cdr:from>
    <cdr:to>
      <cdr:x>0.37398</cdr:x>
      <cdr:y>0.95406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79494" y="1881879"/>
          <a:ext cx="1109967" cy="3614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dirty="0">
              <a:solidFill>
                <a:srgbClr val="002060"/>
              </a:solidFill>
            </a:rPr>
            <a:t>2025 жыл</a:t>
          </a:r>
          <a:endParaRPr lang="ru-RU" sz="11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0.59874</cdr:x>
      <cdr:y>0.80332</cdr:y>
    </cdr:from>
    <cdr:to>
      <cdr:x>0.85649</cdr:x>
      <cdr:y>0.91513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04849" y="1888910"/>
          <a:ext cx="1164404" cy="2629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100" dirty="0">
              <a:solidFill>
                <a:srgbClr val="002060"/>
              </a:solidFill>
            </a:rPr>
            <a:t>2026 жыл</a:t>
          </a:r>
          <a:endParaRPr lang="ru-RU" sz="11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0.22309</cdr:x>
      <cdr:y>0.23221</cdr:y>
    </cdr:from>
    <cdr:to>
      <cdr:x>0.38861</cdr:x>
      <cdr:y>0.43324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32177" y="517548"/>
          <a:ext cx="543244" cy="448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0.80822</cdr:x>
      <cdr:y>0.70454</cdr:y>
    </cdr:from>
    <cdr:to>
      <cdr:x>0.99582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B65F6CC-6E3E-43EF-A01F-B298983204AE}"/>
            </a:ext>
          </a:extLst>
        </cdr:cNvPr>
        <cdr:cNvSpPr txBox="1"/>
      </cdr:nvSpPr>
      <cdr:spPr>
        <a:xfrm xmlns:a="http://schemas.openxmlformats.org/drawingml/2006/main">
          <a:off x="3939566" y="248395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0.3856</cdr:x>
      <cdr:y>0.32231</cdr:y>
    </cdr:from>
    <cdr:to>
      <cdr:x>0.54407</cdr:x>
      <cdr:y>0.49101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F87ACB3F-9EB1-4415-80B8-31D05B278619}"/>
            </a:ext>
          </a:extLst>
        </cdr:cNvPr>
        <cdr:cNvCxnSpPr/>
      </cdr:nvCxnSpPr>
      <cdr:spPr>
        <a:xfrm xmlns:a="http://schemas.openxmlformats.org/drawingml/2006/main" flipV="1">
          <a:off x="2009067" y="631253"/>
          <a:ext cx="825656" cy="33040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0.0881</cdr:x>
      <cdr:y>0.79874</cdr:y>
    </cdr:from>
    <cdr:to>
      <cdr:x>0.73233</cdr:x>
      <cdr:y>0.84558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97407" y="2229297"/>
          <a:ext cx="2905885" cy="13073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0.61023</cdr:x>
      <cdr:y>0.8622</cdr:y>
    </cdr:from>
    <cdr:to>
      <cdr:x>1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67507" y="2261996"/>
          <a:ext cx="1767663" cy="3615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0.04102</cdr:x>
      <cdr:y>0.57987</cdr:y>
    </cdr:from>
    <cdr:to>
      <cdr:x>0.17331</cdr:x>
      <cdr:y>0.66487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92085" y="1363450"/>
          <a:ext cx="1264480" cy="1998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0.43057</cdr:y>
    </cdr:from>
    <cdr:to>
      <cdr:x>0.11435</cdr:x>
      <cdr:y>0.49307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0" y="1318521"/>
          <a:ext cx="542260" cy="191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0.60445</cdr:x>
      <cdr:y>0.26011</cdr:y>
    </cdr:from>
    <cdr:to>
      <cdr:x>0.89003</cdr:x>
      <cdr:y>0.35977</cdr:y>
    </cdr:to>
    <cdr:sp macro="" textlink="">
      <cdr:nvSpPr>
        <cdr:cNvPr id="17" name="Rectangle 25"/>
        <cdr:cNvSpPr>
          <a:spLocks xmlns:a="http://schemas.openxmlformats.org/drawingml/2006/main" noChangeArrowheads="1"/>
        </cdr:cNvSpPr>
      </cdr:nvSpPr>
      <cdr:spPr bwMode="blackWhite">
        <a:xfrm xmlns:a="http://schemas.openxmlformats.org/drawingml/2006/main">
          <a:off x="5984812" y="642620"/>
          <a:ext cx="2827599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rnd" algn="ctr">
          <a:noFill/>
          <a:miter lim="800000"/>
          <a:headEnd/>
          <a:tailEnd/>
        </a:ln>
        <a:effectLst xmlns:a="http://schemas.openxmlformats.org/drawingml/2006/main">
          <a:prstShdw prst="shdw17" dist="17961" dir="2700000">
            <a:srgbClr val="004D00">
              <a:alpha val="50000"/>
            </a:srgbClr>
          </a:prstShdw>
        </a:effec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0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7976"/>
          </a:xfrm>
          <a:prstGeom prst="rect">
            <a:avLst/>
          </a:prstGeom>
        </p:spPr>
        <p:txBody>
          <a:bodyPr vert="horz" lIns="91705" tIns="45852" rIns="91705" bIns="4585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7976"/>
          </a:xfrm>
          <a:prstGeom prst="rect">
            <a:avLst/>
          </a:prstGeom>
        </p:spPr>
        <p:txBody>
          <a:bodyPr vert="horz" lIns="91705" tIns="45852" rIns="91705" bIns="45852" rtlCol="0"/>
          <a:lstStyle>
            <a:lvl1pPr algn="r">
              <a:defRPr sz="1200"/>
            </a:lvl1pPr>
          </a:lstStyle>
          <a:p>
            <a:fld id="{2230B178-0B8A-46BE-82CB-2771E93ECE2B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7075"/>
            <a:ext cx="2945659" cy="497975"/>
          </a:xfrm>
          <a:prstGeom prst="rect">
            <a:avLst/>
          </a:prstGeom>
        </p:spPr>
        <p:txBody>
          <a:bodyPr vert="horz" lIns="91705" tIns="45852" rIns="91705" bIns="4585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27075"/>
            <a:ext cx="2945659" cy="497975"/>
          </a:xfrm>
          <a:prstGeom prst="rect">
            <a:avLst/>
          </a:prstGeom>
        </p:spPr>
        <p:txBody>
          <a:bodyPr vert="horz" lIns="91705" tIns="45852" rIns="91705" bIns="45852" rtlCol="0" anchor="b"/>
          <a:lstStyle>
            <a:lvl1pPr algn="r">
              <a:defRPr sz="1200"/>
            </a:lvl1pPr>
          </a:lstStyle>
          <a:p>
            <a:fld id="{7C4438AF-52F4-4C93-A3C8-E15D9665E0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6632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7976"/>
          </a:xfrm>
          <a:prstGeom prst="rect">
            <a:avLst/>
          </a:prstGeom>
        </p:spPr>
        <p:txBody>
          <a:bodyPr vert="horz" lIns="91705" tIns="45852" rIns="91705" bIns="4585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7976"/>
          </a:xfrm>
          <a:prstGeom prst="rect">
            <a:avLst/>
          </a:prstGeom>
        </p:spPr>
        <p:txBody>
          <a:bodyPr vert="horz" lIns="91705" tIns="45852" rIns="91705" bIns="45852" rtlCol="0"/>
          <a:lstStyle>
            <a:lvl1pPr algn="r">
              <a:defRPr sz="1200"/>
            </a:lvl1pPr>
          </a:lstStyle>
          <a:p>
            <a:fld id="{15360762-4A0D-4F2F-8804-ACBB379884FA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1239838"/>
            <a:ext cx="49371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05" tIns="45852" rIns="91705" bIns="4585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0"/>
            <a:ext cx="5438140" cy="3907989"/>
          </a:xfrm>
          <a:prstGeom prst="rect">
            <a:avLst/>
          </a:prstGeom>
        </p:spPr>
        <p:txBody>
          <a:bodyPr vert="horz" lIns="91705" tIns="45852" rIns="91705" bIns="4585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7075"/>
            <a:ext cx="2945659" cy="497975"/>
          </a:xfrm>
          <a:prstGeom prst="rect">
            <a:avLst/>
          </a:prstGeom>
        </p:spPr>
        <p:txBody>
          <a:bodyPr vert="horz" lIns="91705" tIns="45852" rIns="91705" bIns="4585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7075"/>
            <a:ext cx="2945659" cy="497975"/>
          </a:xfrm>
          <a:prstGeom prst="rect">
            <a:avLst/>
          </a:prstGeom>
        </p:spPr>
        <p:txBody>
          <a:bodyPr vert="horz" lIns="91705" tIns="45852" rIns="91705" bIns="45852" rtlCol="0" anchor="b"/>
          <a:lstStyle>
            <a:lvl1pPr algn="r">
              <a:defRPr sz="1200"/>
            </a:lvl1pPr>
          </a:lstStyle>
          <a:p>
            <a:fld id="{51FE8929-EB6E-45FE-8744-5A3C50A140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15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9367" rtl="0" eaLnBrk="1" latinLnBrk="0" hangingPunct="1">
      <a:defRPr sz="1208" kern="1200">
        <a:solidFill>
          <a:schemeClr val="tx1"/>
        </a:solidFill>
        <a:latin typeface="+mn-lt"/>
        <a:ea typeface="+mn-ea"/>
        <a:cs typeface="+mn-cs"/>
      </a:defRPr>
    </a:lvl1pPr>
    <a:lvl2pPr marL="459683" algn="l" defTabSz="919367" rtl="0" eaLnBrk="1" latinLnBrk="0" hangingPunct="1">
      <a:defRPr sz="1208" kern="1200">
        <a:solidFill>
          <a:schemeClr val="tx1"/>
        </a:solidFill>
        <a:latin typeface="+mn-lt"/>
        <a:ea typeface="+mn-ea"/>
        <a:cs typeface="+mn-cs"/>
      </a:defRPr>
    </a:lvl2pPr>
    <a:lvl3pPr marL="919367" algn="l" defTabSz="919367" rtl="0" eaLnBrk="1" latinLnBrk="0" hangingPunct="1">
      <a:defRPr sz="1208" kern="1200">
        <a:solidFill>
          <a:schemeClr val="tx1"/>
        </a:solidFill>
        <a:latin typeface="+mn-lt"/>
        <a:ea typeface="+mn-ea"/>
        <a:cs typeface="+mn-cs"/>
      </a:defRPr>
    </a:lvl3pPr>
    <a:lvl4pPr marL="1379050" algn="l" defTabSz="919367" rtl="0" eaLnBrk="1" latinLnBrk="0" hangingPunct="1">
      <a:defRPr sz="1208" kern="1200">
        <a:solidFill>
          <a:schemeClr val="tx1"/>
        </a:solidFill>
        <a:latin typeface="+mn-lt"/>
        <a:ea typeface="+mn-ea"/>
        <a:cs typeface="+mn-cs"/>
      </a:defRPr>
    </a:lvl4pPr>
    <a:lvl5pPr marL="1838732" algn="l" defTabSz="919367" rtl="0" eaLnBrk="1" latinLnBrk="0" hangingPunct="1">
      <a:defRPr sz="1208" kern="1200">
        <a:solidFill>
          <a:schemeClr val="tx1"/>
        </a:solidFill>
        <a:latin typeface="+mn-lt"/>
        <a:ea typeface="+mn-ea"/>
        <a:cs typeface="+mn-cs"/>
      </a:defRPr>
    </a:lvl5pPr>
    <a:lvl6pPr marL="2298417" algn="l" defTabSz="919367" rtl="0" eaLnBrk="1" latinLnBrk="0" hangingPunct="1">
      <a:defRPr sz="1208" kern="1200">
        <a:solidFill>
          <a:schemeClr val="tx1"/>
        </a:solidFill>
        <a:latin typeface="+mn-lt"/>
        <a:ea typeface="+mn-ea"/>
        <a:cs typeface="+mn-cs"/>
      </a:defRPr>
    </a:lvl6pPr>
    <a:lvl7pPr marL="2758099" algn="l" defTabSz="919367" rtl="0" eaLnBrk="1" latinLnBrk="0" hangingPunct="1">
      <a:defRPr sz="1208" kern="1200">
        <a:solidFill>
          <a:schemeClr val="tx1"/>
        </a:solidFill>
        <a:latin typeface="+mn-lt"/>
        <a:ea typeface="+mn-ea"/>
        <a:cs typeface="+mn-cs"/>
      </a:defRPr>
    </a:lvl7pPr>
    <a:lvl8pPr marL="3217781" algn="l" defTabSz="919367" rtl="0" eaLnBrk="1" latinLnBrk="0" hangingPunct="1">
      <a:defRPr sz="1208" kern="1200">
        <a:solidFill>
          <a:schemeClr val="tx1"/>
        </a:solidFill>
        <a:latin typeface="+mn-lt"/>
        <a:ea typeface="+mn-ea"/>
        <a:cs typeface="+mn-cs"/>
      </a:defRPr>
    </a:lvl8pPr>
    <a:lvl9pPr marL="3677465" algn="l" defTabSz="919367" rtl="0" eaLnBrk="1" latinLnBrk="0" hangingPunct="1">
      <a:defRPr sz="12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1246188"/>
            <a:ext cx="4962525" cy="33686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132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45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13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633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850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346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10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10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752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10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03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840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648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97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E8929-EB6E-45FE-8744-5A3C50A1402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947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 userDrawn="1"/>
        </p:nvCxnSpPr>
        <p:spPr>
          <a:xfrm flipV="1">
            <a:off x="6" y="601931"/>
            <a:ext cx="10080625" cy="26565"/>
          </a:xfrm>
          <a:prstGeom prst="line">
            <a:avLst/>
          </a:prstGeom>
          <a:ln w="38100" cmpd="tri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0" y="6606000"/>
            <a:ext cx="10080625" cy="26565"/>
          </a:xfrm>
          <a:prstGeom prst="line">
            <a:avLst/>
          </a:prstGeom>
          <a:ln w="25400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7072" y="2627790"/>
            <a:ext cx="6045693" cy="37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small" baseline="0" dirty="0">
                <a:solidFill>
                  <a:srgbClr val="00A6C8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90905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754795"/>
            <a:ext cx="10080625" cy="13293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17"/>
            </a:lvl1pPr>
            <a:lvl2pPr marL="384042" indent="0" algn="ctr">
              <a:buNone/>
              <a:defRPr sz="1680"/>
            </a:lvl2pPr>
            <a:lvl3pPr marL="768081" indent="0" algn="ctr">
              <a:buNone/>
              <a:defRPr sz="1511"/>
            </a:lvl3pPr>
            <a:lvl4pPr marL="1152122" indent="0" algn="ctr">
              <a:buNone/>
              <a:defRPr sz="1344"/>
            </a:lvl4pPr>
            <a:lvl5pPr marL="1536164" indent="0" algn="ctr">
              <a:buNone/>
              <a:defRPr sz="1344"/>
            </a:lvl5pPr>
            <a:lvl6pPr marL="1920202" indent="0" algn="ctr">
              <a:buNone/>
              <a:defRPr sz="1344"/>
            </a:lvl6pPr>
            <a:lvl7pPr marL="2304244" indent="0" algn="ctr">
              <a:buNone/>
              <a:defRPr sz="1344"/>
            </a:lvl7pPr>
            <a:lvl8pPr marL="2688284" indent="0" algn="ctr">
              <a:buNone/>
              <a:defRPr sz="1344"/>
            </a:lvl8pPr>
            <a:lvl9pPr marL="3072324" indent="0" algn="ctr">
              <a:buNone/>
              <a:defRPr sz="1344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32098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55">
          <p15:clr>
            <a:srgbClr val="FBAE40"/>
          </p15:clr>
        </p15:guide>
        <p15:guide id="2" pos="31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" y="6650972"/>
            <a:ext cx="2664515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8772B0F-72FC-4B76-8BAF-928EBA49A2F2}" type="datetime1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18049" y="6650972"/>
            <a:ext cx="5204858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k-KZ"/>
              <a:t>Итоги СЭР за январь-август 2017 года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6" y="601931"/>
            <a:ext cx="10080625" cy="26565"/>
          </a:xfrm>
          <a:prstGeom prst="line">
            <a:avLst/>
          </a:prstGeom>
          <a:ln w="38100" cmpd="tri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0" y="6606000"/>
            <a:ext cx="10080625" cy="26565"/>
          </a:xfrm>
          <a:prstGeom prst="line">
            <a:avLst/>
          </a:prstGeom>
          <a:ln w="25400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 userDrawn="1"/>
        </p:nvSpPr>
        <p:spPr>
          <a:xfrm>
            <a:off x="9720000" y="6624000"/>
            <a:ext cx="360000" cy="216000"/>
          </a:xfrm>
          <a:prstGeom prst="rect">
            <a:avLst/>
          </a:prstGeom>
          <a:solidFill>
            <a:srgbClr val="00A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D7284AB-EDDC-4341-87A7-B911D7173125}" type="slidenum">
              <a:rPr lang="ru-RU" sz="1200" b="1" smtClean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pPr algn="ctr"/>
              <a:t>‹#›</a:t>
            </a:fld>
            <a:endParaRPr lang="ru-RU" sz="1200" b="1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9475400" y="30824"/>
            <a:ext cx="540000" cy="540000"/>
            <a:chOff x="4626596" y="4240784"/>
            <a:chExt cx="1800000" cy="1800000"/>
          </a:xfrm>
        </p:grpSpPr>
        <p:sp>
          <p:nvSpPr>
            <p:cNvPr id="13" name="Овал 12"/>
            <p:cNvSpPr/>
            <p:nvPr/>
          </p:nvSpPr>
          <p:spPr>
            <a:xfrm>
              <a:off x="4626596" y="4240784"/>
              <a:ext cx="1800000" cy="1800000"/>
            </a:xfrm>
            <a:prstGeom prst="ellipse">
              <a:avLst/>
            </a:prstGeom>
            <a:solidFill>
              <a:srgbClr val="00A6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/>
              <a:endParaRPr lang="ru-RU" sz="1800" b="1" cap="small" dirty="0"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54" t="-1" r="16259" b="25218"/>
            <a:stretch/>
          </p:blipFill>
          <p:spPr>
            <a:xfrm>
              <a:off x="4626596" y="4240784"/>
              <a:ext cx="1800000" cy="1800000"/>
            </a:xfrm>
            <a:prstGeom prst="ellipse">
              <a:avLst/>
            </a:prstGeom>
          </p:spPr>
        </p:pic>
        <p:pic>
          <p:nvPicPr>
            <p:cNvPr id="15" name="Рисунок 14" descr="https://s3.amazonaws.com/designmantic-logos/logos/2017/Sep/small-1141-59c1e47f1f9d7.pn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50000"/>
                      </a14:imgEffect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596" y="4726784"/>
              <a:ext cx="828000" cy="828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83305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754795"/>
            <a:ext cx="10080625" cy="13293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17"/>
            </a:lvl1pPr>
            <a:lvl2pPr marL="384042" indent="0" algn="ctr">
              <a:buNone/>
              <a:defRPr sz="1680"/>
            </a:lvl2pPr>
            <a:lvl3pPr marL="768081" indent="0" algn="ctr">
              <a:buNone/>
              <a:defRPr sz="1511"/>
            </a:lvl3pPr>
            <a:lvl4pPr marL="1152122" indent="0" algn="ctr">
              <a:buNone/>
              <a:defRPr sz="1344"/>
            </a:lvl4pPr>
            <a:lvl5pPr marL="1536164" indent="0" algn="ctr">
              <a:buNone/>
              <a:defRPr sz="1344"/>
            </a:lvl5pPr>
            <a:lvl6pPr marL="1920202" indent="0" algn="ctr">
              <a:buNone/>
              <a:defRPr sz="1344"/>
            </a:lvl6pPr>
            <a:lvl7pPr marL="2304244" indent="0" algn="ctr">
              <a:buNone/>
              <a:defRPr sz="1344"/>
            </a:lvl7pPr>
            <a:lvl8pPr marL="2688284" indent="0" algn="ctr">
              <a:buNone/>
              <a:defRPr sz="1344"/>
            </a:lvl8pPr>
            <a:lvl9pPr marL="3072324" indent="0" algn="ctr">
              <a:buNone/>
              <a:defRPr sz="1344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320980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55">
          <p15:clr>
            <a:srgbClr val="FBAE40"/>
          </p15:clr>
        </p15:guide>
        <p15:guide id="2" pos="317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" y="6650972"/>
            <a:ext cx="2664515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8772B0F-72FC-4B76-8BAF-928EBA49A2F2}" type="datetime1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18049" y="6650972"/>
            <a:ext cx="5204858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k-KZ"/>
              <a:t>Итоги СЭР за январь-август 2017 года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6" y="601931"/>
            <a:ext cx="10080625" cy="26565"/>
          </a:xfrm>
          <a:prstGeom prst="line">
            <a:avLst/>
          </a:prstGeom>
          <a:ln w="38100" cmpd="tri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0" y="6606000"/>
            <a:ext cx="10080625" cy="26565"/>
          </a:xfrm>
          <a:prstGeom prst="line">
            <a:avLst/>
          </a:prstGeom>
          <a:ln w="25400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 userDrawn="1"/>
        </p:nvSpPr>
        <p:spPr>
          <a:xfrm>
            <a:off x="9720000" y="6624000"/>
            <a:ext cx="360000" cy="216000"/>
          </a:xfrm>
          <a:prstGeom prst="rect">
            <a:avLst/>
          </a:prstGeom>
          <a:solidFill>
            <a:srgbClr val="00A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D7284AB-EDDC-4341-87A7-B911D7173125}" type="slidenum">
              <a:rPr lang="ru-RU" sz="1200" b="1" smtClean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pPr algn="ctr"/>
              <a:t>‹#›</a:t>
            </a:fld>
            <a:endParaRPr lang="ru-RU" sz="1200" b="1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9475400" y="30824"/>
            <a:ext cx="540000" cy="540000"/>
            <a:chOff x="4626596" y="4240784"/>
            <a:chExt cx="1800000" cy="1800000"/>
          </a:xfrm>
        </p:grpSpPr>
        <p:sp>
          <p:nvSpPr>
            <p:cNvPr id="13" name="Овал 12"/>
            <p:cNvSpPr/>
            <p:nvPr/>
          </p:nvSpPr>
          <p:spPr>
            <a:xfrm>
              <a:off x="4626596" y="4240784"/>
              <a:ext cx="1800000" cy="1800000"/>
            </a:xfrm>
            <a:prstGeom prst="ellipse">
              <a:avLst/>
            </a:prstGeom>
            <a:solidFill>
              <a:srgbClr val="00A6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/>
              <a:endParaRPr lang="ru-RU" sz="1800" b="1" cap="small" dirty="0"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54" t="-1" r="16259" b="25218"/>
            <a:stretch/>
          </p:blipFill>
          <p:spPr>
            <a:xfrm>
              <a:off x="4626596" y="4240784"/>
              <a:ext cx="1800000" cy="1800000"/>
            </a:xfrm>
            <a:prstGeom prst="ellipse">
              <a:avLst/>
            </a:prstGeom>
          </p:spPr>
        </p:pic>
        <p:pic>
          <p:nvPicPr>
            <p:cNvPr id="15" name="Рисунок 14" descr="https://s3.amazonaws.com/designmantic-logos/logos/2017/Sep/small-1141-59c1e47f1f9d7.pn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50000"/>
                      </a14:imgEffect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596" y="4726784"/>
              <a:ext cx="828000" cy="828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83305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" y="6650972"/>
            <a:ext cx="2664515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8772B0F-72FC-4B76-8BAF-928EBA49A2F2}" type="datetime1">
              <a:rPr lang="ru-RU" smtClean="0">
                <a:solidFill>
                  <a:prstClr val="white">
                    <a:lumMod val="65000"/>
                  </a:prstClr>
                </a:solidFill>
              </a:rPr>
              <a:pPr/>
              <a:t>13.08.2026</a:t>
            </a:fld>
            <a:endParaRPr lang="ru-RU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18049" y="6650972"/>
            <a:ext cx="5204858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k-KZ">
                <a:solidFill>
                  <a:prstClr val="white">
                    <a:lumMod val="65000"/>
                  </a:prstClr>
                </a:solidFill>
              </a:rPr>
              <a:t>Итоги СЭР за январь-август 2017 года</a:t>
            </a:r>
            <a:endParaRPr lang="ru-RU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6" y="601931"/>
            <a:ext cx="10080625" cy="26565"/>
          </a:xfrm>
          <a:prstGeom prst="line">
            <a:avLst/>
          </a:prstGeom>
          <a:ln w="38100" cmpd="tri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0" y="6606000"/>
            <a:ext cx="10080625" cy="26565"/>
          </a:xfrm>
          <a:prstGeom prst="line">
            <a:avLst/>
          </a:prstGeom>
          <a:ln w="25400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 userDrawn="1"/>
        </p:nvSpPr>
        <p:spPr>
          <a:xfrm>
            <a:off x="9720000" y="6616800"/>
            <a:ext cx="360000" cy="252000"/>
          </a:xfrm>
          <a:prstGeom prst="rect">
            <a:avLst/>
          </a:prstGeom>
          <a:solidFill>
            <a:srgbClr val="00A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D7284AB-EDDC-4341-87A7-B911D7173125}" type="slidenum">
              <a:rPr lang="ru-RU" sz="1200" b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1"/>
          <p:cNvGrpSpPr/>
          <p:nvPr userDrawn="1"/>
        </p:nvGrpSpPr>
        <p:grpSpPr>
          <a:xfrm>
            <a:off x="9475400" y="30824"/>
            <a:ext cx="540000" cy="540000"/>
            <a:chOff x="4626596" y="4240784"/>
            <a:chExt cx="1800000" cy="1800000"/>
          </a:xfrm>
        </p:grpSpPr>
        <p:sp>
          <p:nvSpPr>
            <p:cNvPr id="13" name="Овал 12"/>
            <p:cNvSpPr/>
            <p:nvPr/>
          </p:nvSpPr>
          <p:spPr>
            <a:xfrm>
              <a:off x="4626596" y="4240784"/>
              <a:ext cx="1800000" cy="1800000"/>
            </a:xfrm>
            <a:prstGeom prst="ellipse">
              <a:avLst/>
            </a:prstGeom>
            <a:solidFill>
              <a:srgbClr val="00A6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b="1" cap="small" dirty="0">
                <a:solidFill>
                  <a:prstClr val="white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54" t="-1" r="16259" b="25218"/>
            <a:stretch/>
          </p:blipFill>
          <p:spPr>
            <a:xfrm>
              <a:off x="4626596" y="4240784"/>
              <a:ext cx="1800000" cy="1800000"/>
            </a:xfrm>
            <a:prstGeom prst="ellipse">
              <a:avLst/>
            </a:prstGeom>
          </p:spPr>
        </p:pic>
        <p:pic>
          <p:nvPicPr>
            <p:cNvPr id="15" name="Рисунок 14" descr="https://s3.amazonaws.com/designmantic-logos/logos/2017/Sep/small-1141-59c1e47f1f9d7.pn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50000"/>
                      </a14:imgEffect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596" y="4726784"/>
              <a:ext cx="828000" cy="828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24651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" y="6650972"/>
            <a:ext cx="2664515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8772B0F-72FC-4B76-8BAF-928EBA49A2F2}" type="datetime1">
              <a:rPr lang="ru-RU" smtClean="0">
                <a:solidFill>
                  <a:prstClr val="white">
                    <a:lumMod val="65000"/>
                  </a:prstClr>
                </a:solidFill>
              </a:rPr>
              <a:pPr/>
              <a:t>13.08.2026</a:t>
            </a:fld>
            <a:endParaRPr lang="ru-RU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18049" y="6650972"/>
            <a:ext cx="5204858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k-KZ">
                <a:solidFill>
                  <a:prstClr val="white">
                    <a:lumMod val="65000"/>
                  </a:prstClr>
                </a:solidFill>
              </a:rPr>
              <a:t>Итоги СЭР за январь-август 2017 года</a:t>
            </a:r>
            <a:endParaRPr lang="ru-RU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6" y="601931"/>
            <a:ext cx="10080625" cy="26565"/>
          </a:xfrm>
          <a:prstGeom prst="line">
            <a:avLst/>
          </a:prstGeom>
          <a:ln w="38100" cmpd="tri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0" y="6606000"/>
            <a:ext cx="10080625" cy="26565"/>
          </a:xfrm>
          <a:prstGeom prst="line">
            <a:avLst/>
          </a:prstGeom>
          <a:ln w="25400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 userDrawn="1"/>
        </p:nvSpPr>
        <p:spPr>
          <a:xfrm>
            <a:off x="9720000" y="6616800"/>
            <a:ext cx="360000" cy="252000"/>
          </a:xfrm>
          <a:prstGeom prst="rect">
            <a:avLst/>
          </a:prstGeom>
          <a:solidFill>
            <a:srgbClr val="00A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D7284AB-EDDC-4341-87A7-B911D7173125}" type="slidenum">
              <a:rPr lang="ru-RU" sz="1200" b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1"/>
          <p:cNvGrpSpPr/>
          <p:nvPr userDrawn="1"/>
        </p:nvGrpSpPr>
        <p:grpSpPr>
          <a:xfrm>
            <a:off x="9475400" y="30824"/>
            <a:ext cx="540000" cy="540000"/>
            <a:chOff x="4626596" y="4240784"/>
            <a:chExt cx="1800000" cy="1800000"/>
          </a:xfrm>
        </p:grpSpPr>
        <p:sp>
          <p:nvSpPr>
            <p:cNvPr id="13" name="Овал 12"/>
            <p:cNvSpPr/>
            <p:nvPr/>
          </p:nvSpPr>
          <p:spPr>
            <a:xfrm>
              <a:off x="4626596" y="4240784"/>
              <a:ext cx="1800000" cy="1800000"/>
            </a:xfrm>
            <a:prstGeom prst="ellipse">
              <a:avLst/>
            </a:prstGeom>
            <a:solidFill>
              <a:srgbClr val="00A6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b="1" cap="small" dirty="0">
                <a:solidFill>
                  <a:prstClr val="white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54" t="-1" r="16259" b="25218"/>
            <a:stretch/>
          </p:blipFill>
          <p:spPr>
            <a:xfrm>
              <a:off x="4626596" y="4240784"/>
              <a:ext cx="1800000" cy="1800000"/>
            </a:xfrm>
            <a:prstGeom prst="ellipse">
              <a:avLst/>
            </a:prstGeom>
          </p:spPr>
        </p:pic>
        <p:pic>
          <p:nvPicPr>
            <p:cNvPr id="15" name="Рисунок 14" descr="https://s3.amazonaws.com/designmantic-logos/logos/2017/Sep/small-1141-59c1e47f1f9d7.pn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50000"/>
                      </a14:imgEffect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596" y="4726784"/>
              <a:ext cx="828000" cy="828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45105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4031" y="1596127"/>
            <a:ext cx="9072563" cy="4514439"/>
          </a:xfrm>
          <a:prstGeom prst="rect">
            <a:avLst/>
          </a:prstGeom>
        </p:spPr>
        <p:txBody>
          <a:bodyPr lIns="108292" tIns="54146" rIns="108292" bIns="54146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44214" y="6340167"/>
            <a:ext cx="3192198" cy="364196"/>
          </a:xfrm>
          <a:prstGeom prst="rect">
            <a:avLst/>
          </a:prstGeom>
        </p:spPr>
        <p:txBody>
          <a:bodyPr lIns="108292" tIns="54146" rIns="108292" bIns="54146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224448" y="6340167"/>
            <a:ext cx="2352146" cy="364196"/>
          </a:xfrm>
          <a:prstGeom prst="rect">
            <a:avLst/>
          </a:prstGeom>
        </p:spPr>
        <p:txBody>
          <a:bodyPr lIns="108292" tIns="54146" rIns="108292" bIns="54146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586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он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88776" y="3116559"/>
            <a:ext cx="100806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000" b="1" cap="small" dirty="0">
                <a:solidFill>
                  <a:srgbClr val="00A6C8"/>
                </a:solidFill>
                <a:latin typeface="Constantia" panose="02030602050306030303" pitchFamily="18" charset="0"/>
              </a:rPr>
              <a:t>Благодарю за внимание!</a:t>
            </a:r>
            <a:endParaRPr lang="ru-RU" sz="3000" b="1" cap="small" dirty="0">
              <a:solidFill>
                <a:srgbClr val="00A6C8"/>
              </a:solidFill>
              <a:latin typeface="Constantia" panose="02030602050306030303" pitchFamily="18" charset="0"/>
            </a:endParaRPr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4230313" y="839645"/>
            <a:ext cx="1620000" cy="1620000"/>
            <a:chOff x="3213100" y="4523163"/>
            <a:chExt cx="2132798" cy="202029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25" t="22435" r="35769" b="36747"/>
            <a:stretch/>
          </p:blipFill>
          <p:spPr>
            <a:xfrm>
              <a:off x="3213100" y="4523163"/>
              <a:ext cx="2132798" cy="2020290"/>
            </a:xfrm>
            <a:prstGeom prst="ellipse">
              <a:avLst/>
            </a:prstGeom>
          </p:spPr>
        </p:pic>
        <p:pic>
          <p:nvPicPr>
            <p:cNvPr id="8" name="Рисунок 7" descr="https://s3.amazonaws.com/designmantic-logos/logos/2017/Sep/small-1141-59c1e47f1f9d7.png"/>
            <p:cNvPicPr/>
            <p:nvPr/>
          </p:nvPicPr>
          <p:blipFill>
            <a:blip r:embed="rId3" cstate="print">
              <a:duotone>
                <a:prstClr val="black"/>
                <a:srgbClr val="4472C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467" y="5067272"/>
              <a:ext cx="992064" cy="93207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0904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 userDrawn="1"/>
        </p:nvCxnSpPr>
        <p:spPr>
          <a:xfrm flipV="1">
            <a:off x="0" y="4054444"/>
            <a:ext cx="10080625" cy="26565"/>
          </a:xfrm>
          <a:prstGeom prst="line">
            <a:avLst/>
          </a:prstGeom>
          <a:ln w="38100" cmpd="tri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-1" y="2681621"/>
            <a:ext cx="10080625" cy="26565"/>
          </a:xfrm>
          <a:prstGeom prst="line">
            <a:avLst/>
          </a:prstGeom>
          <a:ln w="25400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 userDrawn="1"/>
        </p:nvGrpSpPr>
        <p:grpSpPr>
          <a:xfrm>
            <a:off x="9519556" y="29714"/>
            <a:ext cx="540000" cy="540000"/>
            <a:chOff x="3213100" y="4523163"/>
            <a:chExt cx="2132798" cy="202029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25" t="22435" r="35769" b="36747"/>
            <a:stretch/>
          </p:blipFill>
          <p:spPr>
            <a:xfrm>
              <a:off x="3213100" y="4523163"/>
              <a:ext cx="2132798" cy="2020290"/>
            </a:xfrm>
            <a:prstGeom prst="ellipse">
              <a:avLst/>
            </a:prstGeom>
          </p:spPr>
        </p:pic>
        <p:pic>
          <p:nvPicPr>
            <p:cNvPr id="11" name="Рисунок 10" descr="https://s3.amazonaws.com/designmantic-logos/logos/2017/Sep/small-1141-59c1e47f1f9d7.png"/>
            <p:cNvPicPr/>
            <p:nvPr/>
          </p:nvPicPr>
          <p:blipFill>
            <a:blip r:embed="rId3" cstate="print">
              <a:duotone>
                <a:prstClr val="black"/>
                <a:srgbClr val="4472C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467" y="5067272"/>
              <a:ext cx="992064" cy="9320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TextBox 11"/>
          <p:cNvSpPr txBox="1"/>
          <p:nvPr userDrawn="1"/>
        </p:nvSpPr>
        <p:spPr>
          <a:xfrm>
            <a:off x="88776" y="3116559"/>
            <a:ext cx="10080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>
                <a:solidFill>
                  <a:srgbClr val="00A6C8"/>
                </a:solidFill>
                <a:latin typeface="Constantia" panose="02030602050306030303" pitchFamily="18" charset="0"/>
              </a:rPr>
              <a:t>ПРИЛОЖЕНИЕ</a:t>
            </a:r>
            <a:endParaRPr lang="ru-RU" sz="2400" b="1" dirty="0">
              <a:solidFill>
                <a:srgbClr val="00A6C8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034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Кон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88776" y="3116559"/>
            <a:ext cx="100806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000" b="1" cap="small" dirty="0">
                <a:solidFill>
                  <a:srgbClr val="00A6C8"/>
                </a:solidFill>
                <a:latin typeface="Constantia" panose="02030602050306030303" pitchFamily="18" charset="0"/>
              </a:rPr>
              <a:t>Благодарю за внимание!</a:t>
            </a:r>
            <a:endParaRPr lang="ru-RU" sz="3000" b="1" cap="small" dirty="0">
              <a:solidFill>
                <a:srgbClr val="00A6C8"/>
              </a:solidFill>
              <a:latin typeface="Constantia" panose="02030602050306030303" pitchFamily="18" charset="0"/>
            </a:endParaRPr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4230311" y="845810"/>
            <a:ext cx="1620000" cy="1620000"/>
            <a:chOff x="4626596" y="4240784"/>
            <a:chExt cx="1800000" cy="1800000"/>
          </a:xfrm>
        </p:grpSpPr>
        <p:sp>
          <p:nvSpPr>
            <p:cNvPr id="10" name="Овал 9"/>
            <p:cNvSpPr/>
            <p:nvPr/>
          </p:nvSpPr>
          <p:spPr>
            <a:xfrm>
              <a:off x="4626596" y="4240784"/>
              <a:ext cx="1800000" cy="1800000"/>
            </a:xfrm>
            <a:prstGeom prst="ellipse">
              <a:avLst/>
            </a:prstGeom>
            <a:solidFill>
              <a:srgbClr val="00A6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b="1" cap="small" dirty="0">
                <a:solidFill>
                  <a:prstClr val="white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1" name="Рисунок 10"/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54" t="-1" r="16259" b="25218"/>
            <a:stretch/>
          </p:blipFill>
          <p:spPr>
            <a:xfrm>
              <a:off x="4626596" y="4240784"/>
              <a:ext cx="1800000" cy="1800000"/>
            </a:xfrm>
            <a:prstGeom prst="ellipse">
              <a:avLst/>
            </a:prstGeom>
          </p:spPr>
        </p:pic>
        <p:pic>
          <p:nvPicPr>
            <p:cNvPr id="13" name="Рисунок 12" descr="https://s3.amazonaws.com/designmantic-logos/logos/2017/Sep/small-1141-59c1e47f1f9d7.pn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50000"/>
                      </a14:imgEffect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596" y="4726784"/>
              <a:ext cx="828000" cy="828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773082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 userDrawn="1"/>
        </p:nvCxnSpPr>
        <p:spPr>
          <a:xfrm flipV="1">
            <a:off x="0" y="4054444"/>
            <a:ext cx="10080625" cy="26565"/>
          </a:xfrm>
          <a:prstGeom prst="line">
            <a:avLst/>
          </a:prstGeom>
          <a:ln w="38100" cmpd="tri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-1" y="2681621"/>
            <a:ext cx="10080625" cy="26565"/>
          </a:xfrm>
          <a:prstGeom prst="line">
            <a:avLst/>
          </a:prstGeom>
          <a:ln w="25400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88776" y="3116559"/>
            <a:ext cx="10080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>
                <a:solidFill>
                  <a:srgbClr val="00A6C8"/>
                </a:solidFill>
                <a:latin typeface="Constantia" panose="02030602050306030303" pitchFamily="18" charset="0"/>
              </a:rPr>
              <a:t>ПРИЛОЖЕНИЕ</a:t>
            </a:r>
            <a:endParaRPr lang="ru-RU" sz="2400" b="1" dirty="0">
              <a:solidFill>
                <a:srgbClr val="00A6C8"/>
              </a:solidFill>
              <a:latin typeface="Constantia" panose="02030602050306030303" pitchFamily="18" charset="0"/>
            </a:endParaRP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9475400" y="43524"/>
            <a:ext cx="540000" cy="540000"/>
            <a:chOff x="4626596" y="4240784"/>
            <a:chExt cx="1800000" cy="1800000"/>
          </a:xfrm>
        </p:grpSpPr>
        <p:sp>
          <p:nvSpPr>
            <p:cNvPr id="14" name="Овал 13"/>
            <p:cNvSpPr/>
            <p:nvPr/>
          </p:nvSpPr>
          <p:spPr>
            <a:xfrm>
              <a:off x="4626596" y="4240784"/>
              <a:ext cx="1800000" cy="1800000"/>
            </a:xfrm>
            <a:prstGeom prst="ellipse">
              <a:avLst/>
            </a:prstGeom>
            <a:solidFill>
              <a:srgbClr val="00A6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b="1" cap="small" dirty="0">
                <a:solidFill>
                  <a:prstClr val="white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54" t="-1" r="16259" b="25218"/>
            <a:stretch/>
          </p:blipFill>
          <p:spPr>
            <a:xfrm>
              <a:off x="4626596" y="4240784"/>
              <a:ext cx="1800000" cy="1800000"/>
            </a:xfrm>
            <a:prstGeom prst="ellipse">
              <a:avLst/>
            </a:prstGeom>
          </p:spPr>
        </p:pic>
        <p:pic>
          <p:nvPicPr>
            <p:cNvPr id="16" name="Рисунок 15" descr="https://s3.amazonaws.com/designmantic-logos/logos/2017/Sep/small-1141-59c1e47f1f9d7.pn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50000"/>
                      </a14:imgEffect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596" y="4726784"/>
              <a:ext cx="828000" cy="828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727220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754795"/>
            <a:ext cx="10080625" cy="13293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17"/>
            </a:lvl1pPr>
            <a:lvl2pPr marL="384042" indent="0" algn="ctr">
              <a:buNone/>
              <a:defRPr sz="1680"/>
            </a:lvl2pPr>
            <a:lvl3pPr marL="768081" indent="0" algn="ctr">
              <a:buNone/>
              <a:defRPr sz="1511"/>
            </a:lvl3pPr>
            <a:lvl4pPr marL="1152122" indent="0" algn="ctr">
              <a:buNone/>
              <a:defRPr sz="1344"/>
            </a:lvl4pPr>
            <a:lvl5pPr marL="1536164" indent="0" algn="ctr">
              <a:buNone/>
              <a:defRPr sz="1344"/>
            </a:lvl5pPr>
            <a:lvl6pPr marL="1920202" indent="0" algn="ctr">
              <a:buNone/>
              <a:defRPr sz="1344"/>
            </a:lvl6pPr>
            <a:lvl7pPr marL="2304244" indent="0" algn="ctr">
              <a:buNone/>
              <a:defRPr sz="1344"/>
            </a:lvl7pPr>
            <a:lvl8pPr marL="2688284" indent="0" algn="ctr">
              <a:buNone/>
              <a:defRPr sz="1344"/>
            </a:lvl8pPr>
            <a:lvl9pPr marL="3072324" indent="0" algn="ctr">
              <a:buNone/>
              <a:defRPr sz="1344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32098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55">
          <p15:clr>
            <a:srgbClr val="FBAE40"/>
          </p15:clr>
        </p15:guide>
        <p15:guide id="2" pos="317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738" y="363538"/>
            <a:ext cx="8693150" cy="13223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4031" y="1596127"/>
            <a:ext cx="9072563" cy="4514439"/>
          </a:xfrm>
          <a:prstGeom prst="rect">
            <a:avLst/>
          </a:prstGeom>
        </p:spPr>
        <p:txBody>
          <a:bodyPr lIns="108292" tIns="54146" rIns="108292" bIns="54146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3738" y="6340475"/>
            <a:ext cx="2266950" cy="363538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44214" y="6340167"/>
            <a:ext cx="3192198" cy="364196"/>
          </a:xfrm>
          <a:prstGeom prst="rect">
            <a:avLst/>
          </a:prstGeom>
        </p:spPr>
        <p:txBody>
          <a:bodyPr lIns="108292" tIns="54146" rIns="108292" bIns="54146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224448" y="6340167"/>
            <a:ext cx="2352146" cy="364196"/>
          </a:xfrm>
          <a:prstGeom prst="rect">
            <a:avLst/>
          </a:prstGeom>
        </p:spPr>
        <p:txBody>
          <a:bodyPr lIns="108292" tIns="54146" rIns="108292" bIns="54146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84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" y="6650972"/>
            <a:ext cx="2664515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8772B0F-72FC-4B76-8BAF-928EBA49A2F2}" type="datetime1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18049" y="6650972"/>
            <a:ext cx="5204858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k-KZ"/>
              <a:t>Итоги СЭР за январь-август 2017 года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6" y="601931"/>
            <a:ext cx="10080625" cy="26565"/>
          </a:xfrm>
          <a:prstGeom prst="line">
            <a:avLst/>
          </a:prstGeom>
          <a:ln w="38100" cmpd="tri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0" y="6606000"/>
            <a:ext cx="10080625" cy="26565"/>
          </a:xfrm>
          <a:prstGeom prst="line">
            <a:avLst/>
          </a:prstGeom>
          <a:ln w="25400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 userDrawn="1"/>
        </p:nvSpPr>
        <p:spPr>
          <a:xfrm>
            <a:off x="9720000" y="6624000"/>
            <a:ext cx="360000" cy="216000"/>
          </a:xfrm>
          <a:prstGeom prst="rect">
            <a:avLst/>
          </a:prstGeom>
          <a:solidFill>
            <a:srgbClr val="00A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D7284AB-EDDC-4341-87A7-B911D7173125}" type="slidenum">
              <a:rPr lang="ru-RU" sz="1200" b="1" smtClean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pPr algn="ctr"/>
              <a:t>‹#›</a:t>
            </a:fld>
            <a:endParaRPr lang="ru-RU" sz="1200" b="1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9475400" y="30824"/>
            <a:ext cx="540000" cy="540000"/>
            <a:chOff x="4626596" y="4240784"/>
            <a:chExt cx="1800000" cy="1800000"/>
          </a:xfrm>
        </p:grpSpPr>
        <p:sp>
          <p:nvSpPr>
            <p:cNvPr id="13" name="Овал 12"/>
            <p:cNvSpPr/>
            <p:nvPr/>
          </p:nvSpPr>
          <p:spPr>
            <a:xfrm>
              <a:off x="4626596" y="4240784"/>
              <a:ext cx="1800000" cy="1800000"/>
            </a:xfrm>
            <a:prstGeom prst="ellipse">
              <a:avLst/>
            </a:prstGeom>
            <a:solidFill>
              <a:srgbClr val="00A6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/>
              <a:endParaRPr lang="ru-RU" sz="1800" b="1" cap="small" dirty="0"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54" t="-1" r="16259" b="25218"/>
            <a:stretch/>
          </p:blipFill>
          <p:spPr>
            <a:xfrm>
              <a:off x="4626596" y="4240784"/>
              <a:ext cx="1800000" cy="1800000"/>
            </a:xfrm>
            <a:prstGeom prst="ellipse">
              <a:avLst/>
            </a:prstGeom>
          </p:spPr>
        </p:pic>
        <p:pic>
          <p:nvPicPr>
            <p:cNvPr id="15" name="Рисунок 14" descr="https://s3.amazonaws.com/designmantic-logos/logos/2017/Sep/small-1141-59c1e47f1f9d7.pn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50000"/>
                      </a14:imgEffect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596" y="4726784"/>
              <a:ext cx="828000" cy="828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83305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" y="6650972"/>
            <a:ext cx="2664515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8772B0F-72FC-4B76-8BAF-928EBA49A2F2}" type="datetime1">
              <a:rPr lang="ru-RU" smtClean="0">
                <a:solidFill>
                  <a:prstClr val="white">
                    <a:lumMod val="65000"/>
                  </a:prstClr>
                </a:solidFill>
              </a:rPr>
              <a:pPr/>
              <a:t>13.08.2026</a:t>
            </a:fld>
            <a:endParaRPr lang="ru-RU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18049" y="6650972"/>
            <a:ext cx="5204858" cy="189570"/>
          </a:xfrm>
          <a:prstGeom prst="rect">
            <a:avLst/>
          </a:prstGeom>
        </p:spPr>
        <p:txBody>
          <a:bodyPr/>
          <a:lstStyle>
            <a:lvl1pPr>
              <a:defRPr sz="842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k-KZ">
                <a:solidFill>
                  <a:prstClr val="white">
                    <a:lumMod val="65000"/>
                  </a:prstClr>
                </a:solidFill>
              </a:rPr>
              <a:t>Итоги СЭР за январь-август 2017 года</a:t>
            </a:r>
            <a:endParaRPr lang="ru-RU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6" y="601931"/>
            <a:ext cx="10080625" cy="26565"/>
          </a:xfrm>
          <a:prstGeom prst="line">
            <a:avLst/>
          </a:prstGeom>
          <a:ln w="38100" cmpd="tri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0" y="6606000"/>
            <a:ext cx="10080625" cy="26565"/>
          </a:xfrm>
          <a:prstGeom prst="line">
            <a:avLst/>
          </a:prstGeom>
          <a:ln w="25400">
            <a:solidFill>
              <a:srgbClr val="00A6C8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 userDrawn="1"/>
        </p:nvSpPr>
        <p:spPr>
          <a:xfrm>
            <a:off x="9720000" y="6616800"/>
            <a:ext cx="360000" cy="252000"/>
          </a:xfrm>
          <a:prstGeom prst="rect">
            <a:avLst/>
          </a:prstGeom>
          <a:solidFill>
            <a:srgbClr val="00A6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6D7284AB-EDDC-4341-87A7-B911D7173125}" type="slidenum">
              <a:rPr lang="ru-RU" sz="1200" b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1"/>
          <p:cNvGrpSpPr/>
          <p:nvPr userDrawn="1"/>
        </p:nvGrpSpPr>
        <p:grpSpPr>
          <a:xfrm>
            <a:off x="9475400" y="30824"/>
            <a:ext cx="540000" cy="540000"/>
            <a:chOff x="4626596" y="4240784"/>
            <a:chExt cx="1800000" cy="1800000"/>
          </a:xfrm>
        </p:grpSpPr>
        <p:sp>
          <p:nvSpPr>
            <p:cNvPr id="13" name="Овал 12"/>
            <p:cNvSpPr/>
            <p:nvPr/>
          </p:nvSpPr>
          <p:spPr>
            <a:xfrm>
              <a:off x="4626596" y="4240784"/>
              <a:ext cx="1800000" cy="1800000"/>
            </a:xfrm>
            <a:prstGeom prst="ellipse">
              <a:avLst/>
            </a:prstGeom>
            <a:solidFill>
              <a:srgbClr val="00A6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b="1" cap="small" dirty="0">
                <a:solidFill>
                  <a:prstClr val="white"/>
                </a:solidFill>
                <a:latin typeface="Constantia" panose="02030602050306030303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 preferRelativeResize="0">
              <a:picLocks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54" t="-1" r="16259" b="25218"/>
            <a:stretch/>
          </p:blipFill>
          <p:spPr>
            <a:xfrm>
              <a:off x="4626596" y="4240784"/>
              <a:ext cx="1800000" cy="1800000"/>
            </a:xfrm>
            <a:prstGeom prst="ellipse">
              <a:avLst/>
            </a:prstGeom>
          </p:spPr>
        </p:pic>
        <p:pic>
          <p:nvPicPr>
            <p:cNvPr id="15" name="Рисунок 14" descr="https://s3.amazonaws.com/designmantic-logos/logos/2017/Sep/small-1141-59c1e47f1f9d7.pn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50000"/>
                      </a14:imgEffect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2596" y="4726784"/>
              <a:ext cx="828000" cy="828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24651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738" y="363538"/>
            <a:ext cx="8693150" cy="1322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3738" y="1820863"/>
            <a:ext cx="8693150" cy="4340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93738" y="6340475"/>
            <a:ext cx="2266950" cy="363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C4432-834D-4A30-9F47-C92F8A271FA7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38513" y="6340475"/>
            <a:ext cx="3403600" cy="363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119938" y="6340475"/>
            <a:ext cx="2266950" cy="363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5DE04-B1C1-4453-8C17-DC356169D7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079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44" r:id="rId2"/>
    <p:sldLayoutId id="2147483846" r:id="rId3"/>
    <p:sldLayoutId id="2147483909" r:id="rId4"/>
    <p:sldLayoutId id="2147483910" r:id="rId5"/>
    <p:sldLayoutId id="2147483911" r:id="rId6"/>
    <p:sldLayoutId id="2147483912" r:id="rId7"/>
    <p:sldLayoutId id="214748391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77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8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48" r:id="rId3"/>
    <p:sldLayoutId id="2147483849" r:id="rId4"/>
    <p:sldLayoutId id="2147483850" r:id="rId5"/>
    <p:sldLayoutId id="214748385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20.xml"/><Relationship Id="rId5" Type="http://schemas.openxmlformats.org/officeDocument/2006/relationships/image" Target="../media/image15.png"/><Relationship Id="rId4" Type="http://schemas.openxmlformats.org/officeDocument/2006/relationships/chart" Target="../charts/char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26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447" y="5449697"/>
            <a:ext cx="10069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Тараз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қаласы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, Жамбыл </a:t>
            </a:r>
            <a:r>
              <a:rPr lang="ru-RU" sz="140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облысы</a:t>
            </a:r>
            <a:endParaRPr lang="ru-RU" sz="1200" dirty="0">
              <a:solidFill>
                <a:schemeClr val="accent5">
                  <a:lumMod val="75000"/>
                </a:schemeClr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40000"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6" y="2198671"/>
            <a:ext cx="2569829" cy="2030430"/>
          </a:xfrm>
          <a:prstGeom prst="rect">
            <a:avLst/>
          </a:prstGeom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</p:pic>
      <p:sp>
        <p:nvSpPr>
          <p:cNvPr id="2" name="Пятиугольник 1"/>
          <p:cNvSpPr/>
          <p:nvPr/>
        </p:nvSpPr>
        <p:spPr>
          <a:xfrm>
            <a:off x="2581275" y="2198671"/>
            <a:ext cx="7499350" cy="203043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r>
              <a:rPr lang="ru-RU" sz="36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2026-2028 </a:t>
            </a:r>
            <a:r>
              <a:rPr lang="ru-RU" sz="3600" b="1" cap="small" dirty="0" err="1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жылдарға</a:t>
            </a:r>
            <a:r>
              <a:rPr lang="ru-RU" sz="36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ru-RU" sz="3600" b="1" cap="small" dirty="0" err="1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арналған</a:t>
            </a:r>
            <a:r>
              <a:rPr lang="ru-RU" sz="36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20000"/>
              </a:lnSpc>
              <a:defRPr/>
            </a:pPr>
            <a:r>
              <a:rPr lang="ru-RU" sz="3600" b="1" cap="small" dirty="0" err="1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«Азаматтық </a:t>
            </a:r>
            <a:r>
              <a:rPr lang="ru-RU" sz="36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бюджет»</a:t>
            </a:r>
          </a:p>
          <a:p>
            <a:r>
              <a:rPr lang="ru-RU" sz="22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Пятиугольник 2"/>
          <p:cNvSpPr/>
          <p:nvPr/>
        </p:nvSpPr>
        <p:spPr>
          <a:xfrm>
            <a:off x="1577789" y="374274"/>
            <a:ext cx="8502836" cy="654426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cap="small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</a:t>
            </a:r>
            <a:r>
              <a:rPr lang="ru-RU" sz="2000" b="1" cap="small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Жамбыл</a:t>
            </a:r>
            <a:r>
              <a:rPr lang="ru-RU" sz="20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ru-RU" sz="2000" b="1" cap="small" dirty="0" err="1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облысы</a:t>
            </a:r>
            <a:r>
              <a:rPr lang="ru-RU" sz="2000" b="1" cap="small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ru-RU" sz="2000" b="1" cap="small" dirty="0" err="1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әкімдігінің</a:t>
            </a:r>
            <a:r>
              <a:rPr lang="ru-RU" sz="2000" b="1" cap="small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экономика </a:t>
            </a:r>
            <a:r>
              <a:rPr lang="ru-RU" sz="2000" b="1" cap="small" dirty="0" err="1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және</a:t>
            </a:r>
            <a:r>
              <a:rPr lang="ru-RU" sz="2000" b="1" cap="small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</a:p>
          <a:p>
            <a:r>
              <a:rPr lang="ru-RU" sz="2000" b="1" cap="small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      </a:t>
            </a:r>
            <a:r>
              <a:rPr lang="ru-RU" sz="2000" b="1" cap="small" dirty="0" err="1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бюджеттік</a:t>
            </a:r>
            <a:r>
              <a:rPr lang="ru-RU" sz="2000" b="1" cap="small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ru-RU" sz="2000" b="1" cap="small" dirty="0" err="1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жоспарлау</a:t>
            </a:r>
            <a:r>
              <a:rPr lang="ru-RU" sz="2000" b="1" cap="small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ru-RU" sz="2000" b="1" cap="small" dirty="0" err="1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басқармасы</a:t>
            </a:r>
            <a:r>
              <a:rPr lang="ru-RU" sz="2000" b="1" cap="small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Блок-схема: ручной ввод 10"/>
          <p:cNvSpPr/>
          <p:nvPr/>
        </p:nvSpPr>
        <p:spPr>
          <a:xfrm rot="16200000" flipV="1">
            <a:off x="823751" y="-110819"/>
            <a:ext cx="327214" cy="1951823"/>
          </a:xfrm>
          <a:prstGeom prst="flowChartManualInpu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ручной ввод 12"/>
          <p:cNvSpPr/>
          <p:nvPr/>
        </p:nvSpPr>
        <p:spPr>
          <a:xfrm rot="5400000">
            <a:off x="823750" y="-438032"/>
            <a:ext cx="327213" cy="1951825"/>
          </a:xfrm>
          <a:prstGeom prst="flowChartManualInpu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75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Блок-схема: процесс 19"/>
          <p:cNvSpPr/>
          <p:nvPr/>
        </p:nvSpPr>
        <p:spPr>
          <a:xfrm>
            <a:off x="0" y="313920"/>
            <a:ext cx="10080625" cy="673240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chemeClr val="bg1"/>
                </a:solidFill>
                <a:latin typeface="Constantia" pitchFamily="18" charset="0"/>
              </a:rPr>
              <a:t>ОБЛЫСТЫҢ НЕГІЗГІ ӘЛЕУМЕТТІК-ЭКОНОМИКАЛЫҚ ДАМУ КӨРСЕТКІШТЕРІ</a:t>
            </a:r>
            <a:endParaRPr lang="ru-RU" sz="2400" b="1" dirty="0">
              <a:solidFill>
                <a:schemeClr val="bg1"/>
              </a:solidFill>
              <a:latin typeface="Constantia" pitchFamily="18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59310" y="6532761"/>
            <a:ext cx="10355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Слайд 2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102505"/>
              </p:ext>
            </p:extLst>
          </p:nvPr>
        </p:nvGraphicFramePr>
        <p:xfrm>
          <a:off x="208344" y="1208646"/>
          <a:ext cx="9786493" cy="452108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3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4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22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9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6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03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0785">
                  <a:extLst>
                    <a:ext uri="{9D8B030D-6E8A-4147-A177-3AD203B41FA5}">
                      <a16:colId xmlns:a16="http://schemas.microsoft.com/office/drawing/2014/main" val="2766312537"/>
                    </a:ext>
                  </a:extLst>
                </a:gridCol>
                <a:gridCol w="11707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Р/С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latinLnBrk="0" hangingPunct="1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Көрсеткіштер атауы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latinLnBrk="0" hangingPunct="1"/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2020 </a:t>
                      </a:r>
                    </a:p>
                    <a:p>
                      <a:pPr marL="0" algn="ctr" defTabSz="912083" rtl="0" eaLnBrk="1" latinLnBrk="0" hangingPunct="1"/>
                      <a:r>
                        <a:rPr lang="ru-RU" sz="1400" b="1" kern="1200" dirty="0" err="1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latinLnBrk="0" hangingPunct="1"/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2021 </a:t>
                      </a:r>
                    </a:p>
                    <a:p>
                      <a:pPr marL="0" algn="ctr" defTabSz="912083" rtl="0" eaLnBrk="1" latinLnBrk="0" hangingPunct="1"/>
                      <a:r>
                        <a:rPr lang="ru-RU" sz="1400" b="1" kern="1200" dirty="0" err="1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2022 </a:t>
                      </a:r>
                    </a:p>
                    <a:p>
                      <a:pPr marL="0" marR="0" lvl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err="1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latinLnBrk="0" hangingPunct="1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2023 </a:t>
                      </a:r>
                    </a:p>
                    <a:p>
                      <a:pPr marL="0" algn="ctr" defTabSz="912083" rtl="0" eaLnBrk="1" latinLnBrk="0" hangingPunct="1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жыл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2024 </a:t>
                      </a:r>
                    </a:p>
                    <a:p>
                      <a:pPr marL="0" marR="0" lvl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жыл</a:t>
                      </a:r>
                      <a:endParaRPr lang="x-none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2025 </a:t>
                      </a:r>
                    </a:p>
                    <a:p>
                      <a:pPr algn="ctr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жыл </a:t>
                      </a:r>
                      <a:endParaRPr lang="x-none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2026 жыл болжам</a:t>
                      </a:r>
                      <a:endParaRPr lang="x-none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68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1.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latinLnBrk="0" hangingPunct="1"/>
                      <a:r>
                        <a:rPr lang="ru-RU" sz="1400" b="1" kern="1200" dirty="0" err="1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Жалпы</a:t>
                      </a: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өңірлік</a:t>
                      </a: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өнім</a:t>
                      </a: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 (ЖӨӨ), </a:t>
                      </a:r>
                      <a:r>
                        <a:rPr lang="ru-RU" sz="1400" b="1" kern="1200" dirty="0" err="1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млрд.теңге</a:t>
                      </a: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latinLnBrk="0" hangingPunct="1"/>
                      <a:r>
                        <a:rPr lang="ru-RU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1901,4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2262,8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2685,5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3 051,6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3 150,5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3 322,2 </a:t>
                      </a: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*</a:t>
                      </a:r>
                      <a:endParaRPr lang="x-none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3 944,5 </a:t>
                      </a:r>
                      <a:endParaRPr lang="x-none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57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2.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latinLnBrk="0" hangingPunct="1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Тұрғындар басына шаққанда ЖӨӨ, мың теңге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1675,8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1976,9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2 212,2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2 500,5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2 577,0</a:t>
                      </a:r>
                      <a:endParaRPr lang="x-none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400" b="1" kern="1200" dirty="0" smtClean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400" b="1" kern="120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2158,8*</a:t>
                      </a:r>
                    </a:p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x-none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3194,9</a:t>
                      </a:r>
                      <a:endParaRPr lang="x-none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61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latinLnBrk="0" hangingPunct="1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Халық саны (мың адам)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1 139,1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1 150,1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1 218,2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1 222,6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1 222,4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1 215,7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1 214,5*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6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latinLnBrk="0" hangingPunct="1"/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Жұмыссыздық деңгейі, </a:t>
                      </a:r>
                      <a:r>
                        <a:rPr lang="en-US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%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5,0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4,8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4,8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4,8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,8**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86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Күнкөрістің ең төменгі деңгейінің шамасы, теңге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30 366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35 931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43 254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45616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48 135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55 520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66 600***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945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Табысы ең төменгі күнкөріс деңгейінен төмен халықтың саны, адам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66 609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9</a:t>
                      </a:r>
                      <a:r>
                        <a:rPr lang="ru-RU" sz="1400" b="1" kern="120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3 605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60 462</a:t>
                      </a:r>
                      <a:endParaRPr lang="ru-RU" sz="14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63734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66 838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64 042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4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2 042**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9C189B2-DC1E-4508-8D44-7968B18E345F}"/>
              </a:ext>
            </a:extLst>
          </p:cNvPr>
          <p:cNvSpPr/>
          <p:nvPr/>
        </p:nvSpPr>
        <p:spPr>
          <a:xfrm>
            <a:off x="348356" y="5838977"/>
            <a:ext cx="2948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onstantia" pitchFamily="18" charset="0"/>
              </a:rPr>
              <a:t>* - 2025  </a:t>
            </a:r>
            <a:r>
              <a:rPr lang="ru-RU" sz="1200" b="1" dirty="0" err="1">
                <a:solidFill>
                  <a:srgbClr val="002060"/>
                </a:solidFill>
                <a:latin typeface="Constantia" pitchFamily="18" charset="0"/>
              </a:rPr>
              <a:t>жылғы</a:t>
            </a:r>
            <a:r>
              <a:rPr lang="ru-RU" sz="1200" b="1" dirty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Constantia" pitchFamily="18" charset="0"/>
              </a:rPr>
              <a:t>алдын</a:t>
            </a:r>
            <a:r>
              <a:rPr lang="ru-RU" sz="1200" b="1" dirty="0">
                <a:solidFill>
                  <a:srgbClr val="002060"/>
                </a:solidFill>
                <a:latin typeface="Constantia" pitchFamily="18" charset="0"/>
              </a:rPr>
              <a:t> – ала </a:t>
            </a:r>
            <a:r>
              <a:rPr lang="ru-RU" sz="1200" b="1" dirty="0" err="1">
                <a:solidFill>
                  <a:srgbClr val="002060"/>
                </a:solidFill>
                <a:latin typeface="Constantia" pitchFamily="18" charset="0"/>
              </a:rPr>
              <a:t>мәлімет</a:t>
            </a:r>
            <a:endParaRPr lang="ru-RU" sz="1200" b="1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9C189B2-DC1E-4508-8D44-7968B18E345F}"/>
              </a:ext>
            </a:extLst>
          </p:cNvPr>
          <p:cNvSpPr/>
          <p:nvPr/>
        </p:nvSpPr>
        <p:spPr>
          <a:xfrm>
            <a:off x="3463852" y="5838977"/>
            <a:ext cx="2948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onstantia" pitchFamily="18" charset="0"/>
              </a:rPr>
              <a:t>* - 2026  </a:t>
            </a:r>
            <a:r>
              <a:rPr lang="ru-RU" sz="1200" b="1" dirty="0" err="1">
                <a:solidFill>
                  <a:srgbClr val="002060"/>
                </a:solidFill>
                <a:latin typeface="Constantia" pitchFamily="18" charset="0"/>
              </a:rPr>
              <a:t>жылдың</a:t>
            </a:r>
            <a:r>
              <a:rPr lang="ru-RU" sz="1200" b="1" dirty="0">
                <a:solidFill>
                  <a:srgbClr val="002060"/>
                </a:solidFill>
                <a:latin typeface="Constantia" pitchFamily="18" charset="0"/>
              </a:rPr>
              <a:t> 1 </a:t>
            </a:r>
            <a:r>
              <a:rPr lang="kk-KZ" sz="1200" b="1" dirty="0">
                <a:solidFill>
                  <a:srgbClr val="002060"/>
                </a:solidFill>
                <a:latin typeface="Constantia" pitchFamily="18" charset="0"/>
              </a:rPr>
              <a:t>шілдесіне</a:t>
            </a:r>
            <a:endParaRPr lang="ru-RU" sz="1200" b="1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099999-B141-4C69-8B3F-066BCBF141CB}"/>
              </a:ext>
            </a:extLst>
          </p:cNvPr>
          <p:cNvSpPr txBox="1"/>
          <p:nvPr/>
        </p:nvSpPr>
        <p:spPr>
          <a:xfrm>
            <a:off x="3463852" y="6115976"/>
            <a:ext cx="3071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onstantia" pitchFamily="18" charset="0"/>
              </a:rPr>
              <a:t>** - 2026 </a:t>
            </a:r>
            <a:r>
              <a:rPr lang="ru-RU" sz="1200" b="1" dirty="0" err="1">
                <a:solidFill>
                  <a:srgbClr val="002060"/>
                </a:solidFill>
                <a:latin typeface="Constantia" pitchFamily="18" charset="0"/>
              </a:rPr>
              <a:t>жылдың</a:t>
            </a:r>
            <a:r>
              <a:rPr lang="ru-RU" sz="1200" b="1" dirty="0">
                <a:solidFill>
                  <a:srgbClr val="002060"/>
                </a:solidFill>
                <a:latin typeface="Constantia" pitchFamily="18" charset="0"/>
              </a:rPr>
              <a:t> 1 то</a:t>
            </a:r>
            <a:r>
              <a:rPr lang="kk-KZ" sz="1200" b="1" dirty="0">
                <a:solidFill>
                  <a:srgbClr val="002060"/>
                </a:solidFill>
                <a:latin typeface="Constantia" pitchFamily="18" charset="0"/>
              </a:rPr>
              <a:t>қ</a:t>
            </a:r>
            <a:r>
              <a:rPr lang="ru-RU" sz="1200" b="1" dirty="0" err="1">
                <a:solidFill>
                  <a:srgbClr val="002060"/>
                </a:solidFill>
                <a:latin typeface="Constantia" pitchFamily="18" charset="0"/>
              </a:rPr>
              <a:t>санына</a:t>
            </a:r>
            <a:endParaRPr lang="ru-RU" sz="1200" b="1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A96418-9AAA-42BC-BB5B-8B15F20977B4}"/>
              </a:ext>
            </a:extLst>
          </p:cNvPr>
          <p:cNvSpPr txBox="1"/>
          <p:nvPr/>
        </p:nvSpPr>
        <p:spPr>
          <a:xfrm>
            <a:off x="5952791" y="5838977"/>
            <a:ext cx="3071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Constantia" pitchFamily="18" charset="0"/>
              </a:rPr>
              <a:t>*** - 2026 </a:t>
            </a:r>
            <a:r>
              <a:rPr lang="ru-RU" sz="1200" b="1" dirty="0" err="1">
                <a:solidFill>
                  <a:srgbClr val="002060"/>
                </a:solidFill>
                <a:latin typeface="Constantia" pitchFamily="18" charset="0"/>
              </a:rPr>
              <a:t>жылдың</a:t>
            </a:r>
            <a:r>
              <a:rPr lang="ru-RU" sz="1200" b="1" dirty="0">
                <a:solidFill>
                  <a:srgbClr val="002060"/>
                </a:solidFill>
                <a:latin typeface="Constantia" pitchFamily="18" charset="0"/>
              </a:rPr>
              <a:t> 2 то</a:t>
            </a:r>
            <a:r>
              <a:rPr lang="kk-KZ" sz="1200" b="1" dirty="0">
                <a:solidFill>
                  <a:srgbClr val="002060"/>
                </a:solidFill>
                <a:latin typeface="Constantia" pitchFamily="18" charset="0"/>
              </a:rPr>
              <a:t>қ</a:t>
            </a:r>
            <a:r>
              <a:rPr lang="ru-RU" sz="1200" b="1" dirty="0" err="1">
                <a:solidFill>
                  <a:srgbClr val="002060"/>
                </a:solidFill>
                <a:latin typeface="Constantia" pitchFamily="18" charset="0"/>
              </a:rPr>
              <a:t>санына</a:t>
            </a:r>
            <a:endParaRPr lang="ru-RU" sz="1200" b="1" dirty="0">
              <a:solidFill>
                <a:srgbClr val="00206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0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10080625" cy="6439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cap="small" dirty="0">
              <a:solidFill>
                <a:srgbClr val="005DA2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/>
            <a:endParaRPr lang="ru-RU" sz="2000" b="1" cap="small" dirty="0">
              <a:solidFill>
                <a:srgbClr val="005DA2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4325" y="686462"/>
            <a:ext cx="4545674" cy="2755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Жалпы өңірлік өнім,</a:t>
            </a:r>
            <a:r>
              <a:rPr lang="en-US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kk-KZ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млрд.т,%</a:t>
            </a:r>
            <a:endParaRPr lang="ru-RU" sz="1600" b="1" dirty="0">
              <a:solidFill>
                <a:srgbClr val="405888"/>
              </a:solidFill>
              <a:ea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0749" y="3522735"/>
            <a:ext cx="4932025" cy="511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Жан </a:t>
            </a:r>
            <a:r>
              <a:rPr lang="ru-RU" sz="16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басына</a:t>
            </a:r>
            <a:r>
              <a:rPr lang="ru-RU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шаққандағы</a:t>
            </a:r>
            <a:r>
              <a:rPr lang="ru-RU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 ЖӨӨ, </a:t>
            </a:r>
            <a:r>
              <a:rPr lang="ru-RU" sz="16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мың</a:t>
            </a:r>
            <a:r>
              <a:rPr lang="ru-RU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теңге</a:t>
            </a:r>
            <a:endParaRPr lang="ru-RU" sz="1600" b="1" dirty="0">
              <a:solidFill>
                <a:srgbClr val="405888"/>
              </a:solidFill>
              <a:ea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400625" y="699235"/>
            <a:ext cx="4680000" cy="2913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Республика өңірлері аралығында</a:t>
            </a:r>
            <a:r>
              <a:rPr lang="ru-RU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,  НКИ %</a:t>
            </a: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-1" y="-24919"/>
            <a:ext cx="10080625" cy="682323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kk-KZ" sz="20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ЖАЛПЫ ӨҢІРЛІК ӨНІМ</a:t>
            </a:r>
          </a:p>
          <a:p>
            <a:pPr algn="ctr"/>
            <a:endParaRPr lang="ru-RU" sz="1600" b="1" dirty="0"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308302" y="3522735"/>
            <a:ext cx="4722139" cy="5113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Республика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өңірлері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аралығында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жан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басына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шаққандағы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ЖӨӨ, </a:t>
            </a:r>
            <a:r>
              <a:rPr lang="ru-RU" sz="12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мың</a:t>
            </a:r>
            <a:r>
              <a:rPr lang="ru-RU" sz="12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теңге</a:t>
            </a:r>
            <a:endParaRPr lang="ru-RU" sz="1200" b="1" dirty="0">
              <a:solidFill>
                <a:srgbClr val="405888"/>
              </a:solidFill>
              <a:ea typeface="Times New Roman" panose="02020603050405020304" pitchFamily="18" charset="0"/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1DEEAA47-3498-4505-9EA3-70DA5CEF0A34}"/>
              </a:ext>
            </a:extLst>
          </p:cNvPr>
          <p:cNvSpPr txBox="1"/>
          <p:nvPr/>
        </p:nvSpPr>
        <p:spPr>
          <a:xfrm>
            <a:off x="301170" y="2833017"/>
            <a:ext cx="2423970" cy="62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00"/>
              </a:lnSpc>
            </a:pPr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2025 ж.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kk-KZ" b="1" i="1" dirty="0">
                <a:solidFill>
                  <a:schemeClr val="accent1">
                    <a:lumMod val="50000"/>
                  </a:schemeClr>
                </a:solidFill>
              </a:rPr>
              <a:t>(1 тоқсан)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ts val="1920"/>
              </a:lnSpc>
            </a:pPr>
            <a:r>
              <a:rPr lang="kk-KZ" sz="1050" dirty="0"/>
              <a:t> </a:t>
            </a:r>
            <a:endParaRPr lang="ru-RU" sz="1050" dirty="0"/>
          </a:p>
        </p:txBody>
      </p:sp>
      <p:sp>
        <p:nvSpPr>
          <p:cNvPr id="26" name="Блок-схема: процесс 25">
            <a:extLst>
              <a:ext uri="{FF2B5EF4-FFF2-40B4-BE49-F238E27FC236}">
                <a16:creationId xmlns:a16="http://schemas.microsoft.com/office/drawing/2014/main" id="{1518B154-B987-41AA-B857-E4498E040E95}"/>
              </a:ext>
            </a:extLst>
          </p:cNvPr>
          <p:cNvSpPr/>
          <p:nvPr/>
        </p:nvSpPr>
        <p:spPr>
          <a:xfrm>
            <a:off x="0" y="6585503"/>
            <a:ext cx="10081393" cy="268771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400" b="1" dirty="0">
              <a:solidFill>
                <a:schemeClr val="tx1"/>
              </a:solidFill>
              <a:latin typeface="Calibri" pitchFamily="34" charset="0"/>
              <a:ea typeface="Times New Roman" panose="02020603050405020304" pitchFamily="18" charset="0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6649364" y="3262478"/>
            <a:ext cx="3393004" cy="37023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sz="12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Қазақста</a:t>
            </a:r>
            <a:r>
              <a:rPr lang="kk-KZ" sz="1200" b="1" kern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н Республикасы – 103,0</a:t>
            </a:r>
            <a:r>
              <a:rPr lang="en-US" sz="1200" b="1" kern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%</a:t>
            </a:r>
            <a:endParaRPr lang="ru-RU" sz="1200" b="1" kern="12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6701796" y="6277185"/>
            <a:ext cx="3393004" cy="37023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sz="1200" b="1" kern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Қазақстан Республикасы – </a:t>
            </a:r>
            <a:r>
              <a:rPr lang="kk-KZ" sz="12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1 661,6 млрд. тг</a:t>
            </a:r>
            <a:endParaRPr lang="ru-RU" sz="1200" b="1" kern="12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9" name="Диаграмма 28">
            <a:extLst>
              <a:ext uri="{FF2B5EF4-FFF2-40B4-BE49-F238E27FC236}">
                <a16:creationId xmlns:a16="http://schemas.microsoft.com/office/drawing/2014/main" id="{D4F2D362-D2C3-4FB9-B888-ACCFBF7626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4331420"/>
              </p:ext>
            </p:extLst>
          </p:nvPr>
        </p:nvGraphicFramePr>
        <p:xfrm>
          <a:off x="318888" y="231249"/>
          <a:ext cx="4992847" cy="2672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700D4A17-2C16-4E4B-A244-6A797A5E28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3421175"/>
              </p:ext>
            </p:extLst>
          </p:nvPr>
        </p:nvGraphicFramePr>
        <p:xfrm>
          <a:off x="181130" y="3667437"/>
          <a:ext cx="4722139" cy="2213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extBox 23">
            <a:extLst>
              <a:ext uri="{FF2B5EF4-FFF2-40B4-BE49-F238E27FC236}">
                <a16:creationId xmlns:a16="http://schemas.microsoft.com/office/drawing/2014/main" id="{44E5F94C-AF2A-4022-9B53-7559165E4F40}"/>
              </a:ext>
            </a:extLst>
          </p:cNvPr>
          <p:cNvSpPr txBox="1"/>
          <p:nvPr/>
        </p:nvSpPr>
        <p:spPr>
          <a:xfrm>
            <a:off x="1837760" y="2846584"/>
            <a:ext cx="2423970" cy="62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00"/>
              </a:lnSpc>
            </a:pPr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2026 ж.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kk-KZ" b="1" i="1" dirty="0">
                <a:solidFill>
                  <a:schemeClr val="accent1">
                    <a:lumMod val="50000"/>
                  </a:schemeClr>
                </a:solidFill>
              </a:rPr>
              <a:t>(1 тоқсан)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ts val="1920"/>
              </a:lnSpc>
            </a:pPr>
            <a:r>
              <a:rPr lang="kk-KZ" sz="1050" dirty="0"/>
              <a:t> </a:t>
            </a:r>
            <a:endParaRPr lang="ru-RU" sz="1050" dirty="0"/>
          </a:p>
        </p:txBody>
      </p:sp>
      <p:sp>
        <p:nvSpPr>
          <p:cNvPr id="30" name="TextBox 23">
            <a:extLst>
              <a:ext uri="{FF2B5EF4-FFF2-40B4-BE49-F238E27FC236}">
                <a16:creationId xmlns:a16="http://schemas.microsoft.com/office/drawing/2014/main" id="{5C1018D9-D335-46B3-89B2-A15397E0F7C4}"/>
              </a:ext>
            </a:extLst>
          </p:cNvPr>
          <p:cNvSpPr txBox="1"/>
          <p:nvPr/>
        </p:nvSpPr>
        <p:spPr>
          <a:xfrm>
            <a:off x="379941" y="5596796"/>
            <a:ext cx="2423970" cy="62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00"/>
              </a:lnSpc>
            </a:pPr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2025 ж.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kk-KZ" b="1" i="1" dirty="0">
                <a:solidFill>
                  <a:schemeClr val="accent1">
                    <a:lumMod val="50000"/>
                  </a:schemeClr>
                </a:solidFill>
              </a:rPr>
              <a:t>(1 тоқсан)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ts val="1920"/>
              </a:lnSpc>
            </a:pPr>
            <a:r>
              <a:rPr lang="kk-KZ" sz="1050" dirty="0"/>
              <a:t> </a:t>
            </a:r>
            <a:endParaRPr lang="ru-RU" sz="1050" dirty="0"/>
          </a:p>
        </p:txBody>
      </p:sp>
      <p:sp>
        <p:nvSpPr>
          <p:cNvPr id="31" name="TextBox 23">
            <a:extLst>
              <a:ext uri="{FF2B5EF4-FFF2-40B4-BE49-F238E27FC236}">
                <a16:creationId xmlns:a16="http://schemas.microsoft.com/office/drawing/2014/main" id="{A74D2F21-5C51-4E4D-83D7-F28F01DEABAB}"/>
              </a:ext>
            </a:extLst>
          </p:cNvPr>
          <p:cNvSpPr txBox="1"/>
          <p:nvPr/>
        </p:nvSpPr>
        <p:spPr>
          <a:xfrm>
            <a:off x="2066232" y="5577969"/>
            <a:ext cx="2423970" cy="620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00"/>
              </a:lnSpc>
            </a:pPr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2026 ж.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kk-KZ" b="1" i="1" dirty="0">
                <a:solidFill>
                  <a:schemeClr val="accent1">
                    <a:lumMod val="50000"/>
                  </a:schemeClr>
                </a:solidFill>
              </a:rPr>
              <a:t>(1 тоқсан)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ts val="1920"/>
              </a:lnSpc>
            </a:pPr>
            <a:r>
              <a:rPr lang="kk-KZ" sz="1050" dirty="0"/>
              <a:t> </a:t>
            </a:r>
            <a:endParaRPr lang="ru-RU" sz="1050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6D180AA-6691-4203-A364-B35677B80E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0312" y="1002490"/>
            <a:ext cx="3393004" cy="229938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9D080B9-FAE8-4D07-8752-010ECD367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7357" y="4117361"/>
            <a:ext cx="3651184" cy="215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1">
            <a:extLst>
              <a:ext uri="{FF2B5EF4-FFF2-40B4-BE49-F238E27FC236}">
                <a16:creationId xmlns:a16="http://schemas.microsoft.com/office/drawing/2014/main" id="{EA9031BC-ED4A-4CDF-9534-C5A673923220}"/>
              </a:ext>
            </a:extLst>
          </p:cNvPr>
          <p:cNvSpPr txBox="1"/>
          <p:nvPr/>
        </p:nvSpPr>
        <p:spPr>
          <a:xfrm>
            <a:off x="3333713" y="3507383"/>
            <a:ext cx="3265867" cy="50482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800" b="1" dirty="0">
              <a:solidFill>
                <a:srgbClr val="002060"/>
              </a:solidFill>
            </a:endParaRPr>
          </a:p>
          <a:p>
            <a:pPr algn="l"/>
            <a:endParaRPr lang="ru-RU" sz="800" b="1" dirty="0">
              <a:solidFill>
                <a:srgbClr val="002060"/>
              </a:solidFill>
            </a:endParaRPr>
          </a:p>
          <a:p>
            <a:pPr algn="l"/>
            <a:endParaRPr lang="ru-RU" sz="800" b="1" dirty="0">
              <a:solidFill>
                <a:srgbClr val="002060"/>
              </a:solidFill>
            </a:endParaRPr>
          </a:p>
          <a:p>
            <a:pPr algn="l"/>
            <a:endParaRPr lang="ru-RU" sz="800" b="1" dirty="0">
              <a:solidFill>
                <a:srgbClr val="002060"/>
              </a:solidFill>
            </a:endParaRPr>
          </a:p>
          <a:p>
            <a:pPr algn="l"/>
            <a:endParaRPr lang="kk-KZ" sz="800" b="1" u="sng" dirty="0">
              <a:solidFill>
                <a:srgbClr val="002060"/>
              </a:solidFill>
            </a:endParaRPr>
          </a:p>
          <a:p>
            <a:pPr algn="r"/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049" y="-177934"/>
            <a:ext cx="10091257" cy="5157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Жалпы өңірлік өнім құрылымы</a:t>
            </a:r>
            <a:r>
              <a:rPr lang="ru-RU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,</a:t>
            </a:r>
            <a:r>
              <a:rPr lang="kk-KZ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%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0" y="594854"/>
            <a:ext cx="10080625" cy="0"/>
          </a:xfrm>
          <a:prstGeom prst="line">
            <a:avLst/>
          </a:prstGeom>
          <a:ln w="28575">
            <a:solidFill>
              <a:srgbClr val="00A6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Блок-схема: процесс 13"/>
          <p:cNvSpPr/>
          <p:nvPr/>
        </p:nvSpPr>
        <p:spPr>
          <a:xfrm>
            <a:off x="0" y="0"/>
            <a:ext cx="10061576" cy="619125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ЖАЛПЫ Ө</a:t>
            </a:r>
            <a:r>
              <a:rPr lang="kk-KZ" sz="20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ҢІРЛІК ӨНІМНІҢ ҚҰРЫЛЫМЫ</a:t>
            </a:r>
          </a:p>
          <a:p>
            <a:pPr algn="ctr"/>
            <a:endParaRPr lang="ru-RU" sz="1600" b="1" dirty="0"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0" y="6550339"/>
            <a:ext cx="10081393" cy="303936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400" b="1" dirty="0">
              <a:solidFill>
                <a:schemeClr val="tx1"/>
              </a:solidFill>
              <a:latin typeface="Calibri" pitchFamily="34" charset="0"/>
              <a:ea typeface="Times New Roman" panose="02020603050405020304" pitchFamily="18" charset="0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404A34A3-C37D-45F2-8459-26393C3E88C6}"/>
              </a:ext>
            </a:extLst>
          </p:cNvPr>
          <p:cNvSpPr txBox="1"/>
          <p:nvPr/>
        </p:nvSpPr>
        <p:spPr>
          <a:xfrm>
            <a:off x="5271892" y="2675123"/>
            <a:ext cx="1239106" cy="66910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dirty="0">
              <a:solidFill>
                <a:srgbClr val="002060"/>
              </a:solidFill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CB55567-206A-4326-9DAC-575D0B6B72AB}"/>
              </a:ext>
            </a:extLst>
          </p:cNvPr>
          <p:cNvSpPr/>
          <p:nvPr/>
        </p:nvSpPr>
        <p:spPr>
          <a:xfrm>
            <a:off x="8884525" y="3464236"/>
            <a:ext cx="236248" cy="382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0">
              <a:spcBef>
                <a:spcPts val="100"/>
              </a:spcBef>
              <a:tabLst>
                <a:tab pos="298980" algn="l"/>
                <a:tab pos="299615" algn="l"/>
              </a:tabLst>
            </a:pPr>
            <a:endParaRPr lang="kk-KZ" sz="900" i="1" spc="-10" dirty="0">
              <a:solidFill>
                <a:srgbClr val="002060"/>
              </a:solidFill>
              <a:cs typeface="Arial"/>
            </a:endParaRPr>
          </a:p>
          <a:p>
            <a:pPr marL="12060">
              <a:spcBef>
                <a:spcPts val="100"/>
              </a:spcBef>
              <a:tabLst>
                <a:tab pos="298980" algn="l"/>
                <a:tab pos="299615" algn="l"/>
              </a:tabLst>
            </a:pPr>
            <a:endParaRPr lang="ru-RU" sz="900" i="1" spc="-10" dirty="0">
              <a:solidFill>
                <a:srgbClr val="002060"/>
              </a:solidFill>
              <a:cs typeface="Arial"/>
            </a:endParaRP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79027EA5-9123-42FF-815E-2DE9DCB01362}"/>
              </a:ext>
            </a:extLst>
          </p:cNvPr>
          <p:cNvSpPr txBox="1"/>
          <p:nvPr/>
        </p:nvSpPr>
        <p:spPr>
          <a:xfrm>
            <a:off x="4668396" y="1283579"/>
            <a:ext cx="785293" cy="4487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dirty="0">
              <a:solidFill>
                <a:srgbClr val="002060"/>
              </a:solidFill>
            </a:endParaRPr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D23E31AC-9659-48C7-B0F9-1D046318C5DE}"/>
              </a:ext>
            </a:extLst>
          </p:cNvPr>
          <p:cNvSpPr txBox="1"/>
          <p:nvPr/>
        </p:nvSpPr>
        <p:spPr>
          <a:xfrm>
            <a:off x="4880431" y="2838639"/>
            <a:ext cx="785293" cy="4487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b="1" dirty="0">
              <a:solidFill>
                <a:srgbClr val="002060"/>
              </a:solidFill>
            </a:endParaRPr>
          </a:p>
          <a:p>
            <a:pPr algn="ctr"/>
            <a:endParaRPr lang="ru-RU" sz="900" dirty="0">
              <a:solidFill>
                <a:srgbClr val="002060"/>
              </a:solidFill>
            </a:endParaRPr>
          </a:p>
        </p:txBody>
      </p:sp>
      <p:sp>
        <p:nvSpPr>
          <p:cNvPr id="38" name="TextBox 1">
            <a:extLst>
              <a:ext uri="{FF2B5EF4-FFF2-40B4-BE49-F238E27FC236}">
                <a16:creationId xmlns:a16="http://schemas.microsoft.com/office/drawing/2014/main" id="{366EDDAC-195F-4D59-91B7-F24D7D1B5EB7}"/>
              </a:ext>
            </a:extLst>
          </p:cNvPr>
          <p:cNvSpPr txBox="1"/>
          <p:nvPr/>
        </p:nvSpPr>
        <p:spPr>
          <a:xfrm>
            <a:off x="4752062" y="2838639"/>
            <a:ext cx="785293" cy="4487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b="1" dirty="0">
              <a:solidFill>
                <a:srgbClr val="002060"/>
              </a:solidFill>
            </a:endParaRP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DB7D589B-F0E7-4B30-A3CE-A1FE9DB26DA6}"/>
              </a:ext>
            </a:extLst>
          </p:cNvPr>
          <p:cNvSpPr txBox="1"/>
          <p:nvPr/>
        </p:nvSpPr>
        <p:spPr>
          <a:xfrm>
            <a:off x="5271892" y="2675123"/>
            <a:ext cx="1239106" cy="66910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dirty="0">
              <a:solidFill>
                <a:srgbClr val="002060"/>
              </a:solidFill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4378639-809C-468A-A2E4-828DC3D9F6CC}"/>
              </a:ext>
            </a:extLst>
          </p:cNvPr>
          <p:cNvSpPr/>
          <p:nvPr/>
        </p:nvSpPr>
        <p:spPr>
          <a:xfrm>
            <a:off x="8884525" y="3464236"/>
            <a:ext cx="236248" cy="382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0">
              <a:spcBef>
                <a:spcPts val="100"/>
              </a:spcBef>
              <a:tabLst>
                <a:tab pos="298980" algn="l"/>
                <a:tab pos="299615" algn="l"/>
              </a:tabLst>
            </a:pPr>
            <a:endParaRPr lang="kk-KZ" sz="900" i="1" spc="-10" dirty="0">
              <a:solidFill>
                <a:srgbClr val="002060"/>
              </a:solidFill>
              <a:cs typeface="Arial"/>
            </a:endParaRPr>
          </a:p>
          <a:p>
            <a:pPr marL="12060">
              <a:spcBef>
                <a:spcPts val="100"/>
              </a:spcBef>
              <a:tabLst>
                <a:tab pos="298980" algn="l"/>
                <a:tab pos="299615" algn="l"/>
              </a:tabLst>
            </a:pPr>
            <a:endParaRPr lang="ru-RU" sz="900" i="1" spc="-10" dirty="0">
              <a:solidFill>
                <a:srgbClr val="002060"/>
              </a:solidFill>
              <a:cs typeface="Arial"/>
            </a:endParaRPr>
          </a:p>
        </p:txBody>
      </p:sp>
      <p:sp>
        <p:nvSpPr>
          <p:cNvPr id="42" name="TextBox 1">
            <a:extLst>
              <a:ext uri="{FF2B5EF4-FFF2-40B4-BE49-F238E27FC236}">
                <a16:creationId xmlns:a16="http://schemas.microsoft.com/office/drawing/2014/main" id="{6D1B3AE6-B5C5-4EE3-851B-229DA79BFD5C}"/>
              </a:ext>
            </a:extLst>
          </p:cNvPr>
          <p:cNvSpPr txBox="1"/>
          <p:nvPr/>
        </p:nvSpPr>
        <p:spPr>
          <a:xfrm>
            <a:off x="4668396" y="1283579"/>
            <a:ext cx="785293" cy="4487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dirty="0">
              <a:solidFill>
                <a:srgbClr val="002060"/>
              </a:solidFill>
            </a:endParaRPr>
          </a:p>
        </p:txBody>
      </p:sp>
      <p:sp>
        <p:nvSpPr>
          <p:cNvPr id="43" name="TextBox 1">
            <a:extLst>
              <a:ext uri="{FF2B5EF4-FFF2-40B4-BE49-F238E27FC236}">
                <a16:creationId xmlns:a16="http://schemas.microsoft.com/office/drawing/2014/main" id="{1C0CF627-EF65-48DD-B8CF-FABC25C37C9B}"/>
              </a:ext>
            </a:extLst>
          </p:cNvPr>
          <p:cNvSpPr txBox="1"/>
          <p:nvPr/>
        </p:nvSpPr>
        <p:spPr>
          <a:xfrm>
            <a:off x="4880431" y="2838639"/>
            <a:ext cx="785293" cy="4487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b="1" dirty="0">
              <a:solidFill>
                <a:srgbClr val="002060"/>
              </a:solidFill>
            </a:endParaRPr>
          </a:p>
          <a:p>
            <a:pPr algn="ctr"/>
            <a:endParaRPr lang="ru-RU" sz="900" dirty="0">
              <a:solidFill>
                <a:srgbClr val="002060"/>
              </a:solidFill>
            </a:endParaRPr>
          </a:p>
        </p:txBody>
      </p:sp>
      <p:sp>
        <p:nvSpPr>
          <p:cNvPr id="44" name="TextBox 1">
            <a:extLst>
              <a:ext uri="{FF2B5EF4-FFF2-40B4-BE49-F238E27FC236}">
                <a16:creationId xmlns:a16="http://schemas.microsoft.com/office/drawing/2014/main" id="{F941F884-DCAB-4420-A3C0-F2F6D0968F9B}"/>
              </a:ext>
            </a:extLst>
          </p:cNvPr>
          <p:cNvSpPr txBox="1"/>
          <p:nvPr/>
        </p:nvSpPr>
        <p:spPr>
          <a:xfrm>
            <a:off x="4752062" y="2838639"/>
            <a:ext cx="785293" cy="4487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b="1" dirty="0">
              <a:solidFill>
                <a:srgbClr val="002060"/>
              </a:solidFill>
            </a:endParaRPr>
          </a:p>
        </p:txBody>
      </p:sp>
      <p:graphicFrame>
        <p:nvGraphicFramePr>
          <p:cNvPr id="45" name="Диаграмма 44">
            <a:extLst>
              <a:ext uri="{FF2B5EF4-FFF2-40B4-BE49-F238E27FC236}">
                <a16:creationId xmlns:a16="http://schemas.microsoft.com/office/drawing/2014/main" id="{6B96025A-ADAC-4313-9393-A0149B1C704F}"/>
              </a:ext>
            </a:extLst>
          </p:cNvPr>
          <p:cNvGraphicFramePr/>
          <p:nvPr/>
        </p:nvGraphicFramePr>
        <p:xfrm>
          <a:off x="139040" y="839129"/>
          <a:ext cx="4158660" cy="2297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29F938B8-59E6-4871-BBB8-74BAB8FBE0BB}"/>
              </a:ext>
            </a:extLst>
          </p:cNvPr>
          <p:cNvSpPr/>
          <p:nvPr/>
        </p:nvSpPr>
        <p:spPr>
          <a:xfrm>
            <a:off x="568969" y="666655"/>
            <a:ext cx="341947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kk-KZ" sz="9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Ауыл шаруашылығы</a:t>
            </a:r>
            <a:endParaRPr lang="ru-RU" sz="900" b="1" kern="0" dirty="0">
              <a:solidFill>
                <a:srgbClr val="002060"/>
              </a:solidFill>
              <a:cs typeface="Times New Roman" panose="02020603050405020304" pitchFamily="18" charset="0"/>
              <a:sym typeface="Arial" panose="020B0604020202020204"/>
            </a:endParaRPr>
          </a:p>
          <a:p>
            <a:pPr algn="ctr" defTabSz="914400">
              <a:buClr>
                <a:srgbClr val="000000"/>
              </a:buClr>
              <a:buFont typeface="Arial" panose="020B0604020202020204"/>
              <a:buNone/>
            </a:pPr>
            <a:r>
              <a:rPr lang="ru-RU" sz="900" b="1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 8,6</a:t>
            </a:r>
            <a:r>
              <a:rPr lang="ru-RU" sz="900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%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68A572C7-AB44-45A4-BBB7-7493A8AB49E7}"/>
              </a:ext>
            </a:extLst>
          </p:cNvPr>
          <p:cNvSpPr/>
          <p:nvPr/>
        </p:nvSpPr>
        <p:spPr>
          <a:xfrm>
            <a:off x="1396077" y="988936"/>
            <a:ext cx="34194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400">
              <a:buClr>
                <a:srgbClr val="000000"/>
              </a:buClr>
              <a:buFont typeface="Arial" panose="020B0604020202020204"/>
              <a:buNone/>
            </a:pPr>
            <a:r>
              <a:rPr lang="ru-RU" sz="900" b="1" kern="0" dirty="0" err="1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Өнеркәсіп</a:t>
            </a:r>
            <a:r>
              <a:rPr lang="ru-RU" sz="9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  17,5</a:t>
            </a:r>
            <a:r>
              <a:rPr lang="ru-RU" sz="900" b="1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%</a:t>
            </a:r>
            <a:endParaRPr lang="ru-RU" sz="900" b="1" kern="0" dirty="0">
              <a:solidFill>
                <a:srgbClr val="002060"/>
              </a:solidFill>
              <a:cs typeface="Arial" panose="020B0604020202020204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06B62601-360D-47E9-B053-A5CEDA9B0148}"/>
              </a:ext>
            </a:extLst>
          </p:cNvPr>
          <p:cNvSpPr/>
          <p:nvPr/>
        </p:nvSpPr>
        <p:spPr>
          <a:xfrm>
            <a:off x="1266822" y="2463689"/>
            <a:ext cx="34194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400">
              <a:buClr>
                <a:srgbClr val="000000"/>
              </a:buClr>
            </a:pPr>
            <a:r>
              <a:rPr lang="ru-RU" sz="900" b="1" kern="0" dirty="0" err="1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Құрылыс</a:t>
            </a:r>
            <a:r>
              <a:rPr lang="ru-RU" sz="9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 8,0</a:t>
            </a:r>
            <a:r>
              <a:rPr lang="ru-RU" sz="900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%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103FB1F3-F0A4-415E-AC73-9EA6A4407764}"/>
              </a:ext>
            </a:extLst>
          </p:cNvPr>
          <p:cNvSpPr/>
          <p:nvPr/>
        </p:nvSpPr>
        <p:spPr>
          <a:xfrm>
            <a:off x="367453" y="2805729"/>
            <a:ext cx="34194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400">
              <a:buClr>
                <a:srgbClr val="000000"/>
              </a:buClr>
            </a:pPr>
            <a:r>
              <a:rPr lang="ru-RU" sz="900" b="1" kern="0" dirty="0" err="1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Сауда</a:t>
            </a:r>
            <a:r>
              <a:rPr lang="ru-RU" sz="9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 9,7</a:t>
            </a:r>
            <a:r>
              <a:rPr lang="ru-RU" sz="900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%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761CE7EF-8F59-415F-9A2B-3315F3035041}"/>
              </a:ext>
            </a:extLst>
          </p:cNvPr>
          <p:cNvSpPr/>
          <p:nvPr/>
        </p:nvSpPr>
        <p:spPr>
          <a:xfrm>
            <a:off x="-903704" y="2641743"/>
            <a:ext cx="3419475" cy="3539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400">
              <a:buClr>
                <a:srgbClr val="000000"/>
              </a:buClr>
            </a:pPr>
            <a:r>
              <a:rPr lang="kk-KZ" sz="9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Көлік және байланыс</a:t>
            </a:r>
            <a:endParaRPr lang="ru-RU" sz="900" b="1" kern="0" dirty="0">
              <a:solidFill>
                <a:srgbClr val="002060"/>
              </a:solidFill>
              <a:cs typeface="Times New Roman" panose="02020603050405020304" pitchFamily="18" charset="0"/>
              <a:sym typeface="Arial" panose="020B0604020202020204"/>
            </a:endParaRPr>
          </a:p>
          <a:p>
            <a:pPr algn="ctr" defTabSz="914400">
              <a:buClr>
                <a:srgbClr val="000000"/>
              </a:buClr>
            </a:pPr>
            <a:r>
              <a:rPr lang="ru-RU" sz="800" b="1" kern="0" dirty="0">
                <a:solidFill>
                  <a:srgbClr val="002060"/>
                </a:solidFill>
                <a:latin typeface="Arial"/>
                <a:cs typeface="Arial" panose="020B0604020202020204"/>
                <a:sym typeface="Arial" panose="020B0604020202020204"/>
              </a:rPr>
              <a:t>18,0%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5BEDBAC6-E3E0-4A4E-8F14-FC6BFC0FC29E}"/>
              </a:ext>
            </a:extLst>
          </p:cNvPr>
          <p:cNvSpPr/>
          <p:nvPr/>
        </p:nvSpPr>
        <p:spPr>
          <a:xfrm>
            <a:off x="240995" y="856892"/>
            <a:ext cx="65594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900" b="1" kern="0" dirty="0">
                <a:solidFill>
                  <a:srgbClr val="002060"/>
                </a:solidFill>
                <a:cs typeface="Times New Roman" panose="02020603050405020304" pitchFamily="18" charset="0"/>
              </a:rPr>
              <a:t>Басқалар</a:t>
            </a:r>
            <a:endParaRPr lang="ru-RU" sz="900" b="1" kern="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A75DE063-6E54-4DAD-85A6-0B8A1E126BD1}"/>
              </a:ext>
            </a:extLst>
          </p:cNvPr>
          <p:cNvSpPr/>
          <p:nvPr/>
        </p:nvSpPr>
        <p:spPr>
          <a:xfrm>
            <a:off x="756674" y="856892"/>
            <a:ext cx="71526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</a:pPr>
            <a:r>
              <a:rPr lang="kk-KZ" sz="900" b="1" kern="0" dirty="0">
                <a:solidFill>
                  <a:srgbClr val="002060"/>
                </a:solidFill>
                <a:cs typeface="Arial" panose="020B0604020202020204"/>
              </a:rPr>
              <a:t>37,3</a:t>
            </a:r>
            <a:r>
              <a:rPr lang="ru-RU" sz="900" b="1" kern="0" dirty="0">
                <a:solidFill>
                  <a:srgbClr val="002060"/>
                </a:solidFill>
                <a:cs typeface="Arial" panose="020B0604020202020204"/>
              </a:rPr>
              <a:t>%</a:t>
            </a: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9FB92662-1A17-4D03-BC4E-891F446F0CFE}"/>
              </a:ext>
            </a:extLst>
          </p:cNvPr>
          <p:cNvCxnSpPr>
            <a:cxnSpLocks/>
          </p:cNvCxnSpPr>
          <p:nvPr/>
        </p:nvCxnSpPr>
        <p:spPr>
          <a:xfrm flipH="1">
            <a:off x="1921492" y="975219"/>
            <a:ext cx="191664" cy="101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EEEB7C54-7AA0-4A83-ADB7-CB6D8C22F0B1}"/>
              </a:ext>
            </a:extLst>
          </p:cNvPr>
          <p:cNvCxnSpPr>
            <a:cxnSpLocks/>
          </p:cNvCxnSpPr>
          <p:nvPr/>
        </p:nvCxnSpPr>
        <p:spPr>
          <a:xfrm flipH="1" flipV="1">
            <a:off x="602193" y="1153905"/>
            <a:ext cx="241103" cy="141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Диаграмма 57">
            <a:extLst>
              <a:ext uri="{FF2B5EF4-FFF2-40B4-BE49-F238E27FC236}">
                <a16:creationId xmlns:a16="http://schemas.microsoft.com/office/drawing/2014/main" id="{5B3D7F06-8A8C-4096-A3FC-2C402F8C61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5016709"/>
              </p:ext>
            </p:extLst>
          </p:nvPr>
        </p:nvGraphicFramePr>
        <p:xfrm>
          <a:off x="3393378" y="4229624"/>
          <a:ext cx="4129361" cy="190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9" name="TextBox 1">
            <a:extLst>
              <a:ext uri="{FF2B5EF4-FFF2-40B4-BE49-F238E27FC236}">
                <a16:creationId xmlns:a16="http://schemas.microsoft.com/office/drawing/2014/main" id="{2147A5DB-4414-442E-BC02-BE054C691ACD}"/>
              </a:ext>
            </a:extLst>
          </p:cNvPr>
          <p:cNvSpPr txBox="1"/>
          <p:nvPr/>
        </p:nvSpPr>
        <p:spPr>
          <a:xfrm>
            <a:off x="7217941" y="6009559"/>
            <a:ext cx="1229670" cy="66910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buClr>
                <a:srgbClr val="000000"/>
              </a:buClr>
              <a:buFont typeface="Arial" panose="020B0604020202020204"/>
              <a:buNone/>
            </a:pPr>
            <a:r>
              <a:rPr lang="ru-RU" sz="1000" b="1" kern="0" dirty="0" err="1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Сауда</a:t>
            </a:r>
            <a:r>
              <a:rPr lang="ru-RU" sz="10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 10,2</a:t>
            </a:r>
            <a:r>
              <a:rPr lang="ru-RU" b="1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%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84D0BBFD-60C6-4B70-BC25-EE17A4A70E57}"/>
              </a:ext>
            </a:extLst>
          </p:cNvPr>
          <p:cNvSpPr/>
          <p:nvPr/>
        </p:nvSpPr>
        <p:spPr>
          <a:xfrm>
            <a:off x="3404618" y="6072000"/>
            <a:ext cx="210071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</a:pPr>
            <a:r>
              <a:rPr lang="kk-KZ" sz="10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Көлік және байланыс</a:t>
            </a:r>
            <a:endParaRPr lang="ru-RU" sz="1000" b="1" kern="0" dirty="0">
              <a:solidFill>
                <a:srgbClr val="002060"/>
              </a:solidFill>
              <a:cs typeface="Times New Roman" panose="02020603050405020304" pitchFamily="18" charset="0"/>
              <a:sym typeface="Arial" panose="020B0604020202020204"/>
            </a:endParaRPr>
          </a:p>
          <a:p>
            <a:pPr algn="ctr" defTabSz="914400">
              <a:buClr>
                <a:srgbClr val="000000"/>
              </a:buClr>
              <a:buFont typeface="Arial" panose="020B0604020202020204"/>
              <a:buNone/>
            </a:pPr>
            <a:r>
              <a:rPr lang="ru-RU" sz="1050" b="1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8,3%</a:t>
            </a:r>
          </a:p>
        </p:txBody>
      </p:sp>
      <p:sp>
        <p:nvSpPr>
          <p:cNvPr id="61" name="TextBox 1">
            <a:extLst>
              <a:ext uri="{FF2B5EF4-FFF2-40B4-BE49-F238E27FC236}">
                <a16:creationId xmlns:a16="http://schemas.microsoft.com/office/drawing/2014/main" id="{DA4FEBDF-644E-44BA-A132-61857F64201A}"/>
              </a:ext>
            </a:extLst>
          </p:cNvPr>
          <p:cNvSpPr txBox="1"/>
          <p:nvPr/>
        </p:nvSpPr>
        <p:spPr>
          <a:xfrm>
            <a:off x="7994687" y="5077278"/>
            <a:ext cx="1229670" cy="39688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buClr>
                <a:srgbClr val="000000"/>
              </a:buClr>
              <a:buFont typeface="Arial" panose="020B0604020202020204"/>
              <a:buNone/>
            </a:pPr>
            <a:r>
              <a:rPr lang="ru-RU" sz="1000" b="1" kern="0" dirty="0" err="1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Құрылыс</a:t>
            </a:r>
            <a:r>
              <a:rPr lang="ru-RU" sz="10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 10,6</a:t>
            </a:r>
            <a:r>
              <a:rPr lang="ru-RU" b="1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%</a:t>
            </a:r>
          </a:p>
        </p:txBody>
      </p:sp>
      <p:sp>
        <p:nvSpPr>
          <p:cNvPr id="62" name="TextBox 1">
            <a:extLst>
              <a:ext uri="{FF2B5EF4-FFF2-40B4-BE49-F238E27FC236}">
                <a16:creationId xmlns:a16="http://schemas.microsoft.com/office/drawing/2014/main" id="{7162F4F0-78DA-476B-B2BC-7544526BD38B}"/>
              </a:ext>
            </a:extLst>
          </p:cNvPr>
          <p:cNvSpPr txBox="1"/>
          <p:nvPr/>
        </p:nvSpPr>
        <p:spPr>
          <a:xfrm>
            <a:off x="6222429" y="3705673"/>
            <a:ext cx="1747345" cy="43257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buClr>
                <a:srgbClr val="000000"/>
              </a:buClr>
              <a:buFont typeface="Arial" panose="020B0604020202020204"/>
              <a:buNone/>
            </a:pPr>
            <a:r>
              <a:rPr lang="kk-KZ" sz="1000" b="1" dirty="0">
                <a:solidFill>
                  <a:srgbClr val="002060"/>
                </a:solidFill>
                <a:latin typeface="Calibri"/>
                <a:sym typeface="Arial" panose="020B0604020202020204"/>
              </a:rPr>
              <a:t>Ауыл</a:t>
            </a:r>
            <a:r>
              <a:rPr lang="kk-KZ" sz="105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 шаруашылығы 4,8</a:t>
            </a:r>
            <a:r>
              <a:rPr lang="ru-RU" b="1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%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9CF5F62-25DC-45B9-B057-A71AE8C24346}"/>
              </a:ext>
            </a:extLst>
          </p:cNvPr>
          <p:cNvSpPr txBox="1"/>
          <p:nvPr/>
        </p:nvSpPr>
        <p:spPr>
          <a:xfrm>
            <a:off x="7737941" y="4233549"/>
            <a:ext cx="1391581" cy="2951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buClr>
                <a:srgbClr val="000000"/>
              </a:buClr>
            </a:pPr>
            <a:r>
              <a:rPr lang="ru-RU" sz="1000" b="1" kern="0" dirty="0" err="1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Өнеркәсіп</a:t>
            </a:r>
            <a:r>
              <a:rPr lang="ru-RU" sz="10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 </a:t>
            </a:r>
            <a:r>
              <a:rPr lang="ru-RU" b="1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25,6%</a:t>
            </a:r>
          </a:p>
        </p:txBody>
      </p: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DD4BD41-6AD1-46F8-B901-1C510874034B}"/>
              </a:ext>
            </a:extLst>
          </p:cNvPr>
          <p:cNvCxnSpPr>
            <a:cxnSpLocks/>
          </p:cNvCxnSpPr>
          <p:nvPr/>
        </p:nvCxnSpPr>
        <p:spPr>
          <a:xfrm flipV="1">
            <a:off x="6657307" y="4050803"/>
            <a:ext cx="165883" cy="2359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04944D97-43D2-4867-B504-9094946F30D1}"/>
              </a:ext>
            </a:extLst>
          </p:cNvPr>
          <p:cNvCxnSpPr>
            <a:cxnSpLocks/>
          </p:cNvCxnSpPr>
          <p:nvPr/>
        </p:nvCxnSpPr>
        <p:spPr>
          <a:xfrm>
            <a:off x="7716328" y="5200110"/>
            <a:ext cx="2709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7714410B-5B3C-4691-ABD9-902ACBC8476D}"/>
              </a:ext>
            </a:extLst>
          </p:cNvPr>
          <p:cNvCxnSpPr>
            <a:cxnSpLocks/>
          </p:cNvCxnSpPr>
          <p:nvPr/>
        </p:nvCxnSpPr>
        <p:spPr>
          <a:xfrm flipV="1">
            <a:off x="7510728" y="4462765"/>
            <a:ext cx="296763" cy="965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53AEB75E-265F-4AA4-9D71-F32DE1C30798}"/>
              </a:ext>
            </a:extLst>
          </p:cNvPr>
          <p:cNvCxnSpPr>
            <a:cxnSpLocks/>
          </p:cNvCxnSpPr>
          <p:nvPr/>
        </p:nvCxnSpPr>
        <p:spPr>
          <a:xfrm>
            <a:off x="7212465" y="5833046"/>
            <a:ext cx="253290" cy="205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FE7F0EF7-EF2C-40C1-9B94-3AC4A693D439}"/>
              </a:ext>
            </a:extLst>
          </p:cNvPr>
          <p:cNvSpPr/>
          <p:nvPr/>
        </p:nvSpPr>
        <p:spPr>
          <a:xfrm>
            <a:off x="6222429" y="3002547"/>
            <a:ext cx="3658033" cy="57708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050" b="1" u="sng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2025 </a:t>
            </a:r>
            <a:r>
              <a:rPr lang="ru-RU" sz="1050" b="1" u="sng" dirty="0" err="1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жылғы</a:t>
            </a:r>
            <a:r>
              <a:rPr lang="ru-RU" sz="1050" b="1" u="sng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050" b="1" u="sng" dirty="0" err="1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алдын</a:t>
            </a:r>
            <a:r>
              <a:rPr lang="ru-RU" sz="1050" b="1" u="sng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 ала </a:t>
            </a:r>
            <a:r>
              <a:rPr lang="ru-RU" sz="1050" b="1" u="sng" dirty="0" err="1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мәлімет</a:t>
            </a:r>
            <a:r>
              <a:rPr lang="ru-RU" sz="1050" b="1" u="sng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pPr algn="r"/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ЖО ЖӨӨ – 3322,2 </a:t>
            </a:r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млрд.теңге (НКИ-104,9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%</a:t>
            </a:r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) </a:t>
            </a:r>
            <a:endParaRPr lang="ru-RU" sz="1050" b="1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algn="r"/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ҚР ЖІӨ -  159 583,8 млрд.теңге (НКИ-106,5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%</a:t>
            </a:r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) </a:t>
            </a:r>
            <a:endParaRPr lang="ru-RU" sz="1050" b="1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F1168075-3A54-4E7D-965A-D13B0E2C8A1E}"/>
              </a:ext>
            </a:extLst>
          </p:cNvPr>
          <p:cNvSpPr/>
          <p:nvPr/>
        </p:nvSpPr>
        <p:spPr>
          <a:xfrm>
            <a:off x="5455484" y="942522"/>
            <a:ext cx="65594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900" b="1" kern="0" dirty="0">
                <a:solidFill>
                  <a:srgbClr val="002060"/>
                </a:solidFill>
                <a:cs typeface="Times New Roman" panose="02020603050405020304" pitchFamily="18" charset="0"/>
              </a:rPr>
              <a:t>Басқалар</a:t>
            </a:r>
            <a:endParaRPr lang="ru-RU" sz="900" b="1" kern="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37CFE7B8-5AAB-431C-BCC8-6FE1B5CC2923}"/>
              </a:ext>
            </a:extLst>
          </p:cNvPr>
          <p:cNvSpPr/>
          <p:nvPr/>
        </p:nvSpPr>
        <p:spPr>
          <a:xfrm>
            <a:off x="5884320" y="942522"/>
            <a:ext cx="71526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</a:pPr>
            <a:r>
              <a:rPr lang="kk-KZ" sz="900" b="1" kern="0" dirty="0">
                <a:solidFill>
                  <a:srgbClr val="002060"/>
                </a:solidFill>
                <a:cs typeface="Arial" panose="020B0604020202020204"/>
              </a:rPr>
              <a:t>37,4</a:t>
            </a:r>
            <a:r>
              <a:rPr lang="ru-RU" sz="900" b="1" kern="0" dirty="0">
                <a:solidFill>
                  <a:srgbClr val="002060"/>
                </a:solidFill>
                <a:cs typeface="Arial" panose="020B0604020202020204"/>
              </a:rPr>
              <a:t>%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96C16C52-0DAB-4636-A82E-0679D49E7AAF}"/>
              </a:ext>
            </a:extLst>
          </p:cNvPr>
          <p:cNvSpPr/>
          <p:nvPr/>
        </p:nvSpPr>
        <p:spPr>
          <a:xfrm>
            <a:off x="5571280" y="646339"/>
            <a:ext cx="341947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kk-KZ" sz="9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Ауыл шаруашылығы  </a:t>
            </a:r>
            <a:r>
              <a:rPr lang="ru-RU" sz="900" b="1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8,5%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204756A-10C6-4265-9507-8278438DD496}"/>
              </a:ext>
            </a:extLst>
          </p:cNvPr>
          <p:cNvSpPr txBox="1"/>
          <p:nvPr/>
        </p:nvSpPr>
        <p:spPr>
          <a:xfrm>
            <a:off x="4872817" y="2716455"/>
            <a:ext cx="240820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</a:pPr>
            <a:r>
              <a:rPr lang="kk-KZ" sz="10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Көлік және байланыс</a:t>
            </a:r>
            <a:endParaRPr lang="ru-RU" sz="1000" b="1" kern="0" dirty="0">
              <a:solidFill>
                <a:srgbClr val="002060"/>
              </a:solidFill>
              <a:cs typeface="Times New Roman" panose="02020603050405020304" pitchFamily="18" charset="0"/>
              <a:sym typeface="Arial" panose="020B0604020202020204"/>
            </a:endParaRPr>
          </a:p>
          <a:p>
            <a:pPr algn="ctr" defTabSz="914400">
              <a:buClr>
                <a:srgbClr val="000000"/>
              </a:buClr>
            </a:pPr>
            <a:r>
              <a:rPr lang="ru-RU" sz="900" b="1" kern="0" dirty="0">
                <a:solidFill>
                  <a:srgbClr val="002060"/>
                </a:solidFill>
                <a:latin typeface="Arial"/>
                <a:cs typeface="Arial" panose="020B0604020202020204"/>
                <a:sym typeface="Arial" panose="020B0604020202020204"/>
              </a:rPr>
              <a:t>7,0%</a:t>
            </a:r>
            <a:endParaRPr lang="ru-RU" sz="1000" b="1" dirty="0"/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8F5F902E-9645-40D7-86A4-50139D51D93E}"/>
              </a:ext>
            </a:extLst>
          </p:cNvPr>
          <p:cNvSpPr/>
          <p:nvPr/>
        </p:nvSpPr>
        <p:spPr>
          <a:xfrm>
            <a:off x="6856338" y="2714110"/>
            <a:ext cx="173410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buClr>
                <a:srgbClr val="000000"/>
              </a:buClr>
            </a:pPr>
            <a:r>
              <a:rPr lang="ru-RU" sz="900" b="1" kern="0" dirty="0" err="1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Сауда</a:t>
            </a:r>
            <a:r>
              <a:rPr lang="ru-RU" sz="9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 11,5</a:t>
            </a:r>
            <a:r>
              <a:rPr lang="ru-RU" sz="900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%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D82A6245-BA5B-4151-996C-C60AF8AB379E}"/>
              </a:ext>
            </a:extLst>
          </p:cNvPr>
          <p:cNvSpPr/>
          <p:nvPr/>
        </p:nvSpPr>
        <p:spPr>
          <a:xfrm>
            <a:off x="161338" y="5406394"/>
            <a:ext cx="3711971" cy="88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/>
          </a:p>
          <a:p>
            <a:r>
              <a:rPr lang="ru-RU" sz="1050" b="1" u="sng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2026 </a:t>
            </a:r>
            <a:r>
              <a:rPr lang="ru-RU" sz="1050" b="1" u="sng" dirty="0" err="1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жылғы</a:t>
            </a:r>
            <a:r>
              <a:rPr lang="ru-RU" sz="1050" b="1" u="sng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 (1 </a:t>
            </a:r>
            <a:r>
              <a:rPr lang="ru-RU" sz="1050" b="1" u="sng" dirty="0" err="1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тоқсан</a:t>
            </a:r>
            <a:r>
              <a:rPr lang="ru-RU" sz="1050" b="1" u="sng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 ):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ЖО ЖӨӨ – 764,0 </a:t>
            </a:r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млрд.теңге (НКИ-111,7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%</a:t>
            </a:r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) </a:t>
            </a:r>
            <a:endParaRPr lang="ru-RU" sz="1050" b="1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  <a:p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ҚР ЖІӨ -  34 102,4 млрд.теңге (НКИ-103,0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%</a:t>
            </a:r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) </a:t>
            </a:r>
            <a:endParaRPr lang="ru-RU" sz="1050" b="1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7" name="Диаграмма 56">
            <a:extLst>
              <a:ext uri="{FF2B5EF4-FFF2-40B4-BE49-F238E27FC236}">
                <a16:creationId xmlns:a16="http://schemas.microsoft.com/office/drawing/2014/main" id="{36B5BFF6-7CEC-43F1-8183-992E3DD95E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7205781"/>
              </p:ext>
            </p:extLst>
          </p:nvPr>
        </p:nvGraphicFramePr>
        <p:xfrm>
          <a:off x="5923032" y="1177729"/>
          <a:ext cx="3814240" cy="1566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11F98C05-51FA-4F79-8BC5-5B607B1FD739}"/>
              </a:ext>
            </a:extLst>
          </p:cNvPr>
          <p:cNvSpPr txBox="1"/>
          <p:nvPr/>
        </p:nvSpPr>
        <p:spPr>
          <a:xfrm>
            <a:off x="8259001" y="864713"/>
            <a:ext cx="1391581" cy="29519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buClr>
                <a:srgbClr val="000000"/>
              </a:buClr>
            </a:pPr>
            <a:r>
              <a:rPr lang="ru-RU" sz="1000" b="1" kern="0" dirty="0" err="1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Өнеркәсіп</a:t>
            </a:r>
            <a:r>
              <a:rPr lang="ru-RU" sz="1000" b="1" kern="0" dirty="0">
                <a:solidFill>
                  <a:srgbClr val="002060"/>
                </a:solidFill>
                <a:cs typeface="Times New Roman" panose="02020603050405020304" pitchFamily="18" charset="0"/>
                <a:sym typeface="Arial" panose="020B0604020202020204"/>
              </a:rPr>
              <a:t> </a:t>
            </a:r>
            <a:r>
              <a:rPr lang="ru-RU" b="1" kern="0" dirty="0">
                <a:solidFill>
                  <a:srgbClr val="002060"/>
                </a:solidFill>
                <a:cs typeface="Arial" panose="020B0604020202020204"/>
                <a:sym typeface="Arial" panose="020B0604020202020204"/>
              </a:rPr>
              <a:t>25,5%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48B68620-7BEC-4FD0-AC1F-576D61436EFF}"/>
              </a:ext>
            </a:extLst>
          </p:cNvPr>
          <p:cNvSpPr/>
          <p:nvPr/>
        </p:nvSpPr>
        <p:spPr>
          <a:xfrm>
            <a:off x="159481" y="3104172"/>
            <a:ext cx="3658033" cy="57708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u="sng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2024 </a:t>
            </a:r>
            <a:r>
              <a:rPr lang="ru-RU" sz="1050" b="1" u="sng" dirty="0" err="1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жыл</a:t>
            </a:r>
            <a:r>
              <a:rPr lang="ru-RU" sz="1050" b="1" u="sng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:</a:t>
            </a:r>
          </a:p>
          <a:p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ЖО ЖӨӨ – 3 150,4 </a:t>
            </a:r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млрд.теңге (НКИ-104,1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%</a:t>
            </a:r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) </a:t>
            </a:r>
            <a:endParaRPr lang="ru-RU" sz="1050" b="1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  <a:p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ҚР ЖІӨ -  136 693,3 млрд.теңге (НКИ-105,0</a:t>
            </a:r>
            <a:r>
              <a:rPr lang="ru-RU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%</a:t>
            </a:r>
            <a:r>
              <a:rPr lang="kk-KZ" sz="105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) </a:t>
            </a:r>
            <a:endParaRPr lang="ru-RU" sz="1050" b="1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9B8E1BB6-D072-4707-8012-C7F16253A323}"/>
              </a:ext>
            </a:extLst>
          </p:cNvPr>
          <p:cNvCxnSpPr>
            <a:cxnSpLocks/>
          </p:cNvCxnSpPr>
          <p:nvPr/>
        </p:nvCxnSpPr>
        <p:spPr>
          <a:xfrm>
            <a:off x="6361006" y="1212977"/>
            <a:ext cx="200163" cy="163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196D6F52-8E82-4261-847F-EC7769544587}"/>
              </a:ext>
            </a:extLst>
          </p:cNvPr>
          <p:cNvCxnSpPr>
            <a:cxnSpLocks/>
          </p:cNvCxnSpPr>
          <p:nvPr/>
        </p:nvCxnSpPr>
        <p:spPr>
          <a:xfrm flipV="1">
            <a:off x="7659109" y="916951"/>
            <a:ext cx="0" cy="2182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527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Диаграмма 73">
            <a:extLst>
              <a:ext uri="{FF2B5EF4-FFF2-40B4-BE49-F238E27FC236}">
                <a16:creationId xmlns:a16="http://schemas.microsoft.com/office/drawing/2014/main" id="{B5D67274-DC39-4528-B64E-E68000BB2D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591360"/>
              </p:ext>
            </p:extLst>
          </p:nvPr>
        </p:nvGraphicFramePr>
        <p:xfrm>
          <a:off x="5607615" y="3627266"/>
          <a:ext cx="3887371" cy="3089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0"/>
            <a:ext cx="10080625" cy="594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cap="small" dirty="0">
              <a:solidFill>
                <a:srgbClr val="005DA2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0" y="0"/>
            <a:ext cx="10061576" cy="666750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kk-KZ" sz="20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ИНФЛЯЦИЯ ЖӘНЕ ЖҰМЫССЫЗДЫҚ ДЕҢГЕЙІ</a:t>
            </a:r>
            <a:endParaRPr lang="ru-RU" sz="1600" b="1" dirty="0"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0" y="6550339"/>
            <a:ext cx="10081393" cy="303936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400" b="1" dirty="0">
              <a:solidFill>
                <a:schemeClr val="tx1"/>
              </a:solidFill>
              <a:latin typeface="Calibri" pitchFamily="34" charset="0"/>
              <a:ea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DF9CAF4-CE8C-45F8-A8A4-DC981D34D106}"/>
              </a:ext>
            </a:extLst>
          </p:cNvPr>
          <p:cNvSpPr txBox="1"/>
          <p:nvPr/>
        </p:nvSpPr>
        <p:spPr>
          <a:xfrm>
            <a:off x="5531248" y="6550339"/>
            <a:ext cx="4549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2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Қазақстан Республикасы –4,6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%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1FE452F-02FE-4887-9D62-F4091717F53F}"/>
              </a:ext>
            </a:extLst>
          </p:cNvPr>
          <p:cNvSpPr/>
          <p:nvPr/>
        </p:nvSpPr>
        <p:spPr>
          <a:xfrm>
            <a:off x="9857637" y="6409118"/>
            <a:ext cx="184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ru-RU" sz="1400" dirty="0">
              <a:solidFill>
                <a:srgbClr val="00A6C8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02F6E78-3240-44AD-82DA-46186AA3E0A2}"/>
              </a:ext>
            </a:extLst>
          </p:cNvPr>
          <p:cNvSpPr/>
          <p:nvPr/>
        </p:nvSpPr>
        <p:spPr>
          <a:xfrm>
            <a:off x="9857637" y="6409118"/>
            <a:ext cx="184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ru-RU" sz="1400" dirty="0">
              <a:solidFill>
                <a:srgbClr val="00A6C8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742885F7-86A4-4AF5-BD17-066080ECAA65}"/>
              </a:ext>
            </a:extLst>
          </p:cNvPr>
          <p:cNvSpPr/>
          <p:nvPr/>
        </p:nvSpPr>
        <p:spPr>
          <a:xfrm>
            <a:off x="5362367" y="3305477"/>
            <a:ext cx="4680000" cy="5948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Республика өңірлері аралығындағы жұмыссыздық, </a:t>
            </a:r>
            <a:r>
              <a:rPr lang="ru-RU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% </a:t>
            </a:r>
            <a:r>
              <a:rPr lang="kk-KZ" sz="11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(</a:t>
            </a:r>
            <a:r>
              <a:rPr lang="kk-KZ" altLang="ru-RU" sz="1100" dirty="0">
                <a:solidFill>
                  <a:srgbClr val="002060"/>
                </a:solidFill>
                <a:cs typeface="Arial" charset="0"/>
              </a:rPr>
              <a:t>2026 жылғы 1 тоқсан</a:t>
            </a:r>
            <a:r>
              <a:rPr lang="kk-KZ" sz="11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)</a:t>
            </a:r>
            <a:endParaRPr lang="ru-RU" sz="1100" b="1" i="1" dirty="0">
              <a:solidFill>
                <a:srgbClr val="405888"/>
              </a:solidFill>
              <a:ea typeface="Times New Roman" panose="02020603050405020304" pitchFamily="18" charset="0"/>
            </a:endParaRPr>
          </a:p>
          <a:p>
            <a:endParaRPr lang="ru-RU" sz="1100" b="1" i="1" dirty="0">
              <a:solidFill>
                <a:srgbClr val="405888"/>
              </a:solidFill>
              <a:ea typeface="Times New Roman" panose="02020603050405020304" pitchFamily="18" charset="0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59DDA681-9679-4FC5-86BC-886ED6527C27}"/>
              </a:ext>
            </a:extLst>
          </p:cNvPr>
          <p:cNvSpPr/>
          <p:nvPr/>
        </p:nvSpPr>
        <p:spPr>
          <a:xfrm>
            <a:off x="143668" y="3381628"/>
            <a:ext cx="4680000" cy="4254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Жұмыссыздық деңгейі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DA866C72-1829-4C6F-A172-5AEFBFD610CF}"/>
              </a:ext>
            </a:extLst>
          </p:cNvPr>
          <p:cNvSpPr/>
          <p:nvPr/>
        </p:nvSpPr>
        <p:spPr>
          <a:xfrm>
            <a:off x="9857637" y="6409118"/>
            <a:ext cx="184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ru-RU" sz="1400" dirty="0">
              <a:solidFill>
                <a:srgbClr val="00A6C8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89A09416-6EFB-4821-8F55-3C40DE9364D5}"/>
              </a:ext>
            </a:extLst>
          </p:cNvPr>
          <p:cNvSpPr/>
          <p:nvPr/>
        </p:nvSpPr>
        <p:spPr>
          <a:xfrm>
            <a:off x="9857637" y="6409118"/>
            <a:ext cx="184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ru-RU" sz="1400" dirty="0">
              <a:solidFill>
                <a:srgbClr val="00A6C8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6" name="Диаграмма 35">
            <a:extLst>
              <a:ext uri="{FF2B5EF4-FFF2-40B4-BE49-F238E27FC236}">
                <a16:creationId xmlns:a16="http://schemas.microsoft.com/office/drawing/2014/main" id="{97A9ACA9-0F57-4FBB-9AE4-AA64323077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2307649"/>
              </p:ext>
            </p:extLst>
          </p:nvPr>
        </p:nvGraphicFramePr>
        <p:xfrm>
          <a:off x="314435" y="3948326"/>
          <a:ext cx="4233976" cy="181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D40EF483-8891-4C80-A1B3-1BAFBD4466E9}"/>
              </a:ext>
            </a:extLst>
          </p:cNvPr>
          <p:cNvCxnSpPr>
            <a:cxnSpLocks/>
          </p:cNvCxnSpPr>
          <p:nvPr/>
        </p:nvCxnSpPr>
        <p:spPr>
          <a:xfrm>
            <a:off x="4548411" y="5218981"/>
            <a:ext cx="31821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F4AD8323-7587-45E9-879B-0B3CC2E0A597}"/>
              </a:ext>
            </a:extLst>
          </p:cNvPr>
          <p:cNvCxnSpPr>
            <a:cxnSpLocks/>
          </p:cNvCxnSpPr>
          <p:nvPr/>
        </p:nvCxnSpPr>
        <p:spPr>
          <a:xfrm>
            <a:off x="4548411" y="4616273"/>
            <a:ext cx="31821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CF700CBC-FECF-454E-B0A9-E881110FCE74}"/>
              </a:ext>
            </a:extLst>
          </p:cNvPr>
          <p:cNvSpPr txBox="1"/>
          <p:nvPr/>
        </p:nvSpPr>
        <p:spPr>
          <a:xfrm>
            <a:off x="4890685" y="443160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8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ҚР</a:t>
            </a:r>
            <a:endParaRPr lang="ru-RU" sz="18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E2BC0A4-4450-4A44-9AE5-76F14E53BF6A}"/>
              </a:ext>
            </a:extLst>
          </p:cNvPr>
          <p:cNvSpPr txBox="1"/>
          <p:nvPr/>
        </p:nvSpPr>
        <p:spPr>
          <a:xfrm>
            <a:off x="4884198" y="4967407"/>
            <a:ext cx="824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Облыс</a:t>
            </a:r>
            <a:endParaRPr lang="ru-RU" sz="18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129CA4-7B05-49D2-80EC-1058AA64AA33}"/>
              </a:ext>
            </a:extLst>
          </p:cNvPr>
          <p:cNvSpPr txBox="1"/>
          <p:nvPr/>
        </p:nvSpPr>
        <p:spPr>
          <a:xfrm>
            <a:off x="3983634" y="4359751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4,6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537702E-772F-40B3-B85A-B9A051B21066}"/>
              </a:ext>
            </a:extLst>
          </p:cNvPr>
          <p:cNvSpPr txBox="1"/>
          <p:nvPr/>
        </p:nvSpPr>
        <p:spPr>
          <a:xfrm>
            <a:off x="3968806" y="4874415"/>
            <a:ext cx="476412" cy="370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4,8</a:t>
            </a: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370066AD-9B3D-4DA2-A3AE-57A98EB122BE}"/>
              </a:ext>
            </a:extLst>
          </p:cNvPr>
          <p:cNvSpPr/>
          <p:nvPr/>
        </p:nvSpPr>
        <p:spPr>
          <a:xfrm>
            <a:off x="5895512" y="4262936"/>
            <a:ext cx="3362992" cy="2351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0E6F5421-76C4-4E60-A785-9F85303180CE}"/>
              </a:ext>
            </a:extLst>
          </p:cNvPr>
          <p:cNvCxnSpPr>
            <a:cxnSpLocks/>
          </p:cNvCxnSpPr>
          <p:nvPr/>
        </p:nvCxnSpPr>
        <p:spPr>
          <a:xfrm>
            <a:off x="866672" y="4997244"/>
            <a:ext cx="305367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A8F83389-4652-4469-A636-71B15C3C1CF5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866672" y="4476898"/>
            <a:ext cx="3116962" cy="6751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F74966F6-A45C-43D5-B8A0-ECDB31484F07}"/>
              </a:ext>
            </a:extLst>
          </p:cNvPr>
          <p:cNvSpPr txBox="1"/>
          <p:nvPr/>
        </p:nvSpPr>
        <p:spPr>
          <a:xfrm>
            <a:off x="390260" y="432102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4,7</a:t>
            </a:r>
            <a:endParaRPr lang="ru-RU" sz="18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03E47D1-37C0-4B10-93C7-ED6958FF7569}"/>
              </a:ext>
            </a:extLst>
          </p:cNvPr>
          <p:cNvSpPr txBox="1"/>
          <p:nvPr/>
        </p:nvSpPr>
        <p:spPr>
          <a:xfrm>
            <a:off x="390260" y="487823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8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4,8</a:t>
            </a:r>
            <a:endParaRPr lang="ru-RU" sz="18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CCEA0C1B-5D2F-4F98-A670-6641185B6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5356" y="5829874"/>
            <a:ext cx="1921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sz="1200" dirty="0">
                <a:solidFill>
                  <a:srgbClr val="002060"/>
                </a:solidFill>
                <a:cs typeface="Arial" charset="0"/>
              </a:rPr>
              <a:t>2026 жылғы 1 тоқсан</a:t>
            </a:r>
            <a:endParaRPr lang="ru-RU" altLang="ru-RU" sz="12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28" name="TextBox 23">
            <a:extLst>
              <a:ext uri="{FF2B5EF4-FFF2-40B4-BE49-F238E27FC236}">
                <a16:creationId xmlns:a16="http://schemas.microsoft.com/office/drawing/2014/main" id="{45199AC2-5CB2-4DBC-B009-4FA7FC167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435" y="5832029"/>
            <a:ext cx="19099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sz="1200" dirty="0">
                <a:solidFill>
                  <a:srgbClr val="002060"/>
                </a:solidFill>
                <a:cs typeface="Arial" charset="0"/>
              </a:rPr>
              <a:t>2025 жылғы 1 тоқсан</a:t>
            </a:r>
            <a:endParaRPr lang="ru-RU" altLang="ru-RU" sz="12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6F71577-2F55-4D8A-A0F4-F3EBA1D6B3DE}"/>
              </a:ext>
            </a:extLst>
          </p:cNvPr>
          <p:cNvSpPr/>
          <p:nvPr/>
        </p:nvSpPr>
        <p:spPr>
          <a:xfrm>
            <a:off x="0" y="691636"/>
            <a:ext cx="5966179" cy="4254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dirty="0">
                <a:solidFill>
                  <a:srgbClr val="405888"/>
                </a:solidFill>
                <a:ea typeface="Times New Roman" panose="02020603050405020304" pitchFamily="18" charset="0"/>
              </a:rPr>
              <a:t>Инфляция деңгейі,% </a:t>
            </a:r>
            <a:r>
              <a:rPr lang="kk-KZ" sz="11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(2026 жылғы  шілде айы 2025 жылдың желтоқсанына)</a:t>
            </a:r>
          </a:p>
        </p:txBody>
      </p:sp>
      <p:graphicFrame>
        <p:nvGraphicFramePr>
          <p:cNvPr id="31" name="Объект 6">
            <a:extLst>
              <a:ext uri="{FF2B5EF4-FFF2-40B4-BE49-F238E27FC236}">
                <a16:creationId xmlns:a16="http://schemas.microsoft.com/office/drawing/2014/main" id="{44928EF4-65B0-495D-A847-1536F410F1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5701232"/>
              </p:ext>
            </p:extLst>
          </p:nvPr>
        </p:nvGraphicFramePr>
        <p:xfrm>
          <a:off x="0" y="1538452"/>
          <a:ext cx="9630239" cy="1927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FDDCFA3C-9AB7-4D22-9D0C-86E52ED2C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792" y="1316805"/>
            <a:ext cx="9350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kk-KZ" altLang="ru-RU" sz="1100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Барлығы</a:t>
            </a:r>
            <a:endParaRPr lang="ru-RU" altLang="ru-RU" sz="1100" dirty="0">
              <a:solidFill>
                <a:srgbClr val="00006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815255E7-4A28-4315-BC3A-5224E3E7A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5096" y="1272170"/>
            <a:ext cx="12239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kk-KZ" altLang="ru-RU" sz="1100" dirty="0">
                <a:solidFill>
                  <a:srgbClr val="000066"/>
                </a:solidFill>
                <a:latin typeface="+mn-lt"/>
                <a:cs typeface="Arial" charset="0"/>
              </a:rPr>
              <a:t>Азық-түлік тауарлар</a:t>
            </a:r>
            <a:endParaRPr lang="ru-RU" altLang="ru-RU" sz="1100" dirty="0">
              <a:solidFill>
                <a:srgbClr val="000066"/>
              </a:solidFill>
              <a:latin typeface="+mn-lt"/>
              <a:cs typeface="Arial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7C1549-C497-40E1-A4AB-7E9C4B4EF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452" y="1255277"/>
            <a:ext cx="15843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kk-KZ" altLang="ru-RU" sz="1100" dirty="0">
                <a:solidFill>
                  <a:srgbClr val="000066"/>
                </a:solidFill>
                <a:latin typeface="+mn-lt"/>
                <a:cs typeface="Arial" charset="0"/>
              </a:rPr>
              <a:t>Азық-түлік емес тауарлар</a:t>
            </a:r>
            <a:endParaRPr lang="ru-RU" altLang="ru-RU" sz="1100" dirty="0">
              <a:solidFill>
                <a:srgbClr val="000066"/>
              </a:solidFill>
              <a:latin typeface="+mn-lt"/>
              <a:cs typeface="Arial" charset="0"/>
            </a:endParaRPr>
          </a:p>
        </p:txBody>
      </p:sp>
      <p:sp>
        <p:nvSpPr>
          <p:cNvPr id="40" name="TextBox 23">
            <a:extLst>
              <a:ext uri="{FF2B5EF4-FFF2-40B4-BE49-F238E27FC236}">
                <a16:creationId xmlns:a16="http://schemas.microsoft.com/office/drawing/2014/main" id="{4FF1EE43-AC2A-49EE-A0CC-A5B420110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339" y="1285791"/>
            <a:ext cx="157060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kk-KZ" altLang="ru-RU" sz="1100" dirty="0">
                <a:solidFill>
                  <a:srgbClr val="000066"/>
                </a:solidFill>
                <a:latin typeface="+mn-lt"/>
                <a:cs typeface="Arial" charset="0"/>
              </a:rPr>
              <a:t>Ақылы қызметтер </a:t>
            </a:r>
            <a:endParaRPr lang="ru-RU" altLang="ru-RU" sz="1100" dirty="0">
              <a:solidFill>
                <a:srgbClr val="000066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77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6D86A3AB-BE05-4A1A-89CD-E69FC6A180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8803489"/>
              </p:ext>
            </p:extLst>
          </p:nvPr>
        </p:nvGraphicFramePr>
        <p:xfrm>
          <a:off x="125165" y="3670591"/>
          <a:ext cx="5414414" cy="2771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Объект 3">
            <a:extLst>
              <a:ext uri="{FF2B5EF4-FFF2-40B4-BE49-F238E27FC236}">
                <a16:creationId xmlns:a16="http://schemas.microsoft.com/office/drawing/2014/main" id="{83552C58-6C38-4875-AD0B-D156C7E5A7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071265"/>
              </p:ext>
            </p:extLst>
          </p:nvPr>
        </p:nvGraphicFramePr>
        <p:xfrm>
          <a:off x="125165" y="1126061"/>
          <a:ext cx="4760807" cy="2176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0" y="18854"/>
            <a:ext cx="10080625" cy="57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cap="small" dirty="0">
              <a:solidFill>
                <a:srgbClr val="005DA2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5165" y="713947"/>
            <a:ext cx="4748644" cy="3649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Инвестиция, %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" y="3501258"/>
            <a:ext cx="4748644" cy="323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Сала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бойынша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инвестиция, %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095461" y="722561"/>
            <a:ext cx="4859999" cy="3649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Республика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өңірлері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аралығында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, </a:t>
            </a:r>
            <a:r>
              <a:rPr lang="ru-RU" sz="14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НКИ  %</a:t>
            </a:r>
          </a:p>
        </p:txBody>
      </p:sp>
      <p:cxnSp>
        <p:nvCxnSpPr>
          <p:cNvPr id="4" name="Прямая со стрелкой 3"/>
          <p:cNvCxnSpPr>
            <a:cxnSpLocks/>
          </p:cNvCxnSpPr>
          <p:nvPr/>
        </p:nvCxnSpPr>
        <p:spPr>
          <a:xfrm flipV="1">
            <a:off x="2050275" y="1612688"/>
            <a:ext cx="814713" cy="249259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794540" y="3206605"/>
            <a:ext cx="15797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dirty="0">
                <a:solidFill>
                  <a:srgbClr val="000066"/>
                </a:solidFill>
                <a:cs typeface="Arial" charset="0"/>
              </a:rPr>
              <a:t>қаңтар-наурыз</a:t>
            </a: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0" y="6550339"/>
            <a:ext cx="10081393" cy="303936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400" b="1" dirty="0">
              <a:solidFill>
                <a:schemeClr val="tx1"/>
              </a:solidFill>
              <a:latin typeface="Calibri" pitchFamily="34" charset="0"/>
              <a:ea typeface="Times New Roman" panose="02020603050405020304" pitchFamily="18" charset="0"/>
            </a:endParaRPr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0" y="0"/>
            <a:ext cx="10061576" cy="666750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ru-RU" sz="20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НЕГІЗГІ КАПИТАЛҒА САЛЫНҒАН ИНВЕСТИЦИЯЛАР</a:t>
            </a:r>
          </a:p>
          <a:p>
            <a:pPr algn="ctr"/>
            <a:endParaRPr lang="ru-RU" sz="2000" b="1" cap="small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82DE668B-F59B-455D-B334-39D7B54D2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5309" y="3208475"/>
            <a:ext cx="15797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dirty="0">
                <a:solidFill>
                  <a:srgbClr val="000066"/>
                </a:solidFill>
                <a:cs typeface="Arial" charset="0"/>
              </a:rPr>
              <a:t>қаңтар-наурыз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711DA677-429A-48FE-923B-4662E3FDB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9633" y="6232918"/>
            <a:ext cx="15797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dirty="0">
                <a:solidFill>
                  <a:srgbClr val="000066"/>
                </a:solidFill>
                <a:cs typeface="Arial" charset="0"/>
              </a:rPr>
              <a:t>қаңтар-наурыз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C02EC176-D066-4A2C-BC67-F06FF8FD08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9926057"/>
              </p:ext>
            </p:extLst>
          </p:nvPr>
        </p:nvGraphicFramePr>
        <p:xfrm>
          <a:off x="3042090" y="1224870"/>
          <a:ext cx="7019486" cy="5062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37384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3">
            <a:extLst>
              <a:ext uri="{FF2B5EF4-FFF2-40B4-BE49-F238E27FC236}">
                <a16:creationId xmlns:a16="http://schemas.microsoft.com/office/drawing/2014/main" id="{6A69DB37-7665-4D6B-9CDA-3F47296DD9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264871"/>
              </p:ext>
            </p:extLst>
          </p:nvPr>
        </p:nvGraphicFramePr>
        <p:xfrm>
          <a:off x="458512" y="918000"/>
          <a:ext cx="4647114" cy="2370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0" y="18854"/>
            <a:ext cx="10080625" cy="57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cap="small" dirty="0">
              <a:solidFill>
                <a:srgbClr val="005DA2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526457"/>
            <a:ext cx="4680000" cy="25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Құрылыс жұмыстары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, </a:t>
            </a:r>
            <a:r>
              <a:rPr lang="ru-RU" sz="1400" b="1" i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млрд.теңге</a:t>
            </a:r>
            <a:endParaRPr lang="ru-RU" sz="1400" b="1" i="1" dirty="0">
              <a:solidFill>
                <a:srgbClr val="405888"/>
              </a:solidFill>
              <a:ea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401392" y="512914"/>
            <a:ext cx="4680000" cy="25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Республика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өңірлері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аралығында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, </a:t>
            </a:r>
            <a:r>
              <a:rPr lang="ru-RU" sz="14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НКИ  %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1096" y="3513367"/>
            <a:ext cx="4680000" cy="25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Облыс өңірлері аралығында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,  %</a:t>
            </a:r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-1" y="0"/>
            <a:ext cx="10081393" cy="500744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ҚҰРЫЛЫС</a:t>
            </a: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0" y="6550339"/>
            <a:ext cx="10081393" cy="303936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600" b="1" dirty="0">
              <a:solidFill>
                <a:schemeClr val="tx1"/>
              </a:solidFill>
              <a:latin typeface="Calibri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A4C325D7-6A69-4A5A-952A-CC2A938A205B}"/>
              </a:ext>
            </a:extLst>
          </p:cNvPr>
          <p:cNvCxnSpPr/>
          <p:nvPr/>
        </p:nvCxnSpPr>
        <p:spPr>
          <a:xfrm flipV="1">
            <a:off x="2220346" y="1450205"/>
            <a:ext cx="969717" cy="43229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1">
            <a:extLst>
              <a:ext uri="{FF2B5EF4-FFF2-40B4-BE49-F238E27FC236}">
                <a16:creationId xmlns:a16="http://schemas.microsoft.com/office/drawing/2014/main" id="{E340D0A0-7419-4C47-93F8-4C03837789F3}"/>
              </a:ext>
            </a:extLst>
          </p:cNvPr>
          <p:cNvSpPr txBox="1"/>
          <p:nvPr/>
        </p:nvSpPr>
        <p:spPr>
          <a:xfrm rot="20135797">
            <a:off x="2175873" y="1376324"/>
            <a:ext cx="1108691" cy="22865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НКИ – 152,7%</a:t>
            </a:r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2C85E28D-4369-4CED-835C-E71E3E3FB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204" y="3197061"/>
            <a:ext cx="15797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dirty="0">
                <a:solidFill>
                  <a:srgbClr val="000066"/>
                </a:solidFill>
                <a:cs typeface="Arial" charset="0"/>
              </a:rPr>
              <a:t>қаңтар-наурыз</a:t>
            </a: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F43EDCA1-B723-4B92-86B6-B6546A69A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3486" y="3173778"/>
            <a:ext cx="15797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dirty="0">
                <a:solidFill>
                  <a:srgbClr val="000066"/>
                </a:solidFill>
                <a:cs typeface="Arial" charset="0"/>
              </a:rPr>
              <a:t>қаңтар-наурыз</a:t>
            </a:r>
          </a:p>
        </p:txBody>
      </p:sp>
      <p:sp>
        <p:nvSpPr>
          <p:cNvPr id="28" name="TextBox 23">
            <a:extLst>
              <a:ext uri="{FF2B5EF4-FFF2-40B4-BE49-F238E27FC236}">
                <a16:creationId xmlns:a16="http://schemas.microsoft.com/office/drawing/2014/main" id="{BC2D5C88-5452-42F3-BFAC-F02EA465F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9900" y="6141821"/>
            <a:ext cx="15797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dirty="0">
                <a:solidFill>
                  <a:srgbClr val="000066"/>
                </a:solidFill>
                <a:cs typeface="Arial" charset="0"/>
              </a:rPr>
              <a:t>қаңтар-наурыз</a:t>
            </a: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D727796E-9B7B-49C1-AEB4-6D1E9482C2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2131125"/>
              </p:ext>
            </p:extLst>
          </p:nvPr>
        </p:nvGraphicFramePr>
        <p:xfrm>
          <a:off x="136344" y="3835072"/>
          <a:ext cx="3796146" cy="2741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CD8F0D77-FDCB-45B8-9268-422CFD8D55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19373"/>
              </p:ext>
            </p:extLst>
          </p:nvPr>
        </p:nvGraphicFramePr>
        <p:xfrm>
          <a:off x="4680000" y="790627"/>
          <a:ext cx="6203583" cy="5665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93910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3">
            <a:extLst>
              <a:ext uri="{FF2B5EF4-FFF2-40B4-BE49-F238E27FC236}">
                <a16:creationId xmlns:a16="http://schemas.microsoft.com/office/drawing/2014/main" id="{C2EFE879-F0EF-4B5E-9E94-23DC1167ED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9245262"/>
              </p:ext>
            </p:extLst>
          </p:nvPr>
        </p:nvGraphicFramePr>
        <p:xfrm>
          <a:off x="406661" y="760974"/>
          <a:ext cx="4647114" cy="2637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0" y="18854"/>
            <a:ext cx="10080625" cy="57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small" dirty="0">
                <a:solidFill>
                  <a:srgbClr val="005DA2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ПАЙДАЛАНУҒА БЕРІЛГЕН ТҰРҒЫН ҮЙ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1" y="503531"/>
            <a:ext cx="4869047" cy="25744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Пайдалануға берілген тұрғын үй, </a:t>
            </a:r>
            <a:r>
              <a:rPr lang="ru-RU" sz="1400" b="1" i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мың</a:t>
            </a:r>
            <a:r>
              <a:rPr lang="ru-RU" sz="14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ш.м</a:t>
            </a:r>
            <a:endParaRPr lang="ru-RU" sz="1400" b="1" i="1" dirty="0">
              <a:solidFill>
                <a:srgbClr val="405888"/>
              </a:solidFill>
              <a:ea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481570" y="498087"/>
            <a:ext cx="4599055" cy="25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Республика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өңірлері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аралығында</a:t>
            </a:r>
            <a:r>
              <a:rPr lang="ru-RU" sz="14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, НКИ  %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0" y="3627061"/>
            <a:ext cx="4680000" cy="25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Облыс өңірлері аралығында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,  %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2181522" y="1335618"/>
            <a:ext cx="969717" cy="432298"/>
          </a:xfrm>
          <a:prstGeom prst="straightConnector1">
            <a:avLst/>
          </a:prstGeom>
          <a:ln>
            <a:solidFill>
              <a:srgbClr val="3116F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/>
          <p:cNvSpPr txBox="1"/>
          <p:nvPr/>
        </p:nvSpPr>
        <p:spPr>
          <a:xfrm rot="20135797">
            <a:off x="2088770" y="1336607"/>
            <a:ext cx="1044739" cy="21971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/>
              <a:t>НКИ</a:t>
            </a:r>
            <a:r>
              <a:rPr lang="kk-KZ" sz="1100" dirty="0"/>
              <a:t> – 101,7</a:t>
            </a:r>
            <a:r>
              <a:rPr lang="ru-RU" sz="1100" dirty="0"/>
              <a:t>%</a:t>
            </a:r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-1" y="0"/>
            <a:ext cx="10081393" cy="500744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small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ПАЙДАЛАНУҒА БЕРІЛГЕН  ТҰРҒЫН ҮЙ</a:t>
            </a:r>
            <a:endParaRPr lang="ru-RU" sz="2000" b="1" cap="small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0" y="6550339"/>
            <a:ext cx="10081393" cy="303936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600" b="1" dirty="0">
              <a:solidFill>
                <a:schemeClr val="tx1"/>
              </a:solidFill>
              <a:latin typeface="Calibri" pitchFamily="34" charset="0"/>
              <a:ea typeface="Times New Roman" panose="02020603050405020304" pitchFamily="18" charset="0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408D56AF-7E6B-409A-9568-DA9148A95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317" y="3310926"/>
            <a:ext cx="15797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dirty="0">
                <a:solidFill>
                  <a:srgbClr val="000066"/>
                </a:solidFill>
                <a:cs typeface="Arial" charset="0"/>
              </a:rPr>
              <a:t>қаңтар-наурыз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3FC238E8-0B28-47F9-B61C-7CF6296B9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1124" y="3330137"/>
            <a:ext cx="15797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dirty="0">
                <a:solidFill>
                  <a:srgbClr val="000066"/>
                </a:solidFill>
                <a:cs typeface="Arial" charset="0"/>
              </a:rPr>
              <a:t>қаңтар-наурыз</a:t>
            </a: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BD15A120-825E-46CD-A22F-A3CA5E6CD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1787" y="6282387"/>
            <a:ext cx="15797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dirty="0">
                <a:solidFill>
                  <a:srgbClr val="000066"/>
                </a:solidFill>
                <a:cs typeface="Arial" charset="0"/>
              </a:rPr>
              <a:t>қаңтар-наурыз</a:t>
            </a:r>
          </a:p>
        </p:txBody>
      </p: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63202380-626C-41DE-8107-7A88AFDA12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2959295"/>
              </p:ext>
            </p:extLst>
          </p:nvPr>
        </p:nvGraphicFramePr>
        <p:xfrm>
          <a:off x="403860" y="3885403"/>
          <a:ext cx="3872280" cy="2831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extBox 1">
            <a:extLst>
              <a:ext uri="{FF2B5EF4-FFF2-40B4-BE49-F238E27FC236}">
                <a16:creationId xmlns:a16="http://schemas.microsoft.com/office/drawing/2014/main" id="{8FF7EF8A-9D70-446D-9481-A13E5504D370}"/>
              </a:ext>
            </a:extLst>
          </p:cNvPr>
          <p:cNvSpPr txBox="1"/>
          <p:nvPr/>
        </p:nvSpPr>
        <p:spPr>
          <a:xfrm>
            <a:off x="6761747" y="6208781"/>
            <a:ext cx="3018459" cy="59090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sz="1200" b="1" kern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Қазақстан Республикасы – 103,8</a:t>
            </a:r>
            <a:r>
              <a:rPr lang="en-US" sz="1200" b="1" kern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%</a:t>
            </a:r>
            <a:endParaRPr lang="ru-RU" sz="1200" b="1" kern="12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2B24D514-1CC1-4744-A604-E5412FEA21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4913323"/>
              </p:ext>
            </p:extLst>
          </p:nvPr>
        </p:nvGraphicFramePr>
        <p:xfrm>
          <a:off x="3776763" y="717440"/>
          <a:ext cx="7015732" cy="533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37025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53519EBE-13A1-4CC0-91C1-83EFDEEBD3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6432267"/>
              </p:ext>
            </p:extLst>
          </p:nvPr>
        </p:nvGraphicFramePr>
        <p:xfrm>
          <a:off x="366023" y="934012"/>
          <a:ext cx="3162927" cy="1651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0" y="18854"/>
            <a:ext cx="10080625" cy="57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cap="small" dirty="0">
              <a:solidFill>
                <a:srgbClr val="005DA2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682475" y="2516644"/>
            <a:ext cx="25300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kk-KZ" altLang="ru-RU" sz="1400" b="0" dirty="0">
                <a:solidFill>
                  <a:srgbClr val="000066"/>
                </a:solidFill>
                <a:latin typeface="+mn-lt"/>
                <a:cs typeface="Arial" charset="0"/>
              </a:rPr>
              <a:t>қаңтар-маусым</a:t>
            </a:r>
            <a:endParaRPr lang="ru-RU" altLang="ru-RU" sz="1400" b="0" dirty="0">
              <a:solidFill>
                <a:srgbClr val="000066"/>
              </a:solidFill>
              <a:latin typeface="+mn-lt"/>
              <a:cs typeface="Arial" charset="0"/>
            </a:endParaRPr>
          </a:p>
        </p:txBody>
      </p:sp>
      <p:sp>
        <p:nvSpPr>
          <p:cNvPr id="19" name="Блок-схема: процесс 18"/>
          <p:cNvSpPr/>
          <p:nvPr/>
        </p:nvSpPr>
        <p:spPr>
          <a:xfrm>
            <a:off x="43223" y="6595065"/>
            <a:ext cx="10081393" cy="247774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400" b="1" dirty="0">
              <a:solidFill>
                <a:schemeClr val="tx1"/>
              </a:solidFill>
              <a:latin typeface="Calibri" pitchFamily="34" charset="0"/>
              <a:ea typeface="Times New Roman" panose="02020603050405020304" pitchFamily="18" charset="0"/>
            </a:endParaRPr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0" y="0"/>
            <a:ext cx="10081393" cy="327611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cap="small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/>
            <a:endParaRPr lang="ru-RU" sz="2000" b="1" cap="small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24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Ө</a:t>
            </a:r>
            <a:r>
              <a:rPr lang="ru-RU" sz="20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НЕРКӘСІП</a:t>
            </a:r>
          </a:p>
          <a:p>
            <a:pPr algn="ctr"/>
            <a:endParaRPr lang="ru-RU" sz="2000" b="1" cap="small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/>
            <a:endParaRPr lang="ru-RU" sz="1600" b="1" dirty="0"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2918895" y="4414418"/>
            <a:ext cx="3162927" cy="35960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CC34AC4-FD1F-4711-B6FD-5A2DCFAF328E}"/>
              </a:ext>
            </a:extLst>
          </p:cNvPr>
          <p:cNvSpPr/>
          <p:nvPr/>
        </p:nvSpPr>
        <p:spPr>
          <a:xfrm>
            <a:off x="-1" y="328612"/>
            <a:ext cx="4626429" cy="2956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ӨНДІРІС КӨЛЕМІ, </a:t>
            </a:r>
            <a:r>
              <a:rPr lang="ru-RU" sz="1400" i="1" dirty="0">
                <a:solidFill>
                  <a:srgbClr val="405888"/>
                </a:solidFill>
              </a:rPr>
              <a:t>млрд. </a:t>
            </a:r>
            <a:r>
              <a:rPr lang="ru-RU" sz="1400" i="1" dirty="0" err="1">
                <a:solidFill>
                  <a:srgbClr val="405888"/>
                </a:solidFill>
              </a:rPr>
              <a:t>теңге</a:t>
            </a:r>
            <a:endParaRPr lang="ru-RU" sz="1400" i="1" dirty="0">
              <a:solidFill>
                <a:srgbClr val="405888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171FCF01-8EC1-40B1-AC25-B1E6E7AAB3AC}"/>
              </a:ext>
            </a:extLst>
          </p:cNvPr>
          <p:cNvSpPr/>
          <p:nvPr/>
        </p:nvSpPr>
        <p:spPr>
          <a:xfrm>
            <a:off x="5400625" y="327612"/>
            <a:ext cx="4680000" cy="275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РЕСПУБЛИКА ӨҢІРЛЕРІ АРАЛЫҒЫНДА, </a:t>
            </a:r>
            <a:r>
              <a:rPr lang="kk-KZ" sz="1400" dirty="0">
                <a:solidFill>
                  <a:srgbClr val="405888"/>
                </a:solidFill>
                <a:ea typeface="Times New Roman" panose="02020603050405020304" pitchFamily="18" charset="0"/>
              </a:rPr>
              <a:t>НКИ </a:t>
            </a:r>
            <a:r>
              <a:rPr lang="ru-RU" sz="1400" dirty="0">
                <a:solidFill>
                  <a:srgbClr val="405888"/>
                </a:solidFill>
                <a:ea typeface="Times New Roman" panose="02020603050405020304" pitchFamily="18" charset="0"/>
              </a:rPr>
              <a:t>%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210E477-FF22-4BB8-BED1-11B81A0E682A}"/>
              </a:ext>
            </a:extLst>
          </p:cNvPr>
          <p:cNvSpPr/>
          <p:nvPr/>
        </p:nvSpPr>
        <p:spPr>
          <a:xfrm>
            <a:off x="0" y="3069547"/>
            <a:ext cx="4793339" cy="4226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ӨНЕРКӘСІП САЛАЛАРЫНЫҢ ДАМУ ДИНАМИКАСЫ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, НКИ </a:t>
            </a:r>
            <a:r>
              <a:rPr lang="ru-RU" sz="1400" dirty="0">
                <a:solidFill>
                  <a:srgbClr val="405888"/>
                </a:solidFill>
                <a:ea typeface="Times New Roman" panose="02020603050405020304" pitchFamily="18" charset="0"/>
              </a:rPr>
              <a:t>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9F4F1C-5309-4F5E-A6E2-2BB99E8C2C16}"/>
              </a:ext>
            </a:extLst>
          </p:cNvPr>
          <p:cNvSpPr txBox="1"/>
          <p:nvPr/>
        </p:nvSpPr>
        <p:spPr>
          <a:xfrm>
            <a:off x="7452322" y="6331645"/>
            <a:ext cx="2565457" cy="52683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kk-KZ" sz="1400" b="1" kern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ҚР – </a:t>
            </a:r>
            <a:r>
              <a:rPr lang="kk-KZ" sz="14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103,5</a:t>
            </a:r>
            <a:r>
              <a:rPr lang="ru-RU" sz="1400" b="1" kern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%</a:t>
            </a:r>
          </a:p>
        </p:txBody>
      </p:sp>
      <p:graphicFrame>
        <p:nvGraphicFramePr>
          <p:cNvPr id="38" name="Диаграмма 37">
            <a:extLst>
              <a:ext uri="{FF2B5EF4-FFF2-40B4-BE49-F238E27FC236}">
                <a16:creationId xmlns:a16="http://schemas.microsoft.com/office/drawing/2014/main" id="{BF6C6ADB-9334-46AB-8C73-D7B6DF083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9809388"/>
              </p:ext>
            </p:extLst>
          </p:nvPr>
        </p:nvGraphicFramePr>
        <p:xfrm>
          <a:off x="138179" y="3544061"/>
          <a:ext cx="4793340" cy="210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23">
            <a:extLst>
              <a:ext uri="{FF2B5EF4-FFF2-40B4-BE49-F238E27FC236}">
                <a16:creationId xmlns:a16="http://schemas.microsoft.com/office/drawing/2014/main" id="{11A5C402-EF5E-19A3-A926-641792866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822" y="6276649"/>
            <a:ext cx="25300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kk-KZ" altLang="ru-RU" sz="1400" b="0" dirty="0">
                <a:solidFill>
                  <a:srgbClr val="000066"/>
                </a:solidFill>
                <a:latin typeface="+mn-lt"/>
                <a:cs typeface="Arial" charset="0"/>
              </a:rPr>
              <a:t>қаңтар-маусым</a:t>
            </a:r>
            <a:endParaRPr lang="ru-RU" altLang="ru-RU" sz="1400" b="0" dirty="0">
              <a:solidFill>
                <a:srgbClr val="000066"/>
              </a:solidFill>
              <a:latin typeface="+mn-lt"/>
              <a:cs typeface="Arial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0C83E8-AB58-4B99-8FB9-B1F940D0E2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9345" y="1143132"/>
            <a:ext cx="865707" cy="524301"/>
          </a:xfrm>
          <a:prstGeom prst="rect">
            <a:avLst/>
          </a:prstGeom>
        </p:spPr>
      </p:pic>
      <p:sp>
        <p:nvSpPr>
          <p:cNvPr id="2" name="object 12">
            <a:extLst>
              <a:ext uri="{FF2B5EF4-FFF2-40B4-BE49-F238E27FC236}">
                <a16:creationId xmlns:a16="http://schemas.microsoft.com/office/drawing/2014/main" id="{E66F1DA9-34A4-77A9-C9A9-060E5FE55A81}"/>
              </a:ext>
            </a:extLst>
          </p:cNvPr>
          <p:cNvSpPr txBox="1"/>
          <p:nvPr/>
        </p:nvSpPr>
        <p:spPr>
          <a:xfrm rot="19980926">
            <a:off x="1626056" y="1123054"/>
            <a:ext cx="638435" cy="226838"/>
          </a:xfrm>
          <a:prstGeom prst="rect">
            <a:avLst/>
          </a:prstGeom>
        </p:spPr>
        <p:txBody>
          <a:bodyPr vert="horz" wrap="square" lIns="0" tIns="11284" rIns="0" bIns="0" rtlCol="0">
            <a:spAutoFit/>
          </a:bodyPr>
          <a:lstStyle/>
          <a:p>
            <a:pPr marL="11284">
              <a:spcBef>
                <a:spcPts val="89"/>
              </a:spcBef>
            </a:pPr>
            <a:r>
              <a:rPr lang="ru-RU" sz="1400" b="1" spc="-9" dirty="0">
                <a:solidFill>
                  <a:srgbClr val="C00000"/>
                </a:solidFill>
                <a:latin typeface="Arial Black" panose="020B0A04020102020204" pitchFamily="34" charset="0"/>
                <a:cs typeface="Arial"/>
              </a:rPr>
              <a:t>18,5</a:t>
            </a:r>
            <a:r>
              <a:rPr sz="1050" b="1" dirty="0">
                <a:solidFill>
                  <a:srgbClr val="C00000"/>
                </a:solidFill>
                <a:latin typeface="Arial Black" panose="020B0A04020102020204" pitchFamily="34" charset="0"/>
                <a:cs typeface="Arial"/>
              </a:rPr>
              <a:t>%</a:t>
            </a:r>
            <a:endParaRPr sz="1050" dirty="0">
              <a:solidFill>
                <a:srgbClr val="C00000"/>
              </a:solidFill>
              <a:latin typeface="Arial Black" panose="020B0A04020102020204" pitchFamily="34" charset="0"/>
              <a:cs typeface="Arial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8C4412F-3899-43C7-B30C-F00925D032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0731496"/>
              </p:ext>
            </p:extLst>
          </p:nvPr>
        </p:nvGraphicFramePr>
        <p:xfrm>
          <a:off x="4386734" y="930560"/>
          <a:ext cx="5327868" cy="5125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760413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Блок-схема: процесс 25"/>
          <p:cNvSpPr/>
          <p:nvPr/>
        </p:nvSpPr>
        <p:spPr>
          <a:xfrm>
            <a:off x="-768" y="23054"/>
            <a:ext cx="10081393" cy="612547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small" dirty="0">
                <a:solidFill>
                  <a:schemeClr val="bg1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АУЫЛ ШАРУАШЫЛЫҒЫ</a:t>
            </a: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0" y="6550339"/>
            <a:ext cx="10081393" cy="303936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400" b="1" dirty="0">
              <a:solidFill>
                <a:schemeClr val="tx1"/>
              </a:solidFill>
              <a:latin typeface="Calibri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169FFCB-1282-4637-BC26-47DB6FECD862}"/>
              </a:ext>
            </a:extLst>
          </p:cNvPr>
          <p:cNvSpPr/>
          <p:nvPr/>
        </p:nvSpPr>
        <p:spPr>
          <a:xfrm>
            <a:off x="148856" y="704629"/>
            <a:ext cx="4626429" cy="373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АУЫЛ ШАРУАШЫЛЫҒЫ ӨНІМІНІҢ КӨЛЕМІ</a:t>
            </a:r>
            <a:r>
              <a:rPr lang="ru-RU" sz="1400" dirty="0">
                <a:solidFill>
                  <a:srgbClr val="405888"/>
                </a:solidFill>
                <a:ea typeface="Times New Roman" panose="02020603050405020304" pitchFamily="18" charset="0"/>
              </a:rPr>
              <a:t>,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млрд.теңге</a:t>
            </a:r>
            <a:endParaRPr lang="ru-RU" sz="1400" i="1" dirty="0">
              <a:solidFill>
                <a:srgbClr val="405888"/>
              </a:solidFill>
              <a:ea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3E164A7-C249-4987-AB86-7BA7124211BC}"/>
              </a:ext>
            </a:extLst>
          </p:cNvPr>
          <p:cNvSpPr/>
          <p:nvPr/>
        </p:nvSpPr>
        <p:spPr>
          <a:xfrm>
            <a:off x="5337304" y="722588"/>
            <a:ext cx="4626429" cy="373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АУЫЛ </a:t>
            </a:r>
            <a:r>
              <a:rPr lang="ru-RU" sz="1400" b="1">
                <a:solidFill>
                  <a:srgbClr val="405888"/>
                </a:solidFill>
                <a:ea typeface="Times New Roman" panose="02020603050405020304" pitchFamily="18" charset="0"/>
              </a:rPr>
              <a:t>ШАРУАШЫЛЫҒЫ ӨНДІРІСІ</a:t>
            </a:r>
            <a:r>
              <a:rPr lang="ru-RU" sz="1400">
                <a:solidFill>
                  <a:srgbClr val="405888"/>
                </a:solidFill>
                <a:ea typeface="Times New Roman" panose="02020603050405020304" pitchFamily="18" charset="0"/>
              </a:rPr>
              <a:t>, </a:t>
            </a:r>
            <a:r>
              <a:rPr lang="ru-RU" sz="1400" dirty="0">
                <a:solidFill>
                  <a:srgbClr val="405888"/>
                </a:solidFill>
                <a:ea typeface="Times New Roman" panose="02020603050405020304" pitchFamily="18" charset="0"/>
              </a:rPr>
              <a:t>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5FE3DE-46C4-058F-F8F2-4EAC4EEDF299}"/>
              </a:ext>
            </a:extLst>
          </p:cNvPr>
          <p:cNvSpPr txBox="1"/>
          <p:nvPr/>
        </p:nvSpPr>
        <p:spPr>
          <a:xfrm>
            <a:off x="878893" y="4836935"/>
            <a:ext cx="23406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9545" algn="l">
              <a:lnSpc>
                <a:spcPct val="100000"/>
              </a:lnSpc>
              <a:spcBef>
                <a:spcPts val="0"/>
              </a:spcBef>
            </a:pPr>
            <a:r>
              <a:rPr lang="ru-RU" sz="1200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ЕГІН ШАРУАШЫЛЫҒЫ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BCD853-AA83-5073-A037-EC1D48B6FF7F}"/>
              </a:ext>
            </a:extLst>
          </p:cNvPr>
          <p:cNvSpPr txBox="1"/>
          <p:nvPr/>
        </p:nvSpPr>
        <p:spPr>
          <a:xfrm>
            <a:off x="2807048" y="4818511"/>
            <a:ext cx="11147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0"/>
              </a:spcBef>
            </a:pPr>
            <a:r>
              <a:rPr lang="ru-RU" sz="1400" b="1" spc="-8" dirty="0">
                <a:solidFill>
                  <a:srgbClr val="00B050"/>
                </a:solidFill>
                <a:latin typeface="Microsoft Sans Serif"/>
                <a:cs typeface="Microsoft Sans Serif"/>
              </a:rPr>
              <a:t>+ 58,4</a:t>
            </a:r>
            <a:r>
              <a:rPr lang="ru-RU" sz="1100" b="1" kern="1200" spc="-8" dirty="0">
                <a:solidFill>
                  <a:srgbClr val="00B050"/>
                </a:solidFill>
                <a:latin typeface="Microsoft Sans Serif"/>
                <a:ea typeface="+mn-ea"/>
                <a:cs typeface="Microsoft Sans Serif"/>
              </a:rPr>
              <a:t>%</a:t>
            </a:r>
            <a:endParaRPr lang="ru-RU" sz="1400" b="1" kern="1200" spc="-8" dirty="0">
              <a:solidFill>
                <a:srgbClr val="00B050"/>
              </a:solidFill>
              <a:latin typeface="Microsoft Sans Serif"/>
              <a:ea typeface="+mn-ea"/>
              <a:cs typeface="Microsoft Sans Serif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202AB1-EBAF-C2E3-0539-E08A4B2E86B1}"/>
              </a:ext>
            </a:extLst>
          </p:cNvPr>
          <p:cNvSpPr txBox="1"/>
          <p:nvPr/>
        </p:nvSpPr>
        <p:spPr>
          <a:xfrm>
            <a:off x="2890367" y="5118093"/>
            <a:ext cx="9481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" algn="ctr">
              <a:lnSpc>
                <a:spcPct val="100000"/>
              </a:lnSpc>
              <a:spcBef>
                <a:spcPts val="0"/>
              </a:spcBef>
            </a:pPr>
            <a:r>
              <a:rPr lang="ru-RU" sz="1400" b="1" kern="1200" spc="-8" dirty="0">
                <a:solidFill>
                  <a:srgbClr val="00B050"/>
                </a:solidFill>
                <a:latin typeface="Microsoft Sans Serif"/>
                <a:ea typeface="+mn-ea"/>
                <a:cs typeface="Microsoft Sans Serif"/>
              </a:rPr>
              <a:t>+  0,9</a:t>
            </a:r>
            <a:r>
              <a:rPr lang="ru-RU" sz="1100" b="1" kern="1200" spc="-8" dirty="0">
                <a:solidFill>
                  <a:srgbClr val="00B050"/>
                </a:solidFill>
                <a:latin typeface="Microsoft Sans Serif"/>
                <a:ea typeface="+mn-ea"/>
                <a:cs typeface="Microsoft Sans Serif"/>
              </a:rPr>
              <a:t>%</a:t>
            </a:r>
            <a:endParaRPr lang="ru-RU" sz="1400" b="1" kern="1200" spc="-8" dirty="0">
              <a:solidFill>
                <a:srgbClr val="00B050"/>
              </a:solidFill>
              <a:latin typeface="Microsoft Sans Serif"/>
              <a:ea typeface="+mn-ea"/>
              <a:cs typeface="Microsoft Sans Serif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04EE2F-D3C8-A563-8566-D1CF0730C6FA}"/>
              </a:ext>
            </a:extLst>
          </p:cNvPr>
          <p:cNvSpPr txBox="1"/>
          <p:nvPr/>
        </p:nvSpPr>
        <p:spPr>
          <a:xfrm>
            <a:off x="878893" y="5148871"/>
            <a:ext cx="21257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9545" algn="l">
              <a:lnSpc>
                <a:spcPct val="100000"/>
              </a:lnSpc>
              <a:spcBef>
                <a:spcPts val="0"/>
              </a:spcBef>
            </a:pPr>
            <a:r>
              <a:rPr lang="ru-RU" sz="1200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МАЛ ШАРУАШЫЛЫҒЫ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9E412EE7-3787-490E-8788-6E7B9AAABB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6313040"/>
              </p:ext>
            </p:extLst>
          </p:nvPr>
        </p:nvGraphicFramePr>
        <p:xfrm>
          <a:off x="770323" y="1326402"/>
          <a:ext cx="4135591" cy="2543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18126E31-B789-473B-92E4-2C4ED4DDAF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621532"/>
              </p:ext>
            </p:extLst>
          </p:nvPr>
        </p:nvGraphicFramePr>
        <p:xfrm>
          <a:off x="5104545" y="1630787"/>
          <a:ext cx="4270364" cy="3187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" name="Прямая со стрелкой 1">
            <a:extLst>
              <a:ext uri="{FF2B5EF4-FFF2-40B4-BE49-F238E27FC236}">
                <a16:creationId xmlns:a16="http://schemas.microsoft.com/office/drawing/2014/main" id="{2A4E987E-C004-C737-CC47-DC2EE36DCD34}"/>
              </a:ext>
            </a:extLst>
          </p:cNvPr>
          <p:cNvCxnSpPr>
            <a:cxnSpLocks/>
          </p:cNvCxnSpPr>
          <p:nvPr/>
        </p:nvCxnSpPr>
        <p:spPr>
          <a:xfrm flipV="1">
            <a:off x="2147785" y="1800646"/>
            <a:ext cx="856834" cy="62105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12">
            <a:extLst>
              <a:ext uri="{FF2B5EF4-FFF2-40B4-BE49-F238E27FC236}">
                <a16:creationId xmlns:a16="http://schemas.microsoft.com/office/drawing/2014/main" id="{23999FB2-5294-896B-0BAC-4FE6397B3589}"/>
              </a:ext>
            </a:extLst>
          </p:cNvPr>
          <p:cNvSpPr txBox="1"/>
          <p:nvPr/>
        </p:nvSpPr>
        <p:spPr>
          <a:xfrm rot="19185808">
            <a:off x="2230584" y="1865633"/>
            <a:ext cx="570723" cy="226838"/>
          </a:xfrm>
          <a:prstGeom prst="rect">
            <a:avLst/>
          </a:prstGeom>
        </p:spPr>
        <p:txBody>
          <a:bodyPr vert="horz" wrap="square" lIns="0" tIns="11284" rIns="0" bIns="0" rtlCol="0">
            <a:spAutoFit/>
          </a:bodyPr>
          <a:lstStyle/>
          <a:p>
            <a:pPr marL="11284">
              <a:spcBef>
                <a:spcPts val="89"/>
              </a:spcBef>
            </a:pPr>
            <a:r>
              <a:rPr lang="kk-KZ" sz="1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cs typeface="Arial"/>
              </a:rPr>
              <a:t>3,3</a:t>
            </a:r>
            <a:r>
              <a:rPr sz="1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cs typeface="Arial"/>
              </a:rPr>
              <a:t>%</a:t>
            </a:r>
            <a:endParaRPr sz="14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  <a:cs typeface="Arial"/>
            </a:endParaRP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03B1609A-C461-702E-DF47-EEAA9A542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057" y="3767350"/>
            <a:ext cx="25300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kk-KZ" altLang="ru-RU" sz="1400" b="0" dirty="0">
                <a:solidFill>
                  <a:srgbClr val="000066"/>
                </a:solidFill>
                <a:latin typeface="+mn-lt"/>
                <a:cs typeface="Arial" charset="0"/>
              </a:rPr>
              <a:t>қаңтар-маусым</a:t>
            </a:r>
            <a:endParaRPr lang="ru-RU" altLang="ru-RU" sz="1400" b="0" dirty="0">
              <a:solidFill>
                <a:srgbClr val="000066"/>
              </a:solidFill>
              <a:latin typeface="+mn-lt"/>
              <a:cs typeface="Arial" charset="0"/>
            </a:endParaRP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AA0A012C-2B75-7849-A7CD-1909D3354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675" y="1253982"/>
            <a:ext cx="25300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kk-KZ" altLang="ru-RU" sz="1400" b="0" dirty="0">
                <a:solidFill>
                  <a:srgbClr val="000066"/>
                </a:solidFill>
                <a:latin typeface="+mn-lt"/>
                <a:cs typeface="Arial" charset="0"/>
              </a:rPr>
              <a:t>қаңтар-маусым</a:t>
            </a:r>
            <a:endParaRPr lang="ru-RU" altLang="ru-RU" sz="1400" b="0" dirty="0">
              <a:solidFill>
                <a:srgbClr val="000066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497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6F10B985-6D70-4434-8ACA-6A108AE3CD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0641458"/>
              </p:ext>
            </p:extLst>
          </p:nvPr>
        </p:nvGraphicFramePr>
        <p:xfrm>
          <a:off x="4885076" y="627668"/>
          <a:ext cx="4874348" cy="3226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Объект 1"/>
          <p:cNvGraphicFramePr>
            <a:graphicFrameLocks/>
          </p:cNvGraphicFramePr>
          <p:nvPr/>
        </p:nvGraphicFramePr>
        <p:xfrm>
          <a:off x="-140451" y="695467"/>
          <a:ext cx="5182198" cy="2370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635965"/>
              </p:ext>
            </p:extLst>
          </p:nvPr>
        </p:nvGraphicFramePr>
        <p:xfrm>
          <a:off x="215428" y="4102014"/>
          <a:ext cx="5210175" cy="1958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0" y="18854"/>
            <a:ext cx="10080625" cy="57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cap="small" dirty="0">
              <a:solidFill>
                <a:srgbClr val="005DA2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5048" y="695467"/>
            <a:ext cx="4859999" cy="37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Орташа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номиналды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ақшалай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табы</a:t>
            </a:r>
            <a:r>
              <a:rPr lang="en-US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c</a:t>
            </a:r>
            <a:r>
              <a:rPr lang="ru-RU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, </a:t>
            </a:r>
            <a:r>
              <a:rPr lang="ru-RU" sz="1100" b="1" i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мың</a:t>
            </a:r>
            <a:r>
              <a:rPr lang="ru-RU" sz="11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  <a:r>
              <a:rPr lang="ru-RU" sz="1100" b="1" i="1" dirty="0" err="1">
                <a:solidFill>
                  <a:srgbClr val="405888"/>
                </a:solidFill>
                <a:ea typeface="Times New Roman" panose="02020603050405020304" pitchFamily="18" charset="0"/>
              </a:rPr>
              <a:t>теңге</a:t>
            </a:r>
            <a:r>
              <a:rPr lang="ru-RU" sz="11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30699" y="3540846"/>
            <a:ext cx="4874348" cy="4605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>
                <a:solidFill>
                  <a:srgbClr val="405888"/>
                </a:solidFill>
              </a:rPr>
              <a:t>Орташа  айлық еңбекақы, </a:t>
            </a:r>
            <a:r>
              <a:rPr lang="kk-KZ" sz="1100" b="1" i="1" dirty="0">
                <a:solidFill>
                  <a:srgbClr val="405888"/>
                </a:solidFill>
              </a:rPr>
              <a:t>мың теңге</a:t>
            </a:r>
          </a:p>
          <a:p>
            <a:endParaRPr lang="ru-RU" sz="1400" b="1" i="1" dirty="0">
              <a:solidFill>
                <a:srgbClr val="405888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222803" y="647272"/>
            <a:ext cx="4838773" cy="4997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Республика өңірлері аралығында орташа номиналды ақшалай  табыс </a:t>
            </a:r>
            <a:r>
              <a:rPr lang="kk-KZ" sz="11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(1 тоқсан 2026 жыл), мың теңге</a:t>
            </a:r>
            <a:endParaRPr lang="ru-RU" sz="1100" b="1" i="1" dirty="0">
              <a:solidFill>
                <a:srgbClr val="405888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496882"/>
            <a:ext cx="10080625" cy="0"/>
          </a:xfrm>
          <a:prstGeom prst="line">
            <a:avLst/>
          </a:prstGeom>
          <a:ln w="28575">
            <a:solidFill>
              <a:srgbClr val="00A6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"/>
          <p:cNvSpPr txBox="1"/>
          <p:nvPr/>
        </p:nvSpPr>
        <p:spPr>
          <a:xfrm rot="20208208">
            <a:off x="1983012" y="1942217"/>
            <a:ext cx="1062232" cy="24292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rgbClr val="002060"/>
                </a:solidFill>
              </a:rPr>
              <a:t>Өсім -7,6</a:t>
            </a:r>
            <a:r>
              <a:rPr lang="ru-RU" dirty="0">
                <a:solidFill>
                  <a:srgbClr val="002060"/>
                </a:solidFill>
              </a:rPr>
              <a:t>%-</a:t>
            </a:r>
            <a:r>
              <a:rPr lang="ru-RU" dirty="0" err="1">
                <a:solidFill>
                  <a:srgbClr val="002060"/>
                </a:solidFill>
              </a:rPr>
              <a:t>ға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433486" y="3117083"/>
            <a:ext cx="17023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ru-RU" sz="1200" dirty="0">
                <a:solidFill>
                  <a:srgbClr val="002060"/>
                </a:solidFill>
                <a:cs typeface="Arial" charset="0"/>
              </a:rPr>
              <a:t>2025</a:t>
            </a:r>
            <a:r>
              <a:rPr lang="kk-KZ" altLang="ru-RU" sz="1200" dirty="0">
                <a:solidFill>
                  <a:srgbClr val="002060"/>
                </a:solidFill>
                <a:cs typeface="Arial" charset="0"/>
              </a:rPr>
              <a:t> жылғы 1 тоқсан</a:t>
            </a:r>
            <a:endParaRPr lang="ru-RU" altLang="ru-RU" sz="12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27" name="TextBox 1"/>
          <p:cNvSpPr txBox="1"/>
          <p:nvPr/>
        </p:nvSpPr>
        <p:spPr>
          <a:xfrm rot="20287086">
            <a:off x="1966133" y="4669886"/>
            <a:ext cx="1242783" cy="3035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k-KZ" dirty="0">
                <a:solidFill>
                  <a:srgbClr val="002060"/>
                </a:solidFill>
              </a:rPr>
              <a:t>    Өсім – 6,5</a:t>
            </a:r>
            <a:r>
              <a:rPr lang="ru-RU" dirty="0">
                <a:solidFill>
                  <a:srgbClr val="002060"/>
                </a:solidFill>
              </a:rPr>
              <a:t>%-</a:t>
            </a:r>
            <a:r>
              <a:rPr lang="ru-RU" dirty="0" err="1">
                <a:solidFill>
                  <a:srgbClr val="002060"/>
                </a:solidFill>
              </a:rPr>
              <a:t>ға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0" y="0"/>
            <a:ext cx="10080624" cy="647272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cap="small" dirty="0">
              <a:solidFill>
                <a:srgbClr val="005DA2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677619" y="6130055"/>
            <a:ext cx="19099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sz="1200" dirty="0">
                <a:solidFill>
                  <a:srgbClr val="002060"/>
                </a:solidFill>
                <a:cs typeface="Arial" charset="0"/>
              </a:rPr>
              <a:t>2025 жылғы 1 тоқсан</a:t>
            </a:r>
            <a:endParaRPr lang="ru-RU" altLang="ru-RU" sz="12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2724487" y="6135679"/>
            <a:ext cx="1921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sz="1200" dirty="0">
                <a:solidFill>
                  <a:srgbClr val="002060"/>
                </a:solidFill>
                <a:cs typeface="Arial" charset="0"/>
              </a:rPr>
              <a:t>2026 жылғы 1 тоқсан</a:t>
            </a:r>
            <a:endParaRPr lang="ru-RU" altLang="ru-RU" sz="12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26" name="Блок-схема: процесс 25"/>
          <p:cNvSpPr/>
          <p:nvPr/>
        </p:nvSpPr>
        <p:spPr>
          <a:xfrm>
            <a:off x="0" y="6608361"/>
            <a:ext cx="10081393" cy="245914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400" b="1" dirty="0">
              <a:solidFill>
                <a:prstClr val="black"/>
              </a:solidFill>
              <a:ea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114163" y="3555647"/>
            <a:ext cx="4764347" cy="4359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>
                <a:solidFill>
                  <a:srgbClr val="405888"/>
                </a:solidFill>
                <a:ea typeface="Times New Roman" panose="02020603050405020304" pitchFamily="18" charset="0"/>
              </a:rPr>
              <a:t>Республика өңірлері аралығында орташа айлық еңбекақы </a:t>
            </a:r>
            <a:r>
              <a:rPr lang="kk-KZ" sz="1400" dirty="0">
                <a:solidFill>
                  <a:srgbClr val="405888"/>
                </a:solidFill>
                <a:ea typeface="Times New Roman" panose="02020603050405020304" pitchFamily="18" charset="0"/>
              </a:rPr>
              <a:t>(</a:t>
            </a:r>
            <a:r>
              <a:rPr lang="kk-KZ" sz="1100" b="1" i="1" dirty="0">
                <a:solidFill>
                  <a:srgbClr val="405888"/>
                </a:solidFill>
                <a:ea typeface="Times New Roman" panose="02020603050405020304" pitchFamily="18" charset="0"/>
              </a:rPr>
              <a:t>1 тоқсан 2026 жыл), мың теңге</a:t>
            </a:r>
            <a:endParaRPr lang="ru-RU" sz="1100" b="1" i="1" dirty="0">
              <a:solidFill>
                <a:srgbClr val="405888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V="1">
            <a:off x="0" y="585627"/>
            <a:ext cx="10080625" cy="20548"/>
          </a:xfrm>
          <a:prstGeom prst="line">
            <a:avLst/>
          </a:prstGeom>
          <a:ln cmpd="sng">
            <a:solidFill>
              <a:schemeClr val="accent5">
                <a:lumMod val="60000"/>
                <a:lumOff val="40000"/>
              </a:schemeClr>
            </a:solidFill>
            <a:headEnd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/>
          <p:cNvCxnSpPr/>
          <p:nvPr/>
        </p:nvCxnSpPr>
        <p:spPr>
          <a:xfrm flipV="1">
            <a:off x="2135799" y="2036091"/>
            <a:ext cx="762000" cy="320843"/>
          </a:xfrm>
          <a:prstGeom prst="straightConnector1">
            <a:avLst/>
          </a:prstGeom>
          <a:ln>
            <a:solidFill>
              <a:srgbClr val="FF66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Блок-схема: процесс 35"/>
          <p:cNvSpPr/>
          <p:nvPr/>
        </p:nvSpPr>
        <p:spPr>
          <a:xfrm>
            <a:off x="0" y="0"/>
            <a:ext cx="10061576" cy="666750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000" b="1" dirty="0">
              <a:solidFill>
                <a:prstClr val="white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/>
            <a:r>
              <a:rPr lang="kk-KZ" sz="2000" b="1" dirty="0">
                <a:solidFill>
                  <a:prstClr val="white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 </a:t>
            </a:r>
            <a:r>
              <a:rPr lang="kk-KZ" sz="2000" b="1" cap="small" dirty="0">
                <a:solidFill>
                  <a:prstClr val="white"/>
                </a:solidFill>
                <a:latin typeface="Constantia" panose="02030602050306030303" pitchFamily="18" charset="0"/>
                <a:cs typeface="Arial" panose="020B0604020202020204" pitchFamily="34" charset="0"/>
              </a:rPr>
              <a:t>ӘЛЕУМЕТТІК КӨРСЕТКІШТЕР</a:t>
            </a:r>
          </a:p>
          <a:p>
            <a:pPr algn="ctr"/>
            <a:endParaRPr lang="ru-RU" sz="1600" b="1" dirty="0">
              <a:solidFill>
                <a:prstClr val="white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2429714" y="3085159"/>
            <a:ext cx="15820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ru-RU" sz="1200" dirty="0">
                <a:solidFill>
                  <a:srgbClr val="002060"/>
                </a:solidFill>
                <a:cs typeface="Arial" charset="0"/>
              </a:rPr>
              <a:t>2026 жылғы 1 тоқсан</a:t>
            </a:r>
            <a:endParaRPr lang="ru-RU" altLang="ru-RU" sz="12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7873" y="1261932"/>
            <a:ext cx="5950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ea typeface="Times New Roman" panose="02020603050405020304" pitchFamily="18" charset="0"/>
              </a:rPr>
              <a:t>166,8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50671" y="1422789"/>
            <a:ext cx="5950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ea typeface="Times New Roman" panose="02020603050405020304" pitchFamily="18" charset="0"/>
              </a:rPr>
              <a:t>155,0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68E840-D522-4CE1-9D61-EB0011F75B0B}"/>
              </a:ext>
            </a:extLst>
          </p:cNvPr>
          <p:cNvSpPr txBox="1"/>
          <p:nvPr/>
        </p:nvSpPr>
        <p:spPr>
          <a:xfrm>
            <a:off x="8883735" y="3177994"/>
            <a:ext cx="8980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2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ҚР – 252,6 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CA9070-6A2C-4F2A-8FA1-3E4D36437523}"/>
              </a:ext>
            </a:extLst>
          </p:cNvPr>
          <p:cNvSpPr txBox="1"/>
          <p:nvPr/>
        </p:nvSpPr>
        <p:spPr>
          <a:xfrm>
            <a:off x="8903106" y="6108892"/>
            <a:ext cx="86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200" b="1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ҚР – 461,5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E106C198-FFA4-4818-9AF3-F56ABD538864}"/>
              </a:ext>
            </a:extLst>
          </p:cNvPr>
          <p:cNvSpPr/>
          <p:nvPr/>
        </p:nvSpPr>
        <p:spPr>
          <a:xfrm>
            <a:off x="5318327" y="3125533"/>
            <a:ext cx="3065527" cy="1682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C1330637-C59A-46B4-BA35-A87657E47A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5563039"/>
              </p:ext>
            </p:extLst>
          </p:nvPr>
        </p:nvGraphicFramePr>
        <p:xfrm>
          <a:off x="5142009" y="3894884"/>
          <a:ext cx="4510633" cy="2791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36822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Блок-схема: процесс 19"/>
          <p:cNvSpPr/>
          <p:nvPr/>
        </p:nvSpPr>
        <p:spPr>
          <a:xfrm>
            <a:off x="-1" y="132622"/>
            <a:ext cx="10080625" cy="673240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000" b="1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/>
            <a:endParaRPr lang="kk-KZ" sz="2400" b="1" dirty="0">
              <a:solidFill>
                <a:schemeClr val="bg1"/>
              </a:solidFill>
              <a:latin typeface="Constantia" pitchFamily="18" charset="0"/>
            </a:endParaRPr>
          </a:p>
          <a:p>
            <a:pPr algn="ctr"/>
            <a:r>
              <a:rPr lang="kk-KZ" sz="2400" b="1" dirty="0">
                <a:solidFill>
                  <a:schemeClr val="bg1"/>
                </a:solidFill>
                <a:latin typeface="Constantia" pitchFamily="18" charset="0"/>
              </a:rPr>
              <a:t>2026-2028 ЖЫЛДАРҒА АРНАЛҒАН ОБЛЫСТЫҚ БЮДЖЕТ</a:t>
            </a:r>
          </a:p>
          <a:p>
            <a:pPr algn="ctr"/>
            <a:endParaRPr lang="kk-KZ" sz="2800" b="1" dirty="0">
              <a:solidFill>
                <a:schemeClr val="bg1"/>
              </a:solidFill>
              <a:latin typeface="Constantia" pitchFamily="18" charset="0"/>
              <a:cs typeface="Arial" panose="020B0604020202020204" pitchFamily="34" charset="0"/>
            </a:endParaRPr>
          </a:p>
          <a:p>
            <a:pPr algn="ctr"/>
            <a:endParaRPr lang="ru-RU" sz="1600" b="1" dirty="0"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59310" y="6532761"/>
            <a:ext cx="10355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Слайд 2</a:t>
            </a: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6539628"/>
            <a:ext cx="10081393" cy="314646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b="1" cap="small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873356"/>
            <a:ext cx="100806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1. ҚР Бюджет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Кодексімен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айқындалған түсімдер есебінен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қалыптастырылатын және облыстық деңгейдегі жергілікті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мемлекеттік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органдарының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,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оларға ведомстволық бағынысты мемлекеттік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мекемелердің міндеттері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мен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функцияларын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қаржылай қамтамасыз етуге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және тиісті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әкімшілік-аумақтық бірлікте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мемлекеттік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саясатты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іске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асыруға арналған орталықтандырылған ақша қоры </a:t>
            </a:r>
            <a:r>
              <a:rPr lang="ru-RU" sz="2400" b="1" u="sng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облыстық </a:t>
            </a:r>
            <a:r>
              <a:rPr lang="ru-RU" sz="2400" b="1" u="sng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бюджет</a:t>
            </a:r>
            <a:r>
              <a:rPr lang="ru-RU" sz="2400" u="sng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болып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табылады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.    </a:t>
            </a:r>
          </a:p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2. </a:t>
            </a:r>
            <a:r>
              <a:rPr lang="ru-RU" sz="2400" b="1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Облыстық </a:t>
            </a:r>
            <a:r>
              <a:rPr lang="ru-RU" sz="2400" b="1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бюджет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тиісінше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облыстық мәслихаттаттың шешімімен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бекітіледі</a:t>
            </a:r>
            <a:r>
              <a:rPr lang="ru-RU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.</a:t>
            </a:r>
            <a:endParaRPr lang="kk-KZ" sz="2400" dirty="0">
              <a:solidFill>
                <a:schemeClr val="tx2"/>
              </a:solidFill>
              <a:latin typeface="Constantia" pitchFamily="18" charset="0"/>
              <a:cs typeface="Arial" charset="0"/>
            </a:endParaRPr>
          </a:p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“2026-2028 жылдарға арналған облыстық бюджет” Жамбыл облыстық мәслихатының </a:t>
            </a:r>
            <a:r>
              <a:rPr lang="kk-KZ" sz="2400" b="1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2025 жылғы 12 желтоқсандағы №29-3 шешімімен</a:t>
            </a:r>
            <a:r>
              <a:rPr lang="kk-KZ" sz="2400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 бекітілді</a:t>
            </a:r>
            <a:r>
              <a:rPr lang="kk-KZ" dirty="0">
                <a:solidFill>
                  <a:schemeClr val="tx2"/>
                </a:solidFill>
                <a:latin typeface="Constantia" pitchFamily="18" charset="0"/>
                <a:cs typeface="Arial" charset="0"/>
              </a:rPr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216940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Блок-схема: процесс 19"/>
          <p:cNvSpPr/>
          <p:nvPr/>
        </p:nvSpPr>
        <p:spPr>
          <a:xfrm>
            <a:off x="-1" y="132622"/>
            <a:ext cx="10080625" cy="673240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000" b="1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/>
            <a:endParaRPr lang="kk-KZ" sz="2400" b="1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 defTabSz="635000" eaLnBrk="0" hangingPunct="0">
              <a:lnSpc>
                <a:spcPct val="90000"/>
              </a:lnSpc>
              <a:defRPr/>
            </a:pPr>
            <a:r>
              <a:rPr lang="kk-KZ" sz="2400" b="1" dirty="0">
                <a:solidFill>
                  <a:schemeClr val="bg1"/>
                </a:solidFill>
                <a:latin typeface="Constantia" pitchFamily="18" charset="0"/>
              </a:rPr>
              <a:t>2026-2028 ЖЫЛДАРҒА АРНАЛҒАН ОБЛЫСТЫҚ БЮДЖЕТТІҢ КІРІСТЕРІ </a:t>
            </a:r>
            <a:endParaRPr lang="ru-RU" sz="2400" b="1" dirty="0">
              <a:solidFill>
                <a:schemeClr val="bg1"/>
              </a:solidFill>
              <a:latin typeface="Constantia" pitchFamily="18" charset="0"/>
            </a:endParaRPr>
          </a:p>
          <a:p>
            <a:pPr algn="ctr"/>
            <a:endParaRPr lang="kk-KZ" sz="2000" b="1" dirty="0">
              <a:latin typeface="Constantia" panose="02030602050306030303" pitchFamily="18" charset="0"/>
              <a:cs typeface="Arial" panose="020B0604020202020204" pitchFamily="34" charset="0"/>
            </a:endParaRPr>
          </a:p>
          <a:p>
            <a:pPr algn="ctr"/>
            <a:endParaRPr lang="ru-RU" sz="1600" b="1" dirty="0"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59310" y="6532761"/>
            <a:ext cx="10355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Слайд 2</a:t>
            </a: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6315" y="6393270"/>
            <a:ext cx="10081393" cy="314646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b="1" cap="small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261953"/>
              </p:ext>
            </p:extLst>
          </p:nvPr>
        </p:nvGraphicFramePr>
        <p:xfrm>
          <a:off x="213754" y="971782"/>
          <a:ext cx="9666514" cy="370971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3034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5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4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4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43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0673">
                <a:tc>
                  <a:txBody>
                    <a:bodyPr/>
                    <a:lstStyle/>
                    <a:p>
                      <a:pPr algn="l"/>
                      <a:r>
                        <a:rPr lang="kk-KZ" sz="2000" b="1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Атауы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2024</a:t>
                      </a:r>
                      <a:r>
                        <a:rPr lang="ru-RU" sz="2000" b="1" baseline="0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 </a:t>
                      </a:r>
                      <a:r>
                        <a:rPr lang="ru-RU" sz="2000" b="1" baseline="0" dirty="0" err="1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жыл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2025</a:t>
                      </a:r>
                      <a:r>
                        <a:rPr lang="ru-RU" sz="2000" b="1" baseline="0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 </a:t>
                      </a:r>
                      <a:r>
                        <a:rPr lang="ru-RU" sz="2000" b="1" baseline="0" dirty="0" err="1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жыл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2026</a:t>
                      </a:r>
                      <a:r>
                        <a:rPr lang="ru-RU" sz="2000" b="1" baseline="0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 </a:t>
                      </a:r>
                      <a:r>
                        <a:rPr lang="ru-RU" sz="2000" b="1" baseline="0" dirty="0" err="1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жыл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2027</a:t>
                      </a:r>
                      <a:r>
                        <a:rPr lang="ru-RU" sz="2000" b="1" baseline="0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 </a:t>
                      </a:r>
                      <a:r>
                        <a:rPr lang="ru-RU" sz="2000" b="1" baseline="0" dirty="0" err="1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жыл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2028</a:t>
                      </a:r>
                      <a:r>
                        <a:rPr lang="ru-RU" sz="2000" b="1" baseline="0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 </a:t>
                      </a:r>
                      <a:r>
                        <a:rPr lang="ru-RU" sz="2000" b="1" baseline="0" dirty="0" err="1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жыл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8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kk-KZ" sz="20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КІРІСТЕР, </a:t>
                      </a:r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оның ішінде: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ru-RU" sz="20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612 080,0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658 802,6</a:t>
                      </a:r>
                      <a:endParaRPr lang="ru-RU" sz="20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654 581,8</a:t>
                      </a:r>
                      <a:endParaRPr lang="ru-RU" sz="20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767 005,6</a:t>
                      </a:r>
                      <a:endParaRPr lang="ru-RU" sz="20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820 206,9</a:t>
                      </a:r>
                      <a:endParaRPr lang="ru-RU" sz="20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859">
                <a:tc>
                  <a:txBody>
                    <a:bodyPr/>
                    <a:lstStyle/>
                    <a:p>
                      <a:pPr algn="l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Салықтық түсімдер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ru-RU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68 789,6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ru-RU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84 268,7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31 </a:t>
                      </a:r>
                      <a:r>
                        <a:rPr lang="kk-KZ" sz="2000" b="0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584,8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32 786,9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34 103,0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859">
                <a:tc>
                  <a:txBody>
                    <a:bodyPr/>
                    <a:lstStyle/>
                    <a:p>
                      <a:pPr algn="l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Салықтық емес түсімдер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15 851,2</a:t>
                      </a:r>
                      <a:endParaRPr lang="ru-KZ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en-US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15 </a:t>
                      </a:r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739,4</a:t>
                      </a:r>
                      <a:endParaRPr lang="ru-KZ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21 354,3</a:t>
                      </a:r>
                      <a:endParaRPr lang="ru-KZ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13 807,0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13 820,0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673">
                <a:tc>
                  <a:txBody>
                    <a:bodyPr/>
                    <a:lstStyle/>
                    <a:p>
                      <a:pPr algn="l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Негізгі капиталды сатудан түсетін түсімдер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ru-RU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en-US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1 8</a:t>
                      </a:r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44,6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17,8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7,0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7,5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875">
                <a:tc>
                  <a:txBody>
                    <a:bodyPr/>
                    <a:lstStyle/>
                    <a:p>
                      <a:pPr algn="l"/>
                      <a:r>
                        <a:rPr lang="ru-RU" sz="2000" b="0" kern="1200" dirty="0" err="1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Арнаулы</a:t>
                      </a:r>
                      <a:r>
                        <a:rPr lang="ru-RU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kern="1200" dirty="0" err="1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түсімдер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ru-RU" sz="2000" b="0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8 472,2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8 663,3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8 859,9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769356"/>
                  </a:ext>
                </a:extLst>
              </a:tr>
              <a:tr h="590673">
                <a:tc>
                  <a:txBody>
                    <a:bodyPr/>
                    <a:lstStyle/>
                    <a:p>
                      <a:pPr algn="l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Трансферттердің түсімдері 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ru-RU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527 395,1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556 949,9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ru-RU" sz="2000" b="0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593 152,6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711 741,5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2000" b="0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763 416,8</a:t>
                      </a:r>
                      <a:endParaRPr lang="ru-RU" sz="2000" b="0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20664" y="733674"/>
            <a:ext cx="2859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200" b="1" dirty="0">
                <a:solidFill>
                  <a:schemeClr val="tx2"/>
                </a:solidFill>
                <a:latin typeface="Constantia" pitchFamily="18" charset="0"/>
              </a:rPr>
              <a:t>	млн. теңге </a:t>
            </a:r>
            <a:endParaRPr lang="ru-RU" sz="1200" b="1" dirty="0">
              <a:solidFill>
                <a:schemeClr val="tx2"/>
              </a:solidFill>
              <a:latin typeface="Constantia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01881" y="4452256"/>
          <a:ext cx="9558393" cy="190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578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0" y="62089"/>
            <a:ext cx="10080625" cy="439346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35000" eaLnBrk="0" hangingPunct="0">
              <a:lnSpc>
                <a:spcPct val="90000"/>
              </a:lnSpc>
              <a:defRPr/>
            </a:pPr>
            <a:r>
              <a:rPr lang="kk-KZ" sz="2000" b="1" cap="small" dirty="0">
                <a:solidFill>
                  <a:schemeClr val="bg1"/>
                </a:solidFill>
                <a:latin typeface="Constantia" pitchFamily="18" charset="0"/>
                <a:cs typeface="Arial" pitchFamily="34" charset="0"/>
              </a:rPr>
              <a:t>2026-2028ЖЫЛДАРҒА АРНАЛҒАН ОБЛЫСТЫҚ БЮДЖЕТТІҢ </a:t>
            </a:r>
            <a:r>
              <a:rPr lang="ru-RU" sz="2000" b="1" cap="small" dirty="0">
                <a:solidFill>
                  <a:schemeClr val="bg1"/>
                </a:solidFill>
                <a:latin typeface="Constantia" pitchFamily="18" charset="0"/>
                <a:cs typeface="Arial" pitchFamily="34" charset="0"/>
              </a:rPr>
              <a:t>ШЫҒЫНДАРЫ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756655"/>
              </p:ext>
            </p:extLst>
          </p:nvPr>
        </p:nvGraphicFramePr>
        <p:xfrm>
          <a:off x="162785" y="778434"/>
          <a:ext cx="9755054" cy="5961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3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3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21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70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04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277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№</a:t>
                      </a:r>
                      <a:endParaRPr lang="ru-RU" sz="1200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Атауы</a:t>
                      </a:r>
                      <a:endParaRPr lang="ru-RU" sz="1200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2024 </a:t>
                      </a:r>
                      <a:r>
                        <a:rPr lang="ru-RU" sz="1200" dirty="0" err="1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жыл</a:t>
                      </a:r>
                      <a:endParaRPr lang="ru-RU" sz="1200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200" dirty="0" err="1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жыл</a:t>
                      </a:r>
                      <a:endParaRPr lang="ru-RU" sz="1200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2026</a:t>
                      </a:r>
                      <a:r>
                        <a:rPr lang="ru-RU" sz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жыл</a:t>
                      </a:r>
                      <a:endParaRPr lang="ru-RU" sz="1200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dirty="0" err="1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жыл</a:t>
                      </a:r>
                      <a:endParaRPr lang="ru-RU" sz="1200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dirty="0" err="1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жыл</a:t>
                      </a:r>
                      <a:endParaRPr lang="ru-RU" sz="1200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Барлығы: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627 851,9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658 081,9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655 560,9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750 542,6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820 344,9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1.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Жалпы сипаттағы мемлекеттiк қызметтер 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6 542,0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6 </a:t>
                      </a: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298,7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4 </a:t>
                      </a:r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689,8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4 738,6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4 733,9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pPr algn="ctr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2.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Қорғаныс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1 741,6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 </a:t>
                      </a: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500,8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 </a:t>
                      </a:r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860,3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8 958,3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12 230,6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166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3.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Қоғамдық тәртіп, қауіпсіздік, құқықтық, сот, қылмыстық-атқару қызметі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19 264,1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20 231,0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26 013,1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30 107,6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30 436,6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4.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Бiлiм беру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344 742,5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383 522,5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411 765,8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448 222,9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423</a:t>
                      </a:r>
                      <a:r>
                        <a:rPr lang="kk-KZ" sz="1200" b="1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 556,2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5.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Денсаулық сақтау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16 172,4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19 534,0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18 </a:t>
                      </a:r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572,4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39 021,6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67 297,1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733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6.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Әлеуметтiк көмек және әлеуметтiк қамсыздандыру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29 699,5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31</a:t>
                      </a:r>
                      <a:r>
                        <a:rPr lang="kk-KZ" sz="1200" b="1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 997,0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26 127,6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35 242,8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35 558,1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7.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Тұрғын үй-коммуналдық шаруашылық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47 723,8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7</a:t>
                      </a:r>
                      <a:r>
                        <a:rPr lang="kk-KZ" sz="1200" b="1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 154,1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32 560,3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59 221,1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113 042,6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733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8.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Мәдениет, спорт, туризм және ақпараттық кеңістiк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14 311,9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16 </a:t>
                      </a: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933,3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18 </a:t>
                      </a:r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788,1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16 268,4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16 987,8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733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9.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Отын-энергетика кешенi және жер қойнауын пайдалану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8 042,4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lang="kk-KZ" sz="1200" b="1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 266,9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7 187,4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9 247,8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339,9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63466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10.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38 300,0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37 798,6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49 311,5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28 554,3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29 349,7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9019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11.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Өнеркәсіп, сәулет, қала құрылысы және құрылыс қызметі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26 350,7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16 </a:t>
                      </a: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838,1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18 </a:t>
                      </a:r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890,8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20 793,3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21 537,5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12.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Көлiк және коммуникация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16 474,2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18 846,3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17 203,5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23 583,4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33 785,7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13.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Басқалар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12 744,0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12 849,3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12 485,0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16 816,6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22 219,6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14.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Борышқа  қызмет көрсету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3 080,1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3 018,9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7 886,4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7 871,8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7 781,8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6300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2"/>
                          </a:solidFill>
                          <a:latin typeface="Constantia" pitchFamily="18" charset="0"/>
                          <a:cs typeface="Arial" pitchFamily="34" charset="0"/>
                        </a:rPr>
                        <a:t>15.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Constantia" pitchFamily="18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Трансферттер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42 662,6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43 292,4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kern="120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3 170,7</a:t>
                      </a:r>
                      <a:endParaRPr lang="ru-RU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1 894,0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2083" rtl="0" eaLnBrk="1" fontAlgn="b" latinLnBrk="0" hangingPunct="1"/>
                      <a:r>
                        <a:rPr lang="kk-KZ" sz="1200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Arial" pitchFamily="34" charset="0"/>
                        </a:rPr>
                        <a:t>1 397,8</a:t>
                      </a:r>
                      <a:endParaRPr lang="ru-KZ" sz="1200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96707" y="501435"/>
            <a:ext cx="2783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200" b="1" dirty="0">
                <a:solidFill>
                  <a:schemeClr val="tx2"/>
                </a:solidFill>
                <a:latin typeface="Constantia" pitchFamily="18" charset="0"/>
              </a:rPr>
              <a:t>	млн. теңге </a:t>
            </a:r>
            <a:endParaRPr lang="ru-RU" sz="1200" b="1" dirty="0">
              <a:solidFill>
                <a:schemeClr val="tx2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582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Блок-схема: процесс 19"/>
          <p:cNvSpPr/>
          <p:nvPr/>
        </p:nvSpPr>
        <p:spPr>
          <a:xfrm>
            <a:off x="-1" y="132622"/>
            <a:ext cx="10080625" cy="673240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cap="small" dirty="0">
                <a:solidFill>
                  <a:schemeClr val="bg1"/>
                </a:solidFill>
                <a:latin typeface="Constantia" pitchFamily="18" charset="0"/>
                <a:cs typeface="Arial" panose="020B0604020202020204" pitchFamily="34" charset="0"/>
              </a:rPr>
              <a:t>БЮДЖЕТ ТАПШЫЛЫҒЫ </a:t>
            </a:r>
            <a:r>
              <a:rPr lang="ru-RU" sz="2800" b="1" cap="small" dirty="0">
                <a:solidFill>
                  <a:schemeClr val="bg1"/>
                </a:solidFill>
                <a:latin typeface="Constantia" pitchFamily="18" charset="0"/>
                <a:cs typeface="Arial" panose="020B0604020202020204" pitchFamily="34" charset="0"/>
              </a:rPr>
              <a:t>(ПРОФИЦИТІ)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959310" y="6532761"/>
            <a:ext cx="10355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Слайд 2</a:t>
            </a: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0" y="6539628"/>
            <a:ext cx="10081393" cy="314646"/>
          </a:xfrm>
          <a:prstGeom prst="flowChart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b="1" cap="small" dirty="0">
              <a:solidFill>
                <a:schemeClr val="bg1"/>
              </a:solidFill>
              <a:latin typeface="Constantia" panose="02030602050306030303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807521"/>
            <a:ext cx="10080625" cy="64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defTabSz="914400" fontAlgn="base">
              <a:spcBef>
                <a:spcPct val="0"/>
              </a:spcBef>
              <a:spcAft>
                <a:spcPct val="0"/>
              </a:spcAft>
            </a:pPr>
            <a:endParaRPr lang="kk-KZ" dirty="0">
              <a:solidFill>
                <a:schemeClr val="tx2"/>
              </a:solidFill>
              <a:latin typeface="Constantia" pitchFamily="18" charset="0"/>
              <a:cs typeface="Arial" charset="0"/>
            </a:endParaRPr>
          </a:p>
          <a:p>
            <a:pPr lvl="0" indent="449263" algn="just" defTabSz="914400" fontAlgn="base">
              <a:spcBef>
                <a:spcPct val="0"/>
              </a:spcBef>
              <a:spcAft>
                <a:spcPct val="0"/>
              </a:spcAft>
            </a:pPr>
            <a:endParaRPr lang="kk-KZ" dirty="0">
              <a:solidFill>
                <a:schemeClr val="tx2"/>
              </a:solidFill>
              <a:latin typeface="Constantia" pitchFamily="18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380" y="866900"/>
            <a:ext cx="9761516" cy="6222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b="1" dirty="0">
                <a:solidFill>
                  <a:schemeClr val="tx2"/>
                </a:solidFill>
                <a:latin typeface="Constantia" pitchFamily="18" charset="0"/>
              </a:rPr>
              <a:t>Бюджет </a:t>
            </a:r>
            <a:r>
              <a:rPr lang="ru-RU" b="1" dirty="0" err="1">
                <a:solidFill>
                  <a:schemeClr val="tx2"/>
                </a:solidFill>
                <a:latin typeface="Constantia" pitchFamily="18" charset="0"/>
              </a:rPr>
              <a:t>тапшылығы 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(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профициті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) -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кірістер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мен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шығындар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, таза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бюджеттік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кредиттеу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және қаржы активтерімен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операциялар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бойынша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сальдо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арасындағы айырмаға тең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.</a:t>
            </a:r>
          </a:p>
          <a:p>
            <a:pPr indent="449263" algn="just"/>
            <a:r>
              <a:rPr lang="ru-RU" b="1" dirty="0">
                <a:solidFill>
                  <a:schemeClr val="tx2"/>
                </a:solidFill>
                <a:latin typeface="Constantia" pitchFamily="18" charset="0"/>
              </a:rPr>
              <a:t>Бюджет </a:t>
            </a:r>
            <a:r>
              <a:rPr lang="ru-RU" b="1" dirty="0" err="1">
                <a:solidFill>
                  <a:schemeClr val="tx2"/>
                </a:solidFill>
                <a:latin typeface="Constantia" pitchFamily="18" charset="0"/>
              </a:rPr>
              <a:t>тапшылығын қаржыландыру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қарыз алу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және бюджет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қаражатының пайдаланылатын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қалдықтары есебінен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бюджет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тапшылығын 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жабу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жолымен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қамтамасыз етіледі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.</a:t>
            </a:r>
          </a:p>
          <a:p>
            <a:pPr indent="449263" algn="just"/>
            <a:r>
              <a:rPr lang="ru-RU" b="1" dirty="0" err="1">
                <a:solidFill>
                  <a:schemeClr val="tx2"/>
                </a:solidFill>
                <a:latin typeface="Constantia" pitchFamily="18" charset="0"/>
              </a:rPr>
              <a:t>Теріс</a:t>
            </a:r>
            <a:r>
              <a:rPr lang="ru-RU" b="1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Constantia" pitchFamily="18" charset="0"/>
              </a:rPr>
              <a:t>белгісімен</a:t>
            </a:r>
            <a:r>
              <a:rPr lang="ru-RU" b="1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алынған шама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- бюджет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тапшылығы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, </a:t>
            </a:r>
            <a:r>
              <a:rPr lang="ru-RU" b="1" dirty="0" err="1">
                <a:solidFill>
                  <a:schemeClr val="tx2"/>
                </a:solidFill>
                <a:latin typeface="Constantia" pitchFamily="18" charset="0"/>
              </a:rPr>
              <a:t>оң белгімен</a:t>
            </a:r>
            <a:r>
              <a:rPr lang="ru-RU" b="1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алынғаны 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-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бюджет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профициті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болып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Constantia" pitchFamily="18" charset="0"/>
              </a:rPr>
              <a:t>табылады</a:t>
            </a:r>
            <a:r>
              <a:rPr lang="ru-RU" dirty="0">
                <a:solidFill>
                  <a:schemeClr val="tx2"/>
                </a:solidFill>
                <a:latin typeface="Constantia" pitchFamily="18" charset="0"/>
              </a:rPr>
              <a:t>.</a:t>
            </a: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kk-KZ" dirty="0">
              <a:solidFill>
                <a:schemeClr val="tx2"/>
              </a:solidFill>
            </a:endParaRPr>
          </a:p>
          <a:p>
            <a:pPr indent="449263" algn="just"/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544668"/>
              </p:ext>
            </p:extLst>
          </p:nvPr>
        </p:nvGraphicFramePr>
        <p:xfrm>
          <a:off x="214280" y="3420094"/>
          <a:ext cx="9606612" cy="2431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7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4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76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76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2431">
                <a:tc>
                  <a:txBody>
                    <a:bodyPr/>
                    <a:lstStyle/>
                    <a:p>
                      <a:pPr marL="0" algn="l" defTabSz="912083" rtl="0" eaLnBrk="1" latinLnBrk="0" hangingPunct="1"/>
                      <a:r>
                        <a:rPr lang="kk-KZ" sz="1795" b="1" kern="120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Атауы</a:t>
                      </a:r>
                      <a:endParaRPr lang="ru-RU" sz="1795" b="1" kern="120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2024 жыл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2025 жыл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2026 жыл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2027 жыл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0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2028 жыл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Бюджет </a:t>
                      </a:r>
                      <a:r>
                        <a:rPr lang="ru-RU" b="1" dirty="0" err="1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тапшылығы</a:t>
                      </a:r>
                      <a:r>
                        <a:rPr lang="ru-RU" b="1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 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95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-54 660,6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95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- 34 029,0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795" kern="1200" baseline="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kk-KZ" sz="1795" kern="1200" baseline="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1 291,7</a:t>
                      </a:r>
                      <a:endParaRPr lang="ru-RU" sz="1795" kern="1200" baseline="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795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26 239,4</a:t>
                      </a:r>
                      <a:endParaRPr lang="ru-KZ" sz="1795" kern="1200" baseline="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795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3 296,2</a:t>
                      </a:r>
                      <a:endParaRPr lang="ru-KZ" sz="1795" kern="1200" baseline="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6226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Бюджет </a:t>
                      </a:r>
                      <a:r>
                        <a:rPr lang="ru-RU" b="1" dirty="0" err="1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тапшылығын қаржыландыру</a:t>
                      </a:r>
                      <a:r>
                        <a:rPr lang="ru-RU" b="1" dirty="0">
                          <a:solidFill>
                            <a:schemeClr val="tx2"/>
                          </a:solidFill>
                          <a:latin typeface="Constantia" pitchFamily="18" charset="0"/>
                        </a:rPr>
                        <a:t> </a:t>
                      </a:r>
                      <a:endParaRPr lang="ru-RU" dirty="0">
                        <a:latin typeface="Constant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95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54 660,6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795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34 029,0</a:t>
                      </a:r>
                      <a:endParaRPr lang="ru-RU" sz="1795" kern="1200" baseline="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795" kern="1200" baseline="0" dirty="0" smtClean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1 291,7</a:t>
                      </a:r>
                      <a:endParaRPr lang="ru-RU" sz="1795" kern="1200" baseline="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795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- 26 239,4</a:t>
                      </a:r>
                      <a:endParaRPr lang="ru-KZ" sz="1795" kern="1200" baseline="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083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795" kern="1200" baseline="0" dirty="0">
                          <a:solidFill>
                            <a:schemeClr val="tx2"/>
                          </a:solidFill>
                          <a:latin typeface="Constantia" pitchFamily="18" charset="0"/>
                          <a:ea typeface="+mn-ea"/>
                          <a:cs typeface="+mn-cs"/>
                        </a:rPr>
                        <a:t>- 3 296,2</a:t>
                      </a:r>
                      <a:endParaRPr lang="ru-KZ" sz="1795" kern="1200" baseline="0" dirty="0">
                        <a:solidFill>
                          <a:schemeClr val="tx2"/>
                        </a:solidFill>
                        <a:latin typeface="Constantia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939174" y="3138221"/>
            <a:ext cx="8778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100" i="1" dirty="0">
                <a:solidFill>
                  <a:schemeClr val="tx2"/>
                </a:solidFill>
                <a:latin typeface="Constantia" pitchFamily="18" charset="0"/>
              </a:rPr>
              <a:t>млн.тг</a:t>
            </a:r>
            <a:endParaRPr lang="ru-RU" sz="1100" i="1" dirty="0">
              <a:solidFill>
                <a:schemeClr val="tx2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49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. Дополнительны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2. Дополнительны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Тема 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Тема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12082</TotalTime>
  <Words>1423</Words>
  <Application>Microsoft Office PowerPoint</Application>
  <PresentationFormat>Произвольный</PresentationFormat>
  <Paragraphs>548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Constantia</vt:lpstr>
      <vt:lpstr>Microsoft Sans Serif</vt:lpstr>
      <vt:lpstr>Times New Roman</vt:lpstr>
      <vt:lpstr>Специальное оформление</vt:lpstr>
      <vt:lpstr>2. Дополнительные</vt:lpstr>
      <vt:lpstr>1_2. Дополнительные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Дастан Умирбаев</dc:creator>
  <cp:lastModifiedBy>Админ</cp:lastModifiedBy>
  <cp:revision>1972</cp:revision>
  <cp:lastPrinted>2024-05-10T05:30:54Z</cp:lastPrinted>
  <dcterms:created xsi:type="dcterms:W3CDTF">2017-09-18T08:04:07Z</dcterms:created>
  <dcterms:modified xsi:type="dcterms:W3CDTF">2026-08-13T10:56:40Z</dcterms:modified>
</cp:coreProperties>
</file>