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57" r:id="rId3"/>
    <p:sldId id="292" r:id="rId4"/>
    <p:sldId id="260" r:id="rId5"/>
    <p:sldId id="261" r:id="rId6"/>
    <p:sldId id="303" r:id="rId7"/>
    <p:sldId id="298" r:id="rId8"/>
    <p:sldId id="265" r:id="rId9"/>
    <p:sldId id="266" r:id="rId10"/>
    <p:sldId id="302" r:id="rId11"/>
    <p:sldId id="286" r:id="rId12"/>
    <p:sldId id="271" r:id="rId13"/>
    <p:sldId id="314" r:id="rId14"/>
    <p:sldId id="315" r:id="rId15"/>
    <p:sldId id="316" r:id="rId16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11BE1"/>
    <a:srgbClr val="4EAEF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18" autoAdjust="0"/>
    <p:restoredTop sz="94356" autoAdjust="0"/>
  </p:normalViewPr>
  <p:slideViewPr>
    <p:cSldViewPr>
      <p:cViewPr varScale="1">
        <p:scale>
          <a:sx n="72" d="100"/>
          <a:sy n="72" d="100"/>
        </p:scale>
        <p:origin x="172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9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41612572005374E-2"/>
          <c:y val="7.9547685662396429E-3"/>
          <c:w val="0.71953453495489961"/>
          <c:h val="0.992045231433765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1"/>
            <c:bubble3D val="0"/>
            <c:explosion val="30"/>
            <c:extLst>
              <c:ext xmlns:c16="http://schemas.microsoft.com/office/drawing/2014/chart" uri="{C3380CC4-5D6E-409C-BE32-E72D297353CC}">
                <c16:uniqueId val="{00000001-E71A-40DA-8CF7-84F743F8902E}"/>
              </c:ext>
            </c:extLst>
          </c:dPt>
          <c:dPt>
            <c:idx val="2"/>
            <c:bubble3D val="0"/>
            <c:explosion val="30"/>
            <c:extLst>
              <c:ext xmlns:c16="http://schemas.microsoft.com/office/drawing/2014/chart" uri="{C3380CC4-5D6E-409C-BE32-E72D297353CC}">
                <c16:uniqueId val="{00000002-E71A-40DA-8CF7-84F743F8902E}"/>
              </c:ext>
            </c:extLst>
          </c:dPt>
          <c:dPt>
            <c:idx val="3"/>
            <c:bubble3D val="0"/>
            <c:explosion val="32"/>
            <c:extLst>
              <c:ext xmlns:c16="http://schemas.microsoft.com/office/drawing/2014/chart" uri="{C3380CC4-5D6E-409C-BE32-E72D297353CC}">
                <c16:uniqueId val="{00000003-E71A-40DA-8CF7-84F743F8902E}"/>
              </c:ext>
            </c:extLst>
          </c:dPt>
          <c:dLbls>
            <c:dLbl>
              <c:idx val="0"/>
              <c:layout>
                <c:manualLayout>
                  <c:x val="-0.10859842176508488"/>
                  <c:y val="-0.26705832065315205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71A-40DA-8CF7-84F743F8902E}"/>
                </c:ext>
              </c:extLst>
            </c:dLbl>
            <c:dLbl>
              <c:idx val="1"/>
              <c:layout>
                <c:manualLayout>
                  <c:x val="5.3500244274062067E-2"/>
                  <c:y val="-1.3425448714802446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71A-40DA-8CF7-84F743F8902E}"/>
                </c:ext>
              </c:extLst>
            </c:dLbl>
            <c:dLbl>
              <c:idx val="2"/>
              <c:layout>
                <c:manualLayout>
                  <c:x val="-5.0771991790777314E-2"/>
                  <c:y val="7.965505816521867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71A-40DA-8CF7-84F743F8902E}"/>
                </c:ext>
              </c:extLst>
            </c:dLbl>
            <c:dLbl>
              <c:idx val="3"/>
              <c:layout>
                <c:manualLayout>
                  <c:x val="6.3595118957811128E-2"/>
                  <c:y val="-0.21021858996384121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1A-40DA-8CF7-84F743F8902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'Лист1 (2)'!$A$2:$A$5</c:f>
              <c:strCache>
                <c:ptCount val="4"/>
                <c:pt idx="0">
                  <c:v>салықтық түсімдер</c:v>
                </c:pt>
                <c:pt idx="1">
                  <c:v>салықтық емес  түсімдер</c:v>
                </c:pt>
                <c:pt idx="2">
                  <c:v>негізгі капиталды сатудан түсетік түсімдері</c:v>
                </c:pt>
                <c:pt idx="3">
                  <c:v>трансфеттер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781</c:v>
                </c:pt>
                <c:pt idx="1">
                  <c:v>22.5</c:v>
                </c:pt>
                <c:pt idx="2">
                  <c:v>0.1</c:v>
                </c:pt>
                <c:pt idx="3">
                  <c:v>1452.5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1A-40DA-8CF7-84F743F89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legend>
      <c:legendPos val="r"/>
      <c:layout>
        <c:manualLayout>
          <c:xMode val="edge"/>
          <c:yMode val="edge"/>
          <c:x val="5.4207457644437143E-3"/>
          <c:y val="0.84706918593425917"/>
          <c:w val="0.98365998045864722"/>
          <c:h val="0.15293081406573691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939434724091524"/>
          <c:y val="0.11913357400722097"/>
          <c:w val="0.53162853297443313"/>
          <c:h val="0.89169675090252709"/>
        </c:manualLayout>
      </c:layout>
      <c:pie3DChart>
        <c:varyColors val="1"/>
        <c:ser>
          <c:idx val="0"/>
          <c:order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35-4372-922A-BE9170138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9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Лист1!$E$3:$E$12</c:f>
              <c:strCache>
                <c:ptCount val="10"/>
                <c:pt idx="1">
                  <c:v>әлеуметтік көмек және әлеуметтік қамтамасыз ету </c:v>
                </c:pt>
                <c:pt idx="2">
                  <c:v>тұрғын үй-коммуналдық шарушылық</c:v>
                </c:pt>
                <c:pt idx="3">
                  <c:v>ауыл шаруашылық </c:v>
                </c:pt>
                <c:pt idx="4">
                  <c:v>жалпы сипаттағы мемлекеттік қызметтер</c:v>
                </c:pt>
                <c:pt idx="5">
                  <c:v>көлік және коммуникация </c:v>
                </c:pt>
                <c:pt idx="6">
                  <c:v>мәдениет, спорт, ақпараттық кеністік</c:v>
                </c:pt>
                <c:pt idx="7">
                  <c:v>Қорғаныс</c:v>
                </c:pt>
                <c:pt idx="8">
                  <c:v>сәулет, қала құрылысы және құрылыс техникасы</c:v>
                </c:pt>
                <c:pt idx="9">
                  <c:v>Баскалар</c:v>
                </c:pt>
              </c:strCache>
            </c:strRef>
          </c:cat>
          <c:val>
            <c:numRef>
              <c:f>Лист1!$F$3:$F$12</c:f>
              <c:numCache>
                <c:formatCode>General</c:formatCode>
                <c:ptCount val="10"/>
                <c:pt idx="1">
                  <c:v>405.9</c:v>
                </c:pt>
                <c:pt idx="2" formatCode="0.0">
                  <c:v>40</c:v>
                </c:pt>
                <c:pt idx="3" formatCode="0.0">
                  <c:v>50</c:v>
                </c:pt>
                <c:pt idx="4">
                  <c:v>443.6</c:v>
                </c:pt>
                <c:pt idx="5">
                  <c:v>49.9</c:v>
                </c:pt>
                <c:pt idx="6">
                  <c:v>694.1</c:v>
                </c:pt>
                <c:pt idx="7">
                  <c:v>68.2</c:v>
                </c:pt>
                <c:pt idx="8">
                  <c:v>44.8</c:v>
                </c:pt>
                <c:pt idx="9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A39-4F08-96B4-1DF4EF6FFDB8}"/>
            </c:ext>
          </c:extLst>
        </c:ser>
        <c:ser>
          <c:idx val="1"/>
          <c:order val="1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Лист1!$E$3:$E$12</c:f>
              <c:strCache>
                <c:ptCount val="10"/>
                <c:pt idx="1">
                  <c:v>әлеуметтік көмек және әлеуметтік қамтамасыз ету </c:v>
                </c:pt>
                <c:pt idx="2">
                  <c:v>тұрғын үй-коммуналдық шарушылық</c:v>
                </c:pt>
                <c:pt idx="3">
                  <c:v>ауыл шаруашылық </c:v>
                </c:pt>
                <c:pt idx="4">
                  <c:v>жалпы сипаттағы мемлекеттік қызметтер</c:v>
                </c:pt>
                <c:pt idx="5">
                  <c:v>көлік және коммуникация </c:v>
                </c:pt>
                <c:pt idx="6">
                  <c:v>мәдениет, спорт, ақпараттық кеністік</c:v>
                </c:pt>
                <c:pt idx="7">
                  <c:v>Қорғаныс</c:v>
                </c:pt>
                <c:pt idx="8">
                  <c:v>сәулет, қала құрылысы және құрылыс техникасы</c:v>
                </c:pt>
                <c:pt idx="9">
                  <c:v>Баскалар</c:v>
                </c:pt>
              </c:strCache>
            </c:strRef>
          </c:cat>
          <c:val>
            <c:numRef>
              <c:f>Лист1!$F$3:$F$12</c:f>
              <c:numCache>
                <c:formatCode>General</c:formatCode>
                <c:ptCount val="10"/>
                <c:pt idx="1">
                  <c:v>405.9</c:v>
                </c:pt>
                <c:pt idx="2" formatCode="0.0">
                  <c:v>40</c:v>
                </c:pt>
                <c:pt idx="3" formatCode="0.0">
                  <c:v>50</c:v>
                </c:pt>
                <c:pt idx="4">
                  <c:v>443.6</c:v>
                </c:pt>
                <c:pt idx="5">
                  <c:v>49.9</c:v>
                </c:pt>
                <c:pt idx="6">
                  <c:v>694.1</c:v>
                </c:pt>
                <c:pt idx="7">
                  <c:v>68.2</c:v>
                </c:pt>
                <c:pt idx="8">
                  <c:v>44.8</c:v>
                </c:pt>
                <c:pt idx="9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8A39-4F08-96B4-1DF4EF6FFDB8}"/>
            </c:ext>
          </c:extLst>
        </c:ser>
        <c:ser>
          <c:idx val="2"/>
          <c:order val="2"/>
          <c:cat>
            <c:strRef>
              <c:f>Лист1!$E$3:$E$12</c:f>
              <c:strCache>
                <c:ptCount val="10"/>
                <c:pt idx="1">
                  <c:v>әлеуметтік көмек және әлеуметтік қамтамасыз ету </c:v>
                </c:pt>
                <c:pt idx="2">
                  <c:v>тұрғын үй-коммуналдық шарушылық</c:v>
                </c:pt>
                <c:pt idx="3">
                  <c:v>ауыл шаруашылық </c:v>
                </c:pt>
                <c:pt idx="4">
                  <c:v>жалпы сипаттағы мемлекеттік қызметтер</c:v>
                </c:pt>
                <c:pt idx="5">
                  <c:v>көлік және коммуникация </c:v>
                </c:pt>
                <c:pt idx="6">
                  <c:v>мәдениет, спорт, ақпараттық кеністік</c:v>
                </c:pt>
                <c:pt idx="7">
                  <c:v>Қорғаныс</c:v>
                </c:pt>
                <c:pt idx="8">
                  <c:v>сәулет, қала құрылысы және құрылыс техникасы</c:v>
                </c:pt>
                <c:pt idx="9">
                  <c:v>Баскалар</c:v>
                </c:pt>
              </c:strCache>
            </c:strRef>
          </c:cat>
          <c:val>
            <c:numRef>
              <c:f>Лист1!$F$3:$F$12</c:f>
              <c:numCache>
                <c:formatCode>General</c:formatCode>
                <c:ptCount val="10"/>
                <c:pt idx="1">
                  <c:v>405.9</c:v>
                </c:pt>
                <c:pt idx="2" formatCode="0.0">
                  <c:v>40</c:v>
                </c:pt>
                <c:pt idx="3" formatCode="0.0">
                  <c:v>50</c:v>
                </c:pt>
                <c:pt idx="4">
                  <c:v>443.6</c:v>
                </c:pt>
                <c:pt idx="5">
                  <c:v>49.9</c:v>
                </c:pt>
                <c:pt idx="6">
                  <c:v>694.1</c:v>
                </c:pt>
                <c:pt idx="7">
                  <c:v>68.2</c:v>
                </c:pt>
                <c:pt idx="8">
                  <c:v>44.8</c:v>
                </c:pt>
                <c:pt idx="9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8A39-4F08-96B4-1DF4EF6FFDB8}"/>
            </c:ext>
          </c:extLst>
        </c:ser>
        <c:ser>
          <c:idx val="3"/>
          <c:order val="3"/>
          <c:cat>
            <c:strRef>
              <c:f>Лист1!$E$3:$E$12</c:f>
              <c:strCache>
                <c:ptCount val="10"/>
                <c:pt idx="1">
                  <c:v>әлеуметтік көмек және әлеуметтік қамтамасыз ету </c:v>
                </c:pt>
                <c:pt idx="2">
                  <c:v>тұрғын үй-коммуналдық шарушылық</c:v>
                </c:pt>
                <c:pt idx="3">
                  <c:v>ауыл шаруашылық </c:v>
                </c:pt>
                <c:pt idx="4">
                  <c:v>жалпы сипаттағы мемлекеттік қызметтер</c:v>
                </c:pt>
                <c:pt idx="5">
                  <c:v>көлік және коммуникация </c:v>
                </c:pt>
                <c:pt idx="6">
                  <c:v>мәдениет, спорт, ақпараттық кеністік</c:v>
                </c:pt>
                <c:pt idx="7">
                  <c:v>Қорғаныс</c:v>
                </c:pt>
                <c:pt idx="8">
                  <c:v>сәулет, қала құрылысы және құрылыс техникасы</c:v>
                </c:pt>
                <c:pt idx="9">
                  <c:v>Баскалар</c:v>
                </c:pt>
              </c:strCache>
            </c:strRef>
          </c:cat>
          <c:val>
            <c:numRef>
              <c:f>Лист1!$F$3:$F$12</c:f>
              <c:numCache>
                <c:formatCode>General</c:formatCode>
                <c:ptCount val="10"/>
                <c:pt idx="1">
                  <c:v>405.9</c:v>
                </c:pt>
                <c:pt idx="2" formatCode="0.0">
                  <c:v>40</c:v>
                </c:pt>
                <c:pt idx="3" formatCode="0.0">
                  <c:v>50</c:v>
                </c:pt>
                <c:pt idx="4">
                  <c:v>443.6</c:v>
                </c:pt>
                <c:pt idx="5">
                  <c:v>49.9</c:v>
                </c:pt>
                <c:pt idx="6">
                  <c:v>694.1</c:v>
                </c:pt>
                <c:pt idx="7">
                  <c:v>68.2</c:v>
                </c:pt>
                <c:pt idx="8">
                  <c:v>44.8</c:v>
                </c:pt>
                <c:pt idx="9" formatCode="0.0">
                  <c:v>21.1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8A39-4F08-96B4-1DF4EF6FF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382">
          <a:noFill/>
        </a:ln>
      </c:spPr>
    </c:plotArea>
    <c:legend>
      <c:legendPos val="r"/>
      <c:legendEntry>
        <c:idx val="0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73187589593570346"/>
          <c:y val="9.6337745015915559E-3"/>
          <c:w val="0.26778216682870148"/>
          <c:h val="0.99036622549840847"/>
        </c:manualLayout>
      </c:layout>
      <c:overlay val="0"/>
      <c:txPr>
        <a:bodyPr/>
        <a:lstStyle/>
        <a:p>
          <a:pPr rtl="0">
            <a:defRPr sz="1108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209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CB83C47B-0A20-4F97-B894-44273A532355}">
      <dgm:prSet phldrT="[Текст]"/>
      <dgm:spPr/>
      <dgm:t>
        <a:bodyPr/>
        <a:lstStyle/>
        <a:p>
          <a:r>
            <a:rPr lang="ru-RU" dirty="0" smtClean="0"/>
            <a:t> БЮДЖЕТТІ ӘЗІРЛЕУ  </a:t>
          </a:r>
        </a:p>
        <a:p>
          <a:r>
            <a:rPr lang="ru-RU" dirty="0" smtClean="0"/>
            <a:t>(</a:t>
          </a:r>
          <a:r>
            <a:rPr lang="ru-RU" dirty="0" err="1" smtClean="0"/>
            <a:t>өкілетті</a:t>
          </a:r>
          <a:r>
            <a:rPr lang="ru-RU" dirty="0" smtClean="0"/>
            <a:t> орган –   экономика </a:t>
          </a:r>
          <a:r>
            <a:rPr lang="ru-RU" dirty="0" err="1" smtClean="0"/>
            <a:t>және</a:t>
          </a:r>
          <a:r>
            <a:rPr lang="ru-RU" dirty="0" smtClean="0"/>
            <a:t> </a:t>
          </a:r>
          <a:r>
            <a:rPr lang="ru-RU" dirty="0" err="1" smtClean="0"/>
            <a:t>бюджеттік</a:t>
          </a:r>
          <a:r>
            <a:rPr lang="ru-RU" dirty="0" smtClean="0"/>
            <a:t> </a:t>
          </a:r>
          <a:r>
            <a:rPr lang="ru-RU" dirty="0" err="1" smtClean="0"/>
            <a:t>жоспарлау</a:t>
          </a:r>
          <a:r>
            <a:rPr lang="ru-RU" dirty="0" smtClean="0"/>
            <a:t> </a:t>
          </a:r>
          <a:r>
            <a:rPr lang="ru-RU" dirty="0" err="1" smtClean="0"/>
            <a:t>бөлімі</a:t>
          </a:r>
          <a:r>
            <a:rPr lang="ru-RU" dirty="0" smtClean="0"/>
            <a:t>)</a:t>
          </a:r>
          <a:endParaRPr lang="ru-RU" dirty="0"/>
        </a:p>
      </dgm:t>
    </dgm:pt>
    <dgm:pt modelId="{F41CF8E6-7B29-460D-A1A3-064E7AA9CD6E}" type="parTrans" cxnId="{085EFA09-38BE-4966-9A65-8BE6D3BF164F}">
      <dgm:prSet/>
      <dgm:spPr/>
      <dgm:t>
        <a:bodyPr/>
        <a:lstStyle/>
        <a:p>
          <a:endParaRPr lang="ru-RU"/>
        </a:p>
      </dgm:t>
    </dgm:pt>
    <dgm:pt modelId="{68451708-2B66-46FA-82FA-D1BE6FB5B1D2}" type="sibTrans" cxnId="{085EFA09-38BE-4966-9A65-8BE6D3BF164F}">
      <dgm:prSet/>
      <dgm:spPr/>
      <dgm:t>
        <a:bodyPr/>
        <a:lstStyle/>
        <a:p>
          <a:endParaRPr lang="ru-RU"/>
        </a:p>
      </dgm:t>
    </dgm:pt>
    <dgm:pt modelId="{F695CDCB-648C-4C75-911B-4B5CA20BD568}">
      <dgm:prSet phldrT="[Текст]" custT="1"/>
      <dgm:spPr/>
      <dgm:t>
        <a:bodyPr anchor="t"/>
        <a:lstStyle/>
        <a:p>
          <a:r>
            <a:rPr lang="ru-RU" sz="1000" dirty="0" smtClean="0">
              <a:solidFill>
                <a:schemeClr val="tx1"/>
              </a:solidFill>
            </a:rPr>
            <a:t>Павлодар </a:t>
          </a:r>
          <a:r>
            <a:rPr lang="ru-RU" sz="1000" dirty="0" err="1" smtClean="0">
              <a:solidFill>
                <a:schemeClr val="tx1"/>
              </a:solidFill>
            </a:rPr>
            <a:t>облысының </a:t>
          </a:r>
          <a:r>
            <a:rPr lang="ru-RU" sz="1000" dirty="0" smtClean="0">
              <a:solidFill>
                <a:schemeClr val="tx1"/>
              </a:solidFill>
            </a:rPr>
            <a:t>5 </a:t>
          </a:r>
          <a:r>
            <a:rPr lang="ru-RU" sz="1000" dirty="0" err="1" smtClean="0">
              <a:solidFill>
                <a:schemeClr val="tx1"/>
              </a:solidFill>
            </a:rPr>
            <a:t>жылдық кезеңге арналған әлеуметтік-экономикалық </a:t>
          </a:r>
          <a:r>
            <a:rPr lang="ru-RU" sz="1000" dirty="0" smtClean="0">
              <a:solidFill>
                <a:schemeClr val="tx1"/>
              </a:solidFill>
            </a:rPr>
            <a:t>даму </a:t>
          </a:r>
          <a:r>
            <a:rPr lang="ru-RU" sz="1000" dirty="0" err="1" smtClean="0">
              <a:solidFill>
                <a:schemeClr val="tx1"/>
              </a:solidFill>
            </a:rPr>
            <a:t>болжамының жобасын</a:t>
          </a:r>
          <a:r>
            <a:rPr lang="ru-RU" sz="1000" dirty="0" smtClean="0">
              <a:solidFill>
                <a:schemeClr val="tx1"/>
              </a:solidFill>
            </a:rPr>
            <a:t> </a:t>
          </a:r>
          <a:r>
            <a:rPr lang="ru-RU" sz="1000" dirty="0" err="1" smtClean="0">
              <a:solidFill>
                <a:schemeClr val="tx1"/>
              </a:solidFill>
            </a:rPr>
            <a:t>әзірлеу</a:t>
          </a:r>
          <a:endParaRPr lang="ru-RU" sz="1000" dirty="0">
            <a:solidFill>
              <a:schemeClr val="tx1"/>
            </a:solidFill>
          </a:endParaRPr>
        </a:p>
      </dgm:t>
    </dgm:pt>
    <dgm:pt modelId="{9372E3EB-ECF7-481C-B14B-CE278804D85B}" type="parTrans" cxnId="{B1190CB6-D4E6-4415-B021-15CF6254AA67}">
      <dgm:prSet/>
      <dgm:spPr/>
      <dgm:t>
        <a:bodyPr/>
        <a:lstStyle/>
        <a:p>
          <a:endParaRPr lang="ru-RU"/>
        </a:p>
      </dgm:t>
    </dgm:pt>
    <dgm:pt modelId="{8919C7C9-2749-4F49-8F68-F480BA20CDA5}" type="sibTrans" cxnId="{B1190CB6-D4E6-4415-B021-15CF6254AA67}">
      <dgm:prSet/>
      <dgm:spPr/>
      <dgm:t>
        <a:bodyPr/>
        <a:lstStyle/>
        <a:p>
          <a:endParaRPr lang="ru-RU"/>
        </a:p>
      </dgm:t>
    </dgm:pt>
    <dgm:pt modelId="{08CE771F-6983-4D69-8839-3EA7A234E8AF}">
      <dgm:prSet phldrT="[Текст]" custT="1"/>
      <dgm:spPr/>
      <dgm:t>
        <a:bodyPr/>
        <a:lstStyle/>
        <a:p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бағдарламалар әкімшілерінің бюджеттік</a:t>
          </a:r>
          <a:r>
            <a:rPr lang="ru-RU" sz="1000" dirty="0" smtClean="0"/>
            <a:t> </a:t>
          </a:r>
          <a:r>
            <a:rPr lang="ru-RU" sz="1000" dirty="0" err="1" smtClean="0"/>
            <a:t>өтінімдерін аудандық </a:t>
          </a:r>
          <a:r>
            <a:rPr lang="ru-RU" sz="1000" dirty="0" smtClean="0"/>
            <a:t>бюджет </a:t>
          </a:r>
          <a:r>
            <a:rPr lang="ru-RU" sz="1000" dirty="0" err="1" smtClean="0"/>
            <a:t>комиссиясының қарауына </a:t>
          </a:r>
          <a:r>
            <a:rPr lang="ru-RU" sz="1000" dirty="0" smtClean="0"/>
            <a:t>беру</a:t>
          </a:r>
          <a:endParaRPr lang="ru-RU" sz="1000" dirty="0"/>
        </a:p>
      </dgm:t>
    </dgm:pt>
    <dgm:pt modelId="{563ADFB8-371E-45E2-8840-9FC1DF668168}" type="parTrans" cxnId="{6D20D204-B001-4974-A5DF-E9CD45EA78C2}">
      <dgm:prSet/>
      <dgm:spPr/>
      <dgm:t>
        <a:bodyPr/>
        <a:lstStyle/>
        <a:p>
          <a:endParaRPr lang="ru-RU"/>
        </a:p>
      </dgm:t>
    </dgm:pt>
    <dgm:pt modelId="{A91A30AF-C32E-46D4-AFC8-50039FF02245}" type="sibTrans" cxnId="{6D20D204-B001-4974-A5DF-E9CD45EA78C2}">
      <dgm:prSet/>
      <dgm:spPr/>
      <dgm:t>
        <a:bodyPr/>
        <a:lstStyle/>
        <a:p>
          <a:endParaRPr lang="ru-RU"/>
        </a:p>
      </dgm:t>
    </dgm:pt>
    <dgm:pt modelId="{BF0FF024-5B75-445A-B670-E5125772F858}">
      <dgm:prSet phldrT="[Текст]"/>
      <dgm:spPr/>
      <dgm:t>
        <a:bodyPr/>
        <a:lstStyle/>
        <a:p>
          <a:r>
            <a:rPr lang="ru-RU" dirty="0" smtClean="0"/>
            <a:t>БЮДЖЕТТІҢ ОРЫНДАЛУЫ </a:t>
          </a:r>
        </a:p>
        <a:p>
          <a:r>
            <a:rPr lang="ru-RU" dirty="0" smtClean="0"/>
            <a:t>(</a:t>
          </a:r>
          <a:r>
            <a:rPr lang="ru-RU" dirty="0" err="1" smtClean="0"/>
            <a:t>өкілетті</a:t>
          </a:r>
          <a:r>
            <a:rPr lang="ru-RU" dirty="0" smtClean="0"/>
            <a:t>  орган – </a:t>
          </a:r>
          <a:r>
            <a:rPr lang="ru-RU" dirty="0" err="1" smtClean="0"/>
            <a:t>қаржы</a:t>
          </a:r>
          <a:r>
            <a:rPr lang="ru-RU" dirty="0" smtClean="0"/>
            <a:t> </a:t>
          </a:r>
          <a:r>
            <a:rPr lang="ru-RU" dirty="0" err="1" smtClean="0"/>
            <a:t>бөлімі</a:t>
          </a:r>
          <a:endParaRPr lang="ru-RU" dirty="0"/>
        </a:p>
      </dgm:t>
    </dgm:pt>
    <dgm:pt modelId="{AD4A6F18-F99D-4DEA-9FB1-45EF6D59CB71}" type="parTrans" cxnId="{7AE581FA-348E-4406-B058-E4D3F55AF756}">
      <dgm:prSet/>
      <dgm:spPr/>
      <dgm:t>
        <a:bodyPr/>
        <a:lstStyle/>
        <a:p>
          <a:endParaRPr lang="ru-RU"/>
        </a:p>
      </dgm:t>
    </dgm:pt>
    <dgm:pt modelId="{60A5E9E5-6BF2-4E0A-81F5-2C6440D987CB}" type="sibTrans" cxnId="{7AE581FA-348E-4406-B058-E4D3F55AF756}">
      <dgm:prSet/>
      <dgm:spPr/>
      <dgm:t>
        <a:bodyPr/>
        <a:lstStyle/>
        <a:p>
          <a:endParaRPr lang="ru-RU"/>
        </a:p>
      </dgm:t>
    </dgm:pt>
    <dgm:pt modelId="{B64B408D-AEEF-4761-A536-70FEB3C582F1}">
      <dgm:prSet phldrT="[Текст]" custT="1"/>
      <dgm:spPr/>
      <dgm:t>
        <a:bodyPr/>
        <a:lstStyle/>
        <a:p>
          <a:r>
            <a:rPr lang="ru-RU" sz="1000" dirty="0" err="1" smtClean="0"/>
            <a:t>Төлемдер және</a:t>
          </a:r>
          <a:r>
            <a:rPr lang="ru-RU" sz="1000" dirty="0" smtClean="0"/>
            <a:t> </a:t>
          </a:r>
          <a:r>
            <a:rPr lang="ru-RU" sz="1000" dirty="0" err="1" smtClean="0"/>
            <a:t>міндеттемелер</a:t>
          </a:r>
          <a:r>
            <a:rPr lang="ru-RU" sz="1000" dirty="0" smtClean="0"/>
            <a:t> </a:t>
          </a:r>
          <a:r>
            <a:rPr lang="ru-RU" sz="1000" dirty="0" err="1" smtClean="0"/>
            <a:t>бойынша</a:t>
          </a:r>
          <a:r>
            <a:rPr lang="ru-RU" sz="1000" dirty="0" smtClean="0"/>
            <a:t> </a:t>
          </a:r>
          <a:r>
            <a:rPr lang="ru-RU" sz="1000" dirty="0" err="1" smtClean="0"/>
            <a:t>қаржыландыру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 </a:t>
          </a:r>
          <a:r>
            <a:rPr lang="ru-RU" sz="1000" dirty="0" err="1" smtClean="0"/>
            <a:t>түсімнің</a:t>
          </a:r>
          <a:r>
            <a:rPr lang="ru-RU" sz="1000" dirty="0" smtClean="0"/>
            <a:t> </a:t>
          </a:r>
          <a:r>
            <a:rPr lang="ru-RU" sz="1000" dirty="0" err="1" smtClean="0"/>
            <a:t>жиынтық</a:t>
          </a:r>
          <a:r>
            <a:rPr lang="ru-RU" sz="1000" dirty="0" smtClean="0"/>
            <a:t> </a:t>
          </a:r>
          <a:r>
            <a:rPr lang="ru-RU" sz="1000" dirty="0" err="1" smtClean="0"/>
            <a:t>жоспарын</a:t>
          </a:r>
          <a:r>
            <a:rPr lang="ru-RU" sz="1000" dirty="0" smtClean="0"/>
            <a:t> </a:t>
          </a:r>
          <a:r>
            <a:rPr lang="ru-RU" sz="1000" dirty="0" err="1" smtClean="0"/>
            <a:t>қалыптастыру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</a:t>
          </a:r>
          <a:r>
            <a:rPr lang="ru-RU" sz="1000" dirty="0" err="1" smtClean="0"/>
            <a:t>бекіту</a:t>
          </a:r>
          <a:endParaRPr lang="ru-RU" sz="1000" dirty="0"/>
        </a:p>
      </dgm:t>
    </dgm:pt>
    <dgm:pt modelId="{1690290C-4AF4-46D5-9405-37F4AE4E6585}" type="parTrans" cxnId="{A8DDEB2B-184F-4D1B-B184-89BBB45CBEEE}">
      <dgm:prSet/>
      <dgm:spPr/>
      <dgm:t>
        <a:bodyPr/>
        <a:lstStyle/>
        <a:p>
          <a:endParaRPr lang="ru-RU"/>
        </a:p>
      </dgm:t>
    </dgm:pt>
    <dgm:pt modelId="{A36A3985-DCD7-459A-B11A-C333C9CBB9F2}" type="sibTrans" cxnId="{A8DDEB2B-184F-4D1B-B184-89BBB45CBEEE}">
      <dgm:prSet/>
      <dgm:spPr/>
      <dgm:t>
        <a:bodyPr/>
        <a:lstStyle/>
        <a:p>
          <a:endParaRPr lang="ru-RU"/>
        </a:p>
      </dgm:t>
    </dgm:pt>
    <dgm:pt modelId="{01B475EE-51A9-4B8E-AAB8-4065FD959E00}">
      <dgm:prSet phldrT="[Текст]" custT="1"/>
      <dgm:spPr/>
      <dgm:t>
        <a:bodyPr/>
        <a:lstStyle/>
        <a:p>
          <a:r>
            <a:rPr lang="ru-RU" sz="1000" dirty="0" err="1" smtClean="0"/>
            <a:t>Қаржылық жыл</a:t>
          </a:r>
          <a:r>
            <a:rPr lang="ru-RU" sz="1000" dirty="0" smtClean="0"/>
            <a:t> </a:t>
          </a:r>
          <a:r>
            <a:rPr lang="ru-RU" sz="1000" dirty="0" err="1" smtClean="0"/>
            <a:t>бойы</a:t>
          </a:r>
          <a:r>
            <a:rPr lang="ru-RU" sz="1000" dirty="0" smtClean="0"/>
            <a:t> </a:t>
          </a:r>
          <a:r>
            <a:rPr lang="ru-RU" sz="1000" dirty="0" err="1" smtClean="0"/>
            <a:t>аудандық</a:t>
          </a:r>
          <a:r>
            <a:rPr lang="ru-RU" sz="1000" dirty="0" smtClean="0"/>
            <a:t>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орындалуы</a:t>
          </a:r>
          <a:r>
            <a:rPr lang="ru-RU" sz="1000" dirty="0" smtClean="0"/>
            <a:t> </a:t>
          </a:r>
          <a:r>
            <a:rPr lang="ru-RU" sz="1000" dirty="0" err="1" smtClean="0"/>
            <a:t>бойынша</a:t>
          </a:r>
          <a:r>
            <a:rPr lang="ru-RU" sz="1000" dirty="0" smtClean="0"/>
            <a:t>  </a:t>
          </a:r>
          <a:r>
            <a:rPr lang="ru-RU" sz="1000" dirty="0" err="1" smtClean="0"/>
            <a:t>шаралар</a:t>
          </a:r>
          <a:r>
            <a:rPr lang="ru-RU" sz="1000" dirty="0" smtClean="0"/>
            <a:t> </a:t>
          </a:r>
          <a:r>
            <a:rPr lang="ru-RU" sz="1000" dirty="0" err="1" smtClean="0"/>
            <a:t>кешенін</a:t>
          </a:r>
          <a:r>
            <a:rPr lang="ru-RU" sz="1000" dirty="0" smtClean="0"/>
            <a:t> </a:t>
          </a:r>
          <a:r>
            <a:rPr lang="ru-RU" sz="1000" dirty="0" err="1" smtClean="0"/>
            <a:t>өткізу</a:t>
          </a:r>
          <a:endParaRPr lang="ru-RU" sz="1000" dirty="0"/>
        </a:p>
      </dgm:t>
    </dgm:pt>
    <dgm:pt modelId="{F83B5ACB-4DE6-4C82-8412-2B23DB914B98}" type="parTrans" cxnId="{5053F5CD-2197-4FAB-BB26-7F784AE0DC13}">
      <dgm:prSet/>
      <dgm:spPr/>
      <dgm:t>
        <a:bodyPr/>
        <a:lstStyle/>
        <a:p>
          <a:endParaRPr lang="ru-RU"/>
        </a:p>
      </dgm:t>
    </dgm:pt>
    <dgm:pt modelId="{17370383-2A9A-4B5C-B655-6AC3706233CE}" type="sibTrans" cxnId="{5053F5CD-2197-4FAB-BB26-7F784AE0DC13}">
      <dgm:prSet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r>
            <a:rPr lang="ru-RU" sz="1000" dirty="0" err="1" smtClean="0"/>
            <a:t>Ауданның (облыстық маңызы </a:t>
          </a:r>
          <a:r>
            <a:rPr lang="ru-RU" sz="1000" dirty="0" smtClean="0"/>
            <a:t>бар </a:t>
          </a:r>
          <a:r>
            <a:rPr lang="ru-RU" sz="1000" dirty="0" err="1" smtClean="0"/>
            <a:t>қаланың</a:t>
          </a:r>
          <a:r>
            <a:rPr lang="ru-RU" sz="1000" dirty="0" smtClean="0"/>
            <a:t>) </a:t>
          </a:r>
          <a:r>
            <a:rPr lang="ru-RU" sz="1000" dirty="0" err="1" smtClean="0"/>
            <a:t>әкімдігі аудандық </a:t>
          </a:r>
          <a:r>
            <a:rPr lang="ru-RU" sz="1000" dirty="0" smtClean="0"/>
            <a:t>(</a:t>
          </a:r>
          <a:r>
            <a:rPr lang="ru-RU" sz="1000" dirty="0" err="1" smtClean="0"/>
            <a:t>облыстық маңызы бар</a:t>
          </a:r>
          <a:r>
            <a:rPr lang="ru-RU" sz="1000" dirty="0" smtClean="0"/>
            <a:t> </a:t>
          </a:r>
          <a:r>
            <a:rPr lang="ru-RU" sz="1000" dirty="0" err="1" smtClean="0"/>
            <a:t>қаланың</a:t>
          </a:r>
          <a:r>
            <a:rPr lang="ru-RU" sz="1000" dirty="0" smtClean="0"/>
            <a:t>) </a:t>
          </a:r>
          <a:r>
            <a:rPr lang="ru-RU" sz="1000" dirty="0" err="1" smtClean="0"/>
            <a:t>бюджеттің атқарылуы туралы</a:t>
          </a:r>
          <a:r>
            <a:rPr lang="ru-RU" sz="1000" dirty="0" smtClean="0"/>
            <a:t> </a:t>
          </a:r>
          <a:r>
            <a:rPr lang="ru-RU" sz="1000" dirty="0" err="1" smtClean="0"/>
            <a:t>жылдық есепті</a:t>
          </a:r>
          <a:r>
            <a:rPr lang="ru-RU" sz="1000" dirty="0" smtClean="0"/>
            <a:t> "</a:t>
          </a:r>
          <a:r>
            <a:rPr lang="ru-RU" sz="1000" dirty="0" err="1" smtClean="0"/>
            <a:t>Қоғамдық кеңестер туралы</a:t>
          </a:r>
          <a:r>
            <a:rPr lang="ru-RU" sz="1000" dirty="0" smtClean="0"/>
            <a:t>" </a:t>
          </a:r>
          <a:r>
            <a:rPr lang="ru-RU" sz="1000" dirty="0" err="1" smtClean="0"/>
            <a:t>Қазақстан Республикасының Заңына сәйкес құрылатын Қоғамдық кеңестің отырысында</a:t>
          </a:r>
          <a:r>
            <a:rPr lang="ru-RU" sz="1000" dirty="0" smtClean="0"/>
            <a:t> </a:t>
          </a:r>
          <a:r>
            <a:rPr lang="ru-RU" sz="1000" dirty="0" err="1" smtClean="0"/>
            <a:t>талқылауды жүргізеді</a:t>
          </a:r>
          <a:r>
            <a:rPr lang="ru-RU" sz="1000" dirty="0" smtClean="0"/>
            <a:t>»</a:t>
          </a:r>
          <a:endParaRPr lang="ru-RU" sz="1000" dirty="0"/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EA2CCAC5-E8FE-4E84-8E89-CF4336F793BC}">
      <dgm:prSet phldrT="[Текст]" custT="1"/>
      <dgm:spPr/>
      <dgm:t>
        <a:bodyPr/>
        <a:lstStyle/>
        <a:p>
          <a:r>
            <a:rPr lang="ru-RU" sz="1000" dirty="0" smtClean="0"/>
            <a:t>Бюджет </a:t>
          </a:r>
          <a:r>
            <a:rPr lang="ru-RU" sz="1000" dirty="0" err="1" smtClean="0"/>
            <a:t>қаражатының</a:t>
          </a:r>
          <a:r>
            <a:rPr lang="ru-RU" sz="1000" dirty="0" smtClean="0"/>
            <a:t> </a:t>
          </a:r>
          <a:r>
            <a:rPr lang="ru-RU" sz="1000" dirty="0" err="1" smtClean="0"/>
            <a:t>тиімділігін</a:t>
          </a:r>
          <a:r>
            <a:rPr lang="ru-RU" sz="1000" dirty="0" smtClean="0"/>
            <a:t> </a:t>
          </a:r>
          <a:r>
            <a:rPr lang="ru-RU" sz="1000" dirty="0" err="1" smtClean="0"/>
            <a:t>бағалау</a:t>
          </a:r>
          <a:r>
            <a:rPr lang="ru-RU" sz="1000" dirty="0" smtClean="0"/>
            <a:t> </a:t>
          </a:r>
          <a:r>
            <a:rPr lang="ru-RU" sz="1000" dirty="0" err="1" smtClean="0"/>
            <a:t>және</a:t>
          </a:r>
          <a:r>
            <a:rPr lang="ru-RU" sz="1000" dirty="0" smtClean="0"/>
            <a:t> </a:t>
          </a:r>
          <a:r>
            <a:rPr lang="ru-RU" sz="1000" dirty="0" err="1" smtClean="0"/>
            <a:t>бюджеттік</a:t>
          </a:r>
          <a:r>
            <a:rPr lang="ru-RU" sz="1000" dirty="0" smtClean="0"/>
            <a:t> мониторинг </a:t>
          </a:r>
          <a:r>
            <a:rPr lang="ru-RU" sz="1000" dirty="0" err="1" smtClean="0"/>
            <a:t>өткізу</a:t>
          </a:r>
          <a:r>
            <a:rPr lang="ru-RU" sz="1000" dirty="0" smtClean="0"/>
            <a:t>, </a:t>
          </a:r>
          <a:r>
            <a:rPr lang="ru-RU" sz="1000" dirty="0" err="1" smtClean="0"/>
            <a:t>бюджеттің</a:t>
          </a:r>
          <a:r>
            <a:rPr lang="ru-RU" sz="1000" dirty="0" smtClean="0"/>
            <a:t> </a:t>
          </a:r>
          <a:r>
            <a:rPr lang="ru-RU" sz="1000" dirty="0" err="1" smtClean="0"/>
            <a:t>орындалуы</a:t>
          </a:r>
          <a:r>
            <a:rPr lang="ru-RU" sz="1000" dirty="0" smtClean="0"/>
            <a:t> </a:t>
          </a:r>
          <a:r>
            <a:rPr lang="ru-RU" sz="1000" dirty="0" err="1" smtClean="0"/>
            <a:t>туралы</a:t>
          </a:r>
          <a:r>
            <a:rPr lang="ru-RU" sz="1000" dirty="0" smtClean="0"/>
            <a:t> ай </a:t>
          </a:r>
          <a:r>
            <a:rPr lang="ru-RU" sz="1000" dirty="0" err="1" smtClean="0"/>
            <a:t>сайынғы</a:t>
          </a:r>
          <a:r>
            <a:rPr lang="ru-RU" sz="1000" dirty="0" smtClean="0"/>
            <a:t> </a:t>
          </a:r>
          <a:r>
            <a:rPr lang="ru-RU" sz="1000" dirty="0" err="1" smtClean="0"/>
            <a:t>есептерді</a:t>
          </a:r>
          <a:r>
            <a:rPr lang="ru-RU" sz="1000" dirty="0" smtClean="0"/>
            <a:t>  </a:t>
          </a:r>
          <a:r>
            <a:rPr lang="ru-RU" sz="1000" dirty="0" err="1" smtClean="0"/>
            <a:t>құру</a:t>
          </a:r>
          <a:endParaRPr lang="ru-RU" sz="1000" dirty="0"/>
        </a:p>
      </dgm:t>
    </dgm:pt>
    <dgm:pt modelId="{1DD4F7DC-DC4B-4C57-8940-409800ABD9FF}" type="parTrans" cxnId="{E52CC10D-9579-4F4E-B5B4-11841F13ED97}">
      <dgm:prSet/>
      <dgm:spPr/>
      <dgm:t>
        <a:bodyPr/>
        <a:lstStyle/>
        <a:p>
          <a:endParaRPr lang="ru-RU"/>
        </a:p>
      </dgm:t>
    </dgm:pt>
    <dgm:pt modelId="{18A5D52B-35C1-441F-8F66-372CC0741F02}" type="sibTrans" cxnId="{E52CC10D-9579-4F4E-B5B4-11841F13ED97}">
      <dgm:prSet/>
      <dgm:spPr/>
      <dgm:t>
        <a:bodyPr/>
        <a:lstStyle/>
        <a:p>
          <a:endParaRPr lang="ru-RU"/>
        </a:p>
      </dgm:t>
    </dgm:pt>
    <dgm:pt modelId="{2F71F045-465D-45A3-94E5-AE449F76BB65}">
      <dgm:prSet phldrT="[Текст]" custT="1"/>
      <dgm:spPr/>
      <dgm:t>
        <a:bodyPr/>
        <a:lstStyle/>
        <a:p>
          <a:r>
            <a:rPr lang="ru-RU" sz="1000" dirty="0" err="1" smtClean="0"/>
            <a:t>Аудандық (облыстық маңызы </a:t>
          </a:r>
          <a:r>
            <a:rPr lang="ru-RU" sz="1000" dirty="0" smtClean="0"/>
            <a:t>бар </a:t>
          </a:r>
          <a:r>
            <a:rPr lang="ru-RU" sz="1000" dirty="0" err="1" smtClean="0"/>
            <a:t>қаланың</a:t>
          </a:r>
          <a:r>
            <a:rPr lang="ru-RU" sz="1000" dirty="0" smtClean="0"/>
            <a:t>) бюджет </a:t>
          </a:r>
          <a:r>
            <a:rPr lang="ru-RU" sz="1000" dirty="0" err="1" smtClean="0"/>
            <a:t>жобасын</a:t>
          </a:r>
          <a:r>
            <a:rPr lang="ru-RU" sz="1000" dirty="0" smtClean="0"/>
            <a:t> </a:t>
          </a:r>
          <a:r>
            <a:rPr lang="ru-RU" sz="1000" dirty="0" err="1" smtClean="0"/>
            <a:t>қарау және айқындау ағымдағы қаржы жылының </a:t>
          </a:r>
          <a:r>
            <a:rPr lang="ru-RU" sz="1000" dirty="0" smtClean="0"/>
            <a:t>1 </a:t>
          </a:r>
          <a:r>
            <a:rPr lang="ru-RU" sz="1000" dirty="0" err="1" smtClean="0"/>
            <a:t>қазанынан кешіктірілмей</a:t>
          </a:r>
          <a:r>
            <a:rPr lang="ru-RU" sz="1000" dirty="0" smtClean="0"/>
            <a:t> </a:t>
          </a:r>
          <a:r>
            <a:rPr lang="ru-RU" sz="1000" dirty="0" err="1" smtClean="0"/>
            <a:t>аяқталады</a:t>
          </a:r>
          <a:r>
            <a:rPr lang="ru-RU" sz="1000" dirty="0" smtClean="0"/>
            <a:t>.</a:t>
          </a:r>
          <a:endParaRPr lang="ru-RU" sz="1000" b="1" dirty="0"/>
        </a:p>
      </dgm:t>
    </dgm:pt>
    <dgm:pt modelId="{7A3A8A67-B348-4E12-8830-8D4222656C99}" type="parTrans" cxnId="{D6FABFC6-6BE5-47A1-9D2A-6DC328CEF6C4}">
      <dgm:prSet/>
      <dgm:spPr/>
      <dgm:t>
        <a:bodyPr/>
        <a:lstStyle/>
        <a:p>
          <a:endParaRPr lang="ru-RU"/>
        </a:p>
      </dgm:t>
    </dgm:pt>
    <dgm:pt modelId="{C6FE05DF-841E-4E19-9A85-E10195C34F6E}" type="sibTrans" cxnId="{D6FABFC6-6BE5-47A1-9D2A-6DC328CEF6C4}">
      <dgm:prSet/>
      <dgm:spPr/>
      <dgm:t>
        <a:bodyPr/>
        <a:lstStyle/>
        <a:p>
          <a:endParaRPr lang="ru-RU"/>
        </a:p>
      </dgm:t>
    </dgm:pt>
    <dgm:pt modelId="{591F3FC1-C9AA-4762-B64C-42AACC920C60}">
      <dgm:prSet phldrT="[Текст]" custT="1"/>
      <dgm:spPr/>
      <dgm:t>
        <a:bodyPr/>
        <a:lstStyle/>
        <a:p>
          <a:r>
            <a:rPr lang="ru-RU" sz="1000" dirty="0" err="1" smtClean="0"/>
            <a:t>Аудандық бюджеттің жобасын</a:t>
          </a:r>
          <a:r>
            <a:rPr lang="ru-RU" sz="1000" dirty="0" smtClean="0"/>
            <a:t> </a:t>
          </a:r>
          <a:r>
            <a:rPr lang="ru-RU" sz="1000" dirty="0" err="1" smtClean="0"/>
            <a:t>жасау</a:t>
          </a:r>
          <a:r>
            <a:rPr lang="ru-RU" sz="1000" dirty="0" smtClean="0"/>
            <a:t> </a:t>
          </a:r>
          <a:r>
            <a:rPr lang="ru-RU" sz="1000" dirty="0" err="1" smtClean="0"/>
            <a:t>және </a:t>
          </a:r>
          <a:r>
            <a:rPr lang="ru-RU" sz="1000" dirty="0" smtClean="0"/>
            <a:t>оны 1 </a:t>
          </a:r>
          <a:r>
            <a:rPr lang="ru-RU" sz="1000" dirty="0" err="1" smtClean="0"/>
            <a:t>қарашаға дейін</a:t>
          </a:r>
          <a:r>
            <a:rPr lang="ru-RU" sz="1000" dirty="0" smtClean="0"/>
            <a:t> </a:t>
          </a:r>
          <a:r>
            <a:rPr lang="ru-RU" sz="1000" dirty="0" err="1" smtClean="0"/>
            <a:t>аудандық мәслихаттың қарауына шығару</a:t>
          </a:r>
          <a:endParaRPr lang="ru-RU" sz="1000" dirty="0"/>
        </a:p>
      </dgm:t>
    </dgm:pt>
    <dgm:pt modelId="{E51EABD9-233B-4074-9985-163178D13F04}" type="parTrans" cxnId="{84065487-53C6-40B7-8391-C2E3146B6F39}">
      <dgm:prSet/>
      <dgm:spPr/>
      <dgm:t>
        <a:bodyPr/>
        <a:lstStyle/>
        <a:p>
          <a:endParaRPr lang="ru-RU"/>
        </a:p>
      </dgm:t>
    </dgm:pt>
    <dgm:pt modelId="{E43EE7BE-CE0E-4B5E-9D10-0068DBC66298}" type="sibTrans" cxnId="{84065487-53C6-40B7-8391-C2E3146B6F39}">
      <dgm:prSet/>
      <dgm:spPr/>
      <dgm:t>
        <a:bodyPr/>
        <a:lstStyle/>
        <a:p>
          <a:endParaRPr lang="ru-RU"/>
        </a:p>
      </dgm:t>
    </dgm:pt>
    <dgm:pt modelId="{F99FDB2C-3F4F-4EFA-9806-F484CDB99311}">
      <dgm:prSet phldrT="[Текст]" custT="1"/>
      <dgm:spPr/>
      <dgm:t>
        <a:bodyPr/>
        <a:lstStyle/>
        <a:p>
          <a:r>
            <a:rPr lang="ru-RU" sz="1000" dirty="0" err="1" smtClean="0"/>
            <a:t>Бюджеттік</a:t>
          </a:r>
          <a:r>
            <a:rPr lang="ru-RU" sz="1000" dirty="0" smtClean="0"/>
            <a:t> </a:t>
          </a:r>
          <a:r>
            <a:rPr lang="ru-RU" sz="1000" dirty="0" err="1" smtClean="0"/>
            <a:t>бағдарламалар әкімгерлерінің бюджеттік</a:t>
          </a:r>
          <a:r>
            <a:rPr lang="ru-RU" sz="1000" dirty="0" smtClean="0"/>
            <a:t> </a:t>
          </a:r>
          <a:r>
            <a:rPr lang="ru-RU" sz="1000" dirty="0" err="1" smtClean="0"/>
            <a:t>өтінімдерді аудандық бюджеттік</a:t>
          </a:r>
          <a:r>
            <a:rPr lang="ru-RU" sz="1000" dirty="0" smtClean="0"/>
            <a:t> </a:t>
          </a:r>
          <a:r>
            <a:rPr lang="ru-RU" sz="1000" dirty="0" err="1" smtClean="0"/>
            <a:t>комиссияның қарауына беруі</a:t>
          </a:r>
          <a:r>
            <a:rPr lang="ru-RU" sz="1000" dirty="0" smtClean="0"/>
            <a:t> </a:t>
          </a:r>
          <a:endParaRPr lang="ru-RU" sz="1000" dirty="0"/>
        </a:p>
      </dgm:t>
    </dgm:pt>
    <dgm:pt modelId="{02078AA2-F884-4AEC-87A2-9657D5F48437}" type="parTrans" cxnId="{DA6B1901-650D-443C-8B25-47A09A5CCE07}">
      <dgm:prSet/>
      <dgm:spPr/>
      <dgm:t>
        <a:bodyPr/>
        <a:lstStyle/>
        <a:p>
          <a:endParaRPr lang="ru-RU"/>
        </a:p>
      </dgm:t>
    </dgm:pt>
    <dgm:pt modelId="{51F619B6-235C-4C46-B4D3-CF1AAD385C87}" type="sibTrans" cxnId="{DA6B1901-650D-443C-8B25-47A09A5CCE07}">
      <dgm:prSet/>
      <dgm:spPr/>
      <dgm:t>
        <a:bodyPr/>
        <a:lstStyle/>
        <a:p>
          <a:endParaRPr lang="ru-RU"/>
        </a:p>
      </dgm:t>
    </dgm:pt>
    <dgm:pt modelId="{6CBD5091-4A42-42AD-84D7-0DD55A51906C}">
      <dgm:prSet phldrT="[Текст]" custT="1"/>
      <dgm:spPr/>
      <dgm:t>
        <a:bodyPr/>
        <a:lstStyle/>
        <a:p>
          <a:r>
            <a:rPr lang="ru-RU" sz="1000" dirty="0" err="1" smtClean="0"/>
            <a:t>Аудандық мәслихатқа есепті</a:t>
          </a:r>
          <a:r>
            <a:rPr lang="ru-RU" sz="1000" dirty="0" smtClean="0"/>
            <a:t> </a:t>
          </a:r>
          <a:r>
            <a:rPr lang="ru-RU" sz="1000" dirty="0" err="1" smtClean="0"/>
            <a:t>қаржы жылы</a:t>
          </a:r>
          <a:r>
            <a:rPr lang="ru-RU" sz="1000" dirty="0" smtClean="0"/>
            <a:t> </a:t>
          </a:r>
          <a:r>
            <a:rPr lang="ru-RU" sz="1000" dirty="0" err="1" smtClean="0"/>
            <a:t>үшін аудандық бюджеттің атқарылуы туралы</a:t>
          </a:r>
          <a:r>
            <a:rPr lang="ru-RU" sz="1000" dirty="0" smtClean="0"/>
            <a:t> </a:t>
          </a:r>
          <a:r>
            <a:rPr lang="ru-RU" sz="1000" dirty="0" err="1" smtClean="0"/>
            <a:t>жылдық есепті</a:t>
          </a:r>
          <a:r>
            <a:rPr lang="ru-RU" sz="1000" dirty="0" smtClean="0"/>
            <a:t> 1 </a:t>
          </a:r>
          <a:r>
            <a:rPr lang="ru-RU" sz="1000" dirty="0" err="1" smtClean="0"/>
            <a:t>сәуірге дейін</a:t>
          </a:r>
          <a:r>
            <a:rPr lang="ru-RU" sz="1000" dirty="0" smtClean="0"/>
            <a:t> </a:t>
          </a:r>
          <a:r>
            <a:rPr lang="ru-RU" sz="1000" dirty="0" err="1" smtClean="0"/>
            <a:t>ұсыну</a:t>
          </a:r>
          <a:r>
            <a:rPr lang="ru-RU" sz="1000" dirty="0" smtClean="0"/>
            <a:t>, оны </a:t>
          </a:r>
          <a:r>
            <a:rPr lang="ru-RU" sz="1000" dirty="0" err="1" smtClean="0"/>
            <a:t>бекіту</a:t>
          </a:r>
          <a:endParaRPr lang="ru-RU" sz="1000" dirty="0"/>
        </a:p>
      </dgm:t>
    </dgm:pt>
    <dgm:pt modelId="{F4F1CC2D-E938-40C3-B2C1-060AFA8D9584}" type="parTrans" cxnId="{D1EB0681-BEE9-470F-9D98-4D52EEDD9DA9}">
      <dgm:prSet/>
      <dgm:spPr/>
      <dgm:t>
        <a:bodyPr/>
        <a:lstStyle/>
        <a:p>
          <a:endParaRPr lang="ru-RU"/>
        </a:p>
      </dgm:t>
    </dgm:pt>
    <dgm:pt modelId="{EFC6E643-2ABF-4393-9B1D-6F3CA75C9F09}" type="sibTrans" cxnId="{D1EB0681-BEE9-470F-9D98-4D52EEDD9DA9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16769FE-6C22-4D5F-925C-F2DE9D8E858A}" type="pres">
      <dgm:prSet presAssocID="{CB83C47B-0A20-4F97-B894-44273A532355}" presName="root" presStyleCnt="0"/>
      <dgm:spPr/>
    </dgm:pt>
    <dgm:pt modelId="{7D81B9BA-E5E1-4C35-94ED-BB92A482ABEB}" type="pres">
      <dgm:prSet presAssocID="{CB83C47B-0A20-4F97-B894-44273A532355}" presName="rootComposite" presStyleCnt="0"/>
      <dgm:spPr/>
    </dgm:pt>
    <dgm:pt modelId="{F7ACEEFB-EAFD-4E09-A54F-C741A46469F0}" type="pres">
      <dgm:prSet presAssocID="{CB83C47B-0A20-4F97-B894-44273A532355}" presName="rootText" presStyleLbl="node1" presStyleIdx="0" presStyleCnt="2" custScaleX="302139" custScaleY="116275"/>
      <dgm:spPr/>
      <dgm:t>
        <a:bodyPr/>
        <a:lstStyle/>
        <a:p>
          <a:endParaRPr lang="ru-RU"/>
        </a:p>
      </dgm:t>
    </dgm:pt>
    <dgm:pt modelId="{35570B51-6669-45B5-9CA2-A47C0DA1DC3D}" type="pres">
      <dgm:prSet presAssocID="{CB83C47B-0A20-4F97-B894-44273A532355}" presName="rootConnector" presStyleLbl="node1" presStyleIdx="0" presStyleCnt="2"/>
      <dgm:spPr/>
      <dgm:t>
        <a:bodyPr/>
        <a:lstStyle/>
        <a:p>
          <a:endParaRPr lang="ru-RU"/>
        </a:p>
      </dgm:t>
    </dgm:pt>
    <dgm:pt modelId="{629A8C0E-1F70-485F-A9A8-EA4B537BDB96}" type="pres">
      <dgm:prSet presAssocID="{CB83C47B-0A20-4F97-B894-44273A532355}" presName="childShape" presStyleCnt="0"/>
      <dgm:spPr/>
    </dgm:pt>
    <dgm:pt modelId="{0C99323F-63A6-4358-8872-9AD5E9A6A8F1}" type="pres">
      <dgm:prSet presAssocID="{9372E3EB-ECF7-481C-B14B-CE278804D85B}" presName="Name13" presStyleLbl="parChTrans1D2" presStyleIdx="0" presStyleCnt="10"/>
      <dgm:spPr/>
      <dgm:t>
        <a:bodyPr/>
        <a:lstStyle/>
        <a:p>
          <a:endParaRPr lang="ru-RU"/>
        </a:p>
      </dgm:t>
    </dgm:pt>
    <dgm:pt modelId="{406B0F69-986B-476C-997C-F2FF9C9B7F37}" type="pres">
      <dgm:prSet presAssocID="{F695CDCB-648C-4C75-911B-4B5CA20BD568}" presName="childText" presStyleLbl="bgAcc1" presStyleIdx="0" presStyleCnt="10" custScaleX="289800" custScaleY="68298" custLinFactNeighborX="7435" custLinFactNeighborY="-60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7990A-00C5-497D-BBD0-39900F0BD08C}" type="pres">
      <dgm:prSet presAssocID="{563ADFB8-371E-45E2-8840-9FC1DF668168}" presName="Name13" presStyleLbl="parChTrans1D2" presStyleIdx="1" presStyleCnt="10"/>
      <dgm:spPr/>
      <dgm:t>
        <a:bodyPr/>
        <a:lstStyle/>
        <a:p>
          <a:endParaRPr lang="ru-RU"/>
        </a:p>
      </dgm:t>
    </dgm:pt>
    <dgm:pt modelId="{AB9DE763-E492-46D7-B115-3DE9242A212F}" type="pres">
      <dgm:prSet presAssocID="{08CE771F-6983-4D69-8839-3EA7A234E8AF}" presName="childText" presStyleLbl="bgAcc1" presStyleIdx="1" presStyleCnt="10" custScaleX="293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C8758C-F5EE-48B7-8FF4-B12F677BBF18}" type="pres">
      <dgm:prSet presAssocID="{7A3A8A67-B348-4E12-8830-8D4222656C99}" presName="Name13" presStyleLbl="parChTrans1D2" presStyleIdx="2" presStyleCnt="10"/>
      <dgm:spPr/>
      <dgm:t>
        <a:bodyPr/>
        <a:lstStyle/>
        <a:p>
          <a:endParaRPr lang="ru-RU"/>
        </a:p>
      </dgm:t>
    </dgm:pt>
    <dgm:pt modelId="{287D56E9-9078-4D3C-85C3-F9D5645E3DB2}" type="pres">
      <dgm:prSet presAssocID="{2F71F045-465D-45A3-94E5-AE449F76BB65}" presName="childText" presStyleLbl="bgAcc1" presStyleIdx="2" presStyleCnt="10" custScaleX="2898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1406BA-7484-4F89-9B78-5D48C1F1444F}" type="pres">
      <dgm:prSet presAssocID="{E51EABD9-233B-4074-9985-163178D13F04}" presName="Name13" presStyleLbl="parChTrans1D2" presStyleIdx="3" presStyleCnt="10"/>
      <dgm:spPr/>
      <dgm:t>
        <a:bodyPr/>
        <a:lstStyle/>
        <a:p>
          <a:endParaRPr lang="ru-RU"/>
        </a:p>
      </dgm:t>
    </dgm:pt>
    <dgm:pt modelId="{0018A75A-35B2-41CA-ADAF-C058ED4A8D94}" type="pres">
      <dgm:prSet presAssocID="{591F3FC1-C9AA-4762-B64C-42AACC920C60}" presName="childText" presStyleLbl="bgAcc1" presStyleIdx="3" presStyleCnt="10" custScaleX="293681" custScaleY="785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C58096-1E83-4BBA-B566-30CFF537D94E}" type="pres">
      <dgm:prSet presAssocID="{02078AA2-F884-4AEC-87A2-9657D5F48437}" presName="Name13" presStyleLbl="parChTrans1D2" presStyleIdx="4" presStyleCnt="10"/>
      <dgm:spPr/>
      <dgm:t>
        <a:bodyPr/>
        <a:lstStyle/>
        <a:p>
          <a:endParaRPr lang="ru-RU"/>
        </a:p>
      </dgm:t>
    </dgm:pt>
    <dgm:pt modelId="{55D7279F-89C4-4A03-9306-2D309DF294F7}" type="pres">
      <dgm:prSet presAssocID="{F99FDB2C-3F4F-4EFA-9806-F484CDB99311}" presName="childText" presStyleLbl="bgAcc1" presStyleIdx="4" presStyleCnt="10" custScaleX="293681" custScaleY="79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161832-0D10-40EB-B7B6-DE4C4A6BB2EF}" type="pres">
      <dgm:prSet presAssocID="{BF0FF024-5B75-445A-B670-E5125772F858}" presName="root" presStyleCnt="0"/>
      <dgm:spPr/>
    </dgm:pt>
    <dgm:pt modelId="{C3F30CD5-0B35-415E-B76E-83C0F5D8B87A}" type="pres">
      <dgm:prSet presAssocID="{BF0FF024-5B75-445A-B670-E5125772F858}" presName="rootComposite" presStyleCnt="0"/>
      <dgm:spPr/>
    </dgm:pt>
    <dgm:pt modelId="{EA0DBEE8-E2EE-4570-8D79-949C1A922AAA}" type="pres">
      <dgm:prSet presAssocID="{BF0FF024-5B75-445A-B670-E5125772F858}" presName="rootText" presStyleLbl="node1" presStyleIdx="1" presStyleCnt="2" custScaleX="282673" custScaleY="121099"/>
      <dgm:spPr/>
      <dgm:t>
        <a:bodyPr/>
        <a:lstStyle/>
        <a:p>
          <a:endParaRPr lang="ru-RU"/>
        </a:p>
      </dgm:t>
    </dgm:pt>
    <dgm:pt modelId="{EA50A4B4-6B4E-4901-B734-451D6D66F31C}" type="pres">
      <dgm:prSet presAssocID="{BF0FF024-5B75-445A-B670-E5125772F858}" presName="rootConnector" presStyleLbl="node1" presStyleIdx="1" presStyleCnt="2"/>
      <dgm:spPr/>
      <dgm:t>
        <a:bodyPr/>
        <a:lstStyle/>
        <a:p>
          <a:endParaRPr lang="ru-RU"/>
        </a:p>
      </dgm:t>
    </dgm:pt>
    <dgm:pt modelId="{CDB6D5E5-3BDE-4621-B21A-EB3C1C58FFDD}" type="pres">
      <dgm:prSet presAssocID="{BF0FF024-5B75-445A-B670-E5125772F858}" presName="childShape" presStyleCnt="0"/>
      <dgm:spPr/>
    </dgm:pt>
    <dgm:pt modelId="{97E80173-60D8-41FB-9CA3-79CA59AEFFC5}" type="pres">
      <dgm:prSet presAssocID="{1690290C-4AF4-46D5-9405-37F4AE4E6585}" presName="Name13" presStyleLbl="parChTrans1D2" presStyleIdx="5" presStyleCnt="10"/>
      <dgm:spPr/>
      <dgm:t>
        <a:bodyPr/>
        <a:lstStyle/>
        <a:p>
          <a:endParaRPr lang="ru-RU"/>
        </a:p>
      </dgm:t>
    </dgm:pt>
    <dgm:pt modelId="{C2B1E746-81CC-4C23-987E-053D2517C5FD}" type="pres">
      <dgm:prSet presAssocID="{B64B408D-AEEF-4761-A536-70FEB3C582F1}" presName="childText" presStyleLbl="bgAcc1" presStyleIdx="5" presStyleCnt="10" custScaleX="266715" custScaleY="72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B41427-8509-4619-8E69-7E9623B265A8}" type="pres">
      <dgm:prSet presAssocID="{F83B5ACB-4DE6-4C82-8412-2B23DB914B98}" presName="Name13" presStyleLbl="parChTrans1D2" presStyleIdx="6" presStyleCnt="10"/>
      <dgm:spPr/>
      <dgm:t>
        <a:bodyPr/>
        <a:lstStyle/>
        <a:p>
          <a:endParaRPr lang="ru-RU"/>
        </a:p>
      </dgm:t>
    </dgm:pt>
    <dgm:pt modelId="{13C66F0A-341F-40C0-982F-70985DED7BD6}" type="pres">
      <dgm:prSet presAssocID="{01B475EE-51A9-4B8E-AAB8-4065FD959E00}" presName="childText" presStyleLbl="bgAcc1" presStyleIdx="6" presStyleCnt="10" custScaleX="266479" custScaleY="793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76E29A-9C5A-4D77-8950-9A4AFA93E427}" type="pres">
      <dgm:prSet presAssocID="{1DD4F7DC-DC4B-4C57-8940-409800ABD9FF}" presName="Name13" presStyleLbl="parChTrans1D2" presStyleIdx="7" presStyleCnt="10"/>
      <dgm:spPr/>
      <dgm:t>
        <a:bodyPr/>
        <a:lstStyle/>
        <a:p>
          <a:endParaRPr lang="ru-RU"/>
        </a:p>
      </dgm:t>
    </dgm:pt>
    <dgm:pt modelId="{8BF35BF1-46F1-4924-96CE-655A6B793B0D}" type="pres">
      <dgm:prSet presAssocID="{EA2CCAC5-E8FE-4E84-8E89-CF4336F793BC}" presName="childText" presStyleLbl="bgAcc1" presStyleIdx="7" presStyleCnt="10" custScaleX="266479" custScaleY="802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6B0A52-AD46-4DBD-AAA5-4A79C7D0C6E4}" type="pres">
      <dgm:prSet presAssocID="{E64D1013-A1EB-499B-9B7E-2D7C7D4D5C74}" presName="Name13" presStyleLbl="parChTrans1D2" presStyleIdx="8" presStyleCnt="10"/>
      <dgm:spPr/>
      <dgm:t>
        <a:bodyPr/>
        <a:lstStyle/>
        <a:p>
          <a:endParaRPr lang="ru-RU"/>
        </a:p>
      </dgm:t>
    </dgm:pt>
    <dgm:pt modelId="{0E3F9834-55FD-4F53-9215-222ACE6381BF}" type="pres">
      <dgm:prSet presAssocID="{EB008C09-2C60-4BD8-80D2-568ADE3CC0F9}" presName="childText" presStyleLbl="bgAcc1" presStyleIdx="8" presStyleCnt="10" custScaleX="266715" custScaleY="133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28FFFC-BC2E-403B-8CBB-73473FD526BB}" type="pres">
      <dgm:prSet presAssocID="{F4F1CC2D-E938-40C3-B2C1-060AFA8D9584}" presName="Name13" presStyleLbl="parChTrans1D2" presStyleIdx="9" presStyleCnt="10"/>
      <dgm:spPr/>
      <dgm:t>
        <a:bodyPr/>
        <a:lstStyle/>
        <a:p>
          <a:endParaRPr lang="ru-RU"/>
        </a:p>
      </dgm:t>
    </dgm:pt>
    <dgm:pt modelId="{36505F4B-492C-48F6-AFD1-05D8FF8CDBB1}" type="pres">
      <dgm:prSet presAssocID="{6CBD5091-4A42-42AD-84D7-0DD55A51906C}" presName="childText" presStyleLbl="bgAcc1" presStyleIdx="9" presStyleCnt="10" custScaleX="261857" custScaleY="89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2CC10D-9579-4F4E-B5B4-11841F13ED97}" srcId="{BF0FF024-5B75-445A-B670-E5125772F858}" destId="{EA2CCAC5-E8FE-4E84-8E89-CF4336F793BC}" srcOrd="2" destOrd="0" parTransId="{1DD4F7DC-DC4B-4C57-8940-409800ABD9FF}" sibTransId="{18A5D52B-35C1-441F-8F66-372CC0741F02}"/>
    <dgm:cxn modelId="{7617FC90-2590-48DA-ACEE-65062DE52410}" type="presOf" srcId="{DBAE58B2-7643-4DA8-A65C-09DDF457139F}" destId="{6D453836-F8F4-40F9-86FB-2B7C126F476E}" srcOrd="0" destOrd="0" presId="urn:microsoft.com/office/officeart/2005/8/layout/hierarchy3"/>
    <dgm:cxn modelId="{085EFA09-38BE-4966-9A65-8BE6D3BF164F}" srcId="{DBAE58B2-7643-4DA8-A65C-09DDF457139F}" destId="{CB83C47B-0A20-4F97-B894-44273A532355}" srcOrd="0" destOrd="0" parTransId="{F41CF8E6-7B29-460D-A1A3-064E7AA9CD6E}" sibTransId="{68451708-2B66-46FA-82FA-D1BE6FB5B1D2}"/>
    <dgm:cxn modelId="{BD0E42DC-6D4F-4B11-A2DA-7A6422C98212}" type="presOf" srcId="{9372E3EB-ECF7-481C-B14B-CE278804D85B}" destId="{0C99323F-63A6-4358-8872-9AD5E9A6A8F1}" srcOrd="0" destOrd="0" presId="urn:microsoft.com/office/officeart/2005/8/layout/hierarchy3"/>
    <dgm:cxn modelId="{7D269B22-5796-4590-B1F6-A8AAAC624553}" type="presOf" srcId="{E64D1013-A1EB-499B-9B7E-2D7C7D4D5C74}" destId="{3F6B0A52-AD46-4DBD-AAA5-4A79C7D0C6E4}" srcOrd="0" destOrd="0" presId="urn:microsoft.com/office/officeart/2005/8/layout/hierarchy3"/>
    <dgm:cxn modelId="{D1EB0681-BEE9-470F-9D98-4D52EEDD9DA9}" srcId="{BF0FF024-5B75-445A-B670-E5125772F858}" destId="{6CBD5091-4A42-42AD-84D7-0DD55A51906C}" srcOrd="4" destOrd="0" parTransId="{F4F1CC2D-E938-40C3-B2C1-060AFA8D9584}" sibTransId="{EFC6E643-2ABF-4393-9B1D-6F3CA75C9F09}"/>
    <dgm:cxn modelId="{5053F5CD-2197-4FAB-BB26-7F784AE0DC13}" srcId="{BF0FF024-5B75-445A-B670-E5125772F858}" destId="{01B475EE-51A9-4B8E-AAB8-4065FD959E00}" srcOrd="1" destOrd="0" parTransId="{F83B5ACB-4DE6-4C82-8412-2B23DB914B98}" sibTransId="{17370383-2A9A-4B5C-B655-6AC3706233CE}"/>
    <dgm:cxn modelId="{C1EB7B51-AD8C-45D8-94C4-5002E6F19C84}" type="presOf" srcId="{6CBD5091-4A42-42AD-84D7-0DD55A51906C}" destId="{36505F4B-492C-48F6-AFD1-05D8FF8CDBB1}" srcOrd="0" destOrd="0" presId="urn:microsoft.com/office/officeart/2005/8/layout/hierarchy3"/>
    <dgm:cxn modelId="{0E73638D-331F-4FF8-9B26-39E1E93580D3}" type="presOf" srcId="{7A3A8A67-B348-4E12-8830-8D4222656C99}" destId="{66C8758C-F5EE-48B7-8FF4-B12F677BBF18}" srcOrd="0" destOrd="0" presId="urn:microsoft.com/office/officeart/2005/8/layout/hierarchy3"/>
    <dgm:cxn modelId="{2EAC138D-AB36-4D6A-BC1A-BB66F2B57E33}" type="presOf" srcId="{CB83C47B-0A20-4F97-B894-44273A532355}" destId="{F7ACEEFB-EAFD-4E09-A54F-C741A46469F0}" srcOrd="0" destOrd="0" presId="urn:microsoft.com/office/officeart/2005/8/layout/hierarchy3"/>
    <dgm:cxn modelId="{016D8C52-063C-4376-B7DD-BFE3E4EAD993}" type="presOf" srcId="{1690290C-4AF4-46D5-9405-37F4AE4E6585}" destId="{97E80173-60D8-41FB-9CA3-79CA59AEFFC5}" srcOrd="0" destOrd="0" presId="urn:microsoft.com/office/officeart/2005/8/layout/hierarchy3"/>
    <dgm:cxn modelId="{01844865-7CFD-41C4-AE71-67D8618D6F90}" type="presOf" srcId="{F695CDCB-648C-4C75-911B-4B5CA20BD568}" destId="{406B0F69-986B-476C-997C-F2FF9C9B7F37}" srcOrd="0" destOrd="0" presId="urn:microsoft.com/office/officeart/2005/8/layout/hierarchy3"/>
    <dgm:cxn modelId="{CD12E2EC-9043-498A-BA94-741FD46528F8}" type="presOf" srcId="{B64B408D-AEEF-4761-A536-70FEB3C582F1}" destId="{C2B1E746-81CC-4C23-987E-053D2517C5FD}" srcOrd="0" destOrd="0" presId="urn:microsoft.com/office/officeart/2005/8/layout/hierarchy3"/>
    <dgm:cxn modelId="{B1190CB6-D4E6-4415-B021-15CF6254AA67}" srcId="{CB83C47B-0A20-4F97-B894-44273A532355}" destId="{F695CDCB-648C-4C75-911B-4B5CA20BD568}" srcOrd="0" destOrd="0" parTransId="{9372E3EB-ECF7-481C-B14B-CE278804D85B}" sibTransId="{8919C7C9-2749-4F49-8F68-F480BA20CDA5}"/>
    <dgm:cxn modelId="{8ABE65FC-AEB6-4641-BA2D-045BCAF11608}" type="presOf" srcId="{EB008C09-2C60-4BD8-80D2-568ADE3CC0F9}" destId="{0E3F9834-55FD-4F53-9215-222ACE6381BF}" srcOrd="0" destOrd="0" presId="urn:microsoft.com/office/officeart/2005/8/layout/hierarchy3"/>
    <dgm:cxn modelId="{E8C4CCDF-5D23-4288-A92D-B5E1712BC6E4}" type="presOf" srcId="{2F71F045-465D-45A3-94E5-AE449F76BB65}" destId="{287D56E9-9078-4D3C-85C3-F9D5645E3DB2}" srcOrd="0" destOrd="0" presId="urn:microsoft.com/office/officeart/2005/8/layout/hierarchy3"/>
    <dgm:cxn modelId="{A8DDEB2B-184F-4D1B-B184-89BBB45CBEEE}" srcId="{BF0FF024-5B75-445A-B670-E5125772F858}" destId="{B64B408D-AEEF-4761-A536-70FEB3C582F1}" srcOrd="0" destOrd="0" parTransId="{1690290C-4AF4-46D5-9405-37F4AE4E6585}" sibTransId="{A36A3985-DCD7-459A-B11A-C333C9CBB9F2}"/>
    <dgm:cxn modelId="{A96B4204-347D-4085-8151-296F41C79B03}" type="presOf" srcId="{01B475EE-51A9-4B8E-AAB8-4065FD959E00}" destId="{13C66F0A-341F-40C0-982F-70985DED7BD6}" srcOrd="0" destOrd="0" presId="urn:microsoft.com/office/officeart/2005/8/layout/hierarchy3"/>
    <dgm:cxn modelId="{D55DA843-DCF3-4896-9F77-8FA3DEB368B4}" srcId="{BF0FF024-5B75-445A-B670-E5125772F858}" destId="{EB008C09-2C60-4BD8-80D2-568ADE3CC0F9}" srcOrd="3" destOrd="0" parTransId="{E64D1013-A1EB-499B-9B7E-2D7C7D4D5C74}" sibTransId="{8A39C3B6-34F0-41CA-9ABF-459CF1AAF377}"/>
    <dgm:cxn modelId="{6D20D204-B001-4974-A5DF-E9CD45EA78C2}" srcId="{CB83C47B-0A20-4F97-B894-44273A532355}" destId="{08CE771F-6983-4D69-8839-3EA7A234E8AF}" srcOrd="1" destOrd="0" parTransId="{563ADFB8-371E-45E2-8840-9FC1DF668168}" sibTransId="{A91A30AF-C32E-46D4-AFC8-50039FF02245}"/>
    <dgm:cxn modelId="{E3815DF4-66C6-41E4-87C3-92B4DCE04EDE}" type="presOf" srcId="{F99FDB2C-3F4F-4EFA-9806-F484CDB99311}" destId="{55D7279F-89C4-4A03-9306-2D309DF294F7}" srcOrd="0" destOrd="0" presId="urn:microsoft.com/office/officeart/2005/8/layout/hierarchy3"/>
    <dgm:cxn modelId="{F3AE5FA2-F0C3-4FB6-B77A-A479C9B71760}" type="presOf" srcId="{1DD4F7DC-DC4B-4C57-8940-409800ABD9FF}" destId="{7176E29A-9C5A-4D77-8950-9A4AFA93E427}" srcOrd="0" destOrd="0" presId="urn:microsoft.com/office/officeart/2005/8/layout/hierarchy3"/>
    <dgm:cxn modelId="{78BCE6F4-D772-4C09-8113-80A29C89FE1A}" type="presOf" srcId="{BF0FF024-5B75-445A-B670-E5125772F858}" destId="{EA0DBEE8-E2EE-4570-8D79-949C1A922AAA}" srcOrd="0" destOrd="0" presId="urn:microsoft.com/office/officeart/2005/8/layout/hierarchy3"/>
    <dgm:cxn modelId="{DA6B1901-650D-443C-8B25-47A09A5CCE07}" srcId="{CB83C47B-0A20-4F97-B894-44273A532355}" destId="{F99FDB2C-3F4F-4EFA-9806-F484CDB99311}" srcOrd="4" destOrd="0" parTransId="{02078AA2-F884-4AEC-87A2-9657D5F48437}" sibTransId="{51F619B6-235C-4C46-B4D3-CF1AAD385C87}"/>
    <dgm:cxn modelId="{0AD9F4BE-9E8F-480C-A74E-30D95EC77588}" type="presOf" srcId="{F4F1CC2D-E938-40C3-B2C1-060AFA8D9584}" destId="{7228FFFC-BC2E-403B-8CBB-73473FD526BB}" srcOrd="0" destOrd="0" presId="urn:microsoft.com/office/officeart/2005/8/layout/hierarchy3"/>
    <dgm:cxn modelId="{8774F864-AAE4-4ACA-862E-A35EA0AC9007}" type="presOf" srcId="{08CE771F-6983-4D69-8839-3EA7A234E8AF}" destId="{AB9DE763-E492-46D7-B115-3DE9242A212F}" srcOrd="0" destOrd="0" presId="urn:microsoft.com/office/officeart/2005/8/layout/hierarchy3"/>
    <dgm:cxn modelId="{7C62D3FF-7476-4CD2-B5D7-DA89D5FBD3FA}" type="presOf" srcId="{BF0FF024-5B75-445A-B670-E5125772F858}" destId="{EA50A4B4-6B4E-4901-B734-451D6D66F31C}" srcOrd="1" destOrd="0" presId="urn:microsoft.com/office/officeart/2005/8/layout/hierarchy3"/>
    <dgm:cxn modelId="{D6FABFC6-6BE5-47A1-9D2A-6DC328CEF6C4}" srcId="{CB83C47B-0A20-4F97-B894-44273A532355}" destId="{2F71F045-465D-45A3-94E5-AE449F76BB65}" srcOrd="2" destOrd="0" parTransId="{7A3A8A67-B348-4E12-8830-8D4222656C99}" sibTransId="{C6FE05DF-841E-4E19-9A85-E10195C34F6E}"/>
    <dgm:cxn modelId="{84065487-53C6-40B7-8391-C2E3146B6F39}" srcId="{CB83C47B-0A20-4F97-B894-44273A532355}" destId="{591F3FC1-C9AA-4762-B64C-42AACC920C60}" srcOrd="3" destOrd="0" parTransId="{E51EABD9-233B-4074-9985-163178D13F04}" sibTransId="{E43EE7BE-CE0E-4B5E-9D10-0068DBC66298}"/>
    <dgm:cxn modelId="{DC4EBC8E-B2D0-440D-AE0E-6996FF47A6B6}" type="presOf" srcId="{F83B5ACB-4DE6-4C82-8412-2B23DB914B98}" destId="{08B41427-8509-4619-8E69-7E9623B265A8}" srcOrd="0" destOrd="0" presId="urn:microsoft.com/office/officeart/2005/8/layout/hierarchy3"/>
    <dgm:cxn modelId="{2FE197FC-1E59-464B-9D8C-CC8B157A76D6}" type="presOf" srcId="{E51EABD9-233B-4074-9985-163178D13F04}" destId="{751406BA-7484-4F89-9B78-5D48C1F1444F}" srcOrd="0" destOrd="0" presId="urn:microsoft.com/office/officeart/2005/8/layout/hierarchy3"/>
    <dgm:cxn modelId="{6224C502-3CB8-400B-BED7-50DFCD2373BB}" type="presOf" srcId="{591F3FC1-C9AA-4762-B64C-42AACC920C60}" destId="{0018A75A-35B2-41CA-ADAF-C058ED4A8D94}" srcOrd="0" destOrd="0" presId="urn:microsoft.com/office/officeart/2005/8/layout/hierarchy3"/>
    <dgm:cxn modelId="{EB89A78F-908B-4BE9-B256-0687EC4186B9}" type="presOf" srcId="{EA2CCAC5-E8FE-4E84-8E89-CF4336F793BC}" destId="{8BF35BF1-46F1-4924-96CE-655A6B793B0D}" srcOrd="0" destOrd="0" presId="urn:microsoft.com/office/officeart/2005/8/layout/hierarchy3"/>
    <dgm:cxn modelId="{A4C4559B-205E-41BD-B8BE-4D4C58D2BE7F}" type="presOf" srcId="{02078AA2-F884-4AEC-87A2-9657D5F48437}" destId="{43C58096-1E83-4BBA-B566-30CFF537D94E}" srcOrd="0" destOrd="0" presId="urn:microsoft.com/office/officeart/2005/8/layout/hierarchy3"/>
    <dgm:cxn modelId="{671EE22E-857E-4A97-B5BC-FD178EBD24C0}" type="presOf" srcId="{563ADFB8-371E-45E2-8840-9FC1DF668168}" destId="{67A7990A-00C5-497D-BBD0-39900F0BD08C}" srcOrd="0" destOrd="0" presId="urn:microsoft.com/office/officeart/2005/8/layout/hierarchy3"/>
    <dgm:cxn modelId="{164D41AA-0435-4759-85D8-17A8255D47C5}" type="presOf" srcId="{CB83C47B-0A20-4F97-B894-44273A532355}" destId="{35570B51-6669-45B5-9CA2-A47C0DA1DC3D}" srcOrd="1" destOrd="0" presId="urn:microsoft.com/office/officeart/2005/8/layout/hierarchy3"/>
    <dgm:cxn modelId="{7AE581FA-348E-4406-B058-E4D3F55AF756}" srcId="{DBAE58B2-7643-4DA8-A65C-09DDF457139F}" destId="{BF0FF024-5B75-445A-B670-E5125772F858}" srcOrd="1" destOrd="0" parTransId="{AD4A6F18-F99D-4DEA-9FB1-45EF6D59CB71}" sibTransId="{60A5E9E5-6BF2-4E0A-81F5-2C6440D987CB}"/>
    <dgm:cxn modelId="{3E354EC5-0DDA-4309-91F3-D1C2C62ABFC3}" type="presParOf" srcId="{6D453836-F8F4-40F9-86FB-2B7C126F476E}" destId="{616769FE-6C22-4D5F-925C-F2DE9D8E858A}" srcOrd="0" destOrd="0" presId="urn:microsoft.com/office/officeart/2005/8/layout/hierarchy3"/>
    <dgm:cxn modelId="{B2E5A61F-02B2-4199-AB57-D366B2671DDF}" type="presParOf" srcId="{616769FE-6C22-4D5F-925C-F2DE9D8E858A}" destId="{7D81B9BA-E5E1-4C35-94ED-BB92A482ABEB}" srcOrd="0" destOrd="0" presId="urn:microsoft.com/office/officeart/2005/8/layout/hierarchy3"/>
    <dgm:cxn modelId="{41C23819-DB99-436F-942C-27E93C5BEE44}" type="presParOf" srcId="{7D81B9BA-E5E1-4C35-94ED-BB92A482ABEB}" destId="{F7ACEEFB-EAFD-4E09-A54F-C741A46469F0}" srcOrd="0" destOrd="0" presId="urn:microsoft.com/office/officeart/2005/8/layout/hierarchy3"/>
    <dgm:cxn modelId="{205249F3-DB14-4E74-BC57-A8D095FAA4C9}" type="presParOf" srcId="{7D81B9BA-E5E1-4C35-94ED-BB92A482ABEB}" destId="{35570B51-6669-45B5-9CA2-A47C0DA1DC3D}" srcOrd="1" destOrd="0" presId="urn:microsoft.com/office/officeart/2005/8/layout/hierarchy3"/>
    <dgm:cxn modelId="{1CDBBAFA-3AD8-4CAA-B310-5EF90578D306}" type="presParOf" srcId="{616769FE-6C22-4D5F-925C-F2DE9D8E858A}" destId="{629A8C0E-1F70-485F-A9A8-EA4B537BDB96}" srcOrd="1" destOrd="0" presId="urn:microsoft.com/office/officeart/2005/8/layout/hierarchy3"/>
    <dgm:cxn modelId="{DEAF11BA-9BF4-4412-AF92-F1F662B4B116}" type="presParOf" srcId="{629A8C0E-1F70-485F-A9A8-EA4B537BDB96}" destId="{0C99323F-63A6-4358-8872-9AD5E9A6A8F1}" srcOrd="0" destOrd="0" presId="urn:microsoft.com/office/officeart/2005/8/layout/hierarchy3"/>
    <dgm:cxn modelId="{3F7D5935-7B24-4E93-9777-D057B62686E9}" type="presParOf" srcId="{629A8C0E-1F70-485F-A9A8-EA4B537BDB96}" destId="{406B0F69-986B-476C-997C-F2FF9C9B7F37}" srcOrd="1" destOrd="0" presId="urn:microsoft.com/office/officeart/2005/8/layout/hierarchy3"/>
    <dgm:cxn modelId="{060987AF-8762-4E15-81C8-889144D01EB6}" type="presParOf" srcId="{629A8C0E-1F70-485F-A9A8-EA4B537BDB96}" destId="{67A7990A-00C5-497D-BBD0-39900F0BD08C}" srcOrd="2" destOrd="0" presId="urn:microsoft.com/office/officeart/2005/8/layout/hierarchy3"/>
    <dgm:cxn modelId="{F7CD6A42-C07F-42ED-A74F-F3E7A3B34F68}" type="presParOf" srcId="{629A8C0E-1F70-485F-A9A8-EA4B537BDB96}" destId="{AB9DE763-E492-46D7-B115-3DE9242A212F}" srcOrd="3" destOrd="0" presId="urn:microsoft.com/office/officeart/2005/8/layout/hierarchy3"/>
    <dgm:cxn modelId="{268523B3-22C7-4702-9364-D0CA6FE9E30E}" type="presParOf" srcId="{629A8C0E-1F70-485F-A9A8-EA4B537BDB96}" destId="{66C8758C-F5EE-48B7-8FF4-B12F677BBF18}" srcOrd="4" destOrd="0" presId="urn:microsoft.com/office/officeart/2005/8/layout/hierarchy3"/>
    <dgm:cxn modelId="{5926BD26-31BE-4BDC-9091-2326A21AB14E}" type="presParOf" srcId="{629A8C0E-1F70-485F-A9A8-EA4B537BDB96}" destId="{287D56E9-9078-4D3C-85C3-F9D5645E3DB2}" srcOrd="5" destOrd="0" presId="urn:microsoft.com/office/officeart/2005/8/layout/hierarchy3"/>
    <dgm:cxn modelId="{2E8488D5-9E4D-4381-92EC-488AD12A4BA9}" type="presParOf" srcId="{629A8C0E-1F70-485F-A9A8-EA4B537BDB96}" destId="{751406BA-7484-4F89-9B78-5D48C1F1444F}" srcOrd="6" destOrd="0" presId="urn:microsoft.com/office/officeart/2005/8/layout/hierarchy3"/>
    <dgm:cxn modelId="{917B851C-1E9E-499E-87EA-BC820D2B043A}" type="presParOf" srcId="{629A8C0E-1F70-485F-A9A8-EA4B537BDB96}" destId="{0018A75A-35B2-41CA-ADAF-C058ED4A8D94}" srcOrd="7" destOrd="0" presId="urn:microsoft.com/office/officeart/2005/8/layout/hierarchy3"/>
    <dgm:cxn modelId="{626BC5FC-984D-46E8-88E2-15D56ECE5577}" type="presParOf" srcId="{629A8C0E-1F70-485F-A9A8-EA4B537BDB96}" destId="{43C58096-1E83-4BBA-B566-30CFF537D94E}" srcOrd="8" destOrd="0" presId="urn:microsoft.com/office/officeart/2005/8/layout/hierarchy3"/>
    <dgm:cxn modelId="{BC057E90-5E64-4CC7-A46B-4891F6D4CF7A}" type="presParOf" srcId="{629A8C0E-1F70-485F-A9A8-EA4B537BDB96}" destId="{55D7279F-89C4-4A03-9306-2D309DF294F7}" srcOrd="9" destOrd="0" presId="urn:microsoft.com/office/officeart/2005/8/layout/hierarchy3"/>
    <dgm:cxn modelId="{8D92BFB8-7471-419C-B503-BCFF1BB20A48}" type="presParOf" srcId="{6D453836-F8F4-40F9-86FB-2B7C126F476E}" destId="{F9161832-0D10-40EB-B7B6-DE4C4A6BB2EF}" srcOrd="1" destOrd="0" presId="urn:microsoft.com/office/officeart/2005/8/layout/hierarchy3"/>
    <dgm:cxn modelId="{251EEA36-8E7E-458A-B5C0-4CB6F39BC8CE}" type="presParOf" srcId="{F9161832-0D10-40EB-B7B6-DE4C4A6BB2EF}" destId="{C3F30CD5-0B35-415E-B76E-83C0F5D8B87A}" srcOrd="0" destOrd="0" presId="urn:microsoft.com/office/officeart/2005/8/layout/hierarchy3"/>
    <dgm:cxn modelId="{37F1722F-1A6C-47A3-9DD2-9ECFE33DDB93}" type="presParOf" srcId="{C3F30CD5-0B35-415E-B76E-83C0F5D8B87A}" destId="{EA0DBEE8-E2EE-4570-8D79-949C1A922AAA}" srcOrd="0" destOrd="0" presId="urn:microsoft.com/office/officeart/2005/8/layout/hierarchy3"/>
    <dgm:cxn modelId="{E5D45C13-D56E-4419-A7BB-B88B249E05F8}" type="presParOf" srcId="{C3F30CD5-0B35-415E-B76E-83C0F5D8B87A}" destId="{EA50A4B4-6B4E-4901-B734-451D6D66F31C}" srcOrd="1" destOrd="0" presId="urn:microsoft.com/office/officeart/2005/8/layout/hierarchy3"/>
    <dgm:cxn modelId="{0B9C3317-F060-40CA-AF3A-B52DD456CFD1}" type="presParOf" srcId="{F9161832-0D10-40EB-B7B6-DE4C4A6BB2EF}" destId="{CDB6D5E5-3BDE-4621-B21A-EB3C1C58FFDD}" srcOrd="1" destOrd="0" presId="urn:microsoft.com/office/officeart/2005/8/layout/hierarchy3"/>
    <dgm:cxn modelId="{5C229B1D-A4BF-4AE8-A9C6-CFC641C92B3E}" type="presParOf" srcId="{CDB6D5E5-3BDE-4621-B21A-EB3C1C58FFDD}" destId="{97E80173-60D8-41FB-9CA3-79CA59AEFFC5}" srcOrd="0" destOrd="0" presId="urn:microsoft.com/office/officeart/2005/8/layout/hierarchy3"/>
    <dgm:cxn modelId="{435DBD64-8A06-430A-8237-F24DDDE94726}" type="presParOf" srcId="{CDB6D5E5-3BDE-4621-B21A-EB3C1C58FFDD}" destId="{C2B1E746-81CC-4C23-987E-053D2517C5FD}" srcOrd="1" destOrd="0" presId="urn:microsoft.com/office/officeart/2005/8/layout/hierarchy3"/>
    <dgm:cxn modelId="{DB147A46-D9DB-4310-9B09-B4304BC3A5B1}" type="presParOf" srcId="{CDB6D5E5-3BDE-4621-B21A-EB3C1C58FFDD}" destId="{08B41427-8509-4619-8E69-7E9623B265A8}" srcOrd="2" destOrd="0" presId="urn:microsoft.com/office/officeart/2005/8/layout/hierarchy3"/>
    <dgm:cxn modelId="{6341D9C2-D2AC-4BEA-9627-268D0FB2C43D}" type="presParOf" srcId="{CDB6D5E5-3BDE-4621-B21A-EB3C1C58FFDD}" destId="{13C66F0A-341F-40C0-982F-70985DED7BD6}" srcOrd="3" destOrd="0" presId="urn:microsoft.com/office/officeart/2005/8/layout/hierarchy3"/>
    <dgm:cxn modelId="{48A4C9CB-B39F-415E-BA4A-C31FDA1DA27E}" type="presParOf" srcId="{CDB6D5E5-3BDE-4621-B21A-EB3C1C58FFDD}" destId="{7176E29A-9C5A-4D77-8950-9A4AFA93E427}" srcOrd="4" destOrd="0" presId="urn:microsoft.com/office/officeart/2005/8/layout/hierarchy3"/>
    <dgm:cxn modelId="{A382DF27-76A5-469B-AF21-D02419CF8CC8}" type="presParOf" srcId="{CDB6D5E5-3BDE-4621-B21A-EB3C1C58FFDD}" destId="{8BF35BF1-46F1-4924-96CE-655A6B793B0D}" srcOrd="5" destOrd="0" presId="urn:microsoft.com/office/officeart/2005/8/layout/hierarchy3"/>
    <dgm:cxn modelId="{2281ABAD-3DF3-4ADA-9CA8-95A2AB47C855}" type="presParOf" srcId="{CDB6D5E5-3BDE-4621-B21A-EB3C1C58FFDD}" destId="{3F6B0A52-AD46-4DBD-AAA5-4A79C7D0C6E4}" srcOrd="6" destOrd="0" presId="urn:microsoft.com/office/officeart/2005/8/layout/hierarchy3"/>
    <dgm:cxn modelId="{C54802F2-47E6-407B-B874-6C78D67A4428}" type="presParOf" srcId="{CDB6D5E5-3BDE-4621-B21A-EB3C1C58FFDD}" destId="{0E3F9834-55FD-4F53-9215-222ACE6381BF}" srcOrd="7" destOrd="0" presId="urn:microsoft.com/office/officeart/2005/8/layout/hierarchy3"/>
    <dgm:cxn modelId="{458D97FA-02B6-496F-93FF-EB1E8D1F3BDC}" type="presParOf" srcId="{CDB6D5E5-3BDE-4621-B21A-EB3C1C58FFDD}" destId="{7228FFFC-BC2E-403B-8CBB-73473FD526BB}" srcOrd="8" destOrd="0" presId="urn:microsoft.com/office/officeart/2005/8/layout/hierarchy3"/>
    <dgm:cxn modelId="{564BA079-9130-45BA-98E4-0FB808E677CC}" type="presParOf" srcId="{CDB6D5E5-3BDE-4621-B21A-EB3C1C58FFDD}" destId="{36505F4B-492C-48F6-AFD1-05D8FF8CDBB1}" srcOrd="9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C0BC8D-AFB1-4237-8E2C-B7ACC5BC4B7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D31C8E-0C58-425E-914E-18B82D9F17DE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2400" dirty="0" err="1" smtClean="0"/>
            <a:t>Аудан</a:t>
          </a:r>
          <a:r>
            <a:rPr lang="ru-RU" sz="2400" dirty="0" smtClean="0"/>
            <a:t> </a:t>
          </a:r>
          <a:r>
            <a:rPr lang="ru-RU" sz="2400" dirty="0" err="1" smtClean="0"/>
            <a:t>бюджеті</a:t>
          </a:r>
          <a:endParaRPr lang="ru-RU" sz="2400" dirty="0"/>
        </a:p>
      </dgm:t>
    </dgm:pt>
    <dgm:pt modelId="{2580F72D-1376-49A7-A23E-4ADE1FE9F102}" type="parTrans" cxnId="{FEC8EF65-A8A8-48B5-A424-9A5B78278480}">
      <dgm:prSet/>
      <dgm:spPr/>
      <dgm:t>
        <a:bodyPr/>
        <a:lstStyle/>
        <a:p>
          <a:endParaRPr lang="ru-RU"/>
        </a:p>
      </dgm:t>
    </dgm:pt>
    <dgm:pt modelId="{1E906F58-63A5-4687-89CE-04843D9B0320}" type="sibTrans" cxnId="{FEC8EF65-A8A8-48B5-A424-9A5B78278480}">
      <dgm:prSet/>
      <dgm:spPr/>
      <dgm:t>
        <a:bodyPr/>
        <a:lstStyle/>
        <a:p>
          <a:endParaRPr lang="ru-RU"/>
        </a:p>
      </dgm:t>
    </dgm:pt>
    <dgm:pt modelId="{3DBCDAD0-E062-4C6C-904E-374FE800743D}">
      <dgm:prSet phldrT="[Текст]"/>
      <dgm:spPr>
        <a:solidFill>
          <a:srgbClr val="4EAEF0"/>
        </a:solidFill>
      </dgm:spPr>
      <dgm:t>
        <a:bodyPr/>
        <a:lstStyle/>
        <a:p>
          <a:r>
            <a:rPr lang="ru-RU" dirty="0" smtClean="0"/>
            <a:t>Бюджет </a:t>
          </a:r>
          <a:r>
            <a:rPr lang="ru-RU" dirty="0" err="1" smtClean="0"/>
            <a:t>қаражатының</a:t>
          </a:r>
          <a:r>
            <a:rPr lang="ru-RU" dirty="0" smtClean="0"/>
            <a:t> бос </a:t>
          </a:r>
          <a:r>
            <a:rPr lang="ru-RU" dirty="0" err="1" smtClean="0"/>
            <a:t>қалдықтары</a:t>
          </a:r>
          <a:endParaRPr lang="ru-RU" dirty="0"/>
        </a:p>
      </dgm:t>
    </dgm:pt>
    <dgm:pt modelId="{70206DDA-1466-4535-A254-939485A1D504}" type="parTrans" cxnId="{3D332534-C453-40CC-AF85-496B8B8A0054}">
      <dgm:prSet/>
      <dgm:spPr/>
      <dgm:t>
        <a:bodyPr/>
        <a:lstStyle/>
        <a:p>
          <a:endParaRPr lang="ru-RU"/>
        </a:p>
      </dgm:t>
    </dgm:pt>
    <dgm:pt modelId="{CA2C7817-C551-4238-8EB8-052D71975470}" type="sibTrans" cxnId="{3D332534-C453-40CC-AF85-496B8B8A0054}">
      <dgm:prSet/>
      <dgm:spPr/>
      <dgm:t>
        <a:bodyPr/>
        <a:lstStyle/>
        <a:p>
          <a:endParaRPr lang="ru-RU"/>
        </a:p>
      </dgm:t>
    </dgm:pt>
    <dgm:pt modelId="{D24EDBDA-A217-4B26-AECB-B1A3AA807CA1}">
      <dgm:prSet phldrT="[Текст]"/>
      <dgm:spPr>
        <a:solidFill>
          <a:srgbClr val="4EAEF0"/>
        </a:solidFill>
        <a:ln>
          <a:solidFill>
            <a:schemeClr val="bg1"/>
          </a:solidFill>
        </a:ln>
      </dgm:spPr>
      <dgm:t>
        <a:bodyPr/>
        <a:lstStyle/>
        <a:p>
          <a:r>
            <a:rPr lang="ru-RU" dirty="0" err="1" smtClean="0"/>
            <a:t>Мақсатты</a:t>
          </a:r>
          <a:r>
            <a:rPr lang="ru-RU" dirty="0" smtClean="0"/>
            <a:t> </a:t>
          </a:r>
          <a:r>
            <a:rPr lang="ru-RU" dirty="0" err="1" smtClean="0"/>
            <a:t>трансферттер</a:t>
          </a:r>
          <a:r>
            <a:rPr lang="ru-RU" dirty="0" smtClean="0"/>
            <a:t> </a:t>
          </a:r>
          <a:r>
            <a:rPr lang="ru-RU" dirty="0" err="1" smtClean="0"/>
            <a:t>және</a:t>
          </a:r>
          <a:r>
            <a:rPr lang="ru-RU" dirty="0" smtClean="0"/>
            <a:t> </a:t>
          </a:r>
          <a:r>
            <a:rPr lang="ru-RU" dirty="0" err="1" smtClean="0"/>
            <a:t>бюджеттік</a:t>
          </a:r>
          <a:r>
            <a:rPr lang="ru-RU" dirty="0" smtClean="0"/>
            <a:t> </a:t>
          </a:r>
          <a:r>
            <a:rPr lang="ru-RU" dirty="0" err="1" smtClean="0"/>
            <a:t>кредиттер</a:t>
          </a:r>
          <a:endParaRPr lang="ru-RU" dirty="0"/>
        </a:p>
      </dgm:t>
    </dgm:pt>
    <dgm:pt modelId="{925A3445-9D32-4FC9-86A5-C8F9FAE461C7}" type="parTrans" cxnId="{DEADAC25-6951-43FC-9E9B-3A160B5854EB}">
      <dgm:prSet/>
      <dgm:spPr/>
      <dgm:t>
        <a:bodyPr/>
        <a:lstStyle/>
        <a:p>
          <a:endParaRPr lang="ru-RU"/>
        </a:p>
      </dgm:t>
    </dgm:pt>
    <dgm:pt modelId="{73040442-038B-43EE-987E-42D4059DBF70}" type="sibTrans" cxnId="{DEADAC25-6951-43FC-9E9B-3A160B5854EB}">
      <dgm:prSet/>
      <dgm:spPr/>
      <dgm:t>
        <a:bodyPr/>
        <a:lstStyle/>
        <a:p>
          <a:endParaRPr lang="ru-RU"/>
        </a:p>
      </dgm:t>
    </dgm:pt>
    <dgm:pt modelId="{04219F01-D1F7-4D82-95A7-D33743F535FB}">
      <dgm:prSet phldrT="[Текст]"/>
      <dgm:spPr>
        <a:solidFill>
          <a:srgbClr val="4EAEF0"/>
        </a:solidFill>
      </dgm:spPr>
      <dgm:t>
        <a:bodyPr/>
        <a:lstStyle/>
        <a:p>
          <a:r>
            <a:rPr lang="ru-RU" dirty="0" err="1" smtClean="0"/>
            <a:t>Субвенциялар</a:t>
          </a:r>
          <a:endParaRPr lang="ru-RU" dirty="0"/>
        </a:p>
      </dgm:t>
    </dgm:pt>
    <dgm:pt modelId="{F4665EC3-7A42-4483-B17F-99AF4A592D9A}" type="parTrans" cxnId="{7BD0013C-8F4E-428C-A266-575663F2444C}">
      <dgm:prSet/>
      <dgm:spPr/>
      <dgm:t>
        <a:bodyPr/>
        <a:lstStyle/>
        <a:p>
          <a:endParaRPr lang="ru-RU"/>
        </a:p>
      </dgm:t>
    </dgm:pt>
    <dgm:pt modelId="{A0A6F8ED-A30F-449C-8A48-ABED9211F231}" type="sibTrans" cxnId="{7BD0013C-8F4E-428C-A266-575663F2444C}">
      <dgm:prSet/>
      <dgm:spPr/>
      <dgm:t>
        <a:bodyPr/>
        <a:lstStyle/>
        <a:p>
          <a:endParaRPr lang="ru-RU"/>
        </a:p>
      </dgm:t>
    </dgm:pt>
    <dgm:pt modelId="{7DB04CA3-AAF6-4681-BACF-ADEFB3237A25}">
      <dgm:prSet phldrT="[Текст]"/>
      <dgm:spPr>
        <a:solidFill>
          <a:srgbClr val="4EAEF0"/>
        </a:solidFill>
      </dgm:spPr>
      <dgm:t>
        <a:bodyPr/>
        <a:lstStyle/>
        <a:p>
          <a:r>
            <a:rPr lang="ru-RU" dirty="0" err="1" smtClean="0">
              <a:solidFill>
                <a:schemeClr val="bg1"/>
              </a:solidFill>
            </a:rPr>
            <a:t>Бюджеттік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кредиттерді</a:t>
          </a:r>
          <a:r>
            <a:rPr lang="ru-RU" dirty="0" smtClean="0">
              <a:solidFill>
                <a:schemeClr val="bg1"/>
              </a:solidFill>
            </a:rPr>
            <a:t> </a:t>
          </a:r>
          <a:r>
            <a:rPr lang="ru-RU" dirty="0" err="1" smtClean="0">
              <a:solidFill>
                <a:schemeClr val="bg1"/>
              </a:solidFill>
            </a:rPr>
            <a:t>өтеу</a:t>
          </a:r>
          <a:endParaRPr lang="ru-RU" dirty="0">
            <a:solidFill>
              <a:schemeClr val="bg1"/>
            </a:solidFill>
          </a:endParaRPr>
        </a:p>
      </dgm:t>
    </dgm:pt>
    <dgm:pt modelId="{92363EC8-1F60-4F50-A937-BB6C09107636}" type="parTrans" cxnId="{5E78284C-E8DB-44D3-8482-85DE9E74E50D}">
      <dgm:prSet/>
      <dgm:spPr/>
      <dgm:t>
        <a:bodyPr/>
        <a:lstStyle/>
        <a:p>
          <a:endParaRPr lang="ru-RU"/>
        </a:p>
      </dgm:t>
    </dgm:pt>
    <dgm:pt modelId="{9B92C212-6DCC-417E-9AE4-9BB9F83159A6}" type="sibTrans" cxnId="{5E78284C-E8DB-44D3-8482-85DE9E74E50D}">
      <dgm:prSet/>
      <dgm:spPr/>
      <dgm:t>
        <a:bodyPr/>
        <a:lstStyle/>
        <a:p>
          <a:endParaRPr lang="ru-RU"/>
        </a:p>
      </dgm:t>
    </dgm:pt>
    <dgm:pt modelId="{79A0C85F-E68A-41A9-AFAF-79AB691C4FAB}">
      <dgm:prSet phldrT="[Текст]"/>
      <dgm:spPr>
        <a:solidFill>
          <a:srgbClr val="4EAEF0"/>
        </a:solidFill>
      </dgm:spPr>
      <dgm:t>
        <a:bodyPr/>
        <a:lstStyle/>
        <a:p>
          <a:r>
            <a:rPr lang="ru-RU" dirty="0" err="1" smtClean="0"/>
            <a:t>Салық</a:t>
          </a:r>
          <a:r>
            <a:rPr lang="ru-RU" dirty="0" smtClean="0"/>
            <a:t> </a:t>
          </a:r>
          <a:r>
            <a:rPr lang="ru-RU" dirty="0" err="1" smtClean="0"/>
            <a:t>түсімдері</a:t>
          </a:r>
          <a:endParaRPr lang="ru-RU" dirty="0"/>
        </a:p>
      </dgm:t>
    </dgm:pt>
    <dgm:pt modelId="{E7D0AE44-9AF8-403A-A123-D412BA96A206}" type="parTrans" cxnId="{70E33FCC-7367-4DD4-9FCA-4E8CDE269F08}">
      <dgm:prSet/>
      <dgm:spPr/>
      <dgm:t>
        <a:bodyPr/>
        <a:lstStyle/>
        <a:p>
          <a:endParaRPr lang="ru-RU"/>
        </a:p>
      </dgm:t>
    </dgm:pt>
    <dgm:pt modelId="{1E35C787-89B6-4760-A5CD-066219543B73}" type="sibTrans" cxnId="{70E33FCC-7367-4DD4-9FCA-4E8CDE269F08}">
      <dgm:prSet/>
      <dgm:spPr/>
      <dgm:t>
        <a:bodyPr/>
        <a:lstStyle/>
        <a:p>
          <a:endParaRPr lang="ru-RU"/>
        </a:p>
      </dgm:t>
    </dgm:pt>
    <dgm:pt modelId="{6D17B5E8-59CE-43F4-BFA5-B758850176E8}">
      <dgm:prSet phldrT="[Текст]" custT="1"/>
      <dgm:spPr>
        <a:solidFill>
          <a:srgbClr val="4EAEF0"/>
        </a:solidFill>
      </dgm:spPr>
      <dgm:t>
        <a:bodyPr/>
        <a:lstStyle/>
        <a:p>
          <a:r>
            <a:rPr lang="ru-RU" sz="1400" dirty="0" err="1" smtClean="0"/>
            <a:t>Салық</a:t>
          </a:r>
          <a:r>
            <a:rPr lang="ru-RU" sz="1400" dirty="0" smtClean="0"/>
            <a:t> </a:t>
          </a:r>
          <a:r>
            <a:rPr lang="ru-RU" sz="1400" dirty="0" err="1" smtClean="0"/>
            <a:t>емес</a:t>
          </a:r>
          <a:r>
            <a:rPr lang="ru-RU" sz="1400" dirty="0" smtClean="0"/>
            <a:t> </a:t>
          </a:r>
          <a:r>
            <a:rPr lang="ru-RU" sz="1400" dirty="0" err="1" smtClean="0"/>
            <a:t>түсімдер</a:t>
          </a:r>
          <a:r>
            <a:rPr lang="ru-RU" sz="1400" dirty="0" smtClean="0"/>
            <a:t>, </a:t>
          </a:r>
          <a:r>
            <a:rPr lang="ru-RU" sz="1400" dirty="0" err="1" smtClean="0"/>
            <a:t>негізгікапиталды</a:t>
          </a:r>
          <a:r>
            <a:rPr lang="ru-RU" sz="1400" dirty="0" smtClean="0"/>
            <a:t> </a:t>
          </a:r>
          <a:r>
            <a:rPr lang="ru-RU" sz="1400" dirty="0" err="1" smtClean="0"/>
            <a:t>сатудан</a:t>
          </a:r>
          <a:r>
            <a:rPr lang="ru-RU" sz="1400" dirty="0" smtClean="0"/>
            <a:t> </a:t>
          </a:r>
          <a:r>
            <a:rPr lang="ru-RU" sz="1400" dirty="0" err="1" smtClean="0"/>
            <a:t>түсім</a:t>
          </a:r>
          <a:endParaRPr lang="ru-RU" sz="1400" dirty="0"/>
        </a:p>
      </dgm:t>
    </dgm:pt>
    <dgm:pt modelId="{BDAA959E-E9C3-411E-8495-3F40BD51B9F7}" type="parTrans" cxnId="{1101A7F7-0847-4B7A-A9A3-BFA8823A4198}">
      <dgm:prSet/>
      <dgm:spPr/>
      <dgm:t>
        <a:bodyPr/>
        <a:lstStyle/>
        <a:p>
          <a:endParaRPr lang="ru-RU"/>
        </a:p>
      </dgm:t>
    </dgm:pt>
    <dgm:pt modelId="{6EFCC90F-1C6A-443D-91E7-D530EE8ADA47}" type="sibTrans" cxnId="{1101A7F7-0847-4B7A-A9A3-BFA8823A4198}">
      <dgm:prSet/>
      <dgm:spPr/>
      <dgm:t>
        <a:bodyPr/>
        <a:lstStyle/>
        <a:p>
          <a:endParaRPr lang="ru-RU"/>
        </a:p>
      </dgm:t>
    </dgm:pt>
    <dgm:pt modelId="{AB15587B-8549-4CC9-B7C9-CB2408B25B4D}" type="pres">
      <dgm:prSet presAssocID="{D4C0BC8D-AFB1-4237-8E2C-B7ACC5BC4B7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92F1EDE-85A5-4B47-9FB5-CA66B7930646}" type="pres">
      <dgm:prSet presAssocID="{E1D31C8E-0C58-425E-914E-18B82D9F17DE}" presName="centerShape" presStyleLbl="node0" presStyleIdx="0" presStyleCnt="1" custScaleX="132415" custScaleY="56310"/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D0EB85B9-203F-4A62-B23E-FB4948C67561}" type="pres">
      <dgm:prSet presAssocID="{70206DDA-1466-4535-A254-939485A1D504}" presName="parTrans" presStyleLbl="bgSibTrans2D1" presStyleIdx="0" presStyleCnt="6" custScaleY="51970" custLinFactNeighborX="-6671" custLinFactNeighborY="-3065"/>
      <dgm:spPr/>
      <dgm:t>
        <a:bodyPr/>
        <a:lstStyle/>
        <a:p>
          <a:endParaRPr lang="ru-RU"/>
        </a:p>
      </dgm:t>
    </dgm:pt>
    <dgm:pt modelId="{C805459C-35E3-440D-8069-64E973F9EA6E}" type="pres">
      <dgm:prSet presAssocID="{3DBCDAD0-E062-4C6C-904E-374FE800743D}" presName="node" presStyleLbl="node1" presStyleIdx="0" presStyleCnt="6" custScaleX="130630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  <dgm:pt modelId="{59F7AF5F-AF3E-485C-88FD-40584697685A}" type="pres">
      <dgm:prSet presAssocID="{925A3445-9D32-4FC9-86A5-C8F9FAE461C7}" presName="parTrans" presStyleLbl="bgSibTrans2D1" presStyleIdx="1" presStyleCnt="6" custScaleY="55359"/>
      <dgm:spPr/>
      <dgm:t>
        <a:bodyPr/>
        <a:lstStyle/>
        <a:p>
          <a:endParaRPr lang="ru-RU"/>
        </a:p>
      </dgm:t>
    </dgm:pt>
    <dgm:pt modelId="{8BFC2393-A0B6-401D-8F13-72AA46024E20}" type="pres">
      <dgm:prSet presAssocID="{D24EDBDA-A217-4B26-AECB-B1A3AA807CA1}" presName="node" presStyleLbl="node1" presStyleIdx="1" presStyleCnt="6" custScaleX="139338" custRadScaleRad="104920" custRadScaleInc="-786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  <dgm:pt modelId="{B58557AE-9DBF-4ECD-8DBB-8E1EC26A3F96}" type="pres">
      <dgm:prSet presAssocID="{F4665EC3-7A42-4483-B17F-99AF4A592D9A}" presName="parTrans" presStyleLbl="bgSibTrans2D1" presStyleIdx="2" presStyleCnt="6" custScaleY="57305"/>
      <dgm:spPr/>
      <dgm:t>
        <a:bodyPr/>
        <a:lstStyle/>
        <a:p>
          <a:endParaRPr lang="ru-RU"/>
        </a:p>
      </dgm:t>
    </dgm:pt>
    <dgm:pt modelId="{7E76DBC6-87C0-42EC-BE18-4BD361EAA299}" type="pres">
      <dgm:prSet presAssocID="{04219F01-D1F7-4D82-95A7-D33743F535FB}" presName="node" presStyleLbl="node1" presStyleIdx="2" presStyleCnt="6" custScaleX="119571" custRadScaleRad="101298" custRadScaleInc="-5414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  <dgm:pt modelId="{C4AAD932-7E6E-433A-ABD1-288D697480DC}" type="pres">
      <dgm:prSet presAssocID="{E7D0AE44-9AF8-403A-A123-D412BA96A206}" presName="parTrans" presStyleLbl="bgSibTrans2D1" presStyleIdx="3" presStyleCnt="6" custScaleY="62543"/>
      <dgm:spPr/>
      <dgm:t>
        <a:bodyPr/>
        <a:lstStyle/>
        <a:p>
          <a:endParaRPr lang="ru-RU"/>
        </a:p>
      </dgm:t>
    </dgm:pt>
    <dgm:pt modelId="{E65A9F05-46C7-456D-8409-32442738F107}" type="pres">
      <dgm:prSet presAssocID="{79A0C85F-E68A-41A9-AFAF-79AB691C4FAB}" presName="node" presStyleLbl="node1" presStyleIdx="3" presStyleCnt="6" custScaleX="129781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  <dgm:pt modelId="{A7C8B997-FDE2-4F94-BF0B-06CCD09E9860}" type="pres">
      <dgm:prSet presAssocID="{BDAA959E-E9C3-411E-8495-3F40BD51B9F7}" presName="parTrans" presStyleLbl="bgSibTrans2D1" presStyleIdx="4" presStyleCnt="6" custScaleY="62818"/>
      <dgm:spPr/>
      <dgm:t>
        <a:bodyPr/>
        <a:lstStyle/>
        <a:p>
          <a:endParaRPr lang="ru-RU"/>
        </a:p>
      </dgm:t>
    </dgm:pt>
    <dgm:pt modelId="{23DB741B-2443-4610-AA3F-681CCDC2DBE5}" type="pres">
      <dgm:prSet presAssocID="{6D17B5E8-59CE-43F4-BFA5-B758850176E8}" presName="node" presStyleLbl="node1" presStyleIdx="4" presStyleCnt="6" custScaleX="141492" custRadScaleRad="107707" custRadScaleInc="10611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  <dgm:pt modelId="{02C2029C-D71C-415F-8BB0-F2D3A9FFF768}" type="pres">
      <dgm:prSet presAssocID="{92363EC8-1F60-4F50-A937-BB6C09107636}" presName="parTrans" presStyleLbl="bgSibTrans2D1" presStyleIdx="5" presStyleCnt="6" custScaleY="45840"/>
      <dgm:spPr/>
      <dgm:t>
        <a:bodyPr/>
        <a:lstStyle/>
        <a:p>
          <a:endParaRPr lang="ru-RU"/>
        </a:p>
      </dgm:t>
    </dgm:pt>
    <dgm:pt modelId="{948B5230-9ACB-400E-B5FD-89D2B0FAD26F}" type="pres">
      <dgm:prSet presAssocID="{7DB04CA3-AAF6-4681-BACF-ADEFB3237A25}" presName="node" presStyleLbl="node1" presStyleIdx="5" presStyleCnt="6" custScaleX="127329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ru-RU"/>
        </a:p>
      </dgm:t>
    </dgm:pt>
  </dgm:ptLst>
  <dgm:cxnLst>
    <dgm:cxn modelId="{5DBC7EC9-CA62-47E9-A8DB-A60A11C227F1}" type="presOf" srcId="{79A0C85F-E68A-41A9-AFAF-79AB691C4FAB}" destId="{E65A9F05-46C7-456D-8409-32442738F107}" srcOrd="0" destOrd="0" presId="urn:microsoft.com/office/officeart/2005/8/layout/radial4"/>
    <dgm:cxn modelId="{6BC80395-313A-45EB-A52B-03B258FA3449}" type="presOf" srcId="{04219F01-D1F7-4D82-95A7-D33743F535FB}" destId="{7E76DBC6-87C0-42EC-BE18-4BD361EAA299}" srcOrd="0" destOrd="0" presId="urn:microsoft.com/office/officeart/2005/8/layout/radial4"/>
    <dgm:cxn modelId="{C7C43EF5-82F7-43D7-9853-5EBC47E32974}" type="presOf" srcId="{925A3445-9D32-4FC9-86A5-C8F9FAE461C7}" destId="{59F7AF5F-AF3E-485C-88FD-40584697685A}" srcOrd="0" destOrd="0" presId="urn:microsoft.com/office/officeart/2005/8/layout/radial4"/>
    <dgm:cxn modelId="{C490A6CF-DF4B-4E9E-8DFD-88306E09567D}" type="presOf" srcId="{D24EDBDA-A217-4B26-AECB-B1A3AA807CA1}" destId="{8BFC2393-A0B6-401D-8F13-72AA46024E20}" srcOrd="0" destOrd="0" presId="urn:microsoft.com/office/officeart/2005/8/layout/radial4"/>
    <dgm:cxn modelId="{70E33FCC-7367-4DD4-9FCA-4E8CDE269F08}" srcId="{E1D31C8E-0C58-425E-914E-18B82D9F17DE}" destId="{79A0C85F-E68A-41A9-AFAF-79AB691C4FAB}" srcOrd="3" destOrd="0" parTransId="{E7D0AE44-9AF8-403A-A123-D412BA96A206}" sibTransId="{1E35C787-89B6-4760-A5CD-066219543B73}"/>
    <dgm:cxn modelId="{3444B9B1-0EFB-4C27-BC04-CCB9DE811901}" type="presOf" srcId="{92363EC8-1F60-4F50-A937-BB6C09107636}" destId="{02C2029C-D71C-415F-8BB0-F2D3A9FFF768}" srcOrd="0" destOrd="0" presId="urn:microsoft.com/office/officeart/2005/8/layout/radial4"/>
    <dgm:cxn modelId="{9CE9337C-E751-4B8A-8066-0BB8CE6CBACD}" type="presOf" srcId="{E1D31C8E-0C58-425E-914E-18B82D9F17DE}" destId="{692F1EDE-85A5-4B47-9FB5-CA66B7930646}" srcOrd="0" destOrd="0" presId="urn:microsoft.com/office/officeart/2005/8/layout/radial4"/>
    <dgm:cxn modelId="{957F02DF-AF3D-4BEE-B916-51A66C156FFE}" type="presOf" srcId="{3DBCDAD0-E062-4C6C-904E-374FE800743D}" destId="{C805459C-35E3-440D-8069-64E973F9EA6E}" srcOrd="0" destOrd="0" presId="urn:microsoft.com/office/officeart/2005/8/layout/radial4"/>
    <dgm:cxn modelId="{6BF593B8-8799-4210-82E5-1CCA0E5A169F}" type="presOf" srcId="{70206DDA-1466-4535-A254-939485A1D504}" destId="{D0EB85B9-203F-4A62-B23E-FB4948C67561}" srcOrd="0" destOrd="0" presId="urn:microsoft.com/office/officeart/2005/8/layout/radial4"/>
    <dgm:cxn modelId="{FBD9DB01-BE04-44B7-9669-82BBCEBF9D77}" type="presOf" srcId="{BDAA959E-E9C3-411E-8495-3F40BD51B9F7}" destId="{A7C8B997-FDE2-4F94-BF0B-06CCD09E9860}" srcOrd="0" destOrd="0" presId="urn:microsoft.com/office/officeart/2005/8/layout/radial4"/>
    <dgm:cxn modelId="{5FFE1A9A-441E-4474-AA94-C0BEA393B810}" type="presOf" srcId="{F4665EC3-7A42-4483-B17F-99AF4A592D9A}" destId="{B58557AE-9DBF-4ECD-8DBB-8E1EC26A3F96}" srcOrd="0" destOrd="0" presId="urn:microsoft.com/office/officeart/2005/8/layout/radial4"/>
    <dgm:cxn modelId="{C6BA67A6-84BC-4AC0-BBE2-232352CEC703}" type="presOf" srcId="{D4C0BC8D-AFB1-4237-8E2C-B7ACC5BC4B7C}" destId="{AB15587B-8549-4CC9-B7C9-CB2408B25B4D}" srcOrd="0" destOrd="0" presId="urn:microsoft.com/office/officeart/2005/8/layout/radial4"/>
    <dgm:cxn modelId="{57F1EF3E-20C4-45FE-B011-908A7615FF8E}" type="presOf" srcId="{E7D0AE44-9AF8-403A-A123-D412BA96A206}" destId="{C4AAD932-7E6E-433A-ABD1-288D697480DC}" srcOrd="0" destOrd="0" presId="urn:microsoft.com/office/officeart/2005/8/layout/radial4"/>
    <dgm:cxn modelId="{EB21BCAB-1679-45B5-9E87-62B2EA785CF4}" type="presOf" srcId="{6D17B5E8-59CE-43F4-BFA5-B758850176E8}" destId="{23DB741B-2443-4610-AA3F-681CCDC2DBE5}" srcOrd="0" destOrd="0" presId="urn:microsoft.com/office/officeart/2005/8/layout/radial4"/>
    <dgm:cxn modelId="{5E78284C-E8DB-44D3-8482-85DE9E74E50D}" srcId="{E1D31C8E-0C58-425E-914E-18B82D9F17DE}" destId="{7DB04CA3-AAF6-4681-BACF-ADEFB3237A25}" srcOrd="5" destOrd="0" parTransId="{92363EC8-1F60-4F50-A937-BB6C09107636}" sibTransId="{9B92C212-6DCC-417E-9AE4-9BB9F83159A6}"/>
    <dgm:cxn modelId="{FEC8EF65-A8A8-48B5-A424-9A5B78278480}" srcId="{D4C0BC8D-AFB1-4237-8E2C-B7ACC5BC4B7C}" destId="{E1D31C8E-0C58-425E-914E-18B82D9F17DE}" srcOrd="0" destOrd="0" parTransId="{2580F72D-1376-49A7-A23E-4ADE1FE9F102}" sibTransId="{1E906F58-63A5-4687-89CE-04843D9B0320}"/>
    <dgm:cxn modelId="{DEADAC25-6951-43FC-9E9B-3A160B5854EB}" srcId="{E1D31C8E-0C58-425E-914E-18B82D9F17DE}" destId="{D24EDBDA-A217-4B26-AECB-B1A3AA807CA1}" srcOrd="1" destOrd="0" parTransId="{925A3445-9D32-4FC9-86A5-C8F9FAE461C7}" sibTransId="{73040442-038B-43EE-987E-42D4059DBF70}"/>
    <dgm:cxn modelId="{674DDA4F-E034-4A9F-8CBA-870B93094BDB}" type="presOf" srcId="{7DB04CA3-AAF6-4681-BACF-ADEFB3237A25}" destId="{948B5230-9ACB-400E-B5FD-89D2B0FAD26F}" srcOrd="0" destOrd="0" presId="urn:microsoft.com/office/officeart/2005/8/layout/radial4"/>
    <dgm:cxn modelId="{7BD0013C-8F4E-428C-A266-575663F2444C}" srcId="{E1D31C8E-0C58-425E-914E-18B82D9F17DE}" destId="{04219F01-D1F7-4D82-95A7-D33743F535FB}" srcOrd="2" destOrd="0" parTransId="{F4665EC3-7A42-4483-B17F-99AF4A592D9A}" sibTransId="{A0A6F8ED-A30F-449C-8A48-ABED9211F231}"/>
    <dgm:cxn modelId="{3D332534-C453-40CC-AF85-496B8B8A0054}" srcId="{E1D31C8E-0C58-425E-914E-18B82D9F17DE}" destId="{3DBCDAD0-E062-4C6C-904E-374FE800743D}" srcOrd="0" destOrd="0" parTransId="{70206DDA-1466-4535-A254-939485A1D504}" sibTransId="{CA2C7817-C551-4238-8EB8-052D71975470}"/>
    <dgm:cxn modelId="{1101A7F7-0847-4B7A-A9A3-BFA8823A4198}" srcId="{E1D31C8E-0C58-425E-914E-18B82D9F17DE}" destId="{6D17B5E8-59CE-43F4-BFA5-B758850176E8}" srcOrd="4" destOrd="0" parTransId="{BDAA959E-E9C3-411E-8495-3F40BD51B9F7}" sibTransId="{6EFCC90F-1C6A-443D-91E7-D530EE8ADA47}"/>
    <dgm:cxn modelId="{B504C0AC-F1A8-43AB-A570-8684D24A35CB}" type="presParOf" srcId="{AB15587B-8549-4CC9-B7C9-CB2408B25B4D}" destId="{692F1EDE-85A5-4B47-9FB5-CA66B7930646}" srcOrd="0" destOrd="0" presId="urn:microsoft.com/office/officeart/2005/8/layout/radial4"/>
    <dgm:cxn modelId="{5D586673-8AB1-4EEC-AE68-BBDC90ADBC41}" type="presParOf" srcId="{AB15587B-8549-4CC9-B7C9-CB2408B25B4D}" destId="{D0EB85B9-203F-4A62-B23E-FB4948C67561}" srcOrd="1" destOrd="0" presId="urn:microsoft.com/office/officeart/2005/8/layout/radial4"/>
    <dgm:cxn modelId="{76A63582-020E-405A-A038-1E8BEA371A5E}" type="presParOf" srcId="{AB15587B-8549-4CC9-B7C9-CB2408B25B4D}" destId="{C805459C-35E3-440D-8069-64E973F9EA6E}" srcOrd="2" destOrd="0" presId="urn:microsoft.com/office/officeart/2005/8/layout/radial4"/>
    <dgm:cxn modelId="{F6075130-E405-4030-B9D4-E7BC8C89A0A3}" type="presParOf" srcId="{AB15587B-8549-4CC9-B7C9-CB2408B25B4D}" destId="{59F7AF5F-AF3E-485C-88FD-40584697685A}" srcOrd="3" destOrd="0" presId="urn:microsoft.com/office/officeart/2005/8/layout/radial4"/>
    <dgm:cxn modelId="{0996A4C2-023D-4901-B346-E4B582733D0E}" type="presParOf" srcId="{AB15587B-8549-4CC9-B7C9-CB2408B25B4D}" destId="{8BFC2393-A0B6-401D-8F13-72AA46024E20}" srcOrd="4" destOrd="0" presId="urn:microsoft.com/office/officeart/2005/8/layout/radial4"/>
    <dgm:cxn modelId="{3405F6C7-58CE-4C27-A8EF-89450B0EF3DC}" type="presParOf" srcId="{AB15587B-8549-4CC9-B7C9-CB2408B25B4D}" destId="{B58557AE-9DBF-4ECD-8DBB-8E1EC26A3F96}" srcOrd="5" destOrd="0" presId="urn:microsoft.com/office/officeart/2005/8/layout/radial4"/>
    <dgm:cxn modelId="{AF16AAC9-2AC7-4349-9CD5-72A56AB8C3B3}" type="presParOf" srcId="{AB15587B-8549-4CC9-B7C9-CB2408B25B4D}" destId="{7E76DBC6-87C0-42EC-BE18-4BD361EAA299}" srcOrd="6" destOrd="0" presId="urn:microsoft.com/office/officeart/2005/8/layout/radial4"/>
    <dgm:cxn modelId="{2438D1AA-BEBA-4FFD-8FED-AD6FBB2984E8}" type="presParOf" srcId="{AB15587B-8549-4CC9-B7C9-CB2408B25B4D}" destId="{C4AAD932-7E6E-433A-ABD1-288D697480DC}" srcOrd="7" destOrd="0" presId="urn:microsoft.com/office/officeart/2005/8/layout/radial4"/>
    <dgm:cxn modelId="{7FBDF1A2-CA10-4872-9C72-60AE70547BAB}" type="presParOf" srcId="{AB15587B-8549-4CC9-B7C9-CB2408B25B4D}" destId="{E65A9F05-46C7-456D-8409-32442738F107}" srcOrd="8" destOrd="0" presId="urn:microsoft.com/office/officeart/2005/8/layout/radial4"/>
    <dgm:cxn modelId="{5CF2E83C-FFEA-44D6-A992-4132311FC03C}" type="presParOf" srcId="{AB15587B-8549-4CC9-B7C9-CB2408B25B4D}" destId="{A7C8B997-FDE2-4F94-BF0B-06CCD09E9860}" srcOrd="9" destOrd="0" presId="urn:microsoft.com/office/officeart/2005/8/layout/radial4"/>
    <dgm:cxn modelId="{D66AC463-F234-4797-91C8-BCECF0B125A1}" type="presParOf" srcId="{AB15587B-8549-4CC9-B7C9-CB2408B25B4D}" destId="{23DB741B-2443-4610-AA3F-681CCDC2DBE5}" srcOrd="10" destOrd="0" presId="urn:microsoft.com/office/officeart/2005/8/layout/radial4"/>
    <dgm:cxn modelId="{C7B4988E-2201-4D4F-AA37-F1652D2978DA}" type="presParOf" srcId="{AB15587B-8549-4CC9-B7C9-CB2408B25B4D}" destId="{02C2029C-D71C-415F-8BB0-F2D3A9FFF768}" srcOrd="11" destOrd="0" presId="urn:microsoft.com/office/officeart/2005/8/layout/radial4"/>
    <dgm:cxn modelId="{2247B3C7-224A-4A55-ABCD-B1291DAEDBE1}" type="presParOf" srcId="{AB15587B-8549-4CC9-B7C9-CB2408B25B4D}" destId="{948B5230-9ACB-400E-B5FD-89D2B0FAD26F}" srcOrd="12" destOrd="0" presId="urn:microsoft.com/office/officeart/2005/8/layout/radial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ACEEFB-EAFD-4E09-A54F-C741A46469F0}">
      <dsp:nvSpPr>
        <dsp:cNvPr id="0" name=""/>
        <dsp:cNvSpPr/>
      </dsp:nvSpPr>
      <dsp:spPr>
        <a:xfrm>
          <a:off x="4352" y="504990"/>
          <a:ext cx="4241281" cy="81610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 БЮДЖЕТТІ ӘЗІРЛЕУ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(</a:t>
          </a:r>
          <a:r>
            <a:rPr lang="ru-RU" sz="1500" kern="1200" dirty="0" err="1" smtClean="0"/>
            <a:t>өкілетті</a:t>
          </a:r>
          <a:r>
            <a:rPr lang="ru-RU" sz="1500" kern="1200" dirty="0" smtClean="0"/>
            <a:t> орган –   экономика </a:t>
          </a:r>
          <a:r>
            <a:rPr lang="ru-RU" sz="1500" kern="1200" dirty="0" err="1" smtClean="0"/>
            <a:t>және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бюджеттік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жоспарлау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бөлімі</a:t>
          </a:r>
          <a:r>
            <a:rPr lang="ru-RU" sz="1500" kern="1200" dirty="0" smtClean="0"/>
            <a:t>)</a:t>
          </a:r>
          <a:endParaRPr lang="ru-RU" sz="1500" kern="1200" dirty="0"/>
        </a:p>
      </dsp:txBody>
      <dsp:txXfrm>
        <a:off x="28255" y="528893"/>
        <a:ext cx="4193475" cy="768300"/>
      </dsp:txXfrm>
    </dsp:sp>
    <dsp:sp modelId="{0C99323F-63A6-4358-8872-9AD5E9A6A8F1}">
      <dsp:nvSpPr>
        <dsp:cNvPr id="0" name=""/>
        <dsp:cNvSpPr/>
      </dsp:nvSpPr>
      <dsp:spPr>
        <a:xfrm>
          <a:off x="428481" y="1321096"/>
          <a:ext cx="507623" cy="3729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2934"/>
              </a:lnTo>
              <a:lnTo>
                <a:pt x="507623" y="37293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6B0F69-986B-476C-997C-F2FF9C9B7F37}">
      <dsp:nvSpPr>
        <dsp:cNvPr id="0" name=""/>
        <dsp:cNvSpPr/>
      </dsp:nvSpPr>
      <dsp:spPr>
        <a:xfrm>
          <a:off x="936104" y="1454347"/>
          <a:ext cx="3254457" cy="479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t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solidFill>
                <a:schemeClr val="tx1"/>
              </a:solidFill>
            </a:rPr>
            <a:t>Павлодар </a:t>
          </a:r>
          <a:r>
            <a:rPr lang="ru-RU" sz="1000" kern="1200" dirty="0" err="1" smtClean="0">
              <a:solidFill>
                <a:schemeClr val="tx1"/>
              </a:solidFill>
            </a:rPr>
            <a:t>облысының </a:t>
          </a:r>
          <a:r>
            <a:rPr lang="ru-RU" sz="1000" kern="1200" dirty="0" smtClean="0">
              <a:solidFill>
                <a:schemeClr val="tx1"/>
              </a:solidFill>
            </a:rPr>
            <a:t>5 </a:t>
          </a:r>
          <a:r>
            <a:rPr lang="ru-RU" sz="1000" kern="1200" dirty="0" err="1" smtClean="0">
              <a:solidFill>
                <a:schemeClr val="tx1"/>
              </a:solidFill>
            </a:rPr>
            <a:t>жылдық кезеңге арналған әлеуметтік-экономикалық </a:t>
          </a:r>
          <a:r>
            <a:rPr lang="ru-RU" sz="1000" kern="1200" dirty="0" smtClean="0">
              <a:solidFill>
                <a:schemeClr val="tx1"/>
              </a:solidFill>
            </a:rPr>
            <a:t>даму </a:t>
          </a:r>
          <a:r>
            <a:rPr lang="ru-RU" sz="1000" kern="1200" dirty="0" err="1" smtClean="0">
              <a:solidFill>
                <a:schemeClr val="tx1"/>
              </a:solidFill>
            </a:rPr>
            <a:t>болжамының жобасын</a:t>
          </a:r>
          <a:r>
            <a:rPr lang="ru-RU" sz="1000" kern="1200" dirty="0" smtClean="0">
              <a:solidFill>
                <a:schemeClr val="tx1"/>
              </a:solidFill>
            </a:rPr>
            <a:t> </a:t>
          </a:r>
          <a:r>
            <a:rPr lang="ru-RU" sz="1000" kern="1200" dirty="0" err="1" smtClean="0">
              <a:solidFill>
                <a:schemeClr val="tx1"/>
              </a:solidFill>
            </a:rPr>
            <a:t>әзірлеу</a:t>
          </a:r>
          <a:endParaRPr lang="ru-RU" sz="1000" kern="1200" dirty="0">
            <a:solidFill>
              <a:schemeClr val="tx1"/>
            </a:solidFill>
          </a:endParaRPr>
        </a:p>
      </dsp:txBody>
      <dsp:txXfrm>
        <a:off x="950144" y="1468387"/>
        <a:ext cx="3226377" cy="451287"/>
      </dsp:txXfrm>
    </dsp:sp>
    <dsp:sp modelId="{67A7990A-00C5-497D-BBD0-39900F0BD08C}">
      <dsp:nvSpPr>
        <dsp:cNvPr id="0" name=""/>
        <dsp:cNvSpPr/>
      </dsp:nvSpPr>
      <dsp:spPr>
        <a:xfrm>
          <a:off x="428481" y="1321096"/>
          <a:ext cx="424128" cy="1181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1242"/>
              </a:lnTo>
              <a:lnTo>
                <a:pt x="424128" y="1181242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9DE763-E492-46D7-B115-3DE9242A212F}">
      <dsp:nvSpPr>
        <dsp:cNvPr id="0" name=""/>
        <dsp:cNvSpPr/>
      </dsp:nvSpPr>
      <dsp:spPr>
        <a:xfrm>
          <a:off x="852609" y="2151401"/>
          <a:ext cx="3298041" cy="701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бағдарламалар әкімшілерінің 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өтінімдерін аудандық </a:t>
          </a:r>
          <a:r>
            <a:rPr lang="ru-RU" sz="1000" kern="1200" dirty="0" smtClean="0"/>
            <a:t>бюджет </a:t>
          </a:r>
          <a:r>
            <a:rPr lang="ru-RU" sz="1000" kern="1200" dirty="0" err="1" smtClean="0"/>
            <a:t>комиссиясының қарауына </a:t>
          </a:r>
          <a:r>
            <a:rPr lang="ru-RU" sz="1000" kern="1200" dirty="0" smtClean="0"/>
            <a:t>беру</a:t>
          </a:r>
          <a:endParaRPr lang="ru-RU" sz="1000" kern="1200" dirty="0"/>
        </a:p>
      </dsp:txBody>
      <dsp:txXfrm>
        <a:off x="873166" y="2171958"/>
        <a:ext cx="3256927" cy="660761"/>
      </dsp:txXfrm>
    </dsp:sp>
    <dsp:sp modelId="{66C8758C-F5EE-48B7-8FF4-B12F677BBF18}">
      <dsp:nvSpPr>
        <dsp:cNvPr id="0" name=""/>
        <dsp:cNvSpPr/>
      </dsp:nvSpPr>
      <dsp:spPr>
        <a:xfrm>
          <a:off x="428481" y="1321096"/>
          <a:ext cx="424128" cy="20585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8587"/>
              </a:lnTo>
              <a:lnTo>
                <a:pt x="424128" y="20585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7D56E9-9078-4D3C-85C3-F9D5645E3DB2}">
      <dsp:nvSpPr>
        <dsp:cNvPr id="0" name=""/>
        <dsp:cNvSpPr/>
      </dsp:nvSpPr>
      <dsp:spPr>
        <a:xfrm>
          <a:off x="852609" y="3028746"/>
          <a:ext cx="3254469" cy="7018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Аудандық (облыстық маңызы </a:t>
          </a:r>
          <a:r>
            <a:rPr lang="ru-RU" sz="1000" kern="1200" dirty="0" smtClean="0"/>
            <a:t>бар </a:t>
          </a:r>
          <a:r>
            <a:rPr lang="ru-RU" sz="1000" kern="1200" dirty="0" err="1" smtClean="0"/>
            <a:t>қаланың</a:t>
          </a:r>
          <a:r>
            <a:rPr lang="ru-RU" sz="1000" kern="1200" dirty="0" smtClean="0"/>
            <a:t>) бюджет </a:t>
          </a:r>
          <a:r>
            <a:rPr lang="ru-RU" sz="1000" kern="1200" dirty="0" err="1" smtClean="0"/>
            <a:t>жобасын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қарау және айқындау ағымдағы қаржы жылының </a:t>
          </a:r>
          <a:r>
            <a:rPr lang="ru-RU" sz="1000" kern="1200" dirty="0" smtClean="0"/>
            <a:t>1 </a:t>
          </a:r>
          <a:r>
            <a:rPr lang="ru-RU" sz="1000" kern="1200" dirty="0" err="1" smtClean="0"/>
            <a:t>қазанынан кешіктірілмей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аяқталады</a:t>
          </a:r>
          <a:r>
            <a:rPr lang="ru-RU" sz="1000" kern="1200" dirty="0" smtClean="0"/>
            <a:t>.</a:t>
          </a:r>
          <a:endParaRPr lang="ru-RU" sz="1000" b="1" kern="1200" dirty="0"/>
        </a:p>
      </dsp:txBody>
      <dsp:txXfrm>
        <a:off x="873166" y="3049303"/>
        <a:ext cx="3213355" cy="660761"/>
      </dsp:txXfrm>
    </dsp:sp>
    <dsp:sp modelId="{751406BA-7484-4F89-9B78-5D48C1F1444F}">
      <dsp:nvSpPr>
        <dsp:cNvPr id="0" name=""/>
        <dsp:cNvSpPr/>
      </dsp:nvSpPr>
      <dsp:spPr>
        <a:xfrm>
          <a:off x="428481" y="1321096"/>
          <a:ext cx="424128" cy="2860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60565"/>
              </a:lnTo>
              <a:lnTo>
                <a:pt x="424128" y="2860565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18A75A-35B2-41CA-ADAF-C058ED4A8D94}">
      <dsp:nvSpPr>
        <dsp:cNvPr id="0" name=""/>
        <dsp:cNvSpPr/>
      </dsp:nvSpPr>
      <dsp:spPr>
        <a:xfrm>
          <a:off x="852609" y="3906091"/>
          <a:ext cx="3298041" cy="551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Аудандық бюджеттің жобасын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жасау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 </a:t>
          </a:r>
          <a:r>
            <a:rPr lang="ru-RU" sz="1000" kern="1200" dirty="0" smtClean="0"/>
            <a:t>оны 1 </a:t>
          </a:r>
          <a:r>
            <a:rPr lang="ru-RU" sz="1000" kern="1200" dirty="0" err="1" smtClean="0"/>
            <a:t>қарашаға дейін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 мәслихаттың қарауына шығару</a:t>
          </a:r>
          <a:endParaRPr lang="ru-RU" sz="1000" kern="1200" dirty="0"/>
        </a:p>
      </dsp:txBody>
      <dsp:txXfrm>
        <a:off x="868751" y="3922233"/>
        <a:ext cx="3265757" cy="518856"/>
      </dsp:txXfrm>
    </dsp:sp>
    <dsp:sp modelId="{43C58096-1E83-4BBA-B566-30CFF537D94E}">
      <dsp:nvSpPr>
        <dsp:cNvPr id="0" name=""/>
        <dsp:cNvSpPr/>
      </dsp:nvSpPr>
      <dsp:spPr>
        <a:xfrm>
          <a:off x="428481" y="1321096"/>
          <a:ext cx="424128" cy="35901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90133"/>
              </a:lnTo>
              <a:lnTo>
                <a:pt x="424128" y="3590133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D7279F-89C4-4A03-9306-2D309DF294F7}">
      <dsp:nvSpPr>
        <dsp:cNvPr id="0" name=""/>
        <dsp:cNvSpPr/>
      </dsp:nvSpPr>
      <dsp:spPr>
        <a:xfrm>
          <a:off x="852609" y="4632700"/>
          <a:ext cx="3298041" cy="557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бағдарламалар әкімгерлерінің 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өтінімдерді аудандық бюджеттік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комиссияның қарауына беруі</a:t>
          </a:r>
          <a:r>
            <a:rPr lang="ru-RU" sz="1000" kern="1200" dirty="0" smtClean="0"/>
            <a:t> </a:t>
          </a:r>
          <a:endParaRPr lang="ru-RU" sz="1000" kern="1200" dirty="0"/>
        </a:p>
      </dsp:txBody>
      <dsp:txXfrm>
        <a:off x="868925" y="4649016"/>
        <a:ext cx="3265409" cy="524425"/>
      </dsp:txXfrm>
    </dsp:sp>
    <dsp:sp modelId="{EA0DBEE8-E2EE-4570-8D79-949C1A922AAA}">
      <dsp:nvSpPr>
        <dsp:cNvPr id="0" name=""/>
        <dsp:cNvSpPr/>
      </dsp:nvSpPr>
      <dsp:spPr>
        <a:xfrm>
          <a:off x="4596572" y="504990"/>
          <a:ext cx="3968026" cy="8499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БЮДЖЕТТІҢ ОРЫНДАЛУЫ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(</a:t>
          </a:r>
          <a:r>
            <a:rPr lang="ru-RU" sz="1500" kern="1200" dirty="0" err="1" smtClean="0"/>
            <a:t>өкілетті</a:t>
          </a:r>
          <a:r>
            <a:rPr lang="ru-RU" sz="1500" kern="1200" dirty="0" smtClean="0"/>
            <a:t>  орган – </a:t>
          </a:r>
          <a:r>
            <a:rPr lang="ru-RU" sz="1500" kern="1200" dirty="0" err="1" smtClean="0"/>
            <a:t>қаржы</a:t>
          </a:r>
          <a:r>
            <a:rPr lang="ru-RU" sz="1500" kern="1200" dirty="0" smtClean="0"/>
            <a:t> </a:t>
          </a:r>
          <a:r>
            <a:rPr lang="ru-RU" sz="1500" kern="1200" dirty="0" err="1" smtClean="0"/>
            <a:t>бөлімі</a:t>
          </a:r>
          <a:endParaRPr lang="ru-RU" sz="1500" kern="1200" dirty="0"/>
        </a:p>
      </dsp:txBody>
      <dsp:txXfrm>
        <a:off x="4621467" y="529885"/>
        <a:ext cx="3918236" cy="800174"/>
      </dsp:txXfrm>
    </dsp:sp>
    <dsp:sp modelId="{97E80173-60D8-41FB-9CA3-79CA59AEFFC5}">
      <dsp:nvSpPr>
        <dsp:cNvPr id="0" name=""/>
        <dsp:cNvSpPr/>
      </dsp:nvSpPr>
      <dsp:spPr>
        <a:xfrm>
          <a:off x="4993374" y="1354954"/>
          <a:ext cx="396802" cy="4308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849"/>
              </a:lnTo>
              <a:lnTo>
                <a:pt x="396802" y="430849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B1E746-81CC-4C23-987E-053D2517C5FD}">
      <dsp:nvSpPr>
        <dsp:cNvPr id="0" name=""/>
        <dsp:cNvSpPr/>
      </dsp:nvSpPr>
      <dsp:spPr>
        <a:xfrm>
          <a:off x="5390177" y="1530423"/>
          <a:ext cx="2995212" cy="51076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Төлемдер 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міндеттемелер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бойынша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қаржыландыру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түсімнің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жиынтық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жоспарын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қалыптастыру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бекіту</a:t>
          </a:r>
          <a:endParaRPr lang="ru-RU" sz="1000" kern="1200" dirty="0"/>
        </a:p>
      </dsp:txBody>
      <dsp:txXfrm>
        <a:off x="5405137" y="1545383"/>
        <a:ext cx="2965292" cy="480842"/>
      </dsp:txXfrm>
    </dsp:sp>
    <dsp:sp modelId="{08B41427-8509-4619-8E69-7E9623B265A8}">
      <dsp:nvSpPr>
        <dsp:cNvPr id="0" name=""/>
        <dsp:cNvSpPr/>
      </dsp:nvSpPr>
      <dsp:spPr>
        <a:xfrm>
          <a:off x="4993374" y="1354954"/>
          <a:ext cx="396802" cy="1140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40228"/>
              </a:lnTo>
              <a:lnTo>
                <a:pt x="396802" y="114022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C66F0A-341F-40C0-982F-70985DED7BD6}">
      <dsp:nvSpPr>
        <dsp:cNvPr id="0" name=""/>
        <dsp:cNvSpPr/>
      </dsp:nvSpPr>
      <dsp:spPr>
        <a:xfrm>
          <a:off x="5390177" y="2216654"/>
          <a:ext cx="2992562" cy="5570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Қаржылық жыл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аудандық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орындалуы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бойынша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шаралар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кешенін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өткізу</a:t>
          </a:r>
          <a:endParaRPr lang="ru-RU" sz="1000" kern="1200" dirty="0"/>
        </a:p>
      </dsp:txBody>
      <dsp:txXfrm>
        <a:off x="5406493" y="2232970"/>
        <a:ext cx="2959930" cy="524425"/>
      </dsp:txXfrm>
    </dsp:sp>
    <dsp:sp modelId="{7176E29A-9C5A-4D77-8950-9A4AFA93E427}">
      <dsp:nvSpPr>
        <dsp:cNvPr id="0" name=""/>
        <dsp:cNvSpPr/>
      </dsp:nvSpPr>
      <dsp:spPr>
        <a:xfrm>
          <a:off x="4993374" y="1354954"/>
          <a:ext cx="396802" cy="18757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5724"/>
              </a:lnTo>
              <a:lnTo>
                <a:pt x="396802" y="1875724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F35BF1-46F1-4924-96CE-655A6B793B0D}">
      <dsp:nvSpPr>
        <dsp:cNvPr id="0" name=""/>
        <dsp:cNvSpPr/>
      </dsp:nvSpPr>
      <dsp:spPr>
        <a:xfrm>
          <a:off x="5390177" y="2949181"/>
          <a:ext cx="2992562" cy="5629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/>
            <a:t>Бюджет </a:t>
          </a:r>
          <a:r>
            <a:rPr lang="ru-RU" sz="1000" kern="1200" dirty="0" err="1" smtClean="0"/>
            <a:t>қаражатының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тиімділігін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бағалау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және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бюджеттік</a:t>
          </a:r>
          <a:r>
            <a:rPr lang="ru-RU" sz="1000" kern="1200" dirty="0" smtClean="0"/>
            <a:t> мониторинг </a:t>
          </a:r>
          <a:r>
            <a:rPr lang="ru-RU" sz="1000" kern="1200" dirty="0" err="1" smtClean="0"/>
            <a:t>өткізу</a:t>
          </a:r>
          <a:r>
            <a:rPr lang="ru-RU" sz="1000" kern="1200" dirty="0" smtClean="0"/>
            <a:t>, </a:t>
          </a:r>
          <a:r>
            <a:rPr lang="ru-RU" sz="1000" kern="1200" dirty="0" err="1" smtClean="0"/>
            <a:t>бюджеттің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орындалуы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туралы</a:t>
          </a:r>
          <a:r>
            <a:rPr lang="ru-RU" sz="1000" kern="1200" dirty="0" smtClean="0"/>
            <a:t> ай </a:t>
          </a:r>
          <a:r>
            <a:rPr lang="ru-RU" sz="1000" kern="1200" dirty="0" err="1" smtClean="0"/>
            <a:t>сайынғы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есептерді</a:t>
          </a:r>
          <a:r>
            <a:rPr lang="ru-RU" sz="1000" kern="1200" dirty="0" smtClean="0"/>
            <a:t>  </a:t>
          </a:r>
          <a:r>
            <a:rPr lang="ru-RU" sz="1000" kern="1200" dirty="0" err="1" smtClean="0"/>
            <a:t>құру</a:t>
          </a:r>
          <a:endParaRPr lang="ru-RU" sz="1000" kern="1200" dirty="0"/>
        </a:p>
      </dsp:txBody>
      <dsp:txXfrm>
        <a:off x="5406667" y="2965671"/>
        <a:ext cx="2959582" cy="530015"/>
      </dsp:txXfrm>
    </dsp:sp>
    <dsp:sp modelId="{3F6B0A52-AD46-4DBD-AAA5-4A79C7D0C6E4}">
      <dsp:nvSpPr>
        <dsp:cNvPr id="0" name=""/>
        <dsp:cNvSpPr/>
      </dsp:nvSpPr>
      <dsp:spPr>
        <a:xfrm>
          <a:off x="4993374" y="1354954"/>
          <a:ext cx="396802" cy="2800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00870"/>
              </a:lnTo>
              <a:lnTo>
                <a:pt x="396802" y="280087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F9834-55FD-4F53-9215-222ACE6381BF}">
      <dsp:nvSpPr>
        <dsp:cNvPr id="0" name=""/>
        <dsp:cNvSpPr/>
      </dsp:nvSpPr>
      <dsp:spPr>
        <a:xfrm>
          <a:off x="5390177" y="3687646"/>
          <a:ext cx="2995212" cy="9363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Ауданның (облыстық маңызы </a:t>
          </a:r>
          <a:r>
            <a:rPr lang="ru-RU" sz="1000" kern="1200" dirty="0" smtClean="0"/>
            <a:t>бар </a:t>
          </a:r>
          <a:r>
            <a:rPr lang="ru-RU" sz="1000" kern="1200" dirty="0" err="1" smtClean="0"/>
            <a:t>қаланың</a:t>
          </a:r>
          <a:r>
            <a:rPr lang="ru-RU" sz="1000" kern="1200" dirty="0" smtClean="0"/>
            <a:t>) </a:t>
          </a:r>
          <a:r>
            <a:rPr lang="ru-RU" sz="1000" kern="1200" dirty="0" err="1" smtClean="0"/>
            <a:t>әкімдігі аудандық </a:t>
          </a:r>
          <a:r>
            <a:rPr lang="ru-RU" sz="1000" kern="1200" dirty="0" smtClean="0"/>
            <a:t>(</a:t>
          </a:r>
          <a:r>
            <a:rPr lang="ru-RU" sz="1000" kern="1200" dirty="0" err="1" smtClean="0"/>
            <a:t>облыстық маңызы бар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қаланың</a:t>
          </a:r>
          <a:r>
            <a:rPr lang="ru-RU" sz="1000" kern="1200" dirty="0" smtClean="0"/>
            <a:t>) </a:t>
          </a:r>
          <a:r>
            <a:rPr lang="ru-RU" sz="1000" kern="1200" dirty="0" err="1" smtClean="0"/>
            <a:t>бюджеттің атқарылуы туралы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жылдық есепті</a:t>
          </a:r>
          <a:r>
            <a:rPr lang="ru-RU" sz="1000" kern="1200" dirty="0" smtClean="0"/>
            <a:t> "</a:t>
          </a:r>
          <a:r>
            <a:rPr lang="ru-RU" sz="1000" kern="1200" dirty="0" err="1" smtClean="0"/>
            <a:t>Қоғамдық кеңестер туралы</a:t>
          </a:r>
          <a:r>
            <a:rPr lang="ru-RU" sz="1000" kern="1200" dirty="0" smtClean="0"/>
            <a:t>" </a:t>
          </a:r>
          <a:r>
            <a:rPr lang="ru-RU" sz="1000" kern="1200" dirty="0" err="1" smtClean="0"/>
            <a:t>Қазақстан Республикасының Заңына сәйкес құрылатын Қоғамдық кеңестің отырысында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талқылауды жүргізеді</a:t>
          </a:r>
          <a:r>
            <a:rPr lang="ru-RU" sz="1000" kern="1200" dirty="0" smtClean="0"/>
            <a:t>»</a:t>
          </a:r>
          <a:endParaRPr lang="ru-RU" sz="1000" kern="1200" dirty="0"/>
        </a:p>
      </dsp:txBody>
      <dsp:txXfrm>
        <a:off x="5417602" y="3715071"/>
        <a:ext cx="2940362" cy="881508"/>
      </dsp:txXfrm>
    </dsp:sp>
    <dsp:sp modelId="{7228FFFC-BC2E-403B-8CBB-73473FD526BB}">
      <dsp:nvSpPr>
        <dsp:cNvPr id="0" name=""/>
        <dsp:cNvSpPr/>
      </dsp:nvSpPr>
      <dsp:spPr>
        <a:xfrm>
          <a:off x="4993374" y="1354954"/>
          <a:ext cx="396802" cy="37569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6951"/>
              </a:lnTo>
              <a:lnTo>
                <a:pt x="396802" y="3756951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505F4B-492C-48F6-AFD1-05D8FF8CDBB1}">
      <dsp:nvSpPr>
        <dsp:cNvPr id="0" name=""/>
        <dsp:cNvSpPr/>
      </dsp:nvSpPr>
      <dsp:spPr>
        <a:xfrm>
          <a:off x="5390177" y="4799473"/>
          <a:ext cx="2940657" cy="624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err="1" smtClean="0"/>
            <a:t>Аудандық мәслихатқа есепті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қаржы жылы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үшін аудандық бюджеттің атқарылуы туралы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жылдық есепті</a:t>
          </a:r>
          <a:r>
            <a:rPr lang="ru-RU" sz="1000" kern="1200" dirty="0" smtClean="0"/>
            <a:t> 1 </a:t>
          </a:r>
          <a:r>
            <a:rPr lang="ru-RU" sz="1000" kern="1200" dirty="0" err="1" smtClean="0"/>
            <a:t>сәуірге дейін</a:t>
          </a:r>
          <a:r>
            <a:rPr lang="ru-RU" sz="1000" kern="1200" dirty="0" smtClean="0"/>
            <a:t> </a:t>
          </a:r>
          <a:r>
            <a:rPr lang="ru-RU" sz="1000" kern="1200" dirty="0" err="1" smtClean="0"/>
            <a:t>ұсыну</a:t>
          </a:r>
          <a:r>
            <a:rPr lang="ru-RU" sz="1000" kern="1200" dirty="0" smtClean="0"/>
            <a:t>, оны </a:t>
          </a:r>
          <a:r>
            <a:rPr lang="ru-RU" sz="1000" kern="1200" dirty="0" err="1" smtClean="0"/>
            <a:t>бекіту</a:t>
          </a:r>
          <a:endParaRPr lang="ru-RU" sz="1000" kern="1200" dirty="0"/>
        </a:p>
      </dsp:txBody>
      <dsp:txXfrm>
        <a:off x="5408479" y="4817775"/>
        <a:ext cx="2904053" cy="5882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F1EDE-85A5-4B47-9FB5-CA66B7930646}">
      <dsp:nvSpPr>
        <dsp:cNvPr id="0" name=""/>
        <dsp:cNvSpPr/>
      </dsp:nvSpPr>
      <dsp:spPr>
        <a:xfrm>
          <a:off x="2761844" y="3425545"/>
          <a:ext cx="2926784" cy="1244626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Аудан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бюджеті</a:t>
          </a:r>
          <a:endParaRPr lang="ru-RU" sz="2400" kern="1200" dirty="0"/>
        </a:p>
      </dsp:txBody>
      <dsp:txXfrm>
        <a:off x="3190462" y="3607816"/>
        <a:ext cx="2069548" cy="880084"/>
      </dsp:txXfrm>
    </dsp:sp>
    <dsp:sp modelId="{D0EB85B9-203F-4A62-B23E-FB4948C67561}">
      <dsp:nvSpPr>
        <dsp:cNvPr id="0" name=""/>
        <dsp:cNvSpPr/>
      </dsp:nvSpPr>
      <dsp:spPr>
        <a:xfrm rot="10800000">
          <a:off x="755427" y="3864861"/>
          <a:ext cx="1783622" cy="327379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5459C-35E3-440D-8069-64E973F9EA6E}">
      <dsp:nvSpPr>
        <dsp:cNvPr id="0" name=""/>
        <dsp:cNvSpPr/>
      </dsp:nvSpPr>
      <dsp:spPr>
        <a:xfrm>
          <a:off x="-136152" y="3428970"/>
          <a:ext cx="2021131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Бюджет </a:t>
          </a:r>
          <a:r>
            <a:rPr lang="ru-RU" sz="1200" kern="1200" dirty="0" err="1" smtClean="0"/>
            <a:t>қаражатының</a:t>
          </a:r>
          <a:r>
            <a:rPr lang="ru-RU" sz="1200" kern="1200" dirty="0" smtClean="0"/>
            <a:t> бос </a:t>
          </a:r>
          <a:r>
            <a:rPr lang="ru-RU" sz="1200" kern="1200" dirty="0" err="1" smtClean="0"/>
            <a:t>қалдықтары</a:t>
          </a:r>
          <a:endParaRPr lang="ru-RU" sz="1200" kern="1200" dirty="0"/>
        </a:p>
      </dsp:txBody>
      <dsp:txXfrm>
        <a:off x="135423" y="3595287"/>
        <a:ext cx="1477981" cy="905140"/>
      </dsp:txXfrm>
    </dsp:sp>
    <dsp:sp modelId="{59F7AF5F-AF3E-485C-88FD-40584697685A}">
      <dsp:nvSpPr>
        <dsp:cNvPr id="0" name=""/>
        <dsp:cNvSpPr/>
      </dsp:nvSpPr>
      <dsp:spPr>
        <a:xfrm rot="12818448">
          <a:off x="1095037" y="2598348"/>
          <a:ext cx="2427825" cy="34872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C2393-A0B6-401D-8F13-72AA46024E20}">
      <dsp:nvSpPr>
        <dsp:cNvPr id="0" name=""/>
        <dsp:cNvSpPr/>
      </dsp:nvSpPr>
      <dsp:spPr>
        <a:xfrm>
          <a:off x="220403" y="1481336"/>
          <a:ext cx="2155862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Мақсатты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трансферттер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және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бюджеттік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кредиттер</a:t>
          </a:r>
          <a:endParaRPr lang="ru-RU" sz="1200" kern="1200" dirty="0"/>
        </a:p>
      </dsp:txBody>
      <dsp:txXfrm>
        <a:off x="503206" y="1643705"/>
        <a:ext cx="1590256" cy="913036"/>
      </dsp:txXfrm>
    </dsp:sp>
    <dsp:sp modelId="{B58557AE-9DBF-4ECD-8DBB-8E1EC26A3F96}">
      <dsp:nvSpPr>
        <dsp:cNvPr id="0" name=""/>
        <dsp:cNvSpPr/>
      </dsp:nvSpPr>
      <dsp:spPr>
        <a:xfrm rot="15022548">
          <a:off x="2225070" y="1890142"/>
          <a:ext cx="2590334" cy="36098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76DBC6-87C0-42EC-BE18-4BD361EAA299}">
      <dsp:nvSpPr>
        <dsp:cNvPr id="0" name=""/>
        <dsp:cNvSpPr/>
      </dsp:nvSpPr>
      <dsp:spPr>
        <a:xfrm>
          <a:off x="2160244" y="231810"/>
          <a:ext cx="1850024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Субвенциялар</a:t>
          </a:r>
          <a:endParaRPr lang="ru-RU" sz="1200" kern="1200" dirty="0"/>
        </a:p>
      </dsp:txBody>
      <dsp:txXfrm>
        <a:off x="2417561" y="403970"/>
        <a:ext cx="1335391" cy="893454"/>
      </dsp:txXfrm>
    </dsp:sp>
    <dsp:sp modelId="{C4AAD932-7E6E-433A-ABD1-288D697480DC}">
      <dsp:nvSpPr>
        <dsp:cNvPr id="0" name=""/>
        <dsp:cNvSpPr/>
      </dsp:nvSpPr>
      <dsp:spPr>
        <a:xfrm rot="17280000">
          <a:off x="3589084" y="1878542"/>
          <a:ext cx="2553997" cy="39398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5A9F05-46C7-456D-8409-32442738F107}">
      <dsp:nvSpPr>
        <dsp:cNvPr id="0" name=""/>
        <dsp:cNvSpPr/>
      </dsp:nvSpPr>
      <dsp:spPr>
        <a:xfrm>
          <a:off x="4256700" y="242148"/>
          <a:ext cx="2007995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/>
            <a:t>Салық</a:t>
          </a:r>
          <a:r>
            <a:rPr lang="ru-RU" sz="1200" kern="1200" dirty="0" smtClean="0"/>
            <a:t> </a:t>
          </a:r>
          <a:r>
            <a:rPr lang="ru-RU" sz="1200" kern="1200" dirty="0" err="1" smtClean="0"/>
            <a:t>түсімдері</a:t>
          </a:r>
          <a:endParaRPr lang="ru-RU" sz="1200" kern="1200" dirty="0"/>
        </a:p>
      </dsp:txBody>
      <dsp:txXfrm>
        <a:off x="4527181" y="408879"/>
        <a:ext cx="1467033" cy="904312"/>
      </dsp:txXfrm>
    </dsp:sp>
    <dsp:sp modelId="{A7C8B997-FDE2-4F94-BF0B-06CCD09E9860}">
      <dsp:nvSpPr>
        <dsp:cNvPr id="0" name=""/>
        <dsp:cNvSpPr/>
      </dsp:nvSpPr>
      <dsp:spPr>
        <a:xfrm rot="19630998">
          <a:off x="4953508" y="2572764"/>
          <a:ext cx="2504686" cy="39571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B741B-2443-4610-AA3F-681CCDC2DBE5}">
      <dsp:nvSpPr>
        <dsp:cNvPr id="0" name=""/>
        <dsp:cNvSpPr/>
      </dsp:nvSpPr>
      <dsp:spPr>
        <a:xfrm>
          <a:off x="6163736" y="1473023"/>
          <a:ext cx="2189189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Салық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емес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түсімдер</a:t>
          </a:r>
          <a:r>
            <a:rPr lang="ru-RU" sz="1400" kern="1200" dirty="0" smtClean="0"/>
            <a:t>, </a:t>
          </a:r>
          <a:r>
            <a:rPr lang="ru-RU" sz="1400" kern="1200" dirty="0" err="1" smtClean="0"/>
            <a:t>негізгікапиталды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сатудан</a:t>
          </a:r>
          <a:r>
            <a:rPr lang="ru-RU" sz="1400" kern="1200" dirty="0" smtClean="0"/>
            <a:t> </a:t>
          </a:r>
          <a:r>
            <a:rPr lang="ru-RU" sz="1400" kern="1200" dirty="0" err="1" smtClean="0"/>
            <a:t>түсім</a:t>
          </a:r>
          <a:endParaRPr lang="ru-RU" sz="1400" kern="1200" dirty="0"/>
        </a:p>
      </dsp:txBody>
      <dsp:txXfrm>
        <a:off x="6449316" y="1634491"/>
        <a:ext cx="1618029" cy="914838"/>
      </dsp:txXfrm>
    </dsp:sp>
    <dsp:sp modelId="{02C2029C-D71C-415F-8BB0-F2D3A9FFF768}">
      <dsp:nvSpPr>
        <dsp:cNvPr id="0" name=""/>
        <dsp:cNvSpPr/>
      </dsp:nvSpPr>
      <dsp:spPr>
        <a:xfrm>
          <a:off x="5792437" y="3903476"/>
          <a:ext cx="1783622" cy="28876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8B5230-9ACB-400E-B5FD-89D2B0FAD26F}">
      <dsp:nvSpPr>
        <dsp:cNvPr id="0" name=""/>
        <dsp:cNvSpPr/>
      </dsp:nvSpPr>
      <dsp:spPr>
        <a:xfrm>
          <a:off x="6591031" y="3428970"/>
          <a:ext cx="1970057" cy="1237774"/>
        </a:xfrm>
        <a:prstGeom prst="hexagon">
          <a:avLst/>
        </a:prstGeom>
        <a:solidFill>
          <a:srgbClr val="4EAE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chemeClr val="bg1"/>
              </a:solidFill>
            </a:rPr>
            <a:t>Бюджеттік</a:t>
          </a:r>
          <a:r>
            <a:rPr lang="ru-RU" sz="1200" kern="1200" dirty="0" smtClean="0">
              <a:solidFill>
                <a:schemeClr val="bg1"/>
              </a:solidFill>
            </a:rPr>
            <a:t> </a:t>
          </a:r>
          <a:r>
            <a:rPr lang="ru-RU" sz="1200" kern="1200" dirty="0" err="1" smtClean="0">
              <a:solidFill>
                <a:schemeClr val="bg1"/>
              </a:solidFill>
            </a:rPr>
            <a:t>кредиттерді</a:t>
          </a:r>
          <a:r>
            <a:rPr lang="ru-RU" sz="1200" kern="1200" dirty="0" smtClean="0">
              <a:solidFill>
                <a:schemeClr val="bg1"/>
              </a:solidFill>
            </a:rPr>
            <a:t> </a:t>
          </a:r>
          <a:r>
            <a:rPr lang="ru-RU" sz="1200" kern="1200" dirty="0" err="1" smtClean="0">
              <a:solidFill>
                <a:schemeClr val="bg1"/>
              </a:solidFill>
            </a:rPr>
            <a:t>өтеу</a:t>
          </a:r>
          <a:endParaRPr lang="ru-RU" sz="1200" kern="1200" dirty="0">
            <a:solidFill>
              <a:schemeClr val="bg1"/>
            </a:solidFill>
          </a:endParaRPr>
        </a:p>
      </dsp:txBody>
      <dsp:txXfrm>
        <a:off x="6858350" y="3596925"/>
        <a:ext cx="1435419" cy="9018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89BBCFB-EB0D-4532-8C13-1A06E6409E07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A8D2EE8-068A-440E-8DDB-40229C3E2FA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8D2EE8-068A-440E-8DDB-40229C3E2FAB}" type="slidenum">
              <a:rPr lang="ru-RU" altLang="ru-RU" smtClean="0"/>
              <a:pPr/>
              <a:t>10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F395A9-2565-40F9-B7B3-81DC6F8B1479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9A979D76-7630-4C51-A88B-81E83AD227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06091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3CC24-09E1-4023-8998-B3140356A31B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9375-BE19-4A45-B26F-674032919E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679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A4A2-8B72-46C6-869A-528459BBCC22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28EC591A-CFA5-46E1-9D73-995469818E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75901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EC48C8-5DBA-4F5E-81E9-C0E1AFAF12EC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F0AF44-6F77-4C0D-9537-3529DD1307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5498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9DD0-32B1-45AD-8159-6E3409C01181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16916-B85F-4BB9-911F-5BC57664F3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2763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EC243-5C42-4701-9D02-6E93E034B8A0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85BD26-76FF-4DBD-BB8D-341F3130DE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82684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6EBC2-7C12-4253-B47C-154E5DBFC133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F678F-1A96-40BE-ACD9-47B8638F71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7562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23250-193D-43E2-8AC8-C21AE467A4F1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78B16B-0A8A-4A27-B70E-E581B0AF49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95385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3AF5F-C479-428F-A79E-145CE11B3877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CBB3D6C-59AB-4328-A59A-DE299C78AC0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817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E6539-1A5E-4958-9922-9F1B93EC486D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0A4FC9-585C-46AA-819D-846EE062CC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2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37793-426A-40F5-96BA-61C720D9E879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450957-2724-4620-BCDE-BAEB7AEE1D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8874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1AF824A-FB72-4150-A9CE-6FD934A99B4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087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124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5125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6AABCE-62A3-45E2-A898-FF18714A83A2}" type="datetimeFigureOut">
              <a:rPr lang="ru-RU"/>
              <a:pPr>
                <a:defRPr/>
              </a:pPr>
              <a:t>19.10.2026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3661882F-D2A0-427C-AE11-BE8991EC56A8}" type="slidenum">
              <a:rPr lang="ru-RU" altLang="ru-RU"/>
              <a:pPr/>
              <a:t>‹#›</a:t>
            </a:fld>
            <a:endParaRPr lang="ru-RU" altLang="ru-RU"/>
          </a:p>
        </p:txBody>
      </p:sp>
      <p:grpSp>
        <p:nvGrpSpPr>
          <p:cNvPr id="5129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6" r:id="rId1"/>
    <p:sldLayoutId id="2147484858" r:id="rId2"/>
    <p:sldLayoutId id="2147484867" r:id="rId3"/>
    <p:sldLayoutId id="2147484859" r:id="rId4"/>
    <p:sldLayoutId id="2147484860" r:id="rId5"/>
    <p:sldLayoutId id="2147484861" r:id="rId6"/>
    <p:sldLayoutId id="2147484862" r:id="rId7"/>
    <p:sldLayoutId id="2147484863" r:id="rId8"/>
    <p:sldLayoutId id="2147484868" r:id="rId9"/>
    <p:sldLayoutId id="2147484864" r:id="rId10"/>
    <p:sldLayoutId id="2147484865" r:id="rId11"/>
    <p:sldLayoutId id="2147484869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go.mail.ru/search_images?q=%D0%B4%D0%BE%D1%80%D0%BE%D0%B3%D0%B8%20%D0%9A%D0%B0%D0%B7%D0%B0%D1%85%D1%81%D1%82%D0%B0%D0%BD%D0%B0%20%D1%84%D0%BE%D1%82%D0%BE%20%20%20%20%20%20%20%20%20%20&amp;fr=web&amp;rch=l&amp;jsa=1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89363"/>
            <a:ext cx="7896225" cy="568325"/>
          </a:xfrm>
        </p:spPr>
        <p:txBody>
          <a:bodyPr/>
          <a:lstStyle/>
          <a:p>
            <a:pPr marR="0" algn="ctr" eaLnBrk="1" hangingPunct="1"/>
            <a:r>
              <a:rPr lang="ru-RU" altLang="ru-RU" sz="2400" dirty="0" smtClean="0">
                <a:solidFill>
                  <a:schemeClr val="bg1"/>
                </a:solidFill>
              </a:rPr>
              <a:t> </a:t>
            </a:r>
          </a:p>
          <a:p>
            <a:pPr marR="0" algn="just" eaLnBrk="1" hangingPunct="1"/>
            <a:endParaRPr lang="ru-RU" altLang="ru-RU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071538" y="1714488"/>
            <a:ext cx="735811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cs typeface="KodchiangUPC" pitchFamily="18" charset="-34"/>
              </a:rPr>
              <a:t>2027-2029 </a:t>
            </a:r>
            <a:r>
              <a:rPr lang="ru-RU" sz="5400" b="1" dirty="0" err="1" smtClean="0">
                <a:solidFill>
                  <a:schemeClr val="bg1"/>
                </a:solidFill>
                <a:cs typeface="KodchiangUPC" pitchFamily="18" charset="-34"/>
              </a:rPr>
              <a:t>жылдарға</a:t>
            </a:r>
            <a:r>
              <a:rPr lang="ru-RU" sz="5400" b="1" dirty="0" smtClean="0">
                <a:solidFill>
                  <a:schemeClr val="bg1"/>
                </a:solidFill>
                <a:cs typeface="KodchiangUPC" pitchFamily="18" charset="-34"/>
              </a:rPr>
              <a:t> </a:t>
            </a:r>
            <a:r>
              <a:rPr lang="ru-RU" sz="5400" b="1" dirty="0" err="1" smtClean="0">
                <a:solidFill>
                  <a:schemeClr val="bg1"/>
                </a:solidFill>
                <a:cs typeface="KodchiangUPC" pitchFamily="18" charset="-34"/>
              </a:rPr>
              <a:t>арналған</a:t>
            </a:r>
            <a:r>
              <a:rPr lang="ru-RU" sz="5400" b="1" dirty="0" smtClean="0">
                <a:solidFill>
                  <a:schemeClr val="bg1"/>
                </a:solidFill>
                <a:cs typeface="KodchiangUPC" pitchFamily="18" charset="-34"/>
              </a:rPr>
              <a:t> </a:t>
            </a:r>
            <a:r>
              <a:rPr lang="ru-RU" sz="5400" b="1" dirty="0" err="1" smtClean="0">
                <a:solidFill>
                  <a:schemeClr val="bg1"/>
                </a:solidFill>
                <a:cs typeface="KodchiangUPC" pitchFamily="18" charset="-34"/>
              </a:rPr>
              <a:t>Азаматтық</a:t>
            </a:r>
            <a:r>
              <a:rPr lang="ru-RU" sz="5400" b="1" dirty="0" smtClean="0">
                <a:solidFill>
                  <a:schemeClr val="bg1"/>
                </a:solidFill>
                <a:cs typeface="KodchiangUPC" pitchFamily="18" charset="-34"/>
              </a:rPr>
              <a:t> бюджет </a:t>
            </a:r>
            <a:r>
              <a:rPr lang="ru-RU" sz="5400" b="1" dirty="0" err="1" smtClean="0">
                <a:solidFill>
                  <a:schemeClr val="bg1"/>
                </a:solidFill>
                <a:cs typeface="KodchiangUPC" pitchFamily="18" charset="-34"/>
              </a:rPr>
              <a:t>жобасы</a:t>
            </a:r>
            <a:endParaRPr lang="ru-RU" sz="5400" b="1" dirty="0">
              <a:solidFill>
                <a:schemeClr val="bg1"/>
              </a:solidFill>
              <a:cs typeface="KodchiangUPC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981075"/>
            <a:ext cx="8229600" cy="48895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kk-KZ" sz="4500" dirty="0" smtClean="0">
                <a:latin typeface="Arial" charset="0"/>
              </a:rPr>
              <a:t>Құрметті сайтқа келушілер</a:t>
            </a:r>
            <a:r>
              <a:rPr lang="ru-RU" sz="4500" dirty="0" smtClean="0"/>
              <a:t>!</a:t>
            </a:r>
          </a:p>
        </p:txBody>
      </p:sp>
      <p:sp>
        <p:nvSpPr>
          <p:cNvPr id="12291" name="Объект 4"/>
          <p:cNvSpPr>
            <a:spLocks noGrp="1"/>
          </p:cNvSpPr>
          <p:nvPr>
            <p:ph idx="1"/>
          </p:nvPr>
        </p:nvSpPr>
        <p:spPr>
          <a:xfrm>
            <a:off x="468313" y="1628775"/>
            <a:ext cx="8229600" cy="4929188"/>
          </a:xfrm>
        </p:spPr>
        <p:txBody>
          <a:bodyPr/>
          <a:lstStyle/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err="1" smtClean="0">
                <a:latin typeface="Arial" panose="020B0604020202020204" pitchFamily="34" charset="0"/>
              </a:rPr>
              <a:t>Сіздің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назарыңызға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Успен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бюджетінің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негізгі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көрсеткіштері</a:t>
            </a:r>
            <a:r>
              <a:rPr lang="ru-RU" altLang="ru-RU" sz="1800" dirty="0" smtClean="0">
                <a:latin typeface="Arial" panose="020B0604020202020204" pitchFamily="34" charset="0"/>
              </a:rPr>
              <a:t>, оны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қалыптастыру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бағытының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және</a:t>
            </a:r>
            <a:r>
              <a:rPr lang="ru-RU" altLang="ru-RU" sz="1800" dirty="0" smtClean="0">
                <a:latin typeface="Arial" panose="020B0604020202020204" pitchFamily="34" charset="0"/>
              </a:rPr>
              <a:t> бюджет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қаражаты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шығыстарының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параметрлері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туралы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ақпарат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көрсетілген</a:t>
            </a:r>
            <a:r>
              <a:rPr lang="ru-RU" altLang="ru-RU" sz="1800" dirty="0" smtClean="0">
                <a:latin typeface="Arial" panose="020B0604020202020204" pitchFamily="34" charset="0"/>
              </a:rPr>
              <a:t> 2027 - 2029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жылдарға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арналған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азаматтық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ұсынылды</a:t>
            </a:r>
            <a:r>
              <a:rPr lang="ru-RU" altLang="ru-RU" sz="1800" dirty="0" smtClean="0">
                <a:latin typeface="Arial" panose="020B0604020202020204" pitchFamily="34" charset="0"/>
              </a:rPr>
              <a:t>.  </a:t>
            </a: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endParaRPr lang="ru-RU" altLang="ru-RU" sz="1800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err="1" smtClean="0">
                <a:latin typeface="Arial" panose="020B0604020202020204" pitchFamily="34" charset="0"/>
              </a:rPr>
              <a:t>Аталған құжаттарға төмендегі тараулар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енгізілген</a:t>
            </a:r>
            <a:r>
              <a:rPr lang="ru-RU" altLang="ru-RU" sz="1800" dirty="0" smtClean="0">
                <a:latin typeface="Arial" panose="020B0604020202020204" pitchFamily="34" charset="0"/>
              </a:rPr>
              <a:t>:</a:t>
            </a:r>
            <a:endParaRPr lang="ru-RU" altLang="ru-RU" sz="1800" dirty="0" smtClean="0">
              <a:latin typeface="Arial Narrow" panose="020B060602020203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smtClean="0"/>
              <a:t> -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altLang="ru-R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үдерістің заңнамалық базасы</a:t>
            </a:r>
            <a:endParaRPr lang="ru-RU" altLang="ru-RU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1800" dirty="0" smtClean="0">
                <a:latin typeface="Arial Narrow" panose="020B060602020203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ауданның әлеуметтік-экономикалық дамуының негізгі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көрсеткіштері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;</a:t>
            </a:r>
            <a:r>
              <a:rPr lang="ru-RU" altLang="ru-RU" sz="2000" dirty="0" smtClean="0">
                <a:latin typeface="Arial" panose="020B0604020202020204" pitchFamily="34" charset="0"/>
              </a:rPr>
              <a:t>  </a:t>
            </a: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ru-RU" altLang="ru-RU" sz="2000" dirty="0" smtClean="0">
                <a:latin typeface="Arial Narrow" panose="020B0606020202030204" pitchFamily="34" charset="0"/>
              </a:rPr>
              <a:t>-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аудан</a:t>
            </a:r>
            <a:r>
              <a:rPr lang="ru-RU" altLang="ru-RU" sz="1800" dirty="0" smtClean="0">
                <a:latin typeface="Arial" panose="020B0604020202020204" pitchFamily="34" charset="0"/>
              </a:rPr>
              <a:t> </a:t>
            </a:r>
            <a:r>
              <a:rPr lang="ru-RU" altLang="ru-RU" sz="1800" dirty="0" err="1" smtClean="0">
                <a:latin typeface="Arial" panose="020B0604020202020204" pitchFamily="34" charset="0"/>
              </a:rPr>
              <a:t>бюджетінің түсімдері және шығысы</a:t>
            </a:r>
            <a:r>
              <a:rPr lang="ru-RU" altLang="ru-RU" sz="2000" dirty="0" err="1" smtClean="0">
                <a:latin typeface="Arial" panose="020B0604020202020204" pitchFamily="34" charset="0"/>
              </a:rPr>
              <a:t>;</a:t>
            </a:r>
            <a:r>
              <a:rPr lang="ru-RU" altLang="ru-RU" sz="2000" dirty="0" smtClean="0">
                <a:latin typeface="Arial" panose="020B0604020202020204" pitchFamily="34" charset="0"/>
              </a:rPr>
              <a:t>  </a:t>
            </a:r>
          </a:p>
          <a:p>
            <a:pPr marL="0" indent="0" algn="just" eaLnBrk="1" hangingPunct="1">
              <a:spcBef>
                <a:spcPct val="0"/>
              </a:spcBef>
              <a:buFontTx/>
              <a:buChar char="-"/>
            </a:pPr>
            <a:endParaRPr lang="ru-RU" altLang="ru-RU" sz="2000" dirty="0" smtClean="0">
              <a:latin typeface="Arial" panose="020B0604020202020204" pitchFamily="34" charset="0"/>
            </a:endParaRPr>
          </a:p>
          <a:p>
            <a:pPr marL="0" indent="0" algn="just"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kk-KZ" altLang="ru-RU" sz="1800" dirty="0" smtClean="0">
                <a:latin typeface="Times New Roman" panose="02020603050405020304" pitchFamily="18" charset="0"/>
              </a:rPr>
              <a:t> </a:t>
            </a:r>
            <a:endParaRPr lang="ru-RU" altLang="ru-RU" sz="2000" dirty="0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923925"/>
          </a:xfrm>
        </p:spPr>
        <p:txBody>
          <a:bodyPr/>
          <a:lstStyle/>
          <a:p>
            <a:pPr algn="ctr">
              <a:defRPr/>
            </a:pP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Бюджеттік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үдерістің </a:t>
            </a:r>
            <a:b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000" dirty="0" err="1" smtClean="0">
                <a:solidFill>
                  <a:schemeClr val="accent1">
                    <a:lumMod val="75000"/>
                  </a:schemeClr>
                </a:solidFill>
              </a:rPr>
              <a:t>заңнамалық базасы</a:t>
            </a:r>
            <a:endParaRPr lang="ru-RU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323850" y="1773238"/>
            <a:ext cx="8496300" cy="4895850"/>
          </a:xfrm>
        </p:spPr>
        <p:txBody>
          <a:bodyPr/>
          <a:lstStyle/>
          <a:p>
            <a:pPr algn="just">
              <a:buNone/>
            </a:pPr>
            <a:r>
              <a:rPr lang="ru-RU" altLang="ru-RU" sz="2000" b="1" dirty="0" smtClean="0">
                <a:latin typeface="Arial Narrow" panose="020B0606020202030204" pitchFamily="34" charset="0"/>
              </a:rPr>
              <a:t>		</a:t>
            </a:r>
          </a:p>
          <a:p>
            <a:pPr algn="just">
              <a:buNone/>
            </a:pPr>
            <a:endParaRPr lang="ru-RU" altLang="ru-RU" sz="20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endParaRPr lang="ru-RU" altLang="ru-RU" sz="2000" b="1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ru-RU" altLang="ru-RU" sz="2000" b="1" dirty="0">
                <a:latin typeface="Arial Narrow" panose="020B0606020202030204" pitchFamily="34" charset="0"/>
                <a:cs typeface="Arial" panose="020B0604020202020204" pitchFamily="34" charset="0"/>
              </a:rPr>
              <a:t>	</a:t>
            </a:r>
            <a:r>
              <a:rPr lang="ru-RU" alt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Успен</a:t>
            </a:r>
            <a:r>
              <a:rPr lang="ru-RU" alt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Республикасының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Бюджет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кодексіне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Павлодар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облысының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әлеуметтік-экономикалық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даму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болжамына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жылдық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кезеңге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әзірленеді</a:t>
            </a:r>
            <a:endParaRPr lang="ru-RU" alt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9630957"/>
              </p:ext>
            </p:extLst>
          </p:nvPr>
        </p:nvGraphicFramePr>
        <p:xfrm>
          <a:off x="323528" y="928670"/>
          <a:ext cx="8568952" cy="5929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679700" y="500043"/>
            <a:ext cx="50974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400" b="1" dirty="0"/>
              <a:t>БЮДЖЕТ ПРОЦЕСІНІҢ НОБАЙЫ</a:t>
            </a:r>
            <a:endParaRPr lang="ru-RU" alt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681" name="Group 2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550765"/>
              </p:ext>
            </p:extLst>
          </p:nvPr>
        </p:nvGraphicFramePr>
        <p:xfrm>
          <a:off x="179388" y="1809750"/>
          <a:ext cx="8785225" cy="4327034"/>
        </p:xfrm>
        <a:graphic>
          <a:graphicData uri="http://schemas.openxmlformats.org/drawingml/2006/table">
            <a:tbl>
              <a:tblPr/>
              <a:tblGrid>
                <a:gridCol w="47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4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37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5389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9525" marR="9525" marT="9523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Көрсеткіштер атауы</a:t>
                      </a: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Өнеркәсіп өнімінің көлемі,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Ауыл шаруашылығы өнімінің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106,5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Құрылыс 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145,2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Бөлшек сауда НК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И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 өткен жылға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%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103,0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104,0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60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Жұмыссыздық деңгейі, экономикалық белсенді тұрғындарға 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%к  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24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Айлық есептік көрсеткіш  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(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АЕК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), </a:t>
                      </a:r>
                      <a:r>
                        <a:rPr kumimoji="0" lang="ru-RU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теңге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fontAlgn="ctr"/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4325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latin typeface="Arial" pitchFamily="34" charset="0"/>
                          <a:cs typeface="Arial" pitchFamily="34" charset="0"/>
                        </a:rPr>
                        <a:t>4693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5022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5374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960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fontAlgn="ctr"/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Орташа айлық жалақы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, те</a:t>
                      </a:r>
                      <a:r>
                        <a:rPr kumimoji="0" lang="kk-KZ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ң</a:t>
                      </a:r>
                      <a:r>
                        <a:rPr kumimoji="0" lang="ru-RU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ге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3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288 249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315 295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320 287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323 401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434" name="Rectangle 198"/>
          <p:cNvSpPr>
            <a:spLocks noChangeArrowheads="1"/>
          </p:cNvSpPr>
          <p:nvPr/>
        </p:nvSpPr>
        <p:spPr bwMode="auto">
          <a:xfrm>
            <a:off x="468313" y="620713"/>
            <a:ext cx="8953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>
                <a:latin typeface="Times New Roman" panose="02020603050405020304" pitchFamily="18" charset="0"/>
              </a:rPr>
              <a:t>2027-2029 </a:t>
            </a:r>
            <a:r>
              <a:rPr lang="kk-KZ" altLang="ru-RU" b="1" dirty="0">
                <a:latin typeface="Times New Roman" panose="02020603050405020304" pitchFamily="18" charset="0"/>
              </a:rPr>
              <a:t>ЖЫЛДАРҒА АРНАЛҒАН АУДАННЫҢ ӘЛЕУМЕТТІК-ЭКОНОМИКАЛЫҚ ДАМУЫНЫҢ</a:t>
            </a:r>
            <a:r>
              <a:rPr lang="kk-KZ" altLang="ru-RU" sz="1600" b="1" dirty="0"/>
              <a:t> </a:t>
            </a:r>
            <a:r>
              <a:rPr lang="kk-KZ" altLang="ru-RU" b="1" dirty="0">
                <a:latin typeface="Times New Roman" panose="02020603050405020304" pitchFamily="18" charset="0"/>
              </a:rPr>
              <a:t>НЕГІЗГІ КӨРСЕТКІШТЕРІ</a:t>
            </a:r>
            <a:endParaRPr lang="ru-RU" altLang="ru-RU" b="1" dirty="0">
              <a:latin typeface="Times New Roman" panose="02020603050405020304" pitchFamily="18" charset="0"/>
            </a:endParaRPr>
          </a:p>
        </p:txBody>
      </p:sp>
      <p:sp>
        <p:nvSpPr>
          <p:cNvPr id="15435" name="Rectangle 199"/>
          <p:cNvSpPr>
            <a:spLocks noChangeArrowheads="1"/>
          </p:cNvSpPr>
          <p:nvPr/>
        </p:nvSpPr>
        <p:spPr bwMode="auto">
          <a:xfrm>
            <a:off x="-900113" y="1196975"/>
            <a:ext cx="96218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/>
              <a:t>  </a:t>
            </a:r>
            <a:endParaRPr lang="ru-RU" altLang="ru-RU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</a:t>
            </a:r>
            <a:r>
              <a:rPr lang="kk-KZ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бюджетінің түсімі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661913091"/>
              </p:ext>
            </p:extLst>
          </p:nvPr>
        </p:nvGraphicFramePr>
        <p:xfrm>
          <a:off x="395536" y="1397000"/>
          <a:ext cx="8424936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140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  <a:ln>
            <a:miter lim="800000"/>
            <a:headEnd/>
            <a:tailEnd/>
          </a:ln>
          <a:extLst/>
        </p:spPr>
        <p:txBody>
          <a:bodyPr/>
          <a:lstStyle/>
          <a:p>
            <a:pPr algn="ctr" eaLnBrk="1" hangingPunct="1">
              <a:defRPr/>
            </a:pPr>
            <a:r>
              <a:rPr lang="kk-KZ" altLang="ru-RU" sz="2000" b="1" dirty="0" smtClean="0"/>
              <a:t>2027 жылға арналған аудан</a:t>
            </a:r>
            <a:br>
              <a:rPr lang="kk-KZ" altLang="ru-RU" sz="2000" b="1" dirty="0" smtClean="0"/>
            </a:br>
            <a:r>
              <a:rPr lang="kk-KZ" altLang="ru-RU" sz="2000" b="1" dirty="0" smtClean="0"/>
              <a:t> бюджеті түсімінің құрылымы, млн теңге</a:t>
            </a:r>
            <a:r>
              <a:rPr lang="ru-RU" altLang="ru-RU" sz="2000" dirty="0" smtClean="0"/>
              <a:t> </a:t>
            </a:r>
            <a:endParaRPr lang="ru-RU" altLang="ru-RU" sz="2000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85471"/>
              </p:ext>
            </p:extLst>
          </p:nvPr>
        </p:nvGraphicFramePr>
        <p:xfrm>
          <a:off x="827584" y="1472555"/>
          <a:ext cx="7827962" cy="4787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97" name="Group 9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6313879"/>
              </p:ext>
            </p:extLst>
          </p:nvPr>
        </p:nvGraphicFramePr>
        <p:xfrm>
          <a:off x="571472" y="1196975"/>
          <a:ext cx="7858180" cy="4428182"/>
        </p:xfrm>
        <a:graphic>
          <a:graphicData uri="http://schemas.openxmlformats.org/drawingml/2006/table">
            <a:tbl>
              <a:tblPr/>
              <a:tblGrid>
                <a:gridCol w="4835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60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9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685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2342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№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р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/с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  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9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92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2256,1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2268,2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2319,3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Өзіне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меншікті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табыстар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:</a:t>
                      </a:r>
                    </a:p>
                  </a:txBody>
                  <a:tcPr marL="9525" marR="9525" marT="9525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803,5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851,7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latin typeface="Arial" pitchFamily="34" charset="0"/>
                          <a:cs typeface="Arial" pitchFamily="34" charset="0"/>
                        </a:rPr>
                        <a:t>902,8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95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781,0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827,8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latin typeface="Arial" pitchFamily="34" charset="0"/>
                          <a:cs typeface="Arial" pitchFamily="34" charset="0"/>
                        </a:rPr>
                        <a:t>877,5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428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Салық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емес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22,4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23,8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25,2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98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Капиталмен операциядан түскен кіріс  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0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0,1</a:t>
                      </a:r>
                      <a:endParaRPr kumimoji="0" lang="ru-RU" sz="1600" b="0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dirty="0" smtClean="0"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  <a:endParaRPr lang="ru-RU" sz="160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16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Трансферттер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түсімдері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1452,5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1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1416,5</a:t>
                      </a:r>
                      <a:endParaRPr kumimoji="0" lang="ru-RU" sz="1600" b="1" i="1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dirty="0" smtClean="0">
                          <a:latin typeface="Arial" pitchFamily="34" charset="0"/>
                          <a:cs typeface="Arial" pitchFamily="34" charset="0"/>
                        </a:rPr>
                        <a:t>1416,5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1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Бюджеттік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кредиттерді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өтеу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5" marR="9525" marT="9525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54,6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53,3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51,2</a:t>
                      </a:r>
                      <a:endParaRPr kumimoji="0"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7489" name="Rectangle 96"/>
          <p:cNvSpPr>
            <a:spLocks noChangeArrowheads="1"/>
          </p:cNvSpPr>
          <p:nvPr/>
        </p:nvSpPr>
        <p:spPr bwMode="auto">
          <a:xfrm>
            <a:off x="539750" y="476250"/>
            <a:ext cx="8269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/>
              <a:t>2027-2029 </a:t>
            </a:r>
            <a:r>
              <a:rPr lang="kk-KZ" altLang="ru-RU" b="1" dirty="0"/>
              <a:t>жылдарға арналған аудан бюджетінің түсімінің құрылымы, </a:t>
            </a:r>
          </a:p>
          <a:p>
            <a:pPr algn="ctr" eaLnBrk="1" hangingPunct="1"/>
            <a:r>
              <a:rPr lang="kk-KZ" altLang="ru-RU" b="1" dirty="0" smtClean="0"/>
              <a:t>млн теңге</a:t>
            </a:r>
            <a:endParaRPr lang="kk-KZ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6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1972472"/>
              </p:ext>
            </p:extLst>
          </p:nvPr>
        </p:nvGraphicFramePr>
        <p:xfrm>
          <a:off x="251520" y="817563"/>
          <a:ext cx="8321008" cy="4399522"/>
        </p:xfrm>
        <a:graphic>
          <a:graphicData uri="http://schemas.openxmlformats.org/drawingml/2006/table">
            <a:tbl>
              <a:tblPr/>
              <a:tblGrid>
                <a:gridCol w="5095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3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86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97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96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221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функционалдық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топ</a:t>
                      </a:r>
                    </a:p>
                  </a:txBody>
                  <a:tcPr marL="9526" marR="9526" marT="95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2029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8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24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2256,1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2268,2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2319,3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40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Жалпы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сипаттағы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қызметтер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443,6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444,9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9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Қорғаныс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794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Қоғамдық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тәртіп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қауіпсіздік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құқықтық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сот,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қылмыстық-атқару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қызметі</a:t>
                      </a:r>
                      <a:endParaRPr kumimoji="0" 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8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қамсыздандыру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796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Тұрғын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үй-коммуналдық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шаруашылық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9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спорт, туризм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872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Ауыл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су,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орман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әлемін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12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Өнеркәсіп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сәулет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қала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құрылысы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құрылыс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қызметі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178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Көлік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коммуникация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788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Басқалар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8576" name="Rectangle 143"/>
          <p:cNvSpPr>
            <a:spLocks noChangeArrowheads="1"/>
          </p:cNvSpPr>
          <p:nvPr/>
        </p:nvSpPr>
        <p:spPr bwMode="auto">
          <a:xfrm>
            <a:off x="1547813" y="171450"/>
            <a:ext cx="6264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 smtClean="0"/>
              <a:t>2027-2029 </a:t>
            </a:r>
            <a:r>
              <a:rPr lang="kk-KZ" altLang="ru-RU" b="1" dirty="0"/>
              <a:t>жылдарға арналған аудан</a:t>
            </a:r>
            <a:endParaRPr lang="ru-RU" altLang="ru-RU" dirty="0"/>
          </a:p>
          <a:p>
            <a:pPr algn="ctr" eaLnBrk="1" hangingPunct="1"/>
            <a:r>
              <a:rPr lang="kk-KZ" altLang="ru-RU" b="1" dirty="0"/>
              <a:t> бюджеті шығысының құрылымы, </a:t>
            </a:r>
            <a:r>
              <a:rPr lang="kk-KZ" altLang="ru-RU" b="1" dirty="0" smtClean="0"/>
              <a:t>млн теңге</a:t>
            </a:r>
            <a:endParaRPr lang="kk-KZ" alt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65" name="Group 1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65080"/>
              </p:ext>
            </p:extLst>
          </p:nvPr>
        </p:nvGraphicFramePr>
        <p:xfrm>
          <a:off x="357158" y="1142983"/>
          <a:ext cx="8358246" cy="4071016"/>
        </p:xfrm>
        <a:graphic>
          <a:graphicData uri="http://schemas.openxmlformats.org/drawingml/2006/table">
            <a:tbl>
              <a:tblPr/>
              <a:tblGrid>
                <a:gridCol w="5118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34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5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3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3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функционалдық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топ</a:t>
                      </a:r>
                    </a:p>
                  </a:txBody>
                  <a:tcPr marL="9526" marR="9526" marT="952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2029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жыл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42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6</a:t>
                      </a:r>
                    </a:p>
                  </a:txBody>
                  <a:tcPr marL="9526" marR="9526" marT="952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60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Борышқа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kumimoji="0"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көрсету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100,4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43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15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Трансферттер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337,3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331,2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7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Бюджеттік кредиттер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43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III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ТАЗА БЮДЖЕТТІК КРЕДИТТЕУ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-54,6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-53,3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/>
                        </a:rPr>
                        <a:t>-52,2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ЖОҒАРЫ ТҰРҒАН БЮДЖЕТ АЛДЫНДАҒЫ НЕГІЗГІ БОРЫШТЫ ӨТЕУ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51,1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49,8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34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БЮДЖЕТ ТАПШЫЛЫҒЫ (ПРОФИЦИТІ)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68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VI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ТАПШЫЛЫҚТЫ ҚАРЖЫЛАНДЫРУ (ПРОФИЦИТТІ ПАЙДАЛАНУ)</a:t>
                      </a: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-54,6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--53,3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54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Қарыздар түсімі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endParaRPr kumimoji="0" lang="ru-RU" sz="12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7438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200" dirty="0" smtClean="0"/>
                    </a:p>
                    <a:p>
                      <a:r>
                        <a:rPr lang="ru-RU" sz="1200" dirty="0" err="1" smtClean="0"/>
                        <a:t>Қарыздарды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өтеу</a:t>
                      </a:r>
                      <a:endParaRPr lang="ru-RU" sz="1200" dirty="0"/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b" latinLnBrk="0" hangingPunct="1"/>
                      <a:r>
                        <a:rPr kumimoji="0" lang="ru-RU" sz="12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654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526" marR="9526" marT="952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Пайдаланылған қалдықтар</a:t>
                      </a:r>
                      <a:r>
                        <a:rPr lang="ru-RU" sz="1200" dirty="0" smtClean="0"/>
                        <a:t>         </a:t>
                      </a:r>
                      <a:endParaRPr lang="ru-RU" sz="1200" dirty="0"/>
                    </a:p>
                  </a:txBody>
                  <a:tcPr marL="9526" marR="9526" marT="9526" marB="0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576" name="Rectangle 143"/>
          <p:cNvSpPr>
            <a:spLocks noChangeArrowheads="1"/>
          </p:cNvSpPr>
          <p:nvPr/>
        </p:nvSpPr>
        <p:spPr bwMode="auto">
          <a:xfrm>
            <a:off x="1547813" y="171450"/>
            <a:ext cx="738190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 dirty="0" smtClean="0"/>
              <a:t>2027-2029 </a:t>
            </a:r>
            <a:r>
              <a:rPr lang="kk-KZ" altLang="ru-RU" b="1" dirty="0"/>
              <a:t>жылдарға арналған аудан</a:t>
            </a:r>
            <a:endParaRPr lang="ru-RU" altLang="ru-RU" dirty="0"/>
          </a:p>
          <a:p>
            <a:pPr eaLnBrk="1" hangingPunct="1"/>
            <a:r>
              <a:rPr lang="kk-KZ" altLang="ru-RU" b="1" dirty="0"/>
              <a:t> бюджеті шығысының құрылымы, </a:t>
            </a:r>
            <a:r>
              <a:rPr lang="kk-KZ" altLang="ru-RU" b="1" dirty="0" smtClean="0"/>
              <a:t>млн теңге     </a:t>
            </a:r>
            <a:r>
              <a:rPr lang="kk-KZ" altLang="ru-RU" sz="1200" b="1" dirty="0" smtClean="0"/>
              <a:t>жалғасы</a:t>
            </a:r>
            <a:endParaRPr lang="kk-KZ" alt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80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2027 </a:t>
            </a:r>
            <a:r>
              <a:rPr lang="kk-KZ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жылы аудан бюджеті қаражатын жұмсаудың  негізгі бағыттары, млн теңге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828184"/>
              </p:ext>
            </p:extLst>
          </p:nvPr>
        </p:nvGraphicFramePr>
        <p:xfrm>
          <a:off x="403225" y="1619250"/>
          <a:ext cx="8559800" cy="4473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ChangeArrowheads="1"/>
          </p:cNvSpPr>
          <p:nvPr/>
        </p:nvSpPr>
        <p:spPr bwMode="auto">
          <a:xfrm>
            <a:off x="1619250" y="692150"/>
            <a:ext cx="6048375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 dirty="0"/>
              <a:t>Мәдениет, спорт және ақпараттық кеңістік саласындағы шараларды іске асыруға арналған шығындар</a:t>
            </a:r>
            <a:r>
              <a:rPr lang="ru-RU" altLang="ru-RU" sz="2400" b="1" dirty="0">
                <a:solidFill>
                  <a:srgbClr val="008000"/>
                </a:solidFill>
                <a:latin typeface="Constantia" panose="02030602050306030303" pitchFamily="18" charset="0"/>
              </a:rPr>
              <a:t>  </a:t>
            </a:r>
          </a:p>
          <a:p>
            <a:pPr algn="ctr" eaLnBrk="1" hangingPunct="1"/>
            <a:endParaRPr lang="ru-RU" altLang="ru-RU" sz="800" dirty="0">
              <a:solidFill>
                <a:srgbClr val="008000"/>
              </a:solidFill>
              <a:latin typeface="Constantia" panose="02030602050306030303" pitchFamily="18" charset="0"/>
            </a:endParaRPr>
          </a:p>
        </p:txBody>
      </p:sp>
      <p:graphicFrame>
        <p:nvGraphicFramePr>
          <p:cNvPr id="143442" name="Group 8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60067347"/>
              </p:ext>
            </p:extLst>
          </p:nvPr>
        </p:nvGraphicFramePr>
        <p:xfrm>
          <a:off x="428594" y="1992313"/>
          <a:ext cx="8358247" cy="440023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068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8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65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Атауы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2027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2028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2029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Мәдениет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спорт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кеңістікке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арналған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694 068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695 426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715 442</a:t>
                      </a:r>
                    </a:p>
                  </a:txBody>
                  <a:tcPr marL="90000" marR="90000" marT="46800" marB="46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Оның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ішінде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:</a:t>
                      </a:r>
                      <a:endParaRPr kumimoji="0" lang="ru-RU" sz="16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Спорт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бойынша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шаралар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өткізу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17 253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17 329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18 171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Мәдени-демалыс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жұмысын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427 047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427 817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438 423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Кітапханалар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мұражайлар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130 380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131 322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138 337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Ақпараттық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кеңістік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26 565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25 565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25 565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Мемлекеттік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тілді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және Қазақстан халқының басқа 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тілдерін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дамыту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9460" name="Rectangle 76"/>
          <p:cNvSpPr>
            <a:spLocks noChangeArrowheads="1"/>
          </p:cNvSpPr>
          <p:nvPr/>
        </p:nvSpPr>
        <p:spPr bwMode="auto">
          <a:xfrm>
            <a:off x="7596188" y="1628775"/>
            <a:ext cx="1150937" cy="319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ru-RU" altLang="ru-RU" sz="1400" i="1" dirty="0" smtClean="0">
                <a:latin typeface="Constantia" panose="02030602050306030303" pitchFamily="18" charset="0"/>
              </a:rPr>
              <a:t>м</a:t>
            </a:r>
            <a:r>
              <a:rPr lang="kk-KZ" altLang="ru-RU" sz="1400" i="1" dirty="0" smtClean="0">
                <a:latin typeface="Constantia" panose="02030602050306030303" pitchFamily="18" charset="0"/>
              </a:rPr>
              <a:t>ың</a:t>
            </a:r>
            <a:r>
              <a:rPr lang="ru-RU" altLang="ru-RU" sz="1400" i="1" dirty="0" smtClean="0">
                <a:latin typeface="Constantia" panose="02030602050306030303" pitchFamily="18" charset="0"/>
              </a:rPr>
              <a:t>  </a:t>
            </a:r>
            <a:r>
              <a:rPr lang="ru-RU" altLang="ru-RU" sz="1400" i="1" dirty="0" err="1" smtClean="0">
                <a:latin typeface="Constantia" panose="02030602050306030303" pitchFamily="18" charset="0"/>
              </a:rPr>
              <a:t>теңге</a:t>
            </a:r>
            <a:r>
              <a:rPr lang="ru-RU" altLang="ru-RU" dirty="0" smtClean="0">
                <a:latin typeface="Constantia" panose="02030602050306030303" pitchFamily="18" charset="0"/>
              </a:rPr>
              <a:t>               </a:t>
            </a:r>
            <a:endParaRPr lang="ru-RU" altLang="ru-RU" sz="800" dirty="0">
              <a:latin typeface="Constantia" panose="0203060205030603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827" name="Group 107"/>
          <p:cNvGraphicFramePr>
            <a:graphicFrameLocks noGrp="1"/>
          </p:cNvGraphicFramePr>
          <p:nvPr>
            <p:extLst/>
          </p:nvPr>
        </p:nvGraphicFramePr>
        <p:xfrm>
          <a:off x="642938" y="1643063"/>
          <a:ext cx="7889502" cy="4787402"/>
        </p:xfrm>
        <a:graphic>
          <a:graphicData uri="http://schemas.openxmlformats.org/drawingml/2006/table">
            <a:tbl>
              <a:tblPr/>
              <a:tblGrid>
                <a:gridCol w="3819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8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7387">
                  <a:extLst>
                    <a:ext uri="{9D8B030D-6E8A-4147-A177-3AD203B41FA5}">
                      <a16:colId xmlns:a16="http://schemas.microsoft.com/office/drawing/2014/main" val="2864465859"/>
                    </a:ext>
                  </a:extLst>
                </a:gridCol>
              </a:tblGrid>
              <a:tr h="51137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Көрсеткіштері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2023 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2024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2025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(факт)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2026 </a:t>
                      </a: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жыл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(жоспар)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3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1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Клубтар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Кітапханалар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Мұражайлар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1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саласында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жұмыс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істейтін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адамдар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8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Өткізілген мәдени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–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көпшілік шаралар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саны  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сомасы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13158,1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14552,0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20277,00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11312,00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Клубтық құрылымдар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Кітапханалар</a:t>
                      </a: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Кітап қоры, дана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137197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132064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қазақ тілінде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, дана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66761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68290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Оқырмандар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Келушілер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111719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88005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6101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 объектілерінің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 спорт залдары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Спортпен айналысушылар саны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5300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Өткізілген спорттық бұқаралық шаралар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                                      соның ішінде БЖСМ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610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7Шаралар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өткізуге жұмсалды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6162,0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3158,0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3549,0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3205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соның ішінде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БЖСМ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20604" name="Picture 1" descr="images9077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0063"/>
            <a:ext cx="1376363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05" name="Rectangle 109"/>
          <p:cNvSpPr>
            <a:spLocks noChangeArrowheads="1"/>
          </p:cNvSpPr>
          <p:nvPr/>
        </p:nvSpPr>
        <p:spPr bwMode="auto">
          <a:xfrm>
            <a:off x="1042988" y="476250"/>
            <a:ext cx="49133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b="1"/>
              <a:t>Мәдениет, спорт саласындағы</a:t>
            </a:r>
          </a:p>
          <a:p>
            <a:pPr algn="ctr" eaLnBrk="1" hangingPunct="1"/>
            <a:r>
              <a:rPr lang="kk-KZ" altLang="ru-RU" b="1"/>
              <a:t> әлеуметтік-экономикалық көрсеткіштері</a:t>
            </a:r>
            <a:r>
              <a:rPr lang="ru-RU" altLang="ru-RU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5505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305800" cy="28575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 smtClean="0"/>
              <a:t>Успен </a:t>
            </a:r>
            <a:r>
              <a:rPr lang="ru-RU" sz="2400" b="1" dirty="0" err="1" smtClean="0"/>
              <a:t>ауданының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жолдарын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ұстау</a:t>
            </a:r>
            <a:endParaRPr lang="ru-RU" sz="2400" b="1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003296"/>
              </p:ext>
            </p:extLst>
          </p:nvPr>
        </p:nvGraphicFramePr>
        <p:xfrm>
          <a:off x="1259632" y="1268759"/>
          <a:ext cx="4536504" cy="1800201"/>
        </p:xfrm>
        <a:graphic>
          <a:graphicData uri="http://schemas.openxmlformats.org/drawingml/2006/table">
            <a:tbl>
              <a:tblPr/>
              <a:tblGrid>
                <a:gridCol w="4536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8002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Аудандық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қамтуда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автомобиль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Дораларынан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(136,5 к.)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бөлінген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қаржы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b="0" i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қаражатына</a:t>
                      </a:r>
                      <a:r>
                        <a:rPr kumimoji="0" lang="ru-RU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43</a:t>
                      </a:r>
                      <a:r>
                        <a:rPr lang="ru-RU" baseline="0" dirty="0" smtClean="0"/>
                        <a:t> 302,0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теңге</a:t>
                      </a:r>
                      <a:r>
                        <a:rPr lang="ru-RU" dirty="0" smtClean="0"/>
                        <a:t> 2027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43 302,0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теңге</a:t>
                      </a:r>
                      <a:r>
                        <a:rPr lang="ru-RU" dirty="0" smtClean="0"/>
                        <a:t> 2028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dirty="0" err="1" smtClean="0"/>
                        <a:t>жыл</a:t>
                      </a:r>
                      <a:r>
                        <a:rPr lang="ru-RU" dirty="0" smtClean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43</a:t>
                      </a:r>
                      <a:r>
                        <a:rPr lang="ru-RU" baseline="0" dirty="0" smtClean="0"/>
                        <a:t> 302</a:t>
                      </a:r>
                      <a:r>
                        <a:rPr lang="ru-RU" dirty="0" smtClean="0"/>
                        <a:t>,0 </a:t>
                      </a:r>
                      <a:r>
                        <a:rPr lang="ru-RU" dirty="0" err="1" smtClean="0"/>
                        <a:t>мың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теңге</a:t>
                      </a:r>
                      <a:r>
                        <a:rPr lang="ru-RU" dirty="0" smtClean="0"/>
                        <a:t> 2029 </a:t>
                      </a:r>
                      <a:r>
                        <a:rPr lang="ru-RU" dirty="0" err="1" smtClean="0"/>
                        <a:t>жыл</a:t>
                      </a:r>
                      <a:endParaRPr lang="ru-RU" dirty="0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663" name="Рисунок 8" descr="http://go1.imgsmail.ru/imgpreview?key=http%3A//journaluga.ru/uploads/_IMG_4098.jpg&amp;mb=imgdb_preview_63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80112" y="1927377"/>
            <a:ext cx="3384376" cy="2838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64" name="Рисунок 9" descr="http://go2.imgsmail.ru/imgpreview?key=http%3A//altaynews.kz/uploads/posts/2012-08/1345008234_dorogi.jpg&amp;mb=imgdb_preview_938">
            <a:hlinkClick r:id="rId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9632" y="3623933"/>
            <a:ext cx="4176464" cy="2613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575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906" name="Group 114"/>
          <p:cNvGraphicFramePr>
            <a:graphicFrameLocks noGrp="1"/>
          </p:cNvGraphicFramePr>
          <p:nvPr>
            <p:extLst/>
          </p:nvPr>
        </p:nvGraphicFramePr>
        <p:xfrm>
          <a:off x="323528" y="1196752"/>
          <a:ext cx="8358188" cy="5381367"/>
        </p:xfrm>
        <a:graphic>
          <a:graphicData uri="http://schemas.openxmlformats.org/drawingml/2006/table">
            <a:tbl>
              <a:tblPr/>
              <a:tblGrid>
                <a:gridCol w="1893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6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0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33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35038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Қызмет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ұсыну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саласы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2024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нақты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2025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нақты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2026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жылы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жоспару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адам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сома,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мың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теңге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960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1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2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3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4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5</a:t>
                      </a:r>
                      <a:endParaRPr kumimoji="0" lang="ru-RU" sz="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6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7</a:t>
                      </a:r>
                      <a:endParaRPr kumimoji="0" lang="ru-RU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37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Мамандарға әлеуметтік қолдау көрсету бойынша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шараларды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іске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асыру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/>
                      </a:r>
                      <a:b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</a:b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(көтерме жәрдемақылар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)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Білім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беру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6276,4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9830,0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5975,0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Денсаулық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сақтау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4718,4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Ветеринария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393,2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1297,5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Мәдениет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369,2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1572,8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Әлеуметтік қамсыздндыру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қызметшілер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786,4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1297,5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339392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Жиыны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:</a:t>
                      </a:r>
                      <a:endParaRPr kumimoji="0" lang="ru-RU" sz="12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12183,6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17300,8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12030,0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132"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Мамандарға әлеуметтік қолдау көрсету бюджеттік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кредиттер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  </a:t>
                      </a:r>
                    </a:p>
                  </a:txBody>
                  <a:tcPr marL="9525" marR="9525" marT="9525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Білім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беру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57226,0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35388,0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8650,0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Денсаулық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сақтау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49150,0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32437,5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Ветеринария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10812,5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Мәдениет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18460,0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Спорт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18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Әлеуметтік қамсыздндыру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181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Мемлекеттік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қызметшілер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7384,0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7864,0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77734"/>
                  </a:ext>
                </a:extLst>
              </a:tr>
              <a:tr h="2281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itchFamily="18" charset="0"/>
                        </a:rPr>
                        <a:t>Жиыны:</a:t>
                      </a:r>
                      <a:endParaRPr kumimoji="0" lang="ru-RU" sz="1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101530,0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92402,0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51900,0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27808" name="Rectangle 115"/>
          <p:cNvSpPr>
            <a:spLocks noChangeArrowheads="1"/>
          </p:cNvSpPr>
          <p:nvPr/>
        </p:nvSpPr>
        <p:spPr bwMode="auto">
          <a:xfrm>
            <a:off x="1619250" y="476250"/>
            <a:ext cx="65151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/>
              <a:t> </a:t>
            </a:r>
            <a:r>
              <a:rPr lang="kk-KZ" altLang="ru-RU" b="1"/>
              <a:t>Ауылдық жерге жұмыс істеу үшін келген мамандарды </a:t>
            </a:r>
          </a:p>
          <a:p>
            <a:pPr algn="ctr" eaLnBrk="1" hangingPunct="1"/>
            <a:r>
              <a:rPr lang="kk-KZ" altLang="ru-RU" b="1"/>
              <a:t>әлеуметтік қолдау шараларын іске асыру</a:t>
            </a:r>
            <a:r>
              <a:rPr lang="kk-KZ" altLang="ru-RU"/>
              <a:t>  </a:t>
            </a:r>
            <a:r>
              <a:rPr lang="ru-RU" altLang="ru-RU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3833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11122</TotalTime>
  <Words>1163</Words>
  <Application>Microsoft Office PowerPoint</Application>
  <PresentationFormat>Экран (4:3)</PresentationFormat>
  <Paragraphs>521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Calibri</vt:lpstr>
      <vt:lpstr>Constantia</vt:lpstr>
      <vt:lpstr>KodchiangUPC</vt:lpstr>
      <vt:lpstr>Times New Roman</vt:lpstr>
      <vt:lpstr>Wingdings</vt:lpstr>
      <vt:lpstr>Wingdings 2</vt:lpstr>
      <vt:lpstr>Поток</vt:lpstr>
      <vt:lpstr>Презентация PowerPoint</vt:lpstr>
      <vt:lpstr>Құрметті сайтқа келушілер!</vt:lpstr>
      <vt:lpstr>Бюджеттік үдерістің  заңнамалық базасы</vt:lpstr>
      <vt:lpstr>Презентация PowerPoint</vt:lpstr>
      <vt:lpstr>Презентация PowerPoint</vt:lpstr>
      <vt:lpstr>Аудан бюджетінің түсімі</vt:lpstr>
      <vt:lpstr>2027 жылға арналған аудан  бюджеті түсімінің құрылымы, млн теңге </vt:lpstr>
      <vt:lpstr>Презентация PowerPoint</vt:lpstr>
      <vt:lpstr>Презентация PowerPoint</vt:lpstr>
      <vt:lpstr>Презентация PowerPoint</vt:lpstr>
      <vt:lpstr>2027 жылы аудан бюджеті қаражатын жұмсаудың  негізгі бағыттары, млн теңге</vt:lpstr>
      <vt:lpstr>Презентация PowerPoint</vt:lpstr>
      <vt:lpstr>Презентация PowerPoint</vt:lpstr>
      <vt:lpstr>Успен ауданының жолдарын ұстау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PC</cp:lastModifiedBy>
  <cp:revision>1014</cp:revision>
  <cp:lastPrinted>2024-10-22T09:40:36Z</cp:lastPrinted>
  <dcterms:created xsi:type="dcterms:W3CDTF">2011-08-18T13:14:55Z</dcterms:created>
  <dcterms:modified xsi:type="dcterms:W3CDTF">2026-10-19T05:22:20Z</dcterms:modified>
</cp:coreProperties>
</file>