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898" r:id="rId1"/>
  </p:sldMasterIdLst>
  <p:notesMasterIdLst>
    <p:notesMasterId r:id="rId11"/>
  </p:notesMasterIdLst>
  <p:sldIdLst>
    <p:sldId id="256" r:id="rId2"/>
    <p:sldId id="257" r:id="rId3"/>
    <p:sldId id="259" r:id="rId4"/>
    <p:sldId id="261" r:id="rId5"/>
    <p:sldId id="262" r:id="rId6"/>
    <p:sldId id="263" r:id="rId7"/>
    <p:sldId id="264" r:id="rId8"/>
    <p:sldId id="272" r:id="rId9"/>
    <p:sldId id="271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2358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3416242587732089"/>
          <c:y val="0.17729804836648058"/>
          <c:w val="0.62133870418975401"/>
          <c:h val="0.5123593328042038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Собственные доходы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24 792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777-41B0-98DB-CD933982F966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19 373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2777-41B0-98DB-CD933982F966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20 838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2777-41B0-98DB-CD933982F96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Лист1!$B$2:$B$4</c:f>
              <c:numCache>
                <c:formatCode>#,##0</c:formatCode>
                <c:ptCount val="3"/>
                <c:pt idx="0">
                  <c:v>26292</c:v>
                </c:pt>
                <c:pt idx="1">
                  <c:v>19373</c:v>
                </c:pt>
                <c:pt idx="2">
                  <c:v>20838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777-41B0-98DB-CD933982F96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Трансферты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118 578</a:t>
                    </a:r>
                  </a:p>
                  <a:p>
                    <a:endParaRPr lang="en-US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2777-41B0-98DB-CD933982F966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89 340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2777-41B0-98DB-CD933982F966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90 829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2777-41B0-98DB-CD933982F96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Лист1!$C$2:$C$4</c:f>
              <c:numCache>
                <c:formatCode>#,##0</c:formatCode>
                <c:ptCount val="3"/>
                <c:pt idx="0">
                  <c:v>118160</c:v>
                </c:pt>
                <c:pt idx="1">
                  <c:v>89340</c:v>
                </c:pt>
                <c:pt idx="2">
                  <c:v>90829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777-41B0-98DB-CD933982F96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95883392"/>
        <c:axId val="195884928"/>
        <c:axId val="0"/>
      </c:bar3DChart>
      <c:catAx>
        <c:axId val="195883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195884928"/>
        <c:crosses val="autoZero"/>
        <c:auto val="1"/>
        <c:lblAlgn val="ctr"/>
        <c:lblOffset val="100"/>
        <c:noMultiLvlLbl val="0"/>
      </c:catAx>
      <c:valAx>
        <c:axId val="195884928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one"/>
        <c:crossAx val="195883392"/>
        <c:crosses val="autoZero"/>
        <c:crossBetween val="between"/>
      </c:valAx>
      <c:dTable>
        <c:showHorzBorder val="1"/>
        <c:showVertBorder val="1"/>
        <c:showOutline val="1"/>
        <c:showKeys val="1"/>
      </c:dTable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51272F-FEF9-406A-9AB3-097B51EA60FC}" type="doc">
      <dgm:prSet loTypeId="urn:microsoft.com/office/officeart/2005/8/layout/radial4" loCatId="relationship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B56DEE8D-BBDE-4642-BF97-C67F5325C3A8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sz="2000" b="1" i="0" u="none" strike="noStrike" baseline="0" dirty="0" smtClean="0">
              <a:latin typeface="Calibri"/>
            </a:rPr>
            <a:t>БЮДЖЕТ сельского округа</a:t>
          </a:r>
        </a:p>
      </dgm:t>
    </dgm:pt>
    <dgm:pt modelId="{022DEEB9-3315-4912-A3F7-C8263A9D3F90}" type="parTrans" cxnId="{AAF419E7-AA2F-423C-83D2-AED8B40D65F9}">
      <dgm:prSet/>
      <dgm:spPr/>
      <dgm:t>
        <a:bodyPr/>
        <a:lstStyle/>
        <a:p>
          <a:endParaRPr lang="ru-RU"/>
        </a:p>
      </dgm:t>
    </dgm:pt>
    <dgm:pt modelId="{D8C60173-4C75-46F7-9F46-7620A7A35B5C}" type="sibTrans" cxnId="{AAF419E7-AA2F-423C-83D2-AED8B40D65F9}">
      <dgm:prSet/>
      <dgm:spPr/>
      <dgm:t>
        <a:bodyPr/>
        <a:lstStyle/>
        <a:p>
          <a:endParaRPr lang="ru-RU"/>
        </a:p>
      </dgm:t>
    </dgm:pt>
    <dgm:pt modelId="{1F928AB8-C601-486F-AA00-82CFB59C823E}">
      <dgm:prSet phldrT="[Текст]" custT="1"/>
      <dgm:spPr>
        <a:solidFill>
          <a:schemeClr val="bg2">
            <a:lumMod val="75000"/>
          </a:schemeClr>
        </a:solidFill>
        <a:ln>
          <a:solidFill>
            <a:schemeClr val="bg2">
              <a:lumMod val="25000"/>
            </a:schemeClr>
          </a:solidFill>
        </a:ln>
      </dgm:spPr>
      <dgm:t>
        <a:bodyPr/>
        <a:lstStyle/>
        <a:p>
          <a:r>
            <a:rPr lang="ru-RU" sz="1400" b="1" i="0" u="none" strike="noStrike" baseline="0" dirty="0" smtClean="0">
              <a:latin typeface="Calibri"/>
            </a:rPr>
            <a:t>Целевые трансферты </a:t>
          </a:r>
          <a:endParaRPr lang="ru-RU" sz="1400" b="1" i="0" u="none" strike="noStrike" baseline="0" dirty="0">
            <a:latin typeface="Calibri"/>
          </a:endParaRPr>
        </a:p>
      </dgm:t>
    </dgm:pt>
    <dgm:pt modelId="{1853D1E6-F97C-4404-BB97-D6AC29573B85}" type="parTrans" cxnId="{5C254BCB-4406-46DD-8853-36A809BFC87B}">
      <dgm:prSet/>
      <dgm:spPr>
        <a:solidFill>
          <a:schemeClr val="tx2"/>
        </a:solidFill>
      </dgm:spPr>
      <dgm:t>
        <a:bodyPr/>
        <a:lstStyle/>
        <a:p>
          <a:endParaRPr lang="ru-RU" sz="1400"/>
        </a:p>
      </dgm:t>
    </dgm:pt>
    <dgm:pt modelId="{93A70ABF-05F8-4A78-9BE7-91513AF0A2FB}" type="sibTrans" cxnId="{5C254BCB-4406-46DD-8853-36A809BFC87B}">
      <dgm:prSet/>
      <dgm:spPr/>
      <dgm:t>
        <a:bodyPr/>
        <a:lstStyle/>
        <a:p>
          <a:endParaRPr lang="ru-RU"/>
        </a:p>
      </dgm:t>
    </dgm:pt>
    <dgm:pt modelId="{0F7C96CA-C311-450E-B69A-CBD0BE1F6A13}">
      <dgm:prSet phldrT="[Текст]" custScaleX="69440" custScaleY="73872" custRadScaleRad="129502" custRadScaleInc="28992"/>
      <dgm:spPr/>
      <dgm:t>
        <a:bodyPr/>
        <a:lstStyle/>
        <a:p>
          <a:endParaRPr lang="ru-RU" dirty="0"/>
        </a:p>
      </dgm:t>
    </dgm:pt>
    <dgm:pt modelId="{2BFD0304-0337-4A91-89A7-5011E643850B}" type="parTrans" cxnId="{84D5C7B2-A6DF-44FB-80CA-B34492EAF6DF}">
      <dgm:prSet custScaleX="49364"/>
      <dgm:spPr/>
      <dgm:t>
        <a:bodyPr/>
        <a:lstStyle/>
        <a:p>
          <a:endParaRPr lang="ru-RU"/>
        </a:p>
      </dgm:t>
    </dgm:pt>
    <dgm:pt modelId="{6883EBAE-2D77-4C0D-A76F-25FD040537FC}" type="sibTrans" cxnId="{84D5C7B2-A6DF-44FB-80CA-B34492EAF6DF}">
      <dgm:prSet/>
      <dgm:spPr/>
      <dgm:t>
        <a:bodyPr/>
        <a:lstStyle/>
        <a:p>
          <a:endParaRPr lang="ru-RU"/>
        </a:p>
      </dgm:t>
    </dgm:pt>
    <dgm:pt modelId="{1F27929C-C2D4-4F28-A457-7BE2F1F817CE}">
      <dgm:prSet phldrT="[Текст]" custT="1"/>
      <dgm:spPr>
        <a:solidFill>
          <a:schemeClr val="bg2">
            <a:lumMod val="75000"/>
          </a:schemeClr>
        </a:solidFill>
        <a:ln>
          <a:solidFill>
            <a:schemeClr val="bg2">
              <a:lumMod val="25000"/>
            </a:schemeClr>
          </a:solidFill>
        </a:ln>
      </dgm:spPr>
      <dgm:t>
        <a:bodyPr/>
        <a:lstStyle/>
        <a:p>
          <a:r>
            <a:rPr lang="ru-RU" sz="1400" b="1" i="0" u="none" strike="noStrike" baseline="0" dirty="0" smtClean="0">
              <a:latin typeface="Calibri"/>
            </a:rPr>
            <a:t>Субвенция с</a:t>
          </a:r>
        </a:p>
        <a:p>
          <a:pPr rtl="0"/>
          <a:r>
            <a:rPr lang="ru-RU" sz="1400" b="1" i="0" u="none" strike="noStrike" baseline="0" dirty="0" smtClean="0">
              <a:latin typeface="Calibri"/>
            </a:rPr>
            <a:t>районного</a:t>
          </a:r>
        </a:p>
        <a:p>
          <a:pPr rtl="0"/>
          <a:r>
            <a:rPr lang="ru-RU" sz="1400" b="1" i="0" u="none" strike="noStrike" baseline="0" dirty="0" smtClean="0">
              <a:latin typeface="Calibri"/>
            </a:rPr>
            <a:t>бюджета</a:t>
          </a:r>
          <a:endParaRPr lang="ru-RU" sz="1400" dirty="0"/>
        </a:p>
      </dgm:t>
    </dgm:pt>
    <dgm:pt modelId="{67FA2A8F-0B87-492A-A06D-7AB62D0D2548}" type="parTrans" cxnId="{E0B80C7F-8A79-41EB-AC86-DC3F8F80D95C}">
      <dgm:prSet/>
      <dgm:spPr>
        <a:solidFill>
          <a:schemeClr val="tx2"/>
        </a:solidFill>
      </dgm:spPr>
      <dgm:t>
        <a:bodyPr/>
        <a:lstStyle/>
        <a:p>
          <a:endParaRPr lang="ru-RU" sz="1400"/>
        </a:p>
      </dgm:t>
    </dgm:pt>
    <dgm:pt modelId="{694A98B0-9769-4AAE-866E-71FA5217CA38}" type="sibTrans" cxnId="{E0B80C7F-8A79-41EB-AC86-DC3F8F80D95C}">
      <dgm:prSet/>
      <dgm:spPr/>
      <dgm:t>
        <a:bodyPr/>
        <a:lstStyle/>
        <a:p>
          <a:endParaRPr lang="ru-RU"/>
        </a:p>
      </dgm:t>
    </dgm:pt>
    <dgm:pt modelId="{B200E43D-11B5-4798-9279-E67BC911A06C}">
      <dgm:prSet phldrT="[Текст]" custT="1"/>
      <dgm:spPr>
        <a:solidFill>
          <a:schemeClr val="bg2">
            <a:lumMod val="75000"/>
          </a:schemeClr>
        </a:solidFill>
        <a:ln>
          <a:solidFill>
            <a:schemeClr val="bg2">
              <a:lumMod val="25000"/>
            </a:schemeClr>
          </a:solidFill>
        </a:ln>
      </dgm:spPr>
      <dgm:t>
        <a:bodyPr/>
        <a:lstStyle/>
        <a:p>
          <a:r>
            <a:rPr lang="ru-RU" sz="1400" b="1" i="0" u="none" strike="noStrike" baseline="0" dirty="0" smtClean="0">
              <a:latin typeface="Calibri"/>
            </a:rPr>
            <a:t>Налоговые</a:t>
          </a:r>
        </a:p>
        <a:p>
          <a:pPr rtl="0"/>
          <a:r>
            <a:rPr lang="ru-RU" sz="1400" b="1" i="0" u="none" strike="noStrike" baseline="0" dirty="0" err="1" smtClean="0">
              <a:latin typeface="Calibri"/>
            </a:rPr>
            <a:t>Поступлени</a:t>
          </a:r>
          <a:endParaRPr lang="ru-RU" sz="1400" dirty="0"/>
        </a:p>
      </dgm:t>
    </dgm:pt>
    <dgm:pt modelId="{F1BAA626-DFB3-414B-B998-06AF8C46FE4C}" type="parTrans" cxnId="{EBBE2B5A-49F2-4A63-9ECF-42C42A1275FC}">
      <dgm:prSet/>
      <dgm:spPr>
        <a:solidFill>
          <a:schemeClr val="tx2"/>
        </a:solidFill>
      </dgm:spPr>
      <dgm:t>
        <a:bodyPr/>
        <a:lstStyle/>
        <a:p>
          <a:endParaRPr lang="ru-RU" sz="1400"/>
        </a:p>
      </dgm:t>
    </dgm:pt>
    <dgm:pt modelId="{E7D5C35B-B8AD-4213-9DB3-B274A312BA11}" type="sibTrans" cxnId="{EBBE2B5A-49F2-4A63-9ECF-42C42A1275FC}">
      <dgm:prSet/>
      <dgm:spPr/>
      <dgm:t>
        <a:bodyPr/>
        <a:lstStyle/>
        <a:p>
          <a:endParaRPr lang="ru-RU"/>
        </a:p>
      </dgm:t>
    </dgm:pt>
    <dgm:pt modelId="{4A6BD19F-D945-4B69-BCBC-BED4C8ED7E2E}">
      <dgm:prSet phldrT="[Текст]" custT="1"/>
      <dgm:spPr>
        <a:solidFill>
          <a:schemeClr val="bg2">
            <a:lumMod val="75000"/>
          </a:schemeClr>
        </a:solidFill>
        <a:ln>
          <a:solidFill>
            <a:schemeClr val="bg2">
              <a:lumMod val="25000"/>
            </a:schemeClr>
          </a:solidFill>
        </a:ln>
      </dgm:spPr>
      <dgm:t>
        <a:bodyPr/>
        <a:lstStyle/>
        <a:p>
          <a:r>
            <a:rPr lang="ru-RU" sz="1400" b="1" dirty="0" smtClean="0"/>
            <a:t>Неналоговые поступления</a:t>
          </a:r>
          <a:endParaRPr lang="ru-RU" sz="1400" b="1" dirty="0"/>
        </a:p>
      </dgm:t>
    </dgm:pt>
    <dgm:pt modelId="{9CE15A2C-A1CB-42BB-8DE7-CB8F259292B1}" type="parTrans" cxnId="{6C3CE226-861C-41AC-B336-07949691C8EE}">
      <dgm:prSet/>
      <dgm:spPr>
        <a:solidFill>
          <a:schemeClr val="tx2"/>
        </a:solidFill>
      </dgm:spPr>
      <dgm:t>
        <a:bodyPr/>
        <a:lstStyle/>
        <a:p>
          <a:endParaRPr lang="ru-RU"/>
        </a:p>
      </dgm:t>
    </dgm:pt>
    <dgm:pt modelId="{7558F452-4AE0-43DA-A511-DEC2A42CEABF}" type="sibTrans" cxnId="{6C3CE226-861C-41AC-B336-07949691C8EE}">
      <dgm:prSet/>
      <dgm:spPr/>
      <dgm:t>
        <a:bodyPr/>
        <a:lstStyle/>
        <a:p>
          <a:endParaRPr lang="ru-RU"/>
        </a:p>
      </dgm:t>
    </dgm:pt>
    <dgm:pt modelId="{F6940661-1F22-492D-83CB-367912127D68}" type="pres">
      <dgm:prSet presAssocID="{8451272F-FEF9-406A-9AB3-097B51EA60F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8E6F60D-9112-4BBA-86A1-71CB03F28DF2}" type="pres">
      <dgm:prSet presAssocID="{B56DEE8D-BBDE-4642-BF97-C67F5325C3A8}" presName="centerShape" presStyleLbl="node0" presStyleIdx="0" presStyleCnt="1" custScaleX="72272" custScaleY="70522" custLinFactNeighborX="-614" custLinFactNeighborY="-23102"/>
      <dgm:spPr>
        <a:prstGeom prst="flowChartAlternateProcess">
          <a:avLst/>
        </a:prstGeom>
      </dgm:spPr>
      <dgm:t>
        <a:bodyPr/>
        <a:lstStyle/>
        <a:p>
          <a:endParaRPr lang="ru-RU"/>
        </a:p>
      </dgm:t>
    </dgm:pt>
    <dgm:pt modelId="{AFDE36B4-3270-49E7-A0B8-D0819E092F8E}" type="pres">
      <dgm:prSet presAssocID="{1853D1E6-F97C-4404-BB97-D6AC29573B85}" presName="parTrans" presStyleLbl="bgSibTrans2D1" presStyleIdx="0" presStyleCnt="4" custScaleX="107014" custLinFactNeighborX="-3350" custLinFactNeighborY="44783"/>
      <dgm:spPr/>
      <dgm:t>
        <a:bodyPr/>
        <a:lstStyle/>
        <a:p>
          <a:endParaRPr lang="ru-RU"/>
        </a:p>
      </dgm:t>
    </dgm:pt>
    <dgm:pt modelId="{43AD318E-4792-4A1E-B6CE-E5BE6435070B}" type="pres">
      <dgm:prSet presAssocID="{1F928AB8-C601-486F-AA00-82CFB59C823E}" presName="node" presStyleLbl="node1" presStyleIdx="0" presStyleCnt="4" custScaleX="116129" custScaleY="73872" custRadScaleRad="83770" custRadScaleInc="-342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1DBC6B-037B-4677-B6A9-5B1191FC1579}" type="pres">
      <dgm:prSet presAssocID="{67FA2A8F-0B87-492A-A06D-7AB62D0D2548}" presName="parTrans" presStyleLbl="bgSibTrans2D1" presStyleIdx="1" presStyleCnt="4" custScaleX="103745" custLinFactNeighborX="-1563" custLinFactNeighborY="-20993"/>
      <dgm:spPr/>
      <dgm:t>
        <a:bodyPr/>
        <a:lstStyle/>
        <a:p>
          <a:endParaRPr lang="ru-RU"/>
        </a:p>
      </dgm:t>
    </dgm:pt>
    <dgm:pt modelId="{5EE0A968-0E33-4151-9FDB-1A87AF47507C}" type="pres">
      <dgm:prSet presAssocID="{1F27929C-C2D4-4F28-A457-7BE2F1F817CE}" presName="node" presStyleLbl="node1" presStyleIdx="1" presStyleCnt="4" custScaleX="120289" custScaleY="76573" custRadScaleRad="131413" custRadScaleInc="-394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B0A9C5-4771-43F0-B33A-60EE98EAD358}" type="pres">
      <dgm:prSet presAssocID="{F1BAA626-DFB3-414B-B998-06AF8C46FE4C}" presName="parTrans" presStyleLbl="bgSibTrans2D1" presStyleIdx="2" presStyleCnt="4" custScaleX="82095" custLinFactNeighborX="-6669" custLinFactNeighborY="-3914"/>
      <dgm:spPr/>
      <dgm:t>
        <a:bodyPr/>
        <a:lstStyle/>
        <a:p>
          <a:endParaRPr lang="ru-RU"/>
        </a:p>
      </dgm:t>
    </dgm:pt>
    <dgm:pt modelId="{94189B87-4C16-4ADF-AF94-BFA6C131C96A}" type="pres">
      <dgm:prSet presAssocID="{B200E43D-11B5-4798-9279-E67BC911A06C}" presName="node" presStyleLbl="node1" presStyleIdx="2" presStyleCnt="4" custScaleX="120762" custScaleY="73872" custRadScaleRad="125439" custRadScaleInc="315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FE8CFB-9C27-4B3B-A164-DA1D134133B7}" type="pres">
      <dgm:prSet presAssocID="{9CE15A2C-A1CB-42BB-8DE7-CB8F259292B1}" presName="parTrans" presStyleLbl="bgSibTrans2D1" presStyleIdx="3" presStyleCnt="4" custLinFactNeighborX="-2922" custLinFactNeighborY="33681"/>
      <dgm:spPr/>
      <dgm:t>
        <a:bodyPr/>
        <a:lstStyle/>
        <a:p>
          <a:endParaRPr lang="ru-RU"/>
        </a:p>
      </dgm:t>
    </dgm:pt>
    <dgm:pt modelId="{04835D66-4B2C-4DD8-B7C2-E238A6E83F4A}" type="pres">
      <dgm:prSet presAssocID="{4A6BD19F-D945-4B69-BCBC-BED4C8ED7E2E}" presName="node" presStyleLbl="node1" presStyleIdx="3" presStyleCnt="4" custScaleX="118175" custScaleY="74416" custRadScaleRad="78521" custRadScaleInc="382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BBE2B5A-49F2-4A63-9ECF-42C42A1275FC}" srcId="{B56DEE8D-BBDE-4642-BF97-C67F5325C3A8}" destId="{B200E43D-11B5-4798-9279-E67BC911A06C}" srcOrd="2" destOrd="0" parTransId="{F1BAA626-DFB3-414B-B998-06AF8C46FE4C}" sibTransId="{E7D5C35B-B8AD-4213-9DB3-B274A312BA11}"/>
    <dgm:cxn modelId="{84D5C7B2-A6DF-44FB-80CA-B34492EAF6DF}" srcId="{8451272F-FEF9-406A-9AB3-097B51EA60FC}" destId="{0F7C96CA-C311-450E-B69A-CBD0BE1F6A13}" srcOrd="1" destOrd="0" parTransId="{2BFD0304-0337-4A91-89A7-5011E643850B}" sibTransId="{6883EBAE-2D77-4C0D-A76F-25FD040537FC}"/>
    <dgm:cxn modelId="{4AF8CDBC-F7CA-4126-8B38-2B1CD1436E73}" type="presOf" srcId="{1F27929C-C2D4-4F28-A457-7BE2F1F817CE}" destId="{5EE0A968-0E33-4151-9FDB-1A87AF47507C}" srcOrd="0" destOrd="0" presId="urn:microsoft.com/office/officeart/2005/8/layout/radial4"/>
    <dgm:cxn modelId="{1C94CA82-29A9-445D-B249-740B5C343304}" type="presOf" srcId="{1853D1E6-F97C-4404-BB97-D6AC29573B85}" destId="{AFDE36B4-3270-49E7-A0B8-D0819E092F8E}" srcOrd="0" destOrd="0" presId="urn:microsoft.com/office/officeart/2005/8/layout/radial4"/>
    <dgm:cxn modelId="{BC9574F6-83B2-4505-BFF2-E267F6BEC3A2}" type="presOf" srcId="{9CE15A2C-A1CB-42BB-8DE7-CB8F259292B1}" destId="{37FE8CFB-9C27-4B3B-A164-DA1D134133B7}" srcOrd="0" destOrd="0" presId="urn:microsoft.com/office/officeart/2005/8/layout/radial4"/>
    <dgm:cxn modelId="{AAF419E7-AA2F-423C-83D2-AED8B40D65F9}" srcId="{8451272F-FEF9-406A-9AB3-097B51EA60FC}" destId="{B56DEE8D-BBDE-4642-BF97-C67F5325C3A8}" srcOrd="0" destOrd="0" parTransId="{022DEEB9-3315-4912-A3F7-C8263A9D3F90}" sibTransId="{D8C60173-4C75-46F7-9F46-7620A7A35B5C}"/>
    <dgm:cxn modelId="{69B97912-2B48-495D-851F-B09167B4CA6F}" type="presOf" srcId="{4A6BD19F-D945-4B69-BCBC-BED4C8ED7E2E}" destId="{04835D66-4B2C-4DD8-B7C2-E238A6E83F4A}" srcOrd="0" destOrd="0" presId="urn:microsoft.com/office/officeart/2005/8/layout/radial4"/>
    <dgm:cxn modelId="{21D16C60-51DD-43E3-A695-91C54E1EFDD5}" type="presOf" srcId="{B200E43D-11B5-4798-9279-E67BC911A06C}" destId="{94189B87-4C16-4ADF-AF94-BFA6C131C96A}" srcOrd="0" destOrd="0" presId="urn:microsoft.com/office/officeart/2005/8/layout/radial4"/>
    <dgm:cxn modelId="{5C254BCB-4406-46DD-8853-36A809BFC87B}" srcId="{B56DEE8D-BBDE-4642-BF97-C67F5325C3A8}" destId="{1F928AB8-C601-486F-AA00-82CFB59C823E}" srcOrd="0" destOrd="0" parTransId="{1853D1E6-F97C-4404-BB97-D6AC29573B85}" sibTransId="{93A70ABF-05F8-4A78-9BE7-91513AF0A2FB}"/>
    <dgm:cxn modelId="{745EF3CB-7972-4D29-9C3B-3356B04D5442}" type="presOf" srcId="{1F928AB8-C601-486F-AA00-82CFB59C823E}" destId="{43AD318E-4792-4A1E-B6CE-E5BE6435070B}" srcOrd="0" destOrd="0" presId="urn:microsoft.com/office/officeart/2005/8/layout/radial4"/>
    <dgm:cxn modelId="{60E5BF5D-B702-4762-BFE5-530F5ABE0DD8}" type="presOf" srcId="{8451272F-FEF9-406A-9AB3-097B51EA60FC}" destId="{F6940661-1F22-492D-83CB-367912127D68}" srcOrd="0" destOrd="0" presId="urn:microsoft.com/office/officeart/2005/8/layout/radial4"/>
    <dgm:cxn modelId="{5A8726A2-F0FE-40EA-B76E-853D3F482B2D}" type="presOf" srcId="{F1BAA626-DFB3-414B-B998-06AF8C46FE4C}" destId="{8CB0A9C5-4771-43F0-B33A-60EE98EAD358}" srcOrd="0" destOrd="0" presId="urn:microsoft.com/office/officeart/2005/8/layout/radial4"/>
    <dgm:cxn modelId="{E0B80C7F-8A79-41EB-AC86-DC3F8F80D95C}" srcId="{B56DEE8D-BBDE-4642-BF97-C67F5325C3A8}" destId="{1F27929C-C2D4-4F28-A457-7BE2F1F817CE}" srcOrd="1" destOrd="0" parTransId="{67FA2A8F-0B87-492A-A06D-7AB62D0D2548}" sibTransId="{694A98B0-9769-4AAE-866E-71FA5217CA38}"/>
    <dgm:cxn modelId="{6C3CE226-861C-41AC-B336-07949691C8EE}" srcId="{B56DEE8D-BBDE-4642-BF97-C67F5325C3A8}" destId="{4A6BD19F-D945-4B69-BCBC-BED4C8ED7E2E}" srcOrd="3" destOrd="0" parTransId="{9CE15A2C-A1CB-42BB-8DE7-CB8F259292B1}" sibTransId="{7558F452-4AE0-43DA-A511-DEC2A42CEABF}"/>
    <dgm:cxn modelId="{AE51A9EF-7356-4A0D-917F-A822D73E6315}" type="presOf" srcId="{67FA2A8F-0B87-492A-A06D-7AB62D0D2548}" destId="{2D1DBC6B-037B-4677-B6A9-5B1191FC1579}" srcOrd="0" destOrd="0" presId="urn:microsoft.com/office/officeart/2005/8/layout/radial4"/>
    <dgm:cxn modelId="{D36351CB-2615-4B28-A7D2-30726D6A2BD9}" type="presOf" srcId="{B56DEE8D-BBDE-4642-BF97-C67F5325C3A8}" destId="{68E6F60D-9112-4BBA-86A1-71CB03F28DF2}" srcOrd="0" destOrd="0" presId="urn:microsoft.com/office/officeart/2005/8/layout/radial4"/>
    <dgm:cxn modelId="{2DCB16FD-00CD-4D9B-9F06-C413621A4D03}" type="presParOf" srcId="{F6940661-1F22-492D-83CB-367912127D68}" destId="{68E6F60D-9112-4BBA-86A1-71CB03F28DF2}" srcOrd="0" destOrd="0" presId="urn:microsoft.com/office/officeart/2005/8/layout/radial4"/>
    <dgm:cxn modelId="{0E9E07B2-86CA-4B36-8C0E-D09A457AB6E8}" type="presParOf" srcId="{F6940661-1F22-492D-83CB-367912127D68}" destId="{AFDE36B4-3270-49E7-A0B8-D0819E092F8E}" srcOrd="1" destOrd="0" presId="urn:microsoft.com/office/officeart/2005/8/layout/radial4"/>
    <dgm:cxn modelId="{83F32418-C3B2-4026-AFA6-44A8D547194E}" type="presParOf" srcId="{F6940661-1F22-492D-83CB-367912127D68}" destId="{43AD318E-4792-4A1E-B6CE-E5BE6435070B}" srcOrd="2" destOrd="0" presId="urn:microsoft.com/office/officeart/2005/8/layout/radial4"/>
    <dgm:cxn modelId="{E130ED50-DD33-4450-A473-79036F58700D}" type="presParOf" srcId="{F6940661-1F22-492D-83CB-367912127D68}" destId="{2D1DBC6B-037B-4677-B6A9-5B1191FC1579}" srcOrd="3" destOrd="0" presId="urn:microsoft.com/office/officeart/2005/8/layout/radial4"/>
    <dgm:cxn modelId="{9361D2BD-386E-4227-BB24-789DFAD55CC2}" type="presParOf" srcId="{F6940661-1F22-492D-83CB-367912127D68}" destId="{5EE0A968-0E33-4151-9FDB-1A87AF47507C}" srcOrd="4" destOrd="0" presId="urn:microsoft.com/office/officeart/2005/8/layout/radial4"/>
    <dgm:cxn modelId="{F2B41DD7-EB28-4460-A7EA-0D196FF6CD57}" type="presParOf" srcId="{F6940661-1F22-492D-83CB-367912127D68}" destId="{8CB0A9C5-4771-43F0-B33A-60EE98EAD358}" srcOrd="5" destOrd="0" presId="urn:microsoft.com/office/officeart/2005/8/layout/radial4"/>
    <dgm:cxn modelId="{3EB42C09-02CD-4D65-85BA-792FE5865907}" type="presParOf" srcId="{F6940661-1F22-492D-83CB-367912127D68}" destId="{94189B87-4C16-4ADF-AF94-BFA6C131C96A}" srcOrd="6" destOrd="0" presId="urn:microsoft.com/office/officeart/2005/8/layout/radial4"/>
    <dgm:cxn modelId="{7D4DACAC-C3E0-44CD-820B-C1557848BB4F}" type="presParOf" srcId="{F6940661-1F22-492D-83CB-367912127D68}" destId="{37FE8CFB-9C27-4B3B-A164-DA1D134133B7}" srcOrd="7" destOrd="0" presId="urn:microsoft.com/office/officeart/2005/8/layout/radial4"/>
    <dgm:cxn modelId="{D4FBF980-285A-4FED-AE16-0FDA79B51C48}" type="presParOf" srcId="{F6940661-1F22-492D-83CB-367912127D68}" destId="{04835D66-4B2C-4DD8-B7C2-E238A6E83F4A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E6F60D-9112-4BBA-86A1-71CB03F28DF2}">
      <dsp:nvSpPr>
        <dsp:cNvPr id="0" name=""/>
        <dsp:cNvSpPr/>
      </dsp:nvSpPr>
      <dsp:spPr>
        <a:xfrm>
          <a:off x="3262187" y="1655946"/>
          <a:ext cx="1605878" cy="1566993"/>
        </a:xfrm>
        <a:prstGeom prst="flowChartAlternateProcess">
          <a:avLst/>
        </a:prstGeom>
        <a:solidFill>
          <a:schemeClr val="accent5">
            <a:lumMod val="60000"/>
            <a:lumOff val="4000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u="none" strike="noStrike" kern="1200" baseline="0" dirty="0" smtClean="0">
              <a:latin typeface="Calibri"/>
            </a:rPr>
            <a:t>БЮДЖЕТ сельского округа</a:t>
          </a:r>
        </a:p>
      </dsp:txBody>
      <dsp:txXfrm>
        <a:off x="3338680" y="1732439"/>
        <a:ext cx="1452892" cy="1414007"/>
      </dsp:txXfrm>
    </dsp:sp>
    <dsp:sp modelId="{AFDE36B4-3270-49E7-A0B8-D0819E092F8E}">
      <dsp:nvSpPr>
        <dsp:cNvPr id="0" name=""/>
        <dsp:cNvSpPr/>
      </dsp:nvSpPr>
      <dsp:spPr>
        <a:xfrm rot="9027147">
          <a:off x="1173577" y="3373740"/>
          <a:ext cx="2230539" cy="633267"/>
        </a:xfrm>
        <a:prstGeom prst="leftArrow">
          <a:avLst>
            <a:gd name="adj1" fmla="val 60000"/>
            <a:gd name="adj2" fmla="val 50000"/>
          </a:avLst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AD318E-4792-4A1E-B6CE-E5BE6435070B}">
      <dsp:nvSpPr>
        <dsp:cNvPr id="0" name=""/>
        <dsp:cNvSpPr/>
      </dsp:nvSpPr>
      <dsp:spPr>
        <a:xfrm>
          <a:off x="226360" y="3296977"/>
          <a:ext cx="2451358" cy="1247486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 w="15875" cap="flat" cmpd="sng" algn="ctr">
          <a:solidFill>
            <a:schemeClr val="bg2">
              <a:lumMod val="2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u="none" strike="noStrike" kern="1200" baseline="0" dirty="0" smtClean="0">
              <a:latin typeface="Calibri"/>
            </a:rPr>
            <a:t>Целевые трансферты </a:t>
          </a:r>
          <a:endParaRPr lang="ru-RU" sz="1400" b="1" i="0" u="none" strike="noStrike" kern="1200" baseline="0" dirty="0">
            <a:latin typeface="Calibri"/>
          </a:endParaRPr>
        </a:p>
      </dsp:txBody>
      <dsp:txXfrm>
        <a:off x="262898" y="3333515"/>
        <a:ext cx="2378282" cy="1174410"/>
      </dsp:txXfrm>
    </dsp:sp>
    <dsp:sp modelId="{2D1DBC6B-037B-4677-B6A9-5B1191FC1579}">
      <dsp:nvSpPr>
        <dsp:cNvPr id="0" name=""/>
        <dsp:cNvSpPr/>
      </dsp:nvSpPr>
      <dsp:spPr>
        <a:xfrm rot="12585347">
          <a:off x="1051527" y="962820"/>
          <a:ext cx="2362923" cy="633267"/>
        </a:xfrm>
        <a:prstGeom prst="leftArrow">
          <a:avLst>
            <a:gd name="adj1" fmla="val 60000"/>
            <a:gd name="adj2" fmla="val 50000"/>
          </a:avLst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E0A968-0E33-4151-9FDB-1A87AF47507C}">
      <dsp:nvSpPr>
        <dsp:cNvPr id="0" name=""/>
        <dsp:cNvSpPr/>
      </dsp:nvSpPr>
      <dsp:spPr>
        <a:xfrm>
          <a:off x="10343" y="200649"/>
          <a:ext cx="2539171" cy="1293098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 w="15875" cap="flat" cmpd="sng" algn="ctr">
          <a:solidFill>
            <a:schemeClr val="bg2">
              <a:lumMod val="2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u="none" strike="noStrike" kern="1200" baseline="0" dirty="0" smtClean="0">
              <a:latin typeface="Calibri"/>
            </a:rPr>
            <a:t>Субвенция с</a:t>
          </a:r>
        </a:p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u="none" strike="noStrike" kern="1200" baseline="0" dirty="0" smtClean="0">
              <a:latin typeface="Calibri"/>
            </a:rPr>
            <a:t>районного</a:t>
          </a:r>
        </a:p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u="none" strike="noStrike" kern="1200" baseline="0" dirty="0" smtClean="0">
              <a:latin typeface="Calibri"/>
            </a:rPr>
            <a:t>бюджета</a:t>
          </a:r>
          <a:endParaRPr lang="ru-RU" sz="1400" kern="1200" dirty="0"/>
        </a:p>
      </dsp:txBody>
      <dsp:txXfrm>
        <a:off x="48217" y="238523"/>
        <a:ext cx="2463423" cy="1217350"/>
      </dsp:txXfrm>
    </dsp:sp>
    <dsp:sp modelId="{8CB0A9C5-4771-43F0-B33A-60EE98EAD358}">
      <dsp:nvSpPr>
        <dsp:cNvPr id="0" name=""/>
        <dsp:cNvSpPr/>
      </dsp:nvSpPr>
      <dsp:spPr>
        <a:xfrm rot="19658100">
          <a:off x="4726592" y="1044433"/>
          <a:ext cx="1722141" cy="633267"/>
        </a:xfrm>
        <a:prstGeom prst="leftArrow">
          <a:avLst>
            <a:gd name="adj1" fmla="val 60000"/>
            <a:gd name="adj2" fmla="val 50000"/>
          </a:avLst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189B87-4C16-4ADF-AF94-BFA6C131C96A}">
      <dsp:nvSpPr>
        <dsp:cNvPr id="0" name=""/>
        <dsp:cNvSpPr/>
      </dsp:nvSpPr>
      <dsp:spPr>
        <a:xfrm>
          <a:off x="5338918" y="200637"/>
          <a:ext cx="2549155" cy="1247486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 w="15875" cap="flat" cmpd="sng" algn="ctr">
          <a:solidFill>
            <a:schemeClr val="bg2">
              <a:lumMod val="2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u="none" strike="noStrike" kern="1200" baseline="0" dirty="0" smtClean="0">
              <a:latin typeface="Calibri"/>
            </a:rPr>
            <a:t>Налоговые</a:t>
          </a:r>
        </a:p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u="none" strike="noStrike" kern="1200" baseline="0" dirty="0" err="1" smtClean="0">
              <a:latin typeface="Calibri"/>
            </a:rPr>
            <a:t>Поступлени</a:t>
          </a:r>
          <a:endParaRPr lang="ru-RU" sz="1400" kern="1200" dirty="0"/>
        </a:p>
      </dsp:txBody>
      <dsp:txXfrm>
        <a:off x="5375456" y="237175"/>
        <a:ext cx="2476079" cy="1174410"/>
      </dsp:txXfrm>
    </dsp:sp>
    <dsp:sp modelId="{37FE8CFB-9C27-4B3B-A164-DA1D134133B7}">
      <dsp:nvSpPr>
        <dsp:cNvPr id="0" name=""/>
        <dsp:cNvSpPr/>
      </dsp:nvSpPr>
      <dsp:spPr>
        <a:xfrm rot="1901700">
          <a:off x="4632450" y="3355841"/>
          <a:ext cx="2048486" cy="633267"/>
        </a:xfrm>
        <a:prstGeom prst="leftArrow">
          <a:avLst>
            <a:gd name="adj1" fmla="val 60000"/>
            <a:gd name="adj2" fmla="val 50000"/>
          </a:avLst>
        </a:prstGeom>
        <a:solidFill>
          <a:schemeClr val="tx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835D66-4B2C-4DD8-B7C2-E238A6E83F4A}">
      <dsp:nvSpPr>
        <dsp:cNvPr id="0" name=""/>
        <dsp:cNvSpPr/>
      </dsp:nvSpPr>
      <dsp:spPr>
        <a:xfrm>
          <a:off x="5340761" y="3368982"/>
          <a:ext cx="2494547" cy="1256673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 w="15875" cap="flat" cmpd="sng" algn="ctr">
          <a:solidFill>
            <a:schemeClr val="bg2">
              <a:lumMod val="2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Неналоговые поступления</a:t>
          </a:r>
          <a:endParaRPr lang="ru-RU" sz="1400" b="1" kern="1200" dirty="0"/>
        </a:p>
      </dsp:txBody>
      <dsp:txXfrm>
        <a:off x="5377568" y="3405789"/>
        <a:ext cx="2420933" cy="11830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BD1291-55E2-4B3E-AAED-C60EED92927C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0F2F6B-9DD8-444D-9732-682405B27E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5246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+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F2F6B-9DD8-444D-9732-682405B27E64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2113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2132856"/>
            <a:ext cx="7851648" cy="3357586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 fontScale="9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algn="ctr"/>
            <a:r>
              <a:rPr lang="ru-RU" sz="4900" dirty="0" smtClean="0">
                <a:solidFill>
                  <a:schemeClr val="bg2">
                    <a:lumMod val="50000"/>
                  </a:schemeClr>
                </a:solidFill>
              </a:rPr>
              <a:t>ГРАЖДАНСКИЙ БЮДЖЕТ</a:t>
            </a:r>
            <a:br>
              <a:rPr lang="ru-RU" sz="49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4900" dirty="0" err="1" smtClean="0">
                <a:solidFill>
                  <a:schemeClr val="bg2">
                    <a:lumMod val="50000"/>
                  </a:schemeClr>
                </a:solidFill>
              </a:rPr>
              <a:t>Заринского</a:t>
            </a:r>
            <a:r>
              <a:rPr lang="ru-RU" sz="4900" dirty="0" smtClean="0">
                <a:solidFill>
                  <a:schemeClr val="bg2">
                    <a:lumMod val="50000"/>
                  </a:schemeClr>
                </a:solidFill>
              </a:rPr>
              <a:t> сельского округа</a:t>
            </a:r>
            <a:br>
              <a:rPr lang="ru-RU" sz="49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4900" dirty="0" smtClean="0">
                <a:solidFill>
                  <a:schemeClr val="bg2">
                    <a:lumMod val="50000"/>
                  </a:schemeClr>
                </a:solidFill>
              </a:rPr>
              <a:t>НА 2026-2028 ГОДЫ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(с изменениями)</a:t>
            </a:r>
            <a:br>
              <a:rPr lang="ru-RU" dirty="0" smtClean="0">
                <a:solidFill>
                  <a:schemeClr val="bg2">
                    <a:lumMod val="50000"/>
                  </a:schemeClr>
                </a:solidFill>
              </a:rPr>
            </a:b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026" name="Picture 2" descr="C:\Users\User\Desktop\Screenshot_20210117_1212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9540" y="188640"/>
            <a:ext cx="3186635" cy="1844825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-36512" y="1298957"/>
            <a:ext cx="9144000" cy="39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Уважаемые жители района!</a:t>
            </a:r>
            <a:endParaRPr kumimoji="0" lang="ru-RU" sz="2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Вашему вниманию представлен гражданский бюджет на         2026-2028 годы, который содержит информацию об основных показателях бюджета округа, параметрах его формирования и направлениях расходования бюджетных средств. </a:t>
            </a:r>
            <a:endParaRPr kumimoji="0" lang="ru-RU" sz="22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Данный документ включает следующие разделы: </a:t>
            </a:r>
            <a:endParaRPr kumimoji="0" lang="ru-RU" sz="22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- поступления и расходы бюджета сельского округа.</a:t>
            </a:r>
            <a:endParaRPr kumimoji="0" lang="ru-RU" sz="22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Бюджет сельского округа на 2026-2028 годы сформирован в соответствии  с Бюджетным и Налоговым кодексами Республики 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Казахстан и Решение Павлодарского </a:t>
            </a:r>
            <a:r>
              <a:rPr lang="ru-RU" sz="22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районного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маслихата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Павлодарской 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области от </a:t>
            </a:r>
            <a:r>
              <a:rPr lang="ru-RU" sz="22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19 декабря 2025 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года № </a:t>
            </a:r>
            <a:r>
              <a:rPr lang="ru-RU" sz="22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40/334. </a:t>
            </a:r>
            <a:endParaRPr lang="ru-RU" sz="22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4"/>
          <p:cNvSpPr>
            <a:spLocks noChangeArrowheads="1"/>
          </p:cNvSpPr>
          <p:nvPr/>
        </p:nvSpPr>
        <p:spPr bwMode="auto">
          <a:xfrm>
            <a:off x="1258888" y="404813"/>
            <a:ext cx="7156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СХЕМА БЮДЖЕТНОГО ПРОЦЕССА</a:t>
            </a:r>
          </a:p>
        </p:txBody>
      </p:sp>
      <p:sp>
        <p:nvSpPr>
          <p:cNvPr id="6148" name="Прямоугольник 16"/>
          <p:cNvSpPr>
            <a:spLocks noChangeArrowheads="1"/>
          </p:cNvSpPr>
          <p:nvPr/>
        </p:nvSpPr>
        <p:spPr bwMode="auto">
          <a:xfrm>
            <a:off x="323850" y="3929066"/>
            <a:ext cx="3816350" cy="8309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1415" tIns="45708" rIns="91415" bIns="45708">
            <a:spAutoFit/>
          </a:bodyPr>
          <a:lstStyle/>
          <a:p>
            <a:pPr algn="ctr" defTabSz="615950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Составление проекта </a:t>
            </a:r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бюджета 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 внесение его на рассмотрение </a:t>
            </a:r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районного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маслихата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 defTabSz="615950"/>
            <a:endParaRPr lang="ru-RU" sz="1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 defTabSz="615950"/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49" name="Прямоугольник 16"/>
          <p:cNvSpPr>
            <a:spLocks noChangeArrowheads="1"/>
          </p:cNvSpPr>
          <p:nvPr/>
        </p:nvSpPr>
        <p:spPr bwMode="auto">
          <a:xfrm>
            <a:off x="323850" y="5214950"/>
            <a:ext cx="3816350" cy="8309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1415" tIns="45708" rIns="91415" bIns="45708">
            <a:spAutoFit/>
          </a:bodyPr>
          <a:lstStyle/>
          <a:p>
            <a:pPr algn="ctr" defTabSz="615950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Утверждение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маслихатом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районного 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бюджета на трехлетний период </a:t>
            </a:r>
          </a:p>
          <a:p>
            <a:pPr algn="ctr" defTabSz="615950"/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не позднее 2-недельного срока </a:t>
            </a:r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после утверждения районного бюджета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0" name="Прямоугольник 16"/>
          <p:cNvSpPr>
            <a:spLocks noChangeArrowheads="1"/>
          </p:cNvSpPr>
          <p:nvPr/>
        </p:nvSpPr>
        <p:spPr bwMode="auto">
          <a:xfrm>
            <a:off x="323850" y="2214554"/>
            <a:ext cx="3816350" cy="8309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1415" tIns="45708" rIns="91415" bIns="45708">
            <a:spAutoFit/>
          </a:bodyPr>
          <a:lstStyle/>
          <a:p>
            <a:pPr algn="ctr" defTabSz="615950"/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Составление бюджетной заявки, 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проектов бюджетных программ </a:t>
            </a:r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подготовка заключений и их передача на рассмотрение </a:t>
            </a:r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районной 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 defTabSz="615950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бюджетной комиссии</a:t>
            </a:r>
          </a:p>
        </p:txBody>
      </p:sp>
      <p:sp>
        <p:nvSpPr>
          <p:cNvPr id="6151" name="Rectangle 21"/>
          <p:cNvSpPr>
            <a:spLocks noChangeArrowheads="1"/>
          </p:cNvSpPr>
          <p:nvPr/>
        </p:nvSpPr>
        <p:spPr bwMode="auto">
          <a:xfrm>
            <a:off x="323850" y="1052513"/>
            <a:ext cx="3816350" cy="720725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РАЗРАБОТКА БЮДЖЕТА</a:t>
            </a:r>
          </a:p>
          <a:p>
            <a:pPr algn="ctr"/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(уполномоченный орган – </a:t>
            </a:r>
            <a:r>
              <a: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аппарат </a:t>
            </a:r>
            <a:r>
              <a:rPr lang="ru-RU" sz="12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акима</a:t>
            </a:r>
            <a:r>
              <a: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с/о)</a:t>
            </a:r>
            <a:endParaRPr lang="ru-RU" sz="12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2" name="Rectangle 22"/>
          <p:cNvSpPr>
            <a:spLocks noChangeArrowheads="1"/>
          </p:cNvSpPr>
          <p:nvPr/>
        </p:nvSpPr>
        <p:spPr bwMode="auto">
          <a:xfrm>
            <a:off x="4859338" y="1052513"/>
            <a:ext cx="3816350" cy="720725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ИСПОЛНЕНИЕ БЮДЖЕТА</a:t>
            </a:r>
          </a:p>
          <a:p>
            <a:pPr algn="ctr"/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(уполномоченный орган – аппарат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акима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с/о)</a:t>
            </a:r>
          </a:p>
          <a:p>
            <a:pPr algn="ctr"/>
            <a:endParaRPr lang="ru-RU" sz="12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3" name="AutoShape 23"/>
          <p:cNvSpPr>
            <a:spLocks noChangeArrowheads="1"/>
          </p:cNvSpPr>
          <p:nvPr/>
        </p:nvSpPr>
        <p:spPr bwMode="auto">
          <a:xfrm>
            <a:off x="2051050" y="1844502"/>
            <a:ext cx="431800" cy="360362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5" name="AutoShape 27"/>
          <p:cNvSpPr>
            <a:spLocks noChangeArrowheads="1"/>
          </p:cNvSpPr>
          <p:nvPr/>
        </p:nvSpPr>
        <p:spPr bwMode="auto">
          <a:xfrm>
            <a:off x="2071670" y="3356992"/>
            <a:ext cx="431800" cy="357190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6" name="AutoShape 39"/>
          <p:cNvSpPr>
            <a:spLocks noChangeArrowheads="1"/>
          </p:cNvSpPr>
          <p:nvPr/>
        </p:nvSpPr>
        <p:spPr bwMode="auto">
          <a:xfrm>
            <a:off x="2071670" y="4800002"/>
            <a:ext cx="503237" cy="357190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7" name="Прямоугольник 16"/>
          <p:cNvSpPr>
            <a:spLocks noChangeArrowheads="1"/>
          </p:cNvSpPr>
          <p:nvPr/>
        </p:nvSpPr>
        <p:spPr bwMode="auto">
          <a:xfrm>
            <a:off x="4859338" y="2133600"/>
            <a:ext cx="3816349" cy="649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1415" tIns="45708" rIns="91415" bIns="45708">
            <a:spAutoFit/>
          </a:bodyPr>
          <a:lstStyle/>
          <a:p>
            <a:pPr algn="ctr" defTabSz="615950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Формирование и утверждение сводного плана поступлений и финансирования по платежам и обязательствам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8" name="AutoShape 41"/>
          <p:cNvSpPr>
            <a:spLocks noChangeArrowheads="1"/>
          </p:cNvSpPr>
          <p:nvPr/>
        </p:nvSpPr>
        <p:spPr bwMode="auto">
          <a:xfrm>
            <a:off x="6569075" y="1773238"/>
            <a:ext cx="431800" cy="360362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9" name="Прямоугольник 16"/>
          <p:cNvSpPr>
            <a:spLocks noChangeArrowheads="1"/>
          </p:cNvSpPr>
          <p:nvPr/>
        </p:nvSpPr>
        <p:spPr bwMode="auto">
          <a:xfrm>
            <a:off x="4859337" y="3143248"/>
            <a:ext cx="3816349" cy="6492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1415" tIns="45708" rIns="91415" bIns="45708">
            <a:spAutoFit/>
          </a:bodyPr>
          <a:lstStyle/>
          <a:p>
            <a:pPr algn="ctr" defTabSz="615950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Проведение комплекса мероприятий по исполнению </a:t>
            </a:r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районного 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бюджета </a:t>
            </a:r>
          </a:p>
          <a:p>
            <a:pPr algn="ctr" defTabSz="615950"/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 течение финансового года</a:t>
            </a:r>
          </a:p>
        </p:txBody>
      </p:sp>
      <p:sp>
        <p:nvSpPr>
          <p:cNvPr id="6160" name="Прямоугольник 16"/>
          <p:cNvSpPr>
            <a:spLocks noChangeArrowheads="1"/>
          </p:cNvSpPr>
          <p:nvPr/>
        </p:nvSpPr>
        <p:spPr bwMode="auto">
          <a:xfrm>
            <a:off x="4859338" y="4221163"/>
            <a:ext cx="3816348" cy="10144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1415" tIns="45708" rIns="91415" bIns="45708">
            <a:spAutoFit/>
          </a:bodyPr>
          <a:lstStyle/>
          <a:p>
            <a:pPr algn="ctr" defTabSz="615950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Проведение бюджетного мониторинга </a:t>
            </a:r>
          </a:p>
          <a:p>
            <a:pPr algn="ctr" defTabSz="615950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 оценки эффективности управления бюджетными средствами, </a:t>
            </a:r>
          </a:p>
          <a:p>
            <a:pPr algn="ctr" defTabSz="615950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составление </a:t>
            </a:r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ежемесячных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отчетов</a:t>
            </a:r>
          </a:p>
          <a:p>
            <a:pPr algn="ctr" defTabSz="615950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об исполнении бюджета  </a:t>
            </a:r>
          </a:p>
        </p:txBody>
      </p:sp>
      <p:sp>
        <p:nvSpPr>
          <p:cNvPr id="6161" name="Прямоугольник 16"/>
          <p:cNvSpPr>
            <a:spLocks noChangeArrowheads="1"/>
          </p:cNvSpPr>
          <p:nvPr/>
        </p:nvSpPr>
        <p:spPr bwMode="auto">
          <a:xfrm>
            <a:off x="4859337" y="5622364"/>
            <a:ext cx="3816349" cy="8309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1415" tIns="45708" rIns="91415" bIns="45708">
            <a:spAutoFit/>
          </a:bodyPr>
          <a:lstStyle/>
          <a:p>
            <a:pPr algn="ctr" defTabSz="615950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Предоставление в </a:t>
            </a:r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районный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маслихат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годового отчета об исполнении </a:t>
            </a:r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районного 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бюджета за отчетный финансовый </a:t>
            </a:r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год </a:t>
            </a:r>
            <a:r>
              <a:rPr lang="ru-RU" sz="1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до </a:t>
            </a:r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 </a:t>
            </a:r>
            <a:r>
              <a:rPr lang="ru-RU" sz="1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марта </a:t>
            </a:r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текущего </a:t>
            </a:r>
            <a:r>
              <a:rPr lang="ru-RU" sz="1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года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2" name="AutoShape 46"/>
          <p:cNvSpPr>
            <a:spLocks noChangeArrowheads="1"/>
          </p:cNvSpPr>
          <p:nvPr/>
        </p:nvSpPr>
        <p:spPr bwMode="auto">
          <a:xfrm>
            <a:off x="6588125" y="2781300"/>
            <a:ext cx="431800" cy="360363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3" name="AutoShape 47"/>
          <p:cNvSpPr>
            <a:spLocks noChangeArrowheads="1"/>
          </p:cNvSpPr>
          <p:nvPr/>
        </p:nvSpPr>
        <p:spPr bwMode="auto">
          <a:xfrm>
            <a:off x="6659563" y="5301902"/>
            <a:ext cx="431800" cy="287338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4" name="AutoShape 48"/>
          <p:cNvSpPr>
            <a:spLocks noChangeArrowheads="1"/>
          </p:cNvSpPr>
          <p:nvPr/>
        </p:nvSpPr>
        <p:spPr bwMode="auto">
          <a:xfrm>
            <a:off x="6588125" y="3860800"/>
            <a:ext cx="431800" cy="360363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5" name="AutoShape 49"/>
          <p:cNvSpPr>
            <a:spLocks noChangeArrowheads="1"/>
          </p:cNvSpPr>
          <p:nvPr/>
        </p:nvSpPr>
        <p:spPr bwMode="auto">
          <a:xfrm>
            <a:off x="4140200" y="1268413"/>
            <a:ext cx="719138" cy="288925"/>
          </a:xfrm>
          <a:prstGeom prst="rightArrow">
            <a:avLst>
              <a:gd name="adj1" fmla="val 50000"/>
              <a:gd name="adj2" fmla="val 62225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298408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 сельского округа  на 2026-2028 годы (тыс. </a:t>
            </a:r>
            <a:r>
              <a:rPr lang="ru-RU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теңге</a:t>
            </a: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	Бюджет сельского округа  – 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это централизованный денежный фонд, предназначенный для финансового обеспечения реализации задач и функций районных государственных органов, подведомственных им учреждений и реализации государственной политики, направленной на достижение конкретных результатов.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924640462"/>
              </p:ext>
            </p:extLst>
          </p:nvPr>
        </p:nvGraphicFramePr>
        <p:xfrm>
          <a:off x="467544" y="1703072"/>
          <a:ext cx="8229600" cy="4870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720080"/>
          </a:xfrm>
        </p:spPr>
        <p:txBody>
          <a:bodyPr>
            <a:noAutofit/>
          </a:bodyPr>
          <a:lstStyle/>
          <a:p>
            <a:pPr algn="ctr"/>
            <a:r>
              <a:rPr lang="ru-RU" sz="3000" b="1" dirty="0" smtClean="0"/>
              <a:t>Поступления бюджета </a:t>
            </a:r>
            <a:r>
              <a:rPr lang="ru-RU" sz="3000" dirty="0" smtClean="0"/>
              <a:t>сельского округа </a:t>
            </a:r>
            <a:endParaRPr lang="ru-RU" sz="30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729871564"/>
              </p:ext>
            </p:extLst>
          </p:nvPr>
        </p:nvGraphicFramePr>
        <p:xfrm>
          <a:off x="457200" y="1500175"/>
          <a:ext cx="8229600" cy="50720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8510238"/>
              </p:ext>
            </p:extLst>
          </p:nvPr>
        </p:nvGraphicFramePr>
        <p:xfrm>
          <a:off x="611560" y="2067188"/>
          <a:ext cx="8064896" cy="3596027"/>
        </p:xfrm>
        <a:graphic>
          <a:graphicData uri="http://schemas.openxmlformats.org/drawingml/2006/table">
            <a:tbl>
              <a:tblPr/>
              <a:tblGrid>
                <a:gridCol w="4423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56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59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97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52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2026 </a:t>
                      </a: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2027 </a:t>
                      </a: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2028 </a:t>
                      </a: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1368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ПОСТУПЛЕНИЯ - всего</a:t>
                      </a:r>
                      <a:endParaRPr lang="ru-RU" sz="18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144 452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108 713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111 667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68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в том числе:</a:t>
                      </a:r>
                      <a:endParaRPr lang="ru-RU" sz="18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998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Налоговые поступления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25 651</a:t>
                      </a:r>
                      <a:endParaRPr lang="ru-RU" sz="18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  <a:r>
                        <a:rPr lang="ru-RU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373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20 838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3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Неналоговые поступления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ru-RU" sz="18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13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Поступления</a:t>
                      </a:r>
                      <a:r>
                        <a:rPr lang="ru-RU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от продажи основного капитала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613</a:t>
                      </a:r>
                      <a:endParaRPr lang="ru-RU" sz="18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136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Поступления трансфертов (субвенция)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118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160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89 340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90 829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17403" y="424227"/>
            <a:ext cx="7715037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Структура поступлений бюджета сельского округа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 2026-2028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годы (</a:t>
            </a:r>
            <a:r>
              <a:rPr lang="ru-RU" sz="22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тыс</a:t>
            </a: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ru-RU" sz="2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теңге</a:t>
            </a: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7560501"/>
              </p:ext>
            </p:extLst>
          </p:nvPr>
        </p:nvGraphicFramePr>
        <p:xfrm>
          <a:off x="611560" y="1412781"/>
          <a:ext cx="8064896" cy="3543602"/>
        </p:xfrm>
        <a:graphic>
          <a:graphicData uri="http://schemas.openxmlformats.org/drawingml/2006/table">
            <a:tbl>
              <a:tblPr/>
              <a:tblGrid>
                <a:gridCol w="43164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51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31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11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2026</a:t>
                      </a:r>
                      <a:r>
                        <a:rPr lang="ru-RU" sz="14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2027</a:t>
                      </a:r>
                      <a:r>
                        <a:rPr lang="ru-RU" sz="14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2028</a:t>
                      </a:r>
                      <a:r>
                        <a:rPr lang="ru-RU" sz="14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РАСХОДЫ - всего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145 779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108 713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111 667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4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в том числе: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5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Государственные услуги общего характера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47 857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49 521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50 565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45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Жилищно-коммунальное хозяйство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51 554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13 257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13 921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45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Культура, спорт, информационное пространство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43 612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43 041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44 143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45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Транспорт и коммуникации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2 756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2 894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3 038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45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Возврат сумм неиспользованных (недоиспользованных) целевых трансфертов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191300" y="18612"/>
            <a:ext cx="712511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endParaRPr kumimoji="0" lang="ru-RU" sz="2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endParaRPr kumimoji="0" lang="ru-RU" sz="2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Расходы бюджета сельского округа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/тыс.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теңге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490768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lang="ru-RU" sz="24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Расходы бюджета сельского округа по сферам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323527" y="1412776"/>
            <a:ext cx="8432443" cy="4909788"/>
            <a:chOff x="323529" y="1484783"/>
            <a:chExt cx="8432443" cy="4909788"/>
          </a:xfrm>
        </p:grpSpPr>
        <p:sp>
          <p:nvSpPr>
            <p:cNvPr id="6" name="Полилиния 5"/>
            <p:cNvSpPr/>
            <p:nvPr/>
          </p:nvSpPr>
          <p:spPr>
            <a:xfrm>
              <a:off x="323530" y="3140967"/>
              <a:ext cx="399970" cy="571382"/>
            </a:xfrm>
            <a:custGeom>
              <a:avLst/>
              <a:gdLst>
                <a:gd name="connsiteX0" fmla="*/ 0 w 571382"/>
                <a:gd name="connsiteY0" fmla="*/ 0 h 399968"/>
                <a:gd name="connsiteX1" fmla="*/ 371398 w 571382"/>
                <a:gd name="connsiteY1" fmla="*/ 0 h 399968"/>
                <a:gd name="connsiteX2" fmla="*/ 571382 w 571382"/>
                <a:gd name="connsiteY2" fmla="*/ 199984 h 399968"/>
                <a:gd name="connsiteX3" fmla="*/ 371398 w 571382"/>
                <a:gd name="connsiteY3" fmla="*/ 399968 h 399968"/>
                <a:gd name="connsiteX4" fmla="*/ 0 w 571382"/>
                <a:gd name="connsiteY4" fmla="*/ 399968 h 399968"/>
                <a:gd name="connsiteX5" fmla="*/ 199984 w 571382"/>
                <a:gd name="connsiteY5" fmla="*/ 199984 h 399968"/>
                <a:gd name="connsiteX6" fmla="*/ 0 w 571382"/>
                <a:gd name="connsiteY6" fmla="*/ 0 h 39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382" h="399968">
                  <a:moveTo>
                    <a:pt x="571381" y="0"/>
                  </a:moveTo>
                  <a:lnTo>
                    <a:pt x="571381" y="259979"/>
                  </a:lnTo>
                  <a:lnTo>
                    <a:pt x="285691" y="399968"/>
                  </a:lnTo>
                  <a:lnTo>
                    <a:pt x="1" y="259979"/>
                  </a:lnTo>
                  <a:lnTo>
                    <a:pt x="1" y="0"/>
                  </a:lnTo>
                  <a:lnTo>
                    <a:pt x="285691" y="139989"/>
                  </a:lnTo>
                  <a:lnTo>
                    <a:pt x="571381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6" tIns="206969" rIns="6986" bIns="206969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dirty="0" smtClean="0">
                  <a:latin typeface="Arial" pitchFamily="34" charset="0"/>
                  <a:cs typeface="Arial" pitchFamily="34" charset="0"/>
                </a:rPr>
                <a:t>009</a:t>
              </a:r>
              <a:endParaRPr lang="ru-RU" sz="1100" kern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Полилиния 6"/>
            <p:cNvSpPr/>
            <p:nvPr/>
          </p:nvSpPr>
          <p:spPr>
            <a:xfrm>
              <a:off x="748070" y="1484785"/>
              <a:ext cx="8000395" cy="489210"/>
            </a:xfrm>
            <a:custGeom>
              <a:avLst/>
              <a:gdLst>
                <a:gd name="connsiteX0" fmla="*/ 87417 w 524489"/>
                <a:gd name="connsiteY0" fmla="*/ 0 h 7979107"/>
                <a:gd name="connsiteX1" fmla="*/ 437072 w 524489"/>
                <a:gd name="connsiteY1" fmla="*/ 0 h 7979107"/>
                <a:gd name="connsiteX2" fmla="*/ 524489 w 524489"/>
                <a:gd name="connsiteY2" fmla="*/ 87417 h 7979107"/>
                <a:gd name="connsiteX3" fmla="*/ 524489 w 524489"/>
                <a:gd name="connsiteY3" fmla="*/ 7979107 h 7979107"/>
                <a:gd name="connsiteX4" fmla="*/ 524489 w 524489"/>
                <a:gd name="connsiteY4" fmla="*/ 7979107 h 7979107"/>
                <a:gd name="connsiteX5" fmla="*/ 0 w 524489"/>
                <a:gd name="connsiteY5" fmla="*/ 7979107 h 7979107"/>
                <a:gd name="connsiteX6" fmla="*/ 0 w 524489"/>
                <a:gd name="connsiteY6" fmla="*/ 7979107 h 7979107"/>
                <a:gd name="connsiteX7" fmla="*/ 0 w 524489"/>
                <a:gd name="connsiteY7" fmla="*/ 87417 h 7979107"/>
                <a:gd name="connsiteX8" fmla="*/ 87417 w 524489"/>
                <a:gd name="connsiteY8" fmla="*/ 0 h 7979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4489" h="7979107">
                  <a:moveTo>
                    <a:pt x="524489" y="1329889"/>
                  </a:moveTo>
                  <a:lnTo>
                    <a:pt x="524489" y="6649218"/>
                  </a:lnTo>
                  <a:cubicBezTo>
                    <a:pt x="524489" y="7383690"/>
                    <a:pt x="521916" y="7979099"/>
                    <a:pt x="518743" y="7979099"/>
                  </a:cubicBezTo>
                  <a:lnTo>
                    <a:pt x="0" y="7979099"/>
                  </a:lnTo>
                  <a:lnTo>
                    <a:pt x="0" y="7979099"/>
                  </a:lnTo>
                  <a:lnTo>
                    <a:pt x="0" y="8"/>
                  </a:lnTo>
                  <a:lnTo>
                    <a:pt x="0" y="8"/>
                  </a:lnTo>
                  <a:lnTo>
                    <a:pt x="518743" y="8"/>
                  </a:lnTo>
                  <a:cubicBezTo>
                    <a:pt x="521916" y="8"/>
                    <a:pt x="524489" y="595417"/>
                    <a:pt x="524489" y="1329889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extrusionH="12700" prstMaterial="plastic">
              <a:bevelT w="50800" h="50800"/>
            </a:sp3d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569" tIns="34494" rIns="34492" bIns="34494" numCol="1" spcCol="1270" anchor="ctr" anchorCtr="0">
              <a:noAutofit/>
            </a:bodyPr>
            <a:lstStyle/>
            <a:p>
              <a:pPr marL="114300" lvl="1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400" kern="1200" dirty="0" smtClean="0">
                  <a:latin typeface="Arial" pitchFamily="34" charset="0"/>
                  <a:cs typeface="Arial" pitchFamily="34" charset="0"/>
                </a:rPr>
                <a:t>Обеспечение деятельности аппарата </a:t>
              </a:r>
              <a:r>
                <a:rPr lang="ru-RU" sz="1400" kern="1200" dirty="0" err="1" smtClean="0">
                  <a:latin typeface="Arial" pitchFamily="34" charset="0"/>
                  <a:cs typeface="Arial" pitchFamily="34" charset="0"/>
                </a:rPr>
                <a:t>акима</a:t>
              </a:r>
              <a:r>
                <a:rPr lang="ru-RU" sz="1400" kern="1200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ru-RU" sz="1400" dirty="0" smtClean="0">
                  <a:latin typeface="Arial" pitchFamily="34" charset="0"/>
                  <a:cs typeface="Arial" pitchFamily="34" charset="0"/>
                </a:rPr>
                <a:t>47 857 </a:t>
              </a:r>
              <a:r>
                <a:rPr lang="ru-RU" sz="1400" dirty="0" err="1" smtClean="0">
                  <a:latin typeface="Arial" pitchFamily="34" charset="0"/>
                  <a:cs typeface="Arial" pitchFamily="34" charset="0"/>
                </a:rPr>
                <a:t>тыс.теңге</a:t>
              </a:r>
              <a:endParaRPr lang="ru-RU" sz="1400" kern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323530" y="1484783"/>
              <a:ext cx="399970" cy="571383"/>
            </a:xfrm>
            <a:custGeom>
              <a:avLst/>
              <a:gdLst>
                <a:gd name="connsiteX0" fmla="*/ 0 w 571382"/>
                <a:gd name="connsiteY0" fmla="*/ 0 h 399968"/>
                <a:gd name="connsiteX1" fmla="*/ 371398 w 571382"/>
                <a:gd name="connsiteY1" fmla="*/ 0 h 399968"/>
                <a:gd name="connsiteX2" fmla="*/ 571382 w 571382"/>
                <a:gd name="connsiteY2" fmla="*/ 199984 h 399968"/>
                <a:gd name="connsiteX3" fmla="*/ 371398 w 571382"/>
                <a:gd name="connsiteY3" fmla="*/ 399968 h 399968"/>
                <a:gd name="connsiteX4" fmla="*/ 0 w 571382"/>
                <a:gd name="connsiteY4" fmla="*/ 399968 h 399968"/>
                <a:gd name="connsiteX5" fmla="*/ 199984 w 571382"/>
                <a:gd name="connsiteY5" fmla="*/ 199984 h 399968"/>
                <a:gd name="connsiteX6" fmla="*/ 0 w 571382"/>
                <a:gd name="connsiteY6" fmla="*/ 0 h 39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382" h="399968">
                  <a:moveTo>
                    <a:pt x="571381" y="0"/>
                  </a:moveTo>
                  <a:lnTo>
                    <a:pt x="571381" y="259979"/>
                  </a:lnTo>
                  <a:lnTo>
                    <a:pt x="285691" y="399968"/>
                  </a:lnTo>
                  <a:lnTo>
                    <a:pt x="1" y="259979"/>
                  </a:lnTo>
                  <a:lnTo>
                    <a:pt x="1" y="0"/>
                  </a:lnTo>
                  <a:lnTo>
                    <a:pt x="285691" y="139989"/>
                  </a:lnTo>
                  <a:lnTo>
                    <a:pt x="571381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6" tIns="206970" rIns="6986" bIns="206969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>
                  <a:latin typeface="Arial" pitchFamily="34" charset="0"/>
                  <a:cs typeface="Arial" pitchFamily="34" charset="0"/>
                </a:rPr>
                <a:t>001</a:t>
              </a:r>
              <a:endParaRPr lang="ru-RU" sz="1100" kern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323529" y="2060850"/>
              <a:ext cx="399969" cy="571382"/>
            </a:xfrm>
            <a:custGeom>
              <a:avLst/>
              <a:gdLst>
                <a:gd name="connsiteX0" fmla="*/ 0 w 571382"/>
                <a:gd name="connsiteY0" fmla="*/ 0 h 399968"/>
                <a:gd name="connsiteX1" fmla="*/ 371398 w 571382"/>
                <a:gd name="connsiteY1" fmla="*/ 0 h 399968"/>
                <a:gd name="connsiteX2" fmla="*/ 571382 w 571382"/>
                <a:gd name="connsiteY2" fmla="*/ 199984 h 399968"/>
                <a:gd name="connsiteX3" fmla="*/ 371398 w 571382"/>
                <a:gd name="connsiteY3" fmla="*/ 399968 h 399968"/>
                <a:gd name="connsiteX4" fmla="*/ 0 w 571382"/>
                <a:gd name="connsiteY4" fmla="*/ 399968 h 399968"/>
                <a:gd name="connsiteX5" fmla="*/ 199984 w 571382"/>
                <a:gd name="connsiteY5" fmla="*/ 199984 h 399968"/>
                <a:gd name="connsiteX6" fmla="*/ 0 w 571382"/>
                <a:gd name="connsiteY6" fmla="*/ 0 h 39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382" h="399968">
                  <a:moveTo>
                    <a:pt x="571381" y="0"/>
                  </a:moveTo>
                  <a:lnTo>
                    <a:pt x="571381" y="259979"/>
                  </a:lnTo>
                  <a:lnTo>
                    <a:pt x="285691" y="399968"/>
                  </a:lnTo>
                  <a:lnTo>
                    <a:pt x="1" y="259979"/>
                  </a:lnTo>
                  <a:lnTo>
                    <a:pt x="1" y="0"/>
                  </a:lnTo>
                  <a:lnTo>
                    <a:pt x="285691" y="139989"/>
                  </a:lnTo>
                  <a:lnTo>
                    <a:pt x="571381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5" tIns="206969" rIns="6986" bIns="206969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>
                  <a:latin typeface="Arial" pitchFamily="34" charset="0"/>
                  <a:cs typeface="Arial" pitchFamily="34" charset="0"/>
                </a:rPr>
                <a:t>014</a:t>
              </a:r>
              <a:endParaRPr lang="ru-RU" sz="1100" kern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748071" y="4748410"/>
              <a:ext cx="8000394" cy="408781"/>
            </a:xfrm>
            <a:custGeom>
              <a:avLst/>
              <a:gdLst>
                <a:gd name="connsiteX0" fmla="*/ 68131 w 408780"/>
                <a:gd name="connsiteY0" fmla="*/ 0 h 7331271"/>
                <a:gd name="connsiteX1" fmla="*/ 340649 w 408780"/>
                <a:gd name="connsiteY1" fmla="*/ 0 h 7331271"/>
                <a:gd name="connsiteX2" fmla="*/ 408780 w 408780"/>
                <a:gd name="connsiteY2" fmla="*/ 68131 h 7331271"/>
                <a:gd name="connsiteX3" fmla="*/ 408780 w 408780"/>
                <a:gd name="connsiteY3" fmla="*/ 7331271 h 7331271"/>
                <a:gd name="connsiteX4" fmla="*/ 408780 w 408780"/>
                <a:gd name="connsiteY4" fmla="*/ 7331271 h 7331271"/>
                <a:gd name="connsiteX5" fmla="*/ 0 w 408780"/>
                <a:gd name="connsiteY5" fmla="*/ 7331271 h 7331271"/>
                <a:gd name="connsiteX6" fmla="*/ 0 w 408780"/>
                <a:gd name="connsiteY6" fmla="*/ 7331271 h 7331271"/>
                <a:gd name="connsiteX7" fmla="*/ 0 w 408780"/>
                <a:gd name="connsiteY7" fmla="*/ 68131 h 7331271"/>
                <a:gd name="connsiteX8" fmla="*/ 68131 w 408780"/>
                <a:gd name="connsiteY8" fmla="*/ 0 h 7331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8780" h="7331271">
                  <a:moveTo>
                    <a:pt x="408780" y="1221902"/>
                  </a:moveTo>
                  <a:lnTo>
                    <a:pt x="408780" y="6109369"/>
                  </a:lnTo>
                  <a:cubicBezTo>
                    <a:pt x="408780" y="6784207"/>
                    <a:pt x="407079" y="7331262"/>
                    <a:pt x="404981" y="7331262"/>
                  </a:cubicBezTo>
                  <a:lnTo>
                    <a:pt x="0" y="7331262"/>
                  </a:lnTo>
                  <a:lnTo>
                    <a:pt x="0" y="7331262"/>
                  </a:lnTo>
                  <a:lnTo>
                    <a:pt x="0" y="9"/>
                  </a:lnTo>
                  <a:lnTo>
                    <a:pt x="0" y="9"/>
                  </a:lnTo>
                  <a:lnTo>
                    <a:pt x="404981" y="9"/>
                  </a:lnTo>
                  <a:cubicBezTo>
                    <a:pt x="407079" y="9"/>
                    <a:pt x="408780" y="547064"/>
                    <a:pt x="408780" y="1221902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extrusionH="12700" prstMaterial="plastic">
              <a:bevelT w="50800" h="50800"/>
            </a:sp3d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569" tIns="28845" rIns="28845" bIns="28846" numCol="1" spcCol="1270" anchor="ctr" anchorCtr="0">
              <a:noAutofit/>
            </a:bodyPr>
            <a:lstStyle/>
            <a:p>
              <a:pPr marL="114300" lvl="1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400" kern="1200" dirty="0" smtClean="0"/>
                <a:t>Поддержка культурно-досуговой работы на местном уровне </a:t>
              </a:r>
              <a:r>
                <a:rPr lang="ru-RU" sz="1400" dirty="0" smtClean="0"/>
                <a:t>43 </a:t>
              </a:r>
              <a:r>
                <a:rPr lang="ru-RU" sz="1400" dirty="0" smtClean="0"/>
                <a:t>612</a:t>
              </a:r>
              <a:r>
                <a:rPr lang="ru-RU" sz="1400" kern="1200" dirty="0" smtClean="0"/>
                <a:t>тыс.теңге </a:t>
              </a:r>
              <a:endParaRPr lang="ru-RU" sz="1400" kern="1200" dirty="0"/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323530" y="2564903"/>
              <a:ext cx="399970" cy="571382"/>
            </a:xfrm>
            <a:custGeom>
              <a:avLst/>
              <a:gdLst>
                <a:gd name="connsiteX0" fmla="*/ 0 w 571382"/>
                <a:gd name="connsiteY0" fmla="*/ 0 h 399968"/>
                <a:gd name="connsiteX1" fmla="*/ 371398 w 571382"/>
                <a:gd name="connsiteY1" fmla="*/ 0 h 399968"/>
                <a:gd name="connsiteX2" fmla="*/ 571382 w 571382"/>
                <a:gd name="connsiteY2" fmla="*/ 199984 h 399968"/>
                <a:gd name="connsiteX3" fmla="*/ 371398 w 571382"/>
                <a:gd name="connsiteY3" fmla="*/ 399968 h 399968"/>
                <a:gd name="connsiteX4" fmla="*/ 0 w 571382"/>
                <a:gd name="connsiteY4" fmla="*/ 399968 h 399968"/>
                <a:gd name="connsiteX5" fmla="*/ 199984 w 571382"/>
                <a:gd name="connsiteY5" fmla="*/ 199984 h 399968"/>
                <a:gd name="connsiteX6" fmla="*/ 0 w 571382"/>
                <a:gd name="connsiteY6" fmla="*/ 0 h 39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382" h="399968">
                  <a:moveTo>
                    <a:pt x="571381" y="0"/>
                  </a:moveTo>
                  <a:lnTo>
                    <a:pt x="571381" y="259979"/>
                  </a:lnTo>
                  <a:lnTo>
                    <a:pt x="285691" y="399968"/>
                  </a:lnTo>
                  <a:lnTo>
                    <a:pt x="1" y="259979"/>
                  </a:lnTo>
                  <a:lnTo>
                    <a:pt x="1" y="0"/>
                  </a:lnTo>
                  <a:lnTo>
                    <a:pt x="285691" y="139989"/>
                  </a:lnTo>
                  <a:lnTo>
                    <a:pt x="571381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6" tIns="206969" rIns="6986" bIns="206969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 smtClean="0">
                  <a:latin typeface="Arial" pitchFamily="34" charset="0"/>
                  <a:cs typeface="Arial" pitchFamily="34" charset="0"/>
                </a:rPr>
                <a:t>008</a:t>
              </a:r>
              <a:endParaRPr lang="ru-RU" sz="1100" kern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755578" y="5877271"/>
              <a:ext cx="8000394" cy="517300"/>
            </a:xfrm>
            <a:custGeom>
              <a:avLst/>
              <a:gdLst>
                <a:gd name="connsiteX0" fmla="*/ 86218 w 517299"/>
                <a:gd name="connsiteY0" fmla="*/ 0 h 8159968"/>
                <a:gd name="connsiteX1" fmla="*/ 431081 w 517299"/>
                <a:gd name="connsiteY1" fmla="*/ 0 h 8159968"/>
                <a:gd name="connsiteX2" fmla="*/ 517299 w 517299"/>
                <a:gd name="connsiteY2" fmla="*/ 86218 h 8159968"/>
                <a:gd name="connsiteX3" fmla="*/ 517299 w 517299"/>
                <a:gd name="connsiteY3" fmla="*/ 8159968 h 8159968"/>
                <a:gd name="connsiteX4" fmla="*/ 517299 w 517299"/>
                <a:gd name="connsiteY4" fmla="*/ 8159968 h 8159968"/>
                <a:gd name="connsiteX5" fmla="*/ 0 w 517299"/>
                <a:gd name="connsiteY5" fmla="*/ 8159968 h 8159968"/>
                <a:gd name="connsiteX6" fmla="*/ 0 w 517299"/>
                <a:gd name="connsiteY6" fmla="*/ 8159968 h 8159968"/>
                <a:gd name="connsiteX7" fmla="*/ 0 w 517299"/>
                <a:gd name="connsiteY7" fmla="*/ 86218 h 8159968"/>
                <a:gd name="connsiteX8" fmla="*/ 86218 w 517299"/>
                <a:gd name="connsiteY8" fmla="*/ 0 h 815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7299" h="8159968">
                  <a:moveTo>
                    <a:pt x="517299" y="1360024"/>
                  </a:moveTo>
                  <a:lnTo>
                    <a:pt x="517299" y="6799944"/>
                  </a:lnTo>
                  <a:cubicBezTo>
                    <a:pt x="517299" y="7551062"/>
                    <a:pt x="514852" y="8159960"/>
                    <a:pt x="511833" y="8159960"/>
                  </a:cubicBezTo>
                  <a:lnTo>
                    <a:pt x="0" y="8159960"/>
                  </a:lnTo>
                  <a:lnTo>
                    <a:pt x="0" y="8159960"/>
                  </a:lnTo>
                  <a:lnTo>
                    <a:pt x="0" y="8"/>
                  </a:lnTo>
                  <a:lnTo>
                    <a:pt x="0" y="8"/>
                  </a:lnTo>
                  <a:lnTo>
                    <a:pt x="511833" y="8"/>
                  </a:lnTo>
                  <a:cubicBezTo>
                    <a:pt x="514852" y="8"/>
                    <a:pt x="517299" y="608906"/>
                    <a:pt x="517299" y="1360024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extrusionH="12700" prstMaterial="plastic">
              <a:bevelT w="50800" h="50800"/>
            </a:sp3d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569" tIns="34142" rIns="34142" bIns="34143" numCol="1" spcCol="1270" anchor="ctr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400" kern="1200" dirty="0" smtClean="0"/>
                <a:t>Возврат неиспользованных (недоиспользованных) целевых трансфертов </a:t>
              </a:r>
              <a:r>
                <a:rPr lang="en-US" sz="1400" kern="1200" dirty="0" smtClean="0"/>
                <a:t>0 </a:t>
              </a:r>
              <a:r>
                <a:rPr lang="ru-RU" sz="1400" kern="1200" dirty="0" smtClean="0"/>
                <a:t>тыс. </a:t>
              </a:r>
              <a:r>
                <a:rPr lang="ru-RU" sz="1400" kern="1200" dirty="0" err="1" smtClean="0"/>
                <a:t>теңге</a:t>
              </a:r>
              <a:r>
                <a:rPr lang="ru-RU" sz="1400" kern="1200" dirty="0" smtClean="0"/>
                <a:t> </a:t>
              </a:r>
              <a:endParaRPr lang="ru-RU" sz="1400" kern="1200" dirty="0"/>
            </a:p>
          </p:txBody>
        </p:sp>
        <p:sp>
          <p:nvSpPr>
            <p:cNvPr id="14" name="Полилиния 13"/>
            <p:cNvSpPr/>
            <p:nvPr/>
          </p:nvSpPr>
          <p:spPr>
            <a:xfrm>
              <a:off x="323530" y="3645023"/>
              <a:ext cx="399970" cy="571382"/>
            </a:xfrm>
            <a:custGeom>
              <a:avLst/>
              <a:gdLst>
                <a:gd name="connsiteX0" fmla="*/ 0 w 571382"/>
                <a:gd name="connsiteY0" fmla="*/ 0 h 399968"/>
                <a:gd name="connsiteX1" fmla="*/ 371398 w 571382"/>
                <a:gd name="connsiteY1" fmla="*/ 0 h 399968"/>
                <a:gd name="connsiteX2" fmla="*/ 571382 w 571382"/>
                <a:gd name="connsiteY2" fmla="*/ 199984 h 399968"/>
                <a:gd name="connsiteX3" fmla="*/ 371398 w 571382"/>
                <a:gd name="connsiteY3" fmla="*/ 399968 h 399968"/>
                <a:gd name="connsiteX4" fmla="*/ 0 w 571382"/>
                <a:gd name="connsiteY4" fmla="*/ 399968 h 399968"/>
                <a:gd name="connsiteX5" fmla="*/ 199984 w 571382"/>
                <a:gd name="connsiteY5" fmla="*/ 199984 h 399968"/>
                <a:gd name="connsiteX6" fmla="*/ 0 w 571382"/>
                <a:gd name="connsiteY6" fmla="*/ 0 h 39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382" h="399968">
                  <a:moveTo>
                    <a:pt x="571381" y="0"/>
                  </a:moveTo>
                  <a:lnTo>
                    <a:pt x="571381" y="259979"/>
                  </a:lnTo>
                  <a:lnTo>
                    <a:pt x="285691" y="399968"/>
                  </a:lnTo>
                  <a:lnTo>
                    <a:pt x="1" y="259979"/>
                  </a:lnTo>
                  <a:lnTo>
                    <a:pt x="1" y="0"/>
                  </a:lnTo>
                  <a:lnTo>
                    <a:pt x="285691" y="139989"/>
                  </a:lnTo>
                  <a:lnTo>
                    <a:pt x="571381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6" tIns="206969" rIns="6986" bIns="206969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dirty="0" smtClean="0">
                  <a:latin typeface="Arial" pitchFamily="34" charset="0"/>
                  <a:cs typeface="Arial" pitchFamily="34" charset="0"/>
                </a:rPr>
                <a:t>010</a:t>
              </a:r>
              <a:endParaRPr lang="ru-RU" sz="1100" kern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Полилиния 14"/>
            <p:cNvSpPr/>
            <p:nvPr/>
          </p:nvSpPr>
          <p:spPr>
            <a:xfrm>
              <a:off x="748071" y="5265359"/>
              <a:ext cx="8000394" cy="467896"/>
            </a:xfrm>
            <a:custGeom>
              <a:avLst/>
              <a:gdLst>
                <a:gd name="connsiteX0" fmla="*/ 77984 w 467895"/>
                <a:gd name="connsiteY0" fmla="*/ 0 h 8164791"/>
                <a:gd name="connsiteX1" fmla="*/ 389911 w 467895"/>
                <a:gd name="connsiteY1" fmla="*/ 0 h 8164791"/>
                <a:gd name="connsiteX2" fmla="*/ 467895 w 467895"/>
                <a:gd name="connsiteY2" fmla="*/ 77984 h 8164791"/>
                <a:gd name="connsiteX3" fmla="*/ 467895 w 467895"/>
                <a:gd name="connsiteY3" fmla="*/ 8164791 h 8164791"/>
                <a:gd name="connsiteX4" fmla="*/ 467895 w 467895"/>
                <a:gd name="connsiteY4" fmla="*/ 8164791 h 8164791"/>
                <a:gd name="connsiteX5" fmla="*/ 0 w 467895"/>
                <a:gd name="connsiteY5" fmla="*/ 8164791 h 8164791"/>
                <a:gd name="connsiteX6" fmla="*/ 0 w 467895"/>
                <a:gd name="connsiteY6" fmla="*/ 8164791 h 8164791"/>
                <a:gd name="connsiteX7" fmla="*/ 0 w 467895"/>
                <a:gd name="connsiteY7" fmla="*/ 77984 h 8164791"/>
                <a:gd name="connsiteX8" fmla="*/ 77984 w 467895"/>
                <a:gd name="connsiteY8" fmla="*/ 0 h 8164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7895" h="8164791">
                  <a:moveTo>
                    <a:pt x="467895" y="1360830"/>
                  </a:moveTo>
                  <a:lnTo>
                    <a:pt x="467895" y="6803961"/>
                  </a:lnTo>
                  <a:cubicBezTo>
                    <a:pt x="467895" y="7555515"/>
                    <a:pt x="465894" y="8164782"/>
                    <a:pt x="463426" y="8164782"/>
                  </a:cubicBezTo>
                  <a:lnTo>
                    <a:pt x="0" y="8164782"/>
                  </a:lnTo>
                  <a:lnTo>
                    <a:pt x="0" y="8164782"/>
                  </a:lnTo>
                  <a:lnTo>
                    <a:pt x="0" y="9"/>
                  </a:lnTo>
                  <a:lnTo>
                    <a:pt x="0" y="9"/>
                  </a:lnTo>
                  <a:lnTo>
                    <a:pt x="463426" y="9"/>
                  </a:lnTo>
                  <a:cubicBezTo>
                    <a:pt x="465894" y="9"/>
                    <a:pt x="467895" y="609276"/>
                    <a:pt x="467895" y="1360830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extrusionH="12700" prstMaterial="plastic">
              <a:bevelT w="50800" h="50800"/>
            </a:sp3d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569" tIns="31730" rIns="31730" bIns="31733" numCol="1" spcCol="1270" anchor="ctr" anchorCtr="0">
              <a:noAutofit/>
            </a:bodyPr>
            <a:lstStyle/>
            <a:p>
              <a:pPr marL="0" lvl="1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ru-RU" sz="1400" kern="1200" dirty="0"/>
            </a:p>
            <a:p>
              <a:pPr marL="114300" lvl="1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400" kern="1200" dirty="0" smtClean="0"/>
                <a:t>Обеспечение функционирования автомобильных дорог </a:t>
              </a:r>
              <a:r>
                <a:rPr lang="ru-RU" sz="1400" dirty="0" smtClean="0"/>
                <a:t>2 756 </a:t>
              </a:r>
              <a:r>
                <a:rPr lang="ru-RU" sz="1400" kern="1200" dirty="0" err="1" smtClean="0"/>
                <a:t>тыс.теңге</a:t>
              </a:r>
              <a:r>
                <a:rPr lang="ru-RU" sz="1400" kern="1200" dirty="0" smtClean="0"/>
                <a:t>, </a:t>
              </a:r>
              <a:endParaRPr lang="ru-RU" sz="1400" kern="1200" dirty="0"/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ru-RU" sz="1400" kern="1200" dirty="0"/>
            </a:p>
          </p:txBody>
        </p:sp>
        <p:sp>
          <p:nvSpPr>
            <p:cNvPr id="16" name="Полилиния 15"/>
            <p:cNvSpPr/>
            <p:nvPr/>
          </p:nvSpPr>
          <p:spPr>
            <a:xfrm>
              <a:off x="323530" y="4221087"/>
              <a:ext cx="399970" cy="571382"/>
            </a:xfrm>
            <a:custGeom>
              <a:avLst/>
              <a:gdLst>
                <a:gd name="connsiteX0" fmla="*/ 0 w 571382"/>
                <a:gd name="connsiteY0" fmla="*/ 0 h 399968"/>
                <a:gd name="connsiteX1" fmla="*/ 371398 w 571382"/>
                <a:gd name="connsiteY1" fmla="*/ 0 h 399968"/>
                <a:gd name="connsiteX2" fmla="*/ 571382 w 571382"/>
                <a:gd name="connsiteY2" fmla="*/ 199984 h 399968"/>
                <a:gd name="connsiteX3" fmla="*/ 371398 w 571382"/>
                <a:gd name="connsiteY3" fmla="*/ 399968 h 399968"/>
                <a:gd name="connsiteX4" fmla="*/ 0 w 571382"/>
                <a:gd name="connsiteY4" fmla="*/ 399968 h 399968"/>
                <a:gd name="connsiteX5" fmla="*/ 199984 w 571382"/>
                <a:gd name="connsiteY5" fmla="*/ 199984 h 399968"/>
                <a:gd name="connsiteX6" fmla="*/ 0 w 571382"/>
                <a:gd name="connsiteY6" fmla="*/ 0 h 39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382" h="399968">
                  <a:moveTo>
                    <a:pt x="571381" y="0"/>
                  </a:moveTo>
                  <a:lnTo>
                    <a:pt x="571381" y="259979"/>
                  </a:lnTo>
                  <a:lnTo>
                    <a:pt x="285691" y="399968"/>
                  </a:lnTo>
                  <a:lnTo>
                    <a:pt x="1" y="259979"/>
                  </a:lnTo>
                  <a:lnTo>
                    <a:pt x="1" y="0"/>
                  </a:lnTo>
                  <a:lnTo>
                    <a:pt x="285691" y="139989"/>
                  </a:lnTo>
                  <a:lnTo>
                    <a:pt x="571381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6" tIns="206969" rIns="6986" bIns="206969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dirty="0" smtClean="0"/>
                <a:t>011</a:t>
              </a:r>
              <a:endParaRPr lang="ru-RU" sz="1100" kern="1200" dirty="0"/>
            </a:p>
          </p:txBody>
        </p:sp>
        <p:sp>
          <p:nvSpPr>
            <p:cNvPr id="17" name="Полилиния 16"/>
            <p:cNvSpPr/>
            <p:nvPr/>
          </p:nvSpPr>
          <p:spPr>
            <a:xfrm>
              <a:off x="723499" y="4303036"/>
              <a:ext cx="8024966" cy="350099"/>
            </a:xfrm>
            <a:custGeom>
              <a:avLst/>
              <a:gdLst>
                <a:gd name="connsiteX0" fmla="*/ 74058 w 444341"/>
                <a:gd name="connsiteY0" fmla="*/ 0 h 8250773"/>
                <a:gd name="connsiteX1" fmla="*/ 370283 w 444341"/>
                <a:gd name="connsiteY1" fmla="*/ 0 h 8250773"/>
                <a:gd name="connsiteX2" fmla="*/ 444341 w 444341"/>
                <a:gd name="connsiteY2" fmla="*/ 74058 h 8250773"/>
                <a:gd name="connsiteX3" fmla="*/ 444341 w 444341"/>
                <a:gd name="connsiteY3" fmla="*/ 8250773 h 8250773"/>
                <a:gd name="connsiteX4" fmla="*/ 444341 w 444341"/>
                <a:gd name="connsiteY4" fmla="*/ 8250773 h 8250773"/>
                <a:gd name="connsiteX5" fmla="*/ 0 w 444341"/>
                <a:gd name="connsiteY5" fmla="*/ 8250773 h 8250773"/>
                <a:gd name="connsiteX6" fmla="*/ 0 w 444341"/>
                <a:gd name="connsiteY6" fmla="*/ 8250773 h 8250773"/>
                <a:gd name="connsiteX7" fmla="*/ 0 w 444341"/>
                <a:gd name="connsiteY7" fmla="*/ 74058 h 8250773"/>
                <a:gd name="connsiteX8" fmla="*/ 74058 w 444341"/>
                <a:gd name="connsiteY8" fmla="*/ 0 h 8250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41" h="8250773">
                  <a:moveTo>
                    <a:pt x="444341" y="1375157"/>
                  </a:moveTo>
                  <a:lnTo>
                    <a:pt x="444341" y="6875616"/>
                  </a:lnTo>
                  <a:cubicBezTo>
                    <a:pt x="444341" y="7635087"/>
                    <a:pt x="442555" y="8250764"/>
                    <a:pt x="440353" y="8250764"/>
                  </a:cubicBezTo>
                  <a:lnTo>
                    <a:pt x="0" y="8250764"/>
                  </a:lnTo>
                  <a:lnTo>
                    <a:pt x="0" y="8250764"/>
                  </a:lnTo>
                  <a:lnTo>
                    <a:pt x="0" y="9"/>
                  </a:lnTo>
                  <a:lnTo>
                    <a:pt x="0" y="9"/>
                  </a:lnTo>
                  <a:lnTo>
                    <a:pt x="440353" y="9"/>
                  </a:lnTo>
                  <a:cubicBezTo>
                    <a:pt x="442555" y="9"/>
                    <a:pt x="444341" y="615686"/>
                    <a:pt x="444341" y="1375157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extrusionH="12700" prstMaterial="plastic">
              <a:bevelT w="50800" h="50800"/>
            </a:sp3d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569" tIns="30580" rIns="30580" bIns="30583" numCol="1" spcCol="1270" anchor="t" anchorCtr="0">
              <a:noAutofit/>
            </a:bodyPr>
            <a:lstStyle/>
            <a:p>
              <a:pPr marL="114300" lvl="1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400" kern="1200" dirty="0" smtClean="0">
                  <a:latin typeface="+mn-lt"/>
                  <a:cs typeface="Arial" pitchFamily="34" charset="0"/>
                </a:rPr>
                <a:t>Благоустройство и озеленение населенных пунктов </a:t>
              </a:r>
              <a:r>
                <a:rPr lang="ru-RU" sz="1400" dirty="0" smtClean="0">
                  <a:cs typeface="Arial" pitchFamily="34" charset="0"/>
                </a:rPr>
                <a:t>37 </a:t>
              </a:r>
              <a:r>
                <a:rPr lang="ru-RU" sz="1400" dirty="0" smtClean="0">
                  <a:cs typeface="Arial" pitchFamily="34" charset="0"/>
                </a:rPr>
                <a:t>423 </a:t>
              </a:r>
              <a:r>
                <a:rPr lang="ru-RU" sz="1400" kern="1200" dirty="0" err="1" smtClean="0">
                  <a:latin typeface="+mn-lt"/>
                  <a:cs typeface="Arial" pitchFamily="34" charset="0"/>
                </a:rPr>
                <a:t>тыс.теңге</a:t>
              </a:r>
              <a:endParaRPr lang="ru-RU" sz="1400" kern="1200" dirty="0">
                <a:latin typeface="+mn-lt"/>
              </a:endParaRPr>
            </a:p>
          </p:txBody>
        </p:sp>
        <p:sp>
          <p:nvSpPr>
            <p:cNvPr id="18" name="Полилиния 17"/>
            <p:cNvSpPr/>
            <p:nvPr/>
          </p:nvSpPr>
          <p:spPr>
            <a:xfrm>
              <a:off x="323530" y="4725143"/>
              <a:ext cx="399970" cy="571383"/>
            </a:xfrm>
            <a:custGeom>
              <a:avLst/>
              <a:gdLst>
                <a:gd name="connsiteX0" fmla="*/ 0 w 571382"/>
                <a:gd name="connsiteY0" fmla="*/ 0 h 399968"/>
                <a:gd name="connsiteX1" fmla="*/ 371398 w 571382"/>
                <a:gd name="connsiteY1" fmla="*/ 0 h 399968"/>
                <a:gd name="connsiteX2" fmla="*/ 571382 w 571382"/>
                <a:gd name="connsiteY2" fmla="*/ 199984 h 399968"/>
                <a:gd name="connsiteX3" fmla="*/ 371398 w 571382"/>
                <a:gd name="connsiteY3" fmla="*/ 399968 h 399968"/>
                <a:gd name="connsiteX4" fmla="*/ 0 w 571382"/>
                <a:gd name="connsiteY4" fmla="*/ 399968 h 399968"/>
                <a:gd name="connsiteX5" fmla="*/ 199984 w 571382"/>
                <a:gd name="connsiteY5" fmla="*/ 199984 h 399968"/>
                <a:gd name="connsiteX6" fmla="*/ 0 w 571382"/>
                <a:gd name="connsiteY6" fmla="*/ 0 h 39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382" h="399968">
                  <a:moveTo>
                    <a:pt x="571381" y="0"/>
                  </a:moveTo>
                  <a:lnTo>
                    <a:pt x="571381" y="259979"/>
                  </a:lnTo>
                  <a:lnTo>
                    <a:pt x="285691" y="399968"/>
                  </a:lnTo>
                  <a:lnTo>
                    <a:pt x="1" y="259979"/>
                  </a:lnTo>
                  <a:lnTo>
                    <a:pt x="1" y="0"/>
                  </a:lnTo>
                  <a:lnTo>
                    <a:pt x="285691" y="139989"/>
                  </a:lnTo>
                  <a:lnTo>
                    <a:pt x="571381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6" tIns="206969" rIns="6986" bIns="20697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dirty="0" smtClean="0"/>
                <a:t>006</a:t>
              </a:r>
              <a:endParaRPr lang="ru-RU" sz="1100" kern="1200" dirty="0"/>
            </a:p>
          </p:txBody>
        </p:sp>
        <p:sp>
          <p:nvSpPr>
            <p:cNvPr id="19" name="Полилиния 18"/>
            <p:cNvSpPr/>
            <p:nvPr/>
          </p:nvSpPr>
          <p:spPr>
            <a:xfrm>
              <a:off x="723499" y="2697560"/>
              <a:ext cx="8024966" cy="394299"/>
            </a:xfrm>
            <a:custGeom>
              <a:avLst/>
              <a:gdLst>
                <a:gd name="connsiteX0" fmla="*/ 61901 w 371398"/>
                <a:gd name="connsiteY0" fmla="*/ 0 h 8315467"/>
                <a:gd name="connsiteX1" fmla="*/ 309497 w 371398"/>
                <a:gd name="connsiteY1" fmla="*/ 0 h 8315467"/>
                <a:gd name="connsiteX2" fmla="*/ 371398 w 371398"/>
                <a:gd name="connsiteY2" fmla="*/ 61901 h 8315467"/>
                <a:gd name="connsiteX3" fmla="*/ 371398 w 371398"/>
                <a:gd name="connsiteY3" fmla="*/ 8315467 h 8315467"/>
                <a:gd name="connsiteX4" fmla="*/ 371398 w 371398"/>
                <a:gd name="connsiteY4" fmla="*/ 8315467 h 8315467"/>
                <a:gd name="connsiteX5" fmla="*/ 0 w 371398"/>
                <a:gd name="connsiteY5" fmla="*/ 8315467 h 8315467"/>
                <a:gd name="connsiteX6" fmla="*/ 0 w 371398"/>
                <a:gd name="connsiteY6" fmla="*/ 8315467 h 8315467"/>
                <a:gd name="connsiteX7" fmla="*/ 0 w 371398"/>
                <a:gd name="connsiteY7" fmla="*/ 61901 h 8315467"/>
                <a:gd name="connsiteX8" fmla="*/ 61901 w 371398"/>
                <a:gd name="connsiteY8" fmla="*/ 0 h 831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1398" h="8315467">
                  <a:moveTo>
                    <a:pt x="371398" y="1385948"/>
                  </a:moveTo>
                  <a:lnTo>
                    <a:pt x="371398" y="6929519"/>
                  </a:lnTo>
                  <a:cubicBezTo>
                    <a:pt x="371398" y="7694951"/>
                    <a:pt x="370160" y="8315456"/>
                    <a:pt x="368633" y="8315456"/>
                  </a:cubicBezTo>
                  <a:lnTo>
                    <a:pt x="0" y="8315456"/>
                  </a:lnTo>
                  <a:lnTo>
                    <a:pt x="0" y="8315456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368633" y="11"/>
                  </a:lnTo>
                  <a:cubicBezTo>
                    <a:pt x="370160" y="11"/>
                    <a:pt x="371398" y="620516"/>
                    <a:pt x="371398" y="1385948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extrusionH="12700" prstMaterial="plastic">
              <a:bevelT w="50800" h="50800"/>
            </a:sp3d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569" tIns="27020" rIns="27020" bIns="27021" numCol="1" spcCol="1270" anchor="ctr" anchorCtr="0">
              <a:noAutofit/>
            </a:bodyPr>
            <a:lstStyle/>
            <a:p>
              <a:pPr marL="114300" lvl="1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400" kern="1200" dirty="0" smtClean="0"/>
                <a:t>Освещение улиц в населенных пунктах </a:t>
              </a:r>
              <a:r>
                <a:rPr lang="ru-RU" sz="1400" dirty="0" smtClean="0"/>
                <a:t>11 013 </a:t>
              </a:r>
              <a:r>
                <a:rPr lang="ru-RU" sz="1400" kern="1200" dirty="0" err="1" smtClean="0"/>
                <a:t>тыс.теңге</a:t>
              </a:r>
              <a:r>
                <a:rPr lang="ru-RU" sz="1400" kern="1200" dirty="0" smtClean="0"/>
                <a:t> </a:t>
              </a:r>
              <a:endParaRPr lang="ru-RU" sz="1400" kern="1200" dirty="0"/>
            </a:p>
          </p:txBody>
        </p:sp>
        <p:sp>
          <p:nvSpPr>
            <p:cNvPr id="24" name="Полилиния 23"/>
            <p:cNvSpPr/>
            <p:nvPr/>
          </p:nvSpPr>
          <p:spPr>
            <a:xfrm>
              <a:off x="748071" y="2083748"/>
              <a:ext cx="8000394" cy="504058"/>
            </a:xfrm>
            <a:custGeom>
              <a:avLst/>
              <a:gdLst>
                <a:gd name="connsiteX0" fmla="*/ 61934 w 371594"/>
                <a:gd name="connsiteY0" fmla="*/ 0 h 6705587"/>
                <a:gd name="connsiteX1" fmla="*/ 309660 w 371594"/>
                <a:gd name="connsiteY1" fmla="*/ 0 h 6705587"/>
                <a:gd name="connsiteX2" fmla="*/ 371594 w 371594"/>
                <a:gd name="connsiteY2" fmla="*/ 61934 h 6705587"/>
                <a:gd name="connsiteX3" fmla="*/ 371594 w 371594"/>
                <a:gd name="connsiteY3" fmla="*/ 6705587 h 6705587"/>
                <a:gd name="connsiteX4" fmla="*/ 371594 w 371594"/>
                <a:gd name="connsiteY4" fmla="*/ 6705587 h 6705587"/>
                <a:gd name="connsiteX5" fmla="*/ 0 w 371594"/>
                <a:gd name="connsiteY5" fmla="*/ 6705587 h 6705587"/>
                <a:gd name="connsiteX6" fmla="*/ 0 w 371594"/>
                <a:gd name="connsiteY6" fmla="*/ 6705587 h 6705587"/>
                <a:gd name="connsiteX7" fmla="*/ 0 w 371594"/>
                <a:gd name="connsiteY7" fmla="*/ 61934 h 6705587"/>
                <a:gd name="connsiteX8" fmla="*/ 61934 w 371594"/>
                <a:gd name="connsiteY8" fmla="*/ 0 h 6705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1594" h="6705587">
                  <a:moveTo>
                    <a:pt x="371594" y="1117634"/>
                  </a:moveTo>
                  <a:lnTo>
                    <a:pt x="371594" y="5587953"/>
                  </a:lnTo>
                  <a:cubicBezTo>
                    <a:pt x="371594" y="6205197"/>
                    <a:pt x="370057" y="6705578"/>
                    <a:pt x="368162" y="6705578"/>
                  </a:cubicBezTo>
                  <a:lnTo>
                    <a:pt x="0" y="6705578"/>
                  </a:lnTo>
                  <a:lnTo>
                    <a:pt x="0" y="6705578"/>
                  </a:lnTo>
                  <a:lnTo>
                    <a:pt x="0" y="9"/>
                  </a:lnTo>
                  <a:lnTo>
                    <a:pt x="0" y="9"/>
                  </a:lnTo>
                  <a:lnTo>
                    <a:pt x="368162" y="9"/>
                  </a:lnTo>
                  <a:cubicBezTo>
                    <a:pt x="370057" y="9"/>
                    <a:pt x="371594" y="500390"/>
                    <a:pt x="371594" y="1117634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extrusionH="12700" prstMaterial="plastic">
              <a:bevelT w="50800" h="50800"/>
            </a:sp3d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569" tIns="27030" rIns="27030" bIns="27031" numCol="1" spcCol="1270" anchor="ctr" anchorCtr="0">
              <a:noAutofit/>
            </a:bodyPr>
            <a:lstStyle/>
            <a:p>
              <a:pPr marL="114300" lvl="1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400" kern="1200" dirty="0" smtClean="0"/>
                <a:t>Организация водоснабжения населенных пунктов </a:t>
              </a:r>
              <a:r>
                <a:rPr lang="ru-RU" sz="1400" dirty="0" smtClean="0"/>
                <a:t>1 588 </a:t>
              </a:r>
              <a:r>
                <a:rPr lang="ru-RU" sz="1400" dirty="0" err="1" smtClean="0"/>
                <a:t>тыс.теңге</a:t>
              </a:r>
              <a:endParaRPr lang="ru-RU" sz="1400" kern="1200" dirty="0"/>
            </a:p>
          </p:txBody>
        </p:sp>
      </p:grpSp>
      <p:sp>
        <p:nvSpPr>
          <p:cNvPr id="20" name="Полилиния 19"/>
          <p:cNvSpPr/>
          <p:nvPr/>
        </p:nvSpPr>
        <p:spPr>
          <a:xfrm>
            <a:off x="723498" y="3212976"/>
            <a:ext cx="8024966" cy="350099"/>
          </a:xfrm>
          <a:custGeom>
            <a:avLst/>
            <a:gdLst>
              <a:gd name="connsiteX0" fmla="*/ 74058 w 444341"/>
              <a:gd name="connsiteY0" fmla="*/ 0 h 8250773"/>
              <a:gd name="connsiteX1" fmla="*/ 370283 w 444341"/>
              <a:gd name="connsiteY1" fmla="*/ 0 h 8250773"/>
              <a:gd name="connsiteX2" fmla="*/ 444341 w 444341"/>
              <a:gd name="connsiteY2" fmla="*/ 74058 h 8250773"/>
              <a:gd name="connsiteX3" fmla="*/ 444341 w 444341"/>
              <a:gd name="connsiteY3" fmla="*/ 8250773 h 8250773"/>
              <a:gd name="connsiteX4" fmla="*/ 444341 w 444341"/>
              <a:gd name="connsiteY4" fmla="*/ 8250773 h 8250773"/>
              <a:gd name="connsiteX5" fmla="*/ 0 w 444341"/>
              <a:gd name="connsiteY5" fmla="*/ 8250773 h 8250773"/>
              <a:gd name="connsiteX6" fmla="*/ 0 w 444341"/>
              <a:gd name="connsiteY6" fmla="*/ 8250773 h 8250773"/>
              <a:gd name="connsiteX7" fmla="*/ 0 w 444341"/>
              <a:gd name="connsiteY7" fmla="*/ 74058 h 8250773"/>
              <a:gd name="connsiteX8" fmla="*/ 74058 w 444341"/>
              <a:gd name="connsiteY8" fmla="*/ 0 h 825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41" h="8250773">
                <a:moveTo>
                  <a:pt x="444341" y="1375157"/>
                </a:moveTo>
                <a:lnTo>
                  <a:pt x="444341" y="6875616"/>
                </a:lnTo>
                <a:cubicBezTo>
                  <a:pt x="444341" y="7635087"/>
                  <a:pt x="442555" y="8250764"/>
                  <a:pt x="440353" y="8250764"/>
                </a:cubicBezTo>
                <a:lnTo>
                  <a:pt x="0" y="8250764"/>
                </a:lnTo>
                <a:lnTo>
                  <a:pt x="0" y="8250764"/>
                </a:lnTo>
                <a:lnTo>
                  <a:pt x="0" y="9"/>
                </a:lnTo>
                <a:lnTo>
                  <a:pt x="0" y="9"/>
                </a:lnTo>
                <a:lnTo>
                  <a:pt x="440353" y="9"/>
                </a:lnTo>
                <a:cubicBezTo>
                  <a:pt x="442555" y="9"/>
                  <a:pt x="444341" y="615686"/>
                  <a:pt x="444341" y="1375157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extrusionH="12700" prstMaterial="plastic">
            <a:bevelT w="50800" h="50800"/>
          </a:sp3d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9569" tIns="30580" rIns="30580" bIns="30583" numCol="1" spcCol="1270" anchor="t" anchorCtr="0">
            <a:noAutofit/>
          </a:bodyPr>
          <a:lstStyle/>
          <a:p>
            <a:pPr marL="114300" lvl="1" indent="-1143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ru-RU" sz="1400" dirty="0">
                <a:cs typeface="Arial" pitchFamily="34" charset="0"/>
              </a:rPr>
              <a:t>Обеспечение санитарии населенных пунктов </a:t>
            </a:r>
            <a:r>
              <a:rPr lang="ru-RU" sz="1400" dirty="0" smtClean="0">
                <a:cs typeface="Arial" pitchFamily="34" charset="0"/>
              </a:rPr>
              <a:t>1 469 </a:t>
            </a:r>
            <a:r>
              <a:rPr lang="ru-RU" sz="1400" kern="1200" dirty="0" err="1" smtClean="0">
                <a:latin typeface="+mn-lt"/>
                <a:cs typeface="Arial" pitchFamily="34" charset="0"/>
              </a:rPr>
              <a:t>тыс.теңге</a:t>
            </a:r>
            <a:endParaRPr lang="ru-RU" sz="1400" kern="1200" dirty="0">
              <a:latin typeface="+mn-lt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723498" y="3717032"/>
            <a:ext cx="8024966" cy="350099"/>
          </a:xfrm>
          <a:custGeom>
            <a:avLst/>
            <a:gdLst>
              <a:gd name="connsiteX0" fmla="*/ 74058 w 444341"/>
              <a:gd name="connsiteY0" fmla="*/ 0 h 8250773"/>
              <a:gd name="connsiteX1" fmla="*/ 370283 w 444341"/>
              <a:gd name="connsiteY1" fmla="*/ 0 h 8250773"/>
              <a:gd name="connsiteX2" fmla="*/ 444341 w 444341"/>
              <a:gd name="connsiteY2" fmla="*/ 74058 h 8250773"/>
              <a:gd name="connsiteX3" fmla="*/ 444341 w 444341"/>
              <a:gd name="connsiteY3" fmla="*/ 8250773 h 8250773"/>
              <a:gd name="connsiteX4" fmla="*/ 444341 w 444341"/>
              <a:gd name="connsiteY4" fmla="*/ 8250773 h 8250773"/>
              <a:gd name="connsiteX5" fmla="*/ 0 w 444341"/>
              <a:gd name="connsiteY5" fmla="*/ 8250773 h 8250773"/>
              <a:gd name="connsiteX6" fmla="*/ 0 w 444341"/>
              <a:gd name="connsiteY6" fmla="*/ 8250773 h 8250773"/>
              <a:gd name="connsiteX7" fmla="*/ 0 w 444341"/>
              <a:gd name="connsiteY7" fmla="*/ 74058 h 8250773"/>
              <a:gd name="connsiteX8" fmla="*/ 74058 w 444341"/>
              <a:gd name="connsiteY8" fmla="*/ 0 h 8250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41" h="8250773">
                <a:moveTo>
                  <a:pt x="444341" y="1375157"/>
                </a:moveTo>
                <a:lnTo>
                  <a:pt x="444341" y="6875616"/>
                </a:lnTo>
                <a:cubicBezTo>
                  <a:pt x="444341" y="7635087"/>
                  <a:pt x="442555" y="8250764"/>
                  <a:pt x="440353" y="8250764"/>
                </a:cubicBezTo>
                <a:lnTo>
                  <a:pt x="0" y="8250764"/>
                </a:lnTo>
                <a:lnTo>
                  <a:pt x="0" y="8250764"/>
                </a:lnTo>
                <a:lnTo>
                  <a:pt x="0" y="9"/>
                </a:lnTo>
                <a:lnTo>
                  <a:pt x="0" y="9"/>
                </a:lnTo>
                <a:lnTo>
                  <a:pt x="440353" y="9"/>
                </a:lnTo>
                <a:cubicBezTo>
                  <a:pt x="442555" y="9"/>
                  <a:pt x="444341" y="615686"/>
                  <a:pt x="444341" y="1375157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extrusionH="12700" prstMaterial="plastic">
            <a:bevelT w="50800" h="50800"/>
          </a:sp3d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9569" tIns="30580" rIns="30580" bIns="30583" numCol="1" spcCol="1270" anchor="t" anchorCtr="0">
            <a:noAutofit/>
          </a:bodyPr>
          <a:lstStyle/>
          <a:p>
            <a:pPr marL="114300" lvl="1" indent="-1143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ru-RU" sz="1400" dirty="0">
                <a:cs typeface="Arial" pitchFamily="34" charset="0"/>
              </a:rPr>
              <a:t>Содержание мест захоронений и погребение </a:t>
            </a:r>
            <a:r>
              <a:rPr lang="ru-RU" sz="1400" dirty="0" smtClean="0">
                <a:cs typeface="Arial" pitchFamily="34" charset="0"/>
              </a:rPr>
              <a:t>безродных 61 </a:t>
            </a:r>
            <a:r>
              <a:rPr lang="ru-RU" sz="1400" kern="1200" dirty="0" err="1" smtClean="0">
                <a:latin typeface="+mn-lt"/>
                <a:cs typeface="Arial" pitchFamily="34" charset="0"/>
              </a:rPr>
              <a:t>тыс.теңге</a:t>
            </a:r>
            <a:endParaRPr lang="ru-RU" sz="1400" kern="1200" dirty="0">
              <a:latin typeface="+mn-lt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301527" y="5145582"/>
            <a:ext cx="399970" cy="571383"/>
          </a:xfrm>
          <a:custGeom>
            <a:avLst/>
            <a:gdLst>
              <a:gd name="connsiteX0" fmla="*/ 0 w 571382"/>
              <a:gd name="connsiteY0" fmla="*/ 0 h 399968"/>
              <a:gd name="connsiteX1" fmla="*/ 371398 w 571382"/>
              <a:gd name="connsiteY1" fmla="*/ 0 h 399968"/>
              <a:gd name="connsiteX2" fmla="*/ 571382 w 571382"/>
              <a:gd name="connsiteY2" fmla="*/ 199984 h 399968"/>
              <a:gd name="connsiteX3" fmla="*/ 371398 w 571382"/>
              <a:gd name="connsiteY3" fmla="*/ 399968 h 399968"/>
              <a:gd name="connsiteX4" fmla="*/ 0 w 571382"/>
              <a:gd name="connsiteY4" fmla="*/ 399968 h 399968"/>
              <a:gd name="connsiteX5" fmla="*/ 199984 w 571382"/>
              <a:gd name="connsiteY5" fmla="*/ 199984 h 399968"/>
              <a:gd name="connsiteX6" fmla="*/ 0 w 571382"/>
              <a:gd name="connsiteY6" fmla="*/ 0 h 39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1382" h="399968">
                <a:moveTo>
                  <a:pt x="571381" y="0"/>
                </a:moveTo>
                <a:lnTo>
                  <a:pt x="571381" y="259979"/>
                </a:lnTo>
                <a:lnTo>
                  <a:pt x="285691" y="399968"/>
                </a:lnTo>
                <a:lnTo>
                  <a:pt x="1" y="259979"/>
                </a:lnTo>
                <a:lnTo>
                  <a:pt x="1" y="0"/>
                </a:lnTo>
                <a:lnTo>
                  <a:pt x="285691" y="139989"/>
                </a:lnTo>
                <a:lnTo>
                  <a:pt x="571381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86" tIns="206969" rIns="6986" bIns="206970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/>
              <a:t>013</a:t>
            </a:r>
            <a:endParaRPr lang="ru-RU" sz="1100" kern="1200" dirty="0"/>
          </a:p>
        </p:txBody>
      </p:sp>
      <p:sp>
        <p:nvSpPr>
          <p:cNvPr id="25" name="Полилиния 24"/>
          <p:cNvSpPr/>
          <p:nvPr/>
        </p:nvSpPr>
        <p:spPr>
          <a:xfrm>
            <a:off x="301527" y="5798770"/>
            <a:ext cx="399970" cy="571383"/>
          </a:xfrm>
          <a:custGeom>
            <a:avLst/>
            <a:gdLst>
              <a:gd name="connsiteX0" fmla="*/ 0 w 571382"/>
              <a:gd name="connsiteY0" fmla="*/ 0 h 399968"/>
              <a:gd name="connsiteX1" fmla="*/ 371398 w 571382"/>
              <a:gd name="connsiteY1" fmla="*/ 0 h 399968"/>
              <a:gd name="connsiteX2" fmla="*/ 571382 w 571382"/>
              <a:gd name="connsiteY2" fmla="*/ 199984 h 399968"/>
              <a:gd name="connsiteX3" fmla="*/ 371398 w 571382"/>
              <a:gd name="connsiteY3" fmla="*/ 399968 h 399968"/>
              <a:gd name="connsiteX4" fmla="*/ 0 w 571382"/>
              <a:gd name="connsiteY4" fmla="*/ 399968 h 399968"/>
              <a:gd name="connsiteX5" fmla="*/ 199984 w 571382"/>
              <a:gd name="connsiteY5" fmla="*/ 199984 h 399968"/>
              <a:gd name="connsiteX6" fmla="*/ 0 w 571382"/>
              <a:gd name="connsiteY6" fmla="*/ 0 h 39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1382" h="399968">
                <a:moveTo>
                  <a:pt x="571381" y="0"/>
                </a:moveTo>
                <a:lnTo>
                  <a:pt x="571381" y="259979"/>
                </a:lnTo>
                <a:lnTo>
                  <a:pt x="285691" y="399968"/>
                </a:lnTo>
                <a:lnTo>
                  <a:pt x="1" y="259979"/>
                </a:lnTo>
                <a:lnTo>
                  <a:pt x="1" y="0"/>
                </a:lnTo>
                <a:lnTo>
                  <a:pt x="285691" y="139989"/>
                </a:lnTo>
                <a:lnTo>
                  <a:pt x="571381" y="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86" tIns="206969" rIns="6986" bIns="206970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/>
              <a:t>048</a:t>
            </a:r>
            <a:endParaRPr lang="ru-RU" sz="1100" kern="1200" dirty="0"/>
          </a:p>
        </p:txBody>
      </p:sp>
    </p:spTree>
    <p:extLst>
      <p:ext uri="{BB962C8B-B14F-4D97-AF65-F5344CB8AC3E}">
        <p14:creationId xmlns:p14="http://schemas.microsoft.com/office/powerpoint/2010/main" val="265363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857224" y="2000240"/>
            <a:ext cx="7643866" cy="2000264"/>
          </a:xfrm>
          <a:prstGeom prst="roundRect">
            <a:avLst/>
          </a:prstGeom>
          <a:solidFill>
            <a:schemeClr val="bg2">
              <a:lumMod val="90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dirty="0" smtClean="0">
                <a:solidFill>
                  <a:schemeClr val="bg2">
                    <a:lumMod val="25000"/>
                  </a:schemeClr>
                </a:solidFill>
              </a:rPr>
              <a:t>Спасибо за внимание!</a:t>
            </a:r>
            <a:endParaRPr lang="ru-RU" sz="66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8387</TotalTime>
  <Words>456</Words>
  <Application>Microsoft Office PowerPoint</Application>
  <PresentationFormat>Экран (4:3)</PresentationFormat>
  <Paragraphs>127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Georgia</vt:lpstr>
      <vt:lpstr>Times New Roman</vt:lpstr>
      <vt:lpstr>Trebuchet MS</vt:lpstr>
      <vt:lpstr>Воздушный поток</vt:lpstr>
      <vt:lpstr>ГРАЖДАНСКИЙ БЮДЖЕТ Заринского сельского округа НА 2026-2028 ГОДЫ (с изменениями) </vt:lpstr>
      <vt:lpstr>Презентация PowerPoint</vt:lpstr>
      <vt:lpstr>Презентация PowerPoint</vt:lpstr>
      <vt:lpstr>Бюджет сельского округа  на 2026-2028 годы (тыс. теңге)  Бюджет сельского округа  – это централизованный денежный фонд, предназначенный для финансового обеспечения реализации задач и функций районных государственных органов, подведомственных им учреждений и реализации государственной политики, направленной на достижение конкретных результатов.</vt:lpstr>
      <vt:lpstr>Поступления бюджета сельского округа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Руслан</dc:creator>
  <cp:lastModifiedBy>Saule</cp:lastModifiedBy>
  <cp:revision>303</cp:revision>
  <cp:lastPrinted>2018-02-01T04:54:16Z</cp:lastPrinted>
  <dcterms:created xsi:type="dcterms:W3CDTF">2016-01-18T05:29:55Z</dcterms:created>
  <dcterms:modified xsi:type="dcterms:W3CDTF">2026-10-19T08:21:46Z</dcterms:modified>
</cp:coreProperties>
</file>