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F1A2EA2-AF81-4537-9027-7D155312F591}">
          <p14:sldIdLst>
            <p14:sldId id="256"/>
            <p14:sldId id="261"/>
            <p14:sldId id="257"/>
            <p14:sldId id="258"/>
            <p14:sldId id="259"/>
          </p14:sldIdLst>
        </p14:section>
        <p14:section name="Спасибо за внимание!" id="{6CD2A8A7-FC8F-43B9-B697-B2D4B86942EF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5C922-49DB-4BF9-AEAD-E6615DE9E89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A66738-508D-49A2-A236-AE83C93B66F7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ИПН с доходов, не облагаемых у источника выплаты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25 797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/>
        </a:p>
      </dgm:t>
    </dgm:pt>
    <dgm:pt modelId="{B14F35E1-26CE-4BD3-ABCB-E7314C497322}" type="parTrans" cxnId="{E652684C-1790-4552-95B7-698CAF82071E}">
      <dgm:prSet/>
      <dgm:spPr/>
      <dgm:t>
        <a:bodyPr/>
        <a:lstStyle/>
        <a:p>
          <a:endParaRPr lang="ru-RU"/>
        </a:p>
      </dgm:t>
    </dgm:pt>
    <dgm:pt modelId="{3CCEE8B0-2D84-444F-8EDD-9E2786DA8EBF}" type="sibTrans" cxnId="{E652684C-1790-4552-95B7-698CAF82071E}">
      <dgm:prSet/>
      <dgm:spPr/>
      <dgm:t>
        <a:bodyPr/>
        <a:lstStyle/>
        <a:p>
          <a:endParaRPr lang="ru-RU"/>
        </a:p>
      </dgm:t>
    </dgm:pt>
    <dgm:pt modelId="{D878E680-2CD1-4322-A47E-663A2D2AB33A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Налог на землю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                  58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;                          Единый земельный налог 1 487,0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/>
        </a:p>
      </dgm:t>
    </dgm:pt>
    <dgm:pt modelId="{DAEEA275-A4F0-4517-B11C-007EBBAEFB3C}" type="parTrans" cxnId="{F897FEE0-0D92-4632-9880-56E1F07C3C67}">
      <dgm:prSet/>
      <dgm:spPr/>
      <dgm:t>
        <a:bodyPr/>
        <a:lstStyle/>
        <a:p>
          <a:endParaRPr lang="ru-RU"/>
        </a:p>
      </dgm:t>
    </dgm:pt>
    <dgm:pt modelId="{3586AD76-4744-4ABA-9D1A-1149F7FC76DE}" type="sibTrans" cxnId="{F897FEE0-0D92-4632-9880-56E1F07C3C67}">
      <dgm:prSet/>
      <dgm:spPr/>
      <dgm:t>
        <a:bodyPr/>
        <a:lstStyle/>
        <a:p>
          <a:endParaRPr lang="ru-RU"/>
        </a:p>
      </dgm:t>
    </dgm:pt>
    <dgm:pt modelId="{8F5E87E9-E904-452F-876D-B657A4AE741A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Налог на добычу полезных ископаемых на общераспространенные полезные ископаемые, подземные воды и лечебные грязи, за исключением поступлений от организаций нефтяного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сектора 5 999</a:t>
          </a:r>
          <a:r>
            <a:rPr lang="en-US" sz="2000" dirty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/>
        </a:p>
      </dgm:t>
    </dgm:pt>
    <dgm:pt modelId="{5049DA7C-E786-4538-BE92-7E246DADE4EB}" type="parTrans" cxnId="{8D3CC98E-3E70-423D-A00E-50B9B5757F75}">
      <dgm:prSet/>
      <dgm:spPr/>
      <dgm:t>
        <a:bodyPr/>
        <a:lstStyle/>
        <a:p>
          <a:endParaRPr lang="ru-RU"/>
        </a:p>
      </dgm:t>
    </dgm:pt>
    <dgm:pt modelId="{1B23D148-1C5B-4616-A775-F2BF7A1ABE21}" type="sibTrans" cxnId="{8D3CC98E-3E70-423D-A00E-50B9B5757F75}">
      <dgm:prSet/>
      <dgm:spPr/>
      <dgm:t>
        <a:bodyPr/>
        <a:lstStyle/>
        <a:p>
          <a:endParaRPr lang="ru-RU"/>
        </a:p>
      </dgm:t>
    </dgm:pt>
    <dgm:pt modelId="{D71AD4B1-2BEE-451F-80EF-9B380F26E40C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 Налог на имущество 564,0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/>
        </a:p>
      </dgm:t>
    </dgm:pt>
    <dgm:pt modelId="{539CF784-D687-4A4F-94B6-827E9547E4B8}" type="parTrans" cxnId="{C9A96B8E-45D3-4A8B-92E8-CF23AAC87444}">
      <dgm:prSet/>
      <dgm:spPr/>
      <dgm:t>
        <a:bodyPr/>
        <a:lstStyle/>
        <a:p>
          <a:endParaRPr lang="ru-RU"/>
        </a:p>
      </dgm:t>
    </dgm:pt>
    <dgm:pt modelId="{CBD12CBD-0B41-4754-B453-464D6C985E7F}" type="sibTrans" cxnId="{C9A96B8E-45D3-4A8B-92E8-CF23AAC87444}">
      <dgm:prSet/>
      <dgm:spPr/>
      <dgm:t>
        <a:bodyPr/>
        <a:lstStyle/>
        <a:p>
          <a:endParaRPr lang="ru-RU"/>
        </a:p>
      </dgm:t>
    </dgm:pt>
    <dgm:pt modelId="{CE5E75FB-BD65-4664-8FC3-8755A5146D6D}">
      <dgm:prSet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Налог на транспортные средства с физических лиц</a:t>
          </a:r>
        </a:p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13 051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9D94504-A1FE-481A-808C-D5A5AC90DE8B}" type="parTrans" cxnId="{63D8A634-6584-4FEF-8202-7DEDD8B815B9}">
      <dgm:prSet/>
      <dgm:spPr/>
      <dgm:t>
        <a:bodyPr/>
        <a:lstStyle/>
        <a:p>
          <a:endParaRPr lang="ru-RU"/>
        </a:p>
      </dgm:t>
    </dgm:pt>
    <dgm:pt modelId="{C7A02D07-742D-4D25-B02D-B1BBCA09C77D}" type="sibTrans" cxnId="{63D8A634-6584-4FEF-8202-7DEDD8B815B9}">
      <dgm:prSet/>
      <dgm:spPr/>
      <dgm:t>
        <a:bodyPr/>
        <a:lstStyle/>
        <a:p>
          <a:endParaRPr lang="ru-RU"/>
        </a:p>
      </dgm:t>
    </dgm:pt>
    <dgm:pt modelId="{DFFA9871-BB28-41E5-9F3E-6A30CDD8F66F}">
      <dgm:prSet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Налог на транспортные средства с юридических лиц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225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AC5BDD8-E075-4945-A953-9C7CB7279D9E}" type="parTrans" cxnId="{DBD0202F-78AF-4885-94D6-4EC5000BC4E4}">
      <dgm:prSet/>
      <dgm:spPr/>
      <dgm:t>
        <a:bodyPr/>
        <a:lstStyle/>
        <a:p>
          <a:endParaRPr lang="ru-RU"/>
        </a:p>
      </dgm:t>
    </dgm:pt>
    <dgm:pt modelId="{376FDFE2-1AD6-42DE-A6B9-FC0B6CBE4FC9}" type="sibTrans" cxnId="{DBD0202F-78AF-4885-94D6-4EC5000BC4E4}">
      <dgm:prSet/>
      <dgm:spPr/>
      <dgm:t>
        <a:bodyPr/>
        <a:lstStyle/>
        <a:p>
          <a:endParaRPr lang="ru-RU"/>
        </a:p>
      </dgm:t>
    </dgm:pt>
    <dgm:pt modelId="{76B81C99-3806-4748-BD2F-A4A144E6180C}">
      <dgm:prSet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Трансферты из районного (города областного значения) бюджета   - 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750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,0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Субвенции – 2</a:t>
          </a:r>
          <a:r>
            <a:rPr lang="en-US" sz="2000" dirty="0">
              <a:latin typeface="Times New Roman" pitchFamily="18" charset="0"/>
              <a:cs typeface="Times New Roman" pitchFamily="18" charset="0"/>
            </a:rPr>
            <a:t>5 029,0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A6C402F-BB75-4439-BC49-E17DB59AC2E0}" type="parTrans" cxnId="{535F15C4-9AE3-4293-98F9-1E3E12826999}">
      <dgm:prSet/>
      <dgm:spPr/>
      <dgm:t>
        <a:bodyPr/>
        <a:lstStyle/>
        <a:p>
          <a:endParaRPr lang="ru-RU"/>
        </a:p>
      </dgm:t>
    </dgm:pt>
    <dgm:pt modelId="{CA7A79A5-6FB3-455B-9FAD-3B8CAC3E9503}" type="sibTrans" cxnId="{535F15C4-9AE3-4293-98F9-1E3E12826999}">
      <dgm:prSet/>
      <dgm:spPr/>
      <dgm:t>
        <a:bodyPr/>
        <a:lstStyle/>
        <a:p>
          <a:endParaRPr lang="ru-RU"/>
        </a:p>
      </dgm:t>
    </dgm:pt>
    <dgm:pt modelId="{8994A4AF-D39A-4523-9E48-AADE75065156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Плата за пользование земельными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участками                1 794</a:t>
          </a:r>
          <a:r>
            <a:rPr lang="en-US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;</a:t>
          </a:r>
        </a:p>
      </dgm:t>
    </dgm:pt>
    <dgm:pt modelId="{3B98987A-1C1E-4CEA-A62D-6AA5008770F4}" type="sibTrans" cxnId="{098F2E66-9161-4761-B1CE-19ED3756100A}">
      <dgm:prSet/>
      <dgm:spPr/>
      <dgm:t>
        <a:bodyPr/>
        <a:lstStyle/>
        <a:p>
          <a:endParaRPr lang="ru-RU"/>
        </a:p>
      </dgm:t>
    </dgm:pt>
    <dgm:pt modelId="{C90E15CC-2139-4326-A3D8-406B074523D6}" type="parTrans" cxnId="{098F2E66-9161-4761-B1CE-19ED3756100A}">
      <dgm:prSet/>
      <dgm:spPr/>
      <dgm:t>
        <a:bodyPr/>
        <a:lstStyle/>
        <a:p>
          <a:endParaRPr lang="ru-RU"/>
        </a:p>
      </dgm:t>
    </dgm:pt>
    <dgm:pt modelId="{E091461C-01DF-40B6-B7A5-23A2EB81AFAB}" type="pres">
      <dgm:prSet presAssocID="{33F5C922-49DB-4BF9-AEAD-E6615DE9E8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7F6ED3-3D8F-4E5A-A811-678048C456D1}" type="pres">
      <dgm:prSet presAssocID="{7BA66738-508D-49A2-A236-AE83C93B66F7}" presName="node" presStyleLbl="node1" presStyleIdx="0" presStyleCnt="8" custAng="0" custScaleY="73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49DF4-5B5D-4C5F-904F-9CF5518C5378}" type="pres">
      <dgm:prSet presAssocID="{3CCEE8B0-2D84-444F-8EDD-9E2786DA8EBF}" presName="sibTrans" presStyleCnt="0"/>
      <dgm:spPr/>
    </dgm:pt>
    <dgm:pt modelId="{684C0FA4-C882-4677-8C26-7526F86E4B8A}" type="pres">
      <dgm:prSet presAssocID="{D878E680-2CD1-4322-A47E-663A2D2AB33A}" presName="node" presStyleLbl="node1" presStyleIdx="1" presStyleCnt="8" custAng="0" custScaleY="82695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3BF36-9172-4D00-9BC6-A804A898FD50}" type="pres">
      <dgm:prSet presAssocID="{3586AD76-4744-4ABA-9D1A-1149F7FC76DE}" presName="sibTrans" presStyleCnt="0"/>
      <dgm:spPr/>
    </dgm:pt>
    <dgm:pt modelId="{0F0B1307-3FB6-4513-9B36-14FDA71CD1A0}" type="pres">
      <dgm:prSet presAssocID="{8F5E87E9-E904-452F-876D-B657A4AE741A}" presName="node" presStyleLbl="node1" presStyleIdx="2" presStyleCnt="8" custScaleX="135605" custScaleY="1196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70418D-67F5-4151-B1CF-911C1520D0CC}" type="pres">
      <dgm:prSet presAssocID="{1B23D148-1C5B-4616-A775-F2BF7A1ABE21}" presName="sibTrans" presStyleCnt="0"/>
      <dgm:spPr/>
    </dgm:pt>
    <dgm:pt modelId="{CDB5DD55-5653-4E31-B1C3-3D6D1ED6A78E}" type="pres">
      <dgm:prSet presAssocID="{D71AD4B1-2BEE-451F-80EF-9B380F26E40C}" presName="node" presStyleLbl="node1" presStyleIdx="3" presStyleCnt="8" custScaleY="61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0AF35-C939-4A2D-BC70-46E2E3E1114D}" type="pres">
      <dgm:prSet presAssocID="{CBD12CBD-0B41-4754-B453-464D6C985E7F}" presName="sibTrans" presStyleCnt="0"/>
      <dgm:spPr/>
    </dgm:pt>
    <dgm:pt modelId="{5F11BD13-58A9-45E7-B6EA-FC4381EAFD5D}" type="pres">
      <dgm:prSet presAssocID="{DFFA9871-BB28-41E5-9F3E-6A30CDD8F66F}" presName="node" presStyleLbl="node1" presStyleIdx="4" presStyleCnt="8" custScaleY="61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922CC-8634-4B8E-99F6-4AB3853CB400}" type="pres">
      <dgm:prSet presAssocID="{376FDFE2-1AD6-42DE-A6B9-FC0B6CBE4FC9}" presName="sibTrans" presStyleCnt="0"/>
      <dgm:spPr/>
    </dgm:pt>
    <dgm:pt modelId="{15479B5B-48AA-4E3D-9DAE-7D7B1A6C61E8}" type="pres">
      <dgm:prSet presAssocID="{CE5E75FB-BD65-4664-8FC3-8755A5146D6D}" presName="node" presStyleLbl="node1" presStyleIdx="5" presStyleCnt="8" custScaleX="145391" custScaleY="54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578530-E42D-4FDA-85BF-13A239CA36B9}" type="pres">
      <dgm:prSet presAssocID="{C7A02D07-742D-4D25-B02D-B1BBCA09C77D}" presName="sibTrans" presStyleCnt="0"/>
      <dgm:spPr/>
    </dgm:pt>
    <dgm:pt modelId="{755268E5-AAE8-4FDA-9A6F-AF55A412753C}" type="pres">
      <dgm:prSet presAssocID="{8994A4AF-D39A-4523-9E48-AADE75065156}" presName="node" presStyleLbl="node1" presStyleIdx="6" presStyleCnt="8" custScaleY="487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71509-BCEC-4C2B-BACF-A2F1148C4F3A}" type="pres">
      <dgm:prSet presAssocID="{3B98987A-1C1E-4CEA-A62D-6AA5008770F4}" presName="sibTrans" presStyleCnt="0"/>
      <dgm:spPr/>
    </dgm:pt>
    <dgm:pt modelId="{FAB37565-43F9-451E-851F-F2DC6281B9A2}" type="pres">
      <dgm:prSet presAssocID="{76B81C99-3806-4748-BD2F-A4A144E6180C}" presName="node" presStyleLbl="node1" presStyleIdx="7" presStyleCnt="8" custScaleX="241515" custScaleY="742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A6149E-EBBE-4CC8-A8AC-A7FFAD768AAF}" type="presOf" srcId="{D71AD4B1-2BEE-451F-80EF-9B380F26E40C}" destId="{CDB5DD55-5653-4E31-B1C3-3D6D1ED6A78E}" srcOrd="0" destOrd="0" presId="urn:microsoft.com/office/officeart/2005/8/layout/default"/>
    <dgm:cxn modelId="{5ED679B8-ED3F-46D5-BEBB-F8BAC49F7235}" type="presOf" srcId="{DFFA9871-BB28-41E5-9F3E-6A30CDD8F66F}" destId="{5F11BD13-58A9-45E7-B6EA-FC4381EAFD5D}" srcOrd="0" destOrd="0" presId="urn:microsoft.com/office/officeart/2005/8/layout/default"/>
    <dgm:cxn modelId="{9C6F66C5-48B4-4572-BD5E-D101FCA42FC8}" type="presOf" srcId="{CE5E75FB-BD65-4664-8FC3-8755A5146D6D}" destId="{15479B5B-48AA-4E3D-9DAE-7D7B1A6C61E8}" srcOrd="0" destOrd="0" presId="urn:microsoft.com/office/officeart/2005/8/layout/default"/>
    <dgm:cxn modelId="{63D8A634-6584-4FEF-8202-7DEDD8B815B9}" srcId="{33F5C922-49DB-4BF9-AEAD-E6615DE9E894}" destId="{CE5E75FB-BD65-4664-8FC3-8755A5146D6D}" srcOrd="5" destOrd="0" parTransId="{A9D94504-A1FE-481A-808C-D5A5AC90DE8B}" sibTransId="{C7A02D07-742D-4D25-B02D-B1BBCA09C77D}"/>
    <dgm:cxn modelId="{DBD0202F-78AF-4885-94D6-4EC5000BC4E4}" srcId="{33F5C922-49DB-4BF9-AEAD-E6615DE9E894}" destId="{DFFA9871-BB28-41E5-9F3E-6A30CDD8F66F}" srcOrd="4" destOrd="0" parTransId="{2AC5BDD8-E075-4945-A953-9C7CB7279D9E}" sibTransId="{376FDFE2-1AD6-42DE-A6B9-FC0B6CBE4FC9}"/>
    <dgm:cxn modelId="{2EE1C6B1-80DA-47F2-8E9C-F0C39086050C}" type="presOf" srcId="{7BA66738-508D-49A2-A236-AE83C93B66F7}" destId="{077F6ED3-3D8F-4E5A-A811-678048C456D1}" srcOrd="0" destOrd="0" presId="urn:microsoft.com/office/officeart/2005/8/layout/default"/>
    <dgm:cxn modelId="{F897FEE0-0D92-4632-9880-56E1F07C3C67}" srcId="{33F5C922-49DB-4BF9-AEAD-E6615DE9E894}" destId="{D878E680-2CD1-4322-A47E-663A2D2AB33A}" srcOrd="1" destOrd="0" parTransId="{DAEEA275-A4F0-4517-B11C-007EBBAEFB3C}" sibTransId="{3586AD76-4744-4ABA-9D1A-1149F7FC76DE}"/>
    <dgm:cxn modelId="{8D3CC98E-3E70-423D-A00E-50B9B5757F75}" srcId="{33F5C922-49DB-4BF9-AEAD-E6615DE9E894}" destId="{8F5E87E9-E904-452F-876D-B657A4AE741A}" srcOrd="2" destOrd="0" parTransId="{5049DA7C-E786-4538-BE92-7E246DADE4EB}" sibTransId="{1B23D148-1C5B-4616-A775-F2BF7A1ABE21}"/>
    <dgm:cxn modelId="{3B159058-528E-421C-AD71-6B0316F4CE2E}" type="presOf" srcId="{8F5E87E9-E904-452F-876D-B657A4AE741A}" destId="{0F0B1307-3FB6-4513-9B36-14FDA71CD1A0}" srcOrd="0" destOrd="0" presId="urn:microsoft.com/office/officeart/2005/8/layout/default"/>
    <dgm:cxn modelId="{37C1790F-1699-492C-AB78-4E65B9F87E08}" type="presOf" srcId="{33F5C922-49DB-4BF9-AEAD-E6615DE9E894}" destId="{E091461C-01DF-40B6-B7A5-23A2EB81AFAB}" srcOrd="0" destOrd="0" presId="urn:microsoft.com/office/officeart/2005/8/layout/default"/>
    <dgm:cxn modelId="{61F52B20-1453-4F8A-8B65-7DBADAA52BF6}" type="presOf" srcId="{8994A4AF-D39A-4523-9E48-AADE75065156}" destId="{755268E5-AAE8-4FDA-9A6F-AF55A412753C}" srcOrd="0" destOrd="0" presId="urn:microsoft.com/office/officeart/2005/8/layout/default"/>
    <dgm:cxn modelId="{EFBF5C1B-FFCB-42EA-9A70-0DC97888D30C}" type="presOf" srcId="{76B81C99-3806-4748-BD2F-A4A144E6180C}" destId="{FAB37565-43F9-451E-851F-F2DC6281B9A2}" srcOrd="0" destOrd="0" presId="urn:microsoft.com/office/officeart/2005/8/layout/default"/>
    <dgm:cxn modelId="{C9A96B8E-45D3-4A8B-92E8-CF23AAC87444}" srcId="{33F5C922-49DB-4BF9-AEAD-E6615DE9E894}" destId="{D71AD4B1-2BEE-451F-80EF-9B380F26E40C}" srcOrd="3" destOrd="0" parTransId="{539CF784-D687-4A4F-94B6-827E9547E4B8}" sibTransId="{CBD12CBD-0B41-4754-B453-464D6C985E7F}"/>
    <dgm:cxn modelId="{E652684C-1790-4552-95B7-698CAF82071E}" srcId="{33F5C922-49DB-4BF9-AEAD-E6615DE9E894}" destId="{7BA66738-508D-49A2-A236-AE83C93B66F7}" srcOrd="0" destOrd="0" parTransId="{B14F35E1-26CE-4BD3-ABCB-E7314C497322}" sibTransId="{3CCEE8B0-2D84-444F-8EDD-9E2786DA8EBF}"/>
    <dgm:cxn modelId="{01413133-FCFF-4506-874A-C73A69C6EE73}" type="presOf" srcId="{D878E680-2CD1-4322-A47E-663A2D2AB33A}" destId="{684C0FA4-C882-4677-8C26-7526F86E4B8A}" srcOrd="0" destOrd="0" presId="urn:microsoft.com/office/officeart/2005/8/layout/default"/>
    <dgm:cxn modelId="{098F2E66-9161-4761-B1CE-19ED3756100A}" srcId="{33F5C922-49DB-4BF9-AEAD-E6615DE9E894}" destId="{8994A4AF-D39A-4523-9E48-AADE75065156}" srcOrd="6" destOrd="0" parTransId="{C90E15CC-2139-4326-A3D8-406B074523D6}" sibTransId="{3B98987A-1C1E-4CEA-A62D-6AA5008770F4}"/>
    <dgm:cxn modelId="{535F15C4-9AE3-4293-98F9-1E3E12826999}" srcId="{33F5C922-49DB-4BF9-AEAD-E6615DE9E894}" destId="{76B81C99-3806-4748-BD2F-A4A144E6180C}" srcOrd="7" destOrd="0" parTransId="{DA6C402F-BB75-4439-BC49-E17DB59AC2E0}" sibTransId="{CA7A79A5-6FB3-455B-9FAD-3B8CAC3E9503}"/>
    <dgm:cxn modelId="{C36A8ED0-4E1C-4693-906D-80D071D22F19}" type="presParOf" srcId="{E091461C-01DF-40B6-B7A5-23A2EB81AFAB}" destId="{077F6ED3-3D8F-4E5A-A811-678048C456D1}" srcOrd="0" destOrd="0" presId="urn:microsoft.com/office/officeart/2005/8/layout/default"/>
    <dgm:cxn modelId="{53448A87-BDA8-4665-9D4E-B4525A692589}" type="presParOf" srcId="{E091461C-01DF-40B6-B7A5-23A2EB81AFAB}" destId="{1AB49DF4-5B5D-4C5F-904F-9CF5518C5378}" srcOrd="1" destOrd="0" presId="urn:microsoft.com/office/officeart/2005/8/layout/default"/>
    <dgm:cxn modelId="{84F8F84F-6701-4E8B-BD06-05F85C583D7D}" type="presParOf" srcId="{E091461C-01DF-40B6-B7A5-23A2EB81AFAB}" destId="{684C0FA4-C882-4677-8C26-7526F86E4B8A}" srcOrd="2" destOrd="0" presId="urn:microsoft.com/office/officeart/2005/8/layout/default"/>
    <dgm:cxn modelId="{0174A995-04DC-4395-A282-B2832232623E}" type="presParOf" srcId="{E091461C-01DF-40B6-B7A5-23A2EB81AFAB}" destId="{DAD3BF36-9172-4D00-9BC6-A804A898FD50}" srcOrd="3" destOrd="0" presId="urn:microsoft.com/office/officeart/2005/8/layout/default"/>
    <dgm:cxn modelId="{9686CF38-2FF3-4B7F-8440-1A254AB61F7E}" type="presParOf" srcId="{E091461C-01DF-40B6-B7A5-23A2EB81AFAB}" destId="{0F0B1307-3FB6-4513-9B36-14FDA71CD1A0}" srcOrd="4" destOrd="0" presId="urn:microsoft.com/office/officeart/2005/8/layout/default"/>
    <dgm:cxn modelId="{78B932A1-E95C-46FD-B638-805D1CDD632D}" type="presParOf" srcId="{E091461C-01DF-40B6-B7A5-23A2EB81AFAB}" destId="{7970418D-67F5-4151-B1CF-911C1520D0CC}" srcOrd="5" destOrd="0" presId="urn:microsoft.com/office/officeart/2005/8/layout/default"/>
    <dgm:cxn modelId="{EB746243-A2EB-4E46-847B-0D3918F79C9D}" type="presParOf" srcId="{E091461C-01DF-40B6-B7A5-23A2EB81AFAB}" destId="{CDB5DD55-5653-4E31-B1C3-3D6D1ED6A78E}" srcOrd="6" destOrd="0" presId="urn:microsoft.com/office/officeart/2005/8/layout/default"/>
    <dgm:cxn modelId="{5489C474-F1A1-45ED-918F-5305AA259C44}" type="presParOf" srcId="{E091461C-01DF-40B6-B7A5-23A2EB81AFAB}" destId="{CB20AF35-C939-4A2D-BC70-46E2E3E1114D}" srcOrd="7" destOrd="0" presId="urn:microsoft.com/office/officeart/2005/8/layout/default"/>
    <dgm:cxn modelId="{CDD0A8AA-E1C4-4A2F-8DB1-A19D053C4E81}" type="presParOf" srcId="{E091461C-01DF-40B6-B7A5-23A2EB81AFAB}" destId="{5F11BD13-58A9-45E7-B6EA-FC4381EAFD5D}" srcOrd="8" destOrd="0" presId="urn:microsoft.com/office/officeart/2005/8/layout/default"/>
    <dgm:cxn modelId="{B57AE286-53F6-4156-871C-311C65199948}" type="presParOf" srcId="{E091461C-01DF-40B6-B7A5-23A2EB81AFAB}" destId="{D38922CC-8634-4B8E-99F6-4AB3853CB400}" srcOrd="9" destOrd="0" presId="urn:microsoft.com/office/officeart/2005/8/layout/default"/>
    <dgm:cxn modelId="{D6F0B29C-2C8B-43C1-B19A-B7CE533C44C8}" type="presParOf" srcId="{E091461C-01DF-40B6-B7A5-23A2EB81AFAB}" destId="{15479B5B-48AA-4E3D-9DAE-7D7B1A6C61E8}" srcOrd="10" destOrd="0" presId="urn:microsoft.com/office/officeart/2005/8/layout/default"/>
    <dgm:cxn modelId="{1AC4C12F-C8D4-4A6C-956F-A7CDA194AE96}" type="presParOf" srcId="{E091461C-01DF-40B6-B7A5-23A2EB81AFAB}" destId="{C0578530-E42D-4FDA-85BF-13A239CA36B9}" srcOrd="11" destOrd="0" presId="urn:microsoft.com/office/officeart/2005/8/layout/default"/>
    <dgm:cxn modelId="{DFE44EAD-4D0F-4538-92F7-FEDC71F32BDC}" type="presParOf" srcId="{E091461C-01DF-40B6-B7A5-23A2EB81AFAB}" destId="{755268E5-AAE8-4FDA-9A6F-AF55A412753C}" srcOrd="12" destOrd="0" presId="urn:microsoft.com/office/officeart/2005/8/layout/default"/>
    <dgm:cxn modelId="{6AB7B57F-D725-460B-9FA5-2A5B4063226C}" type="presParOf" srcId="{E091461C-01DF-40B6-B7A5-23A2EB81AFAB}" destId="{14B71509-BCEC-4C2B-BACF-A2F1148C4F3A}" srcOrd="13" destOrd="0" presId="urn:microsoft.com/office/officeart/2005/8/layout/default"/>
    <dgm:cxn modelId="{7C6638BA-E79E-476D-A2C8-A45F703171E8}" type="presParOf" srcId="{E091461C-01DF-40B6-B7A5-23A2EB81AFAB}" destId="{FAB37565-43F9-451E-851F-F2DC6281B9A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F6ED3-3D8F-4E5A-A811-678048C456D1}">
      <dsp:nvSpPr>
        <dsp:cNvPr id="0" name=""/>
        <dsp:cNvSpPr/>
      </dsp:nvSpPr>
      <dsp:spPr>
        <a:xfrm>
          <a:off x="217539" y="650785"/>
          <a:ext cx="2951977" cy="12982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ИПН с доходов, не облагаемых у источника выплаты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25 797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/>
        </a:p>
      </dsp:txBody>
      <dsp:txXfrm>
        <a:off x="217539" y="650785"/>
        <a:ext cx="2951977" cy="1298208"/>
      </dsp:txXfrm>
    </dsp:sp>
    <dsp:sp modelId="{684C0FA4-C882-4677-8C26-7526F86E4B8A}">
      <dsp:nvSpPr>
        <dsp:cNvPr id="0" name=""/>
        <dsp:cNvSpPr/>
      </dsp:nvSpPr>
      <dsp:spPr>
        <a:xfrm>
          <a:off x="3464714" y="602139"/>
          <a:ext cx="2951977" cy="14646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Налог на землю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                  58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;                          Единый земельный налог 1 487,0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/>
        </a:p>
      </dsp:txBody>
      <dsp:txXfrm>
        <a:off x="3464714" y="602139"/>
        <a:ext cx="2951977" cy="1464682"/>
      </dsp:txXfrm>
    </dsp:sp>
    <dsp:sp modelId="{0F0B1307-3FB6-4513-9B36-14FDA71CD1A0}">
      <dsp:nvSpPr>
        <dsp:cNvPr id="0" name=""/>
        <dsp:cNvSpPr/>
      </dsp:nvSpPr>
      <dsp:spPr>
        <a:xfrm>
          <a:off x="6711890" y="240640"/>
          <a:ext cx="4003029" cy="21184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Налог на добычу полезных ископаемых на общераспространенные полезные ископаемые, подземные воды и лечебные грязи, за исключением поступлений от организаций нефтяного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сектора 5 999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/>
        </a:p>
      </dsp:txBody>
      <dsp:txXfrm>
        <a:off x="6711890" y="240640"/>
        <a:ext cx="4003029" cy="2118498"/>
      </dsp:txXfrm>
    </dsp:sp>
    <dsp:sp modelId="{CDB5DD55-5653-4E31-B1C3-3D6D1ED6A78E}">
      <dsp:nvSpPr>
        <dsp:cNvPr id="0" name=""/>
        <dsp:cNvSpPr/>
      </dsp:nvSpPr>
      <dsp:spPr>
        <a:xfrm>
          <a:off x="73099" y="2654336"/>
          <a:ext cx="2951977" cy="10882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Налог на имущество 564,0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/>
        </a:p>
      </dsp:txBody>
      <dsp:txXfrm>
        <a:off x="73099" y="2654336"/>
        <a:ext cx="2951977" cy="1088234"/>
      </dsp:txXfrm>
    </dsp:sp>
    <dsp:sp modelId="{5F11BD13-58A9-45E7-B6EA-FC4381EAFD5D}">
      <dsp:nvSpPr>
        <dsp:cNvPr id="0" name=""/>
        <dsp:cNvSpPr/>
      </dsp:nvSpPr>
      <dsp:spPr>
        <a:xfrm>
          <a:off x="3320274" y="2654336"/>
          <a:ext cx="2951977" cy="10882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Налог на транспортные средства с юридических лиц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225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20274" y="2654336"/>
        <a:ext cx="2951977" cy="1088234"/>
      </dsp:txXfrm>
    </dsp:sp>
    <dsp:sp modelId="{15479B5B-48AA-4E3D-9DAE-7D7B1A6C61E8}">
      <dsp:nvSpPr>
        <dsp:cNvPr id="0" name=""/>
        <dsp:cNvSpPr/>
      </dsp:nvSpPr>
      <dsp:spPr>
        <a:xfrm>
          <a:off x="6567449" y="2717506"/>
          <a:ext cx="4291909" cy="9618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Налог на транспортные средства с физических лиц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13 051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67449" y="2717506"/>
        <a:ext cx="4291909" cy="961895"/>
      </dsp:txXfrm>
    </dsp:sp>
    <dsp:sp modelId="{755268E5-AAE8-4FDA-9A6F-AF55A412753C}">
      <dsp:nvSpPr>
        <dsp:cNvPr id="0" name=""/>
        <dsp:cNvSpPr/>
      </dsp:nvSpPr>
      <dsp:spPr>
        <a:xfrm>
          <a:off x="277907" y="4264029"/>
          <a:ext cx="2951977" cy="8630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Плата за пользование земельными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участками                1 794</a:t>
          </a: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,0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;</a:t>
          </a:r>
        </a:p>
      </dsp:txBody>
      <dsp:txXfrm>
        <a:off x="277907" y="4264029"/>
        <a:ext cx="2951977" cy="863046"/>
      </dsp:txXfrm>
    </dsp:sp>
    <dsp:sp modelId="{FAB37565-43F9-451E-851F-F2DC6281B9A2}">
      <dsp:nvSpPr>
        <dsp:cNvPr id="0" name=""/>
        <dsp:cNvSpPr/>
      </dsp:nvSpPr>
      <dsp:spPr>
        <a:xfrm>
          <a:off x="3525082" y="4037769"/>
          <a:ext cx="7129468" cy="13155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Трансферты из районного (города областного значения) бюджета   - 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750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,0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Субвенции – 2</a:t>
          </a:r>
          <a:r>
            <a:rPr lang="en-US" sz="2000" kern="1200" dirty="0">
              <a:latin typeface="Times New Roman" pitchFamily="18" charset="0"/>
              <a:cs typeface="Times New Roman" pitchFamily="18" charset="0"/>
            </a:rPr>
            <a:t>5 029,0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тыс.теңге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25082" y="4037769"/>
        <a:ext cx="7129468" cy="1315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350F4F-BB21-AA7F-34DC-6EBC99EB5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E5AB77A-192B-E7FC-6ABE-D7992E323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66AA795-7611-C08F-8567-C08D3B40E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67BE810-15A5-051C-5A1B-9D6B75EF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58CC2C-7ED5-A43E-701B-ACA81C8D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627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AAD8CC-4B89-7D78-EC2D-290DCFF59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450C55-F72A-E04D-EC62-417BC19FD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ED3B0F-3FD1-FFA3-19DD-F1E5154CC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C2B630-2925-F295-FF54-F60CB0745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3DA88F-B1C4-E832-7721-3555B33B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25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B1A4CD-ADCE-73D2-2D89-FE72834C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B92FBA1-66C5-4CA0-E4B8-C770D92B1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EA1457-AE4B-2E5A-40D0-E27479353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FA4C9CF-B43B-6F42-28C6-F33042AE1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ED837E4-BFBF-DC11-437A-60C43DD4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70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A5D046-B064-113B-9076-6DEDAE4F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2CA70B-28C8-EF57-CF1A-5E886DCB7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F8A774D-AFF8-8E00-6234-013300577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3A08D9B-7253-90DB-8034-6B965C50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EED6C4C-716D-DBD0-9EB6-29E3C7A0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EC23E24-2B45-1AA5-C3C5-DF3946F59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50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47A16E-2611-A7FC-FCDF-806EF0D7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19E75E-62D8-DCD6-CEC5-5028860BA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061430-3DE9-89A7-B301-E65DC1B0A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DDEBF5D-2E06-7DA9-3F0B-DBF687925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70EB90D-1150-3C6C-9DF8-522CEF004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098C5F2-A3B9-1851-5D83-019AF7C9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5C8F7F4-E101-1517-52F0-5C0E2B3E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CE1A5B0-21EA-3CFB-FE41-E596447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80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EE198C-422D-0B3C-989B-EEFF2F312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F2B969-0CCA-1C8D-B110-9F82EF383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B48C776-0933-DFA6-01A6-8DF64687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B97B03D-C01F-7479-4691-D6933B0E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1CB40DC-4EFE-E237-E7CB-9BC970382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69D720D-4784-8306-BB5C-3F71003D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A111D50-99C4-903D-5BAA-6519A55B2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72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E0B2D3-01C1-08AD-6254-4EB2473A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09F6AD-8DB9-053D-C0D9-86E22D20B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9263A2E-67A4-F31D-6355-4CD01F64E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E55B5B-086E-234C-0FC4-D4E234489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CAD527-CB34-C925-FB38-A0582545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4F59C75-0C67-C881-0615-ECD57D74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79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AA1517-E146-8281-4F64-308D7C20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C8306E8-06CE-C684-57A8-43327E963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285296-BFB8-E7E1-3A88-736B8F8D8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08EA72D-AD57-B4F7-5A71-9883796E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0B972D-6CD4-754A-2718-AD1B3DB8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C56465-532D-1E7C-B53A-2387BF476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04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D19974-5D50-8383-C2F1-134D2A77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3B46D06-7685-1FFE-0B84-E00B95B66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4157075-7870-8902-D8A1-C9B1A93B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7EFE32-7114-3525-BCDA-DEDF7AA8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77E8C6-249B-D3A2-D6A4-60B87A4F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4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D622361-EFA9-2DD5-9C99-BA354E5243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A0B467B-1147-70F8-C96E-8D127FC70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7D042A-4A36-BB06-52D2-70E42A000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076F7B-6062-AB75-C94A-B4D28359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A1C07E-1A56-F749-0460-B85E90F4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3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A6BFC3-4C8F-D996-9E4B-91E44AEC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2DDA9B-9CD0-2842-0D29-F96675673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2F4045-2E21-497F-E196-5BFE3BB2F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71889-C193-44B8-AA70-831A13A519AF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4DF21A-BAA1-3A8E-DEBD-3F6AD5561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87B5A5-A7A9-6B6C-AC06-6436A5F33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6AEE3-0E0D-490C-9D7A-A3649D9768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7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EFABFA-81DA-7596-A822-C9CE7960B9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ru-RU" altLang="ru-RU" sz="40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ГРАЖДАНСКИЙ БЮДЖЕТ</a:t>
            </a:r>
            <a:br>
              <a:rPr lang="ru-RU" altLang="ru-RU" sz="40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1DC025C-C916-1B59-F5C4-7F067BEFCA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24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сельского округа </a:t>
            </a:r>
            <a:r>
              <a:rPr lang="ru-RU" altLang="ru-RU" sz="2400" b="1" i="1" spc="50" dirty="0" err="1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Кемеңгер</a:t>
            </a:r>
            <a:r>
              <a:rPr lang="ru-RU" altLang="ru-RU" sz="24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Павлодарского района</a:t>
            </a:r>
            <a:br>
              <a:rPr lang="ru-RU" altLang="ru-RU" sz="24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i="1" spc="5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2026-2028 годы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b="1" i="1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9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1BC4D3-6CD0-2A1C-70D9-7F04F49D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2757"/>
          </a:xfrm>
        </p:spPr>
        <p:txBody>
          <a:bodyPr>
            <a:normAutofit fontScale="90000"/>
          </a:bodyPr>
          <a:lstStyle/>
          <a:p>
            <a:endParaRPr lang="ru-RU" sz="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9DBA1D-6530-486F-A4E0-1536B309B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3718"/>
            <a:ext cx="10515600" cy="5343245"/>
          </a:xfrm>
        </p:spPr>
        <p:txBody>
          <a:bodyPr>
            <a:normAutofit lnSpcReduction="10000"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Уважаемые жители района!</a:t>
            </a:r>
            <a:endParaRPr kumimoji="0" lang="ru-RU" sz="3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Вашему вниманию представлен гражданский бюджет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2026-202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годы, который содержит информацию об основных показателях бюджета округа, параметрах его формирования и направлениях расходования бюджетных средств.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Данный документ включает следующие разделы: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поступления и расходы бюджета сельского округа.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Бюджет сельского округа на 2026-2028 годы сформирован в соответствии  с Бюджетным и Налоговым кодексами Республики Казахстан и утвержден решением сессии Павлодарского районного маслихата от 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октября 2026 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года №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51/433 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внесении изменений в решение Павлодарского районного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маслихата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 декабря 2025 года № 40/335 «О бюджете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cельского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округа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Кемеңгер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2026-2028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годы»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    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08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349DF2-7BEE-CF98-A5AF-A8BFBBAB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757" y="348035"/>
            <a:ext cx="10515600" cy="6774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3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 округа по бюджетным программам на 2026-2028 годы:              </a:t>
            </a:r>
            <a:r>
              <a:rPr lang="ru-RU" sz="13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</a:t>
            </a:r>
            <a:br>
              <a:rPr lang="ru-RU" sz="13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3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  <a:r>
              <a:rPr lang="ru-RU" sz="13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</a:t>
            </a:r>
            <a:r>
              <a:rPr lang="ru-RU" sz="1300" b="1" dirty="0" err="1" smtClean="0">
                <a:latin typeface="Arial" pitchFamily="34" charset="0"/>
                <a:cs typeface="Arial" pitchFamily="34" charset="0"/>
              </a:rPr>
              <a:t>.теңге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000" b="1" dirty="0" smtClean="0">
                <a:latin typeface="Arial" pitchFamily="34" charset="0"/>
                <a:cs typeface="Arial" pitchFamily="34" charset="0"/>
              </a:rPr>
            </a:br>
            <a:r>
              <a:rPr lang="ru-RU" sz="10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000" b="1" dirty="0">
                <a:latin typeface="Arial" pitchFamily="34" charset="0"/>
                <a:cs typeface="Arial" pitchFamily="34" charset="0"/>
              </a:rPr>
            </a:br>
            <a:endParaRPr lang="ru-RU" sz="10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EDBD8028-286A-96EA-330E-CB2CC48EA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329736"/>
              </p:ext>
            </p:extLst>
          </p:nvPr>
        </p:nvGraphicFramePr>
        <p:xfrm>
          <a:off x="1324598" y="1030374"/>
          <a:ext cx="10371034" cy="4960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513">
                  <a:extLst>
                    <a:ext uri="{9D8B030D-6E8A-4147-A177-3AD203B41FA5}">
                      <a16:colId xmlns:a16="http://schemas.microsoft.com/office/drawing/2014/main" xmlns="" val="566589163"/>
                    </a:ext>
                  </a:extLst>
                </a:gridCol>
                <a:gridCol w="3637771">
                  <a:extLst>
                    <a:ext uri="{9D8B030D-6E8A-4147-A177-3AD203B41FA5}">
                      <a16:colId xmlns:a16="http://schemas.microsoft.com/office/drawing/2014/main" xmlns="" val="1986841392"/>
                    </a:ext>
                  </a:extLst>
                </a:gridCol>
                <a:gridCol w="1836544">
                  <a:extLst>
                    <a:ext uri="{9D8B030D-6E8A-4147-A177-3AD203B41FA5}">
                      <a16:colId xmlns:a16="http://schemas.microsoft.com/office/drawing/2014/main" xmlns="" val="1599465398"/>
                    </a:ext>
                  </a:extLst>
                </a:gridCol>
                <a:gridCol w="1659953">
                  <a:extLst>
                    <a:ext uri="{9D8B030D-6E8A-4147-A177-3AD203B41FA5}">
                      <a16:colId xmlns:a16="http://schemas.microsoft.com/office/drawing/2014/main" xmlns="" val="2746804122"/>
                    </a:ext>
                  </a:extLst>
                </a:gridCol>
                <a:gridCol w="1709253">
                  <a:extLst>
                    <a:ext uri="{9D8B030D-6E8A-4147-A177-3AD203B41FA5}">
                      <a16:colId xmlns:a16="http://schemas.microsoft.com/office/drawing/2014/main" xmlns="" val="2990729404"/>
                    </a:ext>
                  </a:extLst>
                </a:gridCol>
              </a:tblGrid>
              <a:tr h="317848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Программа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2028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extLst>
                  <a:ext uri="{0D108BD9-81ED-4DB2-BD59-A6C34878D82A}">
                    <a16:rowId xmlns:a16="http://schemas.microsoft.com/office/drawing/2014/main" xmlns="" val="2500925142"/>
                  </a:ext>
                </a:extLst>
              </a:tr>
              <a:tr h="275626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39" marR="91439" marT="45715" marB="45715"/>
                </a:tc>
                <a:extLst>
                  <a:ext uri="{0D108BD9-81ED-4DB2-BD59-A6C34878D82A}">
                    <a16:rowId xmlns:a16="http://schemas.microsoft.com/office/drawing/2014/main" xmlns="" val="4060609521"/>
                  </a:ext>
                </a:extLst>
              </a:tr>
              <a:tr h="72353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001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Услуги по обеспечению деятельности акима</a:t>
                      </a:r>
                      <a:r>
                        <a:rPr lang="ru-RU" sz="1200" b="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>
                          <a:latin typeface="Times New Roman" pitchFamily="18" charset="0"/>
                          <a:cs typeface="Times New Roman" pitchFamily="18" charset="0"/>
                        </a:rPr>
                        <a:t>города районного значения, села, поселка, сельского округа </a:t>
                      </a: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43 </a:t>
                      </a: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344,0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44 571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45 323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626275739"/>
                  </a:ext>
                </a:extLst>
              </a:tr>
              <a:tr h="310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022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Капитальные</a:t>
                      </a:r>
                      <a:r>
                        <a:rPr lang="ru-RU" sz="12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расходы государственного органа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1 600,0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7620" marR="7620" marT="7619" marB="0"/>
                </a:tc>
              </a:tr>
              <a:tr h="2801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008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Освещение улиц </a:t>
                      </a:r>
                      <a:r>
                        <a:rPr lang="ru-RU" sz="1200" b="0" i="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в населенных пунктах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17 454</a:t>
                      </a:r>
                      <a:r>
                        <a:rPr lang="en-US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13 789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14 478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2223831994"/>
                  </a:ext>
                </a:extLst>
              </a:tr>
              <a:tr h="4443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010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мест захоронений и погребение безродных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145,0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152,0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</a:tr>
              <a:tr h="33810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011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Благоустройство и озеленение населенных пунктов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4 215</a:t>
                      </a:r>
                      <a:r>
                        <a:rPr lang="en-US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200" b="0" i="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510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200" b="0" i="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585</a:t>
                      </a:r>
                      <a:r>
                        <a:rPr lang="en-US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3828053214"/>
                  </a:ext>
                </a:extLst>
              </a:tr>
              <a:tr h="6568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013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функционирования автомобильных дорог в городах районного значения, селах, сельских  округах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6 292,0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4 160,0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4 368,0</a:t>
                      </a: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517036285"/>
                  </a:ext>
                </a:extLst>
              </a:tr>
              <a:tr h="3187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014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Организация водоснабжения населенных пунктов 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3 429,0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3 600,0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3 780,0</a:t>
                      </a: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2581370968"/>
                  </a:ext>
                </a:extLst>
              </a:tr>
              <a:tr h="2994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009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811,0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1 029,0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1 081,0</a:t>
                      </a: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115221601"/>
                  </a:ext>
                </a:extLst>
              </a:tr>
              <a:tr h="5119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048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Возврат неиспользованных (недоиспользованных) целевых трансфертов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</a:tr>
              <a:tr h="483415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77 146,0</a:t>
                      </a:r>
                      <a:endParaRPr lang="ru-RU" sz="18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68 804,0</a:t>
                      </a:r>
                    </a:p>
                  </a:txBody>
                  <a:tcPr marL="7620" marR="7620" marT="7619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70 767,0</a:t>
                      </a:r>
                    </a:p>
                  </a:txBody>
                  <a:tcPr marL="7620" marR="7620" marT="7619" marB="0"/>
                </a:tc>
                <a:extLst>
                  <a:ext uri="{0D108BD9-81ED-4DB2-BD59-A6C34878D82A}">
                    <a16:rowId xmlns:a16="http://schemas.microsoft.com/office/drawing/2014/main" xmlns="" val="1633543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00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8634E8-8A17-03C1-C9EA-9844CFB18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i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>Жилищно-коммунальное хозяйство</a:t>
            </a: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/>
            </a:r>
            <a:b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1B1F91-E10A-CCAD-EC01-68713AE70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3682"/>
            <a:ext cx="10515600" cy="502328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xmlns="" id="{0C8CCB87-9907-4949-3B62-86A782A4493B}"/>
              </a:ext>
            </a:extLst>
          </p:cNvPr>
          <p:cNvSpPr/>
          <p:nvPr/>
        </p:nvSpPr>
        <p:spPr>
          <a:xfrm>
            <a:off x="926132" y="1700808"/>
            <a:ext cx="9969756" cy="931297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00FF"/>
                </a:solidFill>
              </a:rPr>
              <a:t>Освещение улиц населенных пунктов  </a:t>
            </a:r>
            <a:r>
              <a:rPr lang="ru-RU" sz="1600" dirty="0" smtClean="0">
                <a:solidFill>
                  <a:srgbClr val="0000FF"/>
                </a:solidFill>
              </a:rPr>
              <a:t>17 454,0 </a:t>
            </a:r>
            <a:r>
              <a:rPr lang="ru-RU" sz="1600" dirty="0">
                <a:solidFill>
                  <a:srgbClr val="0000FF"/>
                </a:solidFill>
              </a:rPr>
              <a:t>тыс. </a:t>
            </a:r>
            <a:r>
              <a:rPr lang="ru-RU" sz="1600" dirty="0" smtClean="0">
                <a:solidFill>
                  <a:srgbClr val="0000FF"/>
                </a:solidFill>
              </a:rPr>
              <a:t>те</a:t>
            </a:r>
            <a:r>
              <a:rPr lang="kk-KZ" sz="1600" dirty="0" smtClean="0">
                <a:solidFill>
                  <a:srgbClr val="0000FF"/>
                </a:solidFill>
              </a:rPr>
              <a:t>ң</a:t>
            </a:r>
            <a:r>
              <a:rPr lang="ru-RU" sz="1600" dirty="0" err="1" smtClean="0">
                <a:solidFill>
                  <a:srgbClr val="0000FF"/>
                </a:solidFill>
              </a:rPr>
              <a:t>ге</a:t>
            </a:r>
            <a:endParaRPr lang="ru-RU" sz="1600" i="1" dirty="0">
              <a:solidFill>
                <a:srgbClr val="0000FF"/>
              </a:solidFill>
            </a:endParaRPr>
          </a:p>
        </p:txBody>
      </p:sp>
      <p:sp>
        <p:nvSpPr>
          <p:cNvPr id="5" name="Скругленный прямоугольник 8">
            <a:extLst>
              <a:ext uri="{FF2B5EF4-FFF2-40B4-BE49-F238E27FC236}">
                <a16:creationId xmlns:a16="http://schemas.microsoft.com/office/drawing/2014/main" xmlns="" id="{9F181684-136D-7355-1758-8918DE7E23B9}"/>
              </a:ext>
            </a:extLst>
          </p:cNvPr>
          <p:cNvSpPr/>
          <p:nvPr/>
        </p:nvSpPr>
        <p:spPr>
          <a:xfrm>
            <a:off x="950354" y="2777384"/>
            <a:ext cx="9945534" cy="717846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k-KZ" sz="1600" dirty="0">
              <a:solidFill>
                <a:srgbClr val="0000FF"/>
              </a:solidFill>
            </a:endParaRPr>
          </a:p>
          <a:p>
            <a:pPr algn="ctr">
              <a:defRPr/>
            </a:pPr>
            <a:endParaRPr lang="kk-KZ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санитарии населенных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пунктов </a:t>
            </a:r>
            <a:r>
              <a:rPr lang="kk-KZ" sz="1600" dirty="0" smtClean="0">
                <a:solidFill>
                  <a:srgbClr val="0000FF"/>
                </a:solidFill>
              </a:rPr>
              <a:t>- 811,0 тыс.теңге</a:t>
            </a:r>
            <a:r>
              <a:rPr lang="en-US" sz="1600" dirty="0">
                <a:solidFill>
                  <a:srgbClr val="0000FF"/>
                </a:solidFill>
              </a:rPr>
              <a:t>;</a:t>
            </a:r>
            <a:endParaRPr lang="kk-KZ" sz="1600" dirty="0">
              <a:solidFill>
                <a:srgbClr val="0000FF"/>
              </a:solidFill>
            </a:endParaRPr>
          </a:p>
          <a:p>
            <a:pPr algn="ctr">
              <a:defRPr/>
            </a:pPr>
            <a:endParaRPr lang="ru-RU" sz="1600" dirty="0">
              <a:solidFill>
                <a:srgbClr val="0000FF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6">
            <a:extLst>
              <a:ext uri="{FF2B5EF4-FFF2-40B4-BE49-F238E27FC236}">
                <a16:creationId xmlns:a16="http://schemas.microsoft.com/office/drawing/2014/main" xmlns="" id="{05F87855-5BF8-53E9-7345-8A332D3E966E}"/>
              </a:ext>
            </a:extLst>
          </p:cNvPr>
          <p:cNvSpPr/>
          <p:nvPr/>
        </p:nvSpPr>
        <p:spPr>
          <a:xfrm>
            <a:off x="950354" y="3717422"/>
            <a:ext cx="9945533" cy="747757"/>
          </a:xfrm>
          <a:prstGeom prst="round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rgbClr val="0000FF"/>
                </a:solidFill>
              </a:rPr>
              <a:t>Благоустройство и озеленение населенных пунктов</a:t>
            </a:r>
          </a:p>
          <a:p>
            <a:pPr algn="ctr"/>
            <a:r>
              <a:rPr lang="kk-KZ" sz="1600" dirty="0" smtClean="0">
                <a:solidFill>
                  <a:srgbClr val="0000FF"/>
                </a:solidFill>
              </a:rPr>
              <a:t>4 215,0 тыс.теңге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5157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B92272-0C20-F5D7-14BE-DEA716831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169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План доходов по МСУ за 202</a:t>
            </a:r>
            <a:r>
              <a:rPr lang="en-US" alt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endParaRPr lang="ru-RU" dirty="0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xmlns="" id="{6D1E855C-7E83-5200-D1C7-3BED7BA4F9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089088"/>
              </p:ext>
            </p:extLst>
          </p:nvPr>
        </p:nvGraphicFramePr>
        <p:xfrm>
          <a:off x="838199" y="1013012"/>
          <a:ext cx="10932459" cy="5593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275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BB85F5-B770-E3C8-BC32-8CDF13F21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81487"/>
          </a:xfrm>
        </p:spPr>
        <p:txBody>
          <a:bodyPr>
            <a:normAutofit/>
          </a:bodyPr>
          <a:lstStyle/>
          <a:p>
            <a:r>
              <a:rPr lang="ru-RU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br>
              <a:rPr lang="ru-RU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br>
              <a:rPr lang="ru-RU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r>
              <a:rPr lang="ru-RU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3C9016-56B8-F0AC-A0A1-16C860F76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835"/>
            <a:ext cx="10515600" cy="588112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959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356</Words>
  <Application>Microsoft Office PowerPoint</Application>
  <PresentationFormat>Произвольный</PresentationFormat>
  <Paragraphs>91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ГРАЖДАНСКИЙ БЮДЖЕТ  </vt:lpstr>
      <vt:lpstr>Презентация PowerPoint</vt:lpstr>
      <vt:lpstr>Расходы округа по бюджетным программам на 2026-2028 годы: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тыс.теңге  </vt:lpstr>
      <vt:lpstr>Жилищно-коммунальное хозяйство </vt:lpstr>
      <vt:lpstr> План доходов по МСУ за 2026 г</vt:lpstr>
      <vt:lpstr>СПАСИБО  ЗА  ВНИМАНИЕ!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сельского округа Кемеңгер Павлодарского района  на 2023-2025 годы </dc:title>
  <dc:creator>User</dc:creator>
  <cp:lastModifiedBy>админ</cp:lastModifiedBy>
  <cp:revision>38</cp:revision>
  <dcterms:created xsi:type="dcterms:W3CDTF">2023-05-24T05:19:32Z</dcterms:created>
  <dcterms:modified xsi:type="dcterms:W3CDTF">2026-10-15T18:33:54Z</dcterms:modified>
</cp:coreProperties>
</file>