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1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2">
  <p:sldMasterIdLst>
    <p:sldMasterId id="2147483684" r:id="rId1"/>
  </p:sldMasterIdLst>
  <p:notesMasterIdLst>
    <p:notesMasterId r:id="rId10"/>
  </p:notesMasterIdLst>
  <p:sldIdLst>
    <p:sldId id="256" r:id="rId2"/>
    <p:sldId id="257" r:id="rId3"/>
    <p:sldId id="259" r:id="rId4"/>
    <p:sldId id="262" r:id="rId5"/>
    <p:sldId id="263" r:id="rId6"/>
    <p:sldId id="273" r:id="rId7"/>
    <p:sldId id="272" r:id="rId8"/>
    <p:sldId id="271" r:id="rId9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4" d="100"/>
          <a:sy n="104" d="100"/>
        </p:scale>
        <p:origin x="1824" y="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1">
  <dgm:title val=""/>
  <dgm:desc val=""/>
  <dgm:catLst>
    <dgm:cat type="accent1" pri="11100"/>
  </dgm:catLst>
  <dgm:styleLbl name="node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1">
        <a:alpha val="4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8451272F-FEF9-406A-9AB3-097B51EA60FC}" type="doc">
      <dgm:prSet loTypeId="urn:microsoft.com/office/officeart/2005/8/layout/radial4" loCatId="relationship" qsTypeId="urn:microsoft.com/office/officeart/2005/8/quickstyle/simple1" qsCatId="simple" csTypeId="urn:microsoft.com/office/officeart/2005/8/colors/accent1_1" csCatId="accent1" phldr="1"/>
      <dgm:spPr/>
      <dgm:t>
        <a:bodyPr/>
        <a:lstStyle/>
        <a:p>
          <a:endParaRPr lang="ru-RU"/>
        </a:p>
      </dgm:t>
    </dgm:pt>
    <dgm:pt modelId="{B56DEE8D-BBDE-4642-BF97-C67F5325C3A8}">
      <dgm:prSet phldrT="[Текст]" custT="1"/>
      <dgm:spPr>
        <a:solidFill>
          <a:schemeClr val="accent5">
            <a:lumMod val="60000"/>
            <a:lumOff val="40000"/>
          </a:schemeClr>
        </a:solidFill>
      </dgm:spPr>
      <dgm:t>
        <a:bodyPr/>
        <a:lstStyle/>
        <a:p>
          <a:r>
            <a:rPr lang="kk-KZ" sz="2000" b="1" i="0" u="none" strike="noStrike" baseline="0" dirty="0">
              <a:latin typeface="Calibri"/>
            </a:rPr>
            <a:t>Ауылдық округтің бюджеті</a:t>
          </a:r>
          <a:endParaRPr lang="ru-RU" sz="2000" b="1" i="0" u="none" strike="noStrike" baseline="0" dirty="0">
            <a:latin typeface="Calibri"/>
          </a:endParaRPr>
        </a:p>
      </dgm:t>
    </dgm:pt>
    <dgm:pt modelId="{022DEEB9-3315-4912-A3F7-C8263A9D3F90}" type="parTrans" cxnId="{AAF419E7-AA2F-423C-83D2-AED8B40D65F9}">
      <dgm:prSet/>
      <dgm:spPr/>
      <dgm:t>
        <a:bodyPr/>
        <a:lstStyle/>
        <a:p>
          <a:endParaRPr lang="ru-RU"/>
        </a:p>
      </dgm:t>
    </dgm:pt>
    <dgm:pt modelId="{D8C60173-4C75-46F7-9F46-7620A7A35B5C}" type="sibTrans" cxnId="{AAF419E7-AA2F-423C-83D2-AED8B40D65F9}">
      <dgm:prSet/>
      <dgm:spPr/>
      <dgm:t>
        <a:bodyPr/>
        <a:lstStyle/>
        <a:p>
          <a:endParaRPr lang="ru-RU"/>
        </a:p>
      </dgm:t>
    </dgm:pt>
    <dgm:pt modelId="{1F928AB8-C601-486F-AA00-82CFB59C823E}">
      <dgm:prSet phldrT="[Текст]" custT="1"/>
      <dgm:spPr>
        <a:solidFill>
          <a:schemeClr val="bg2">
            <a:lumMod val="90000"/>
          </a:schemeClr>
        </a:solidFill>
      </dgm:spPr>
      <dgm:t>
        <a:bodyPr/>
        <a:lstStyle/>
        <a:p>
          <a:r>
            <a:rPr lang="ru-RU" sz="1400" b="1" i="0" u="none" strike="noStrike" baseline="0" dirty="0" err="1">
              <a:latin typeface="Calibri"/>
            </a:rPr>
            <a:t>Мақсатты</a:t>
          </a:r>
          <a:r>
            <a:rPr lang="ru-RU" sz="1400" b="1" i="0" u="none" strike="noStrike" baseline="0" dirty="0">
              <a:latin typeface="Calibri"/>
            </a:rPr>
            <a:t> </a:t>
          </a:r>
          <a:r>
            <a:rPr lang="ru-RU" sz="1400" b="1" i="0" u="none" strike="noStrike" baseline="0" dirty="0" err="1">
              <a:latin typeface="Calibri"/>
            </a:rPr>
            <a:t>трансферттер</a:t>
          </a:r>
          <a:r>
            <a:rPr lang="ru-RU" sz="1400" b="1" i="0" u="none" strike="noStrike" baseline="0" dirty="0">
              <a:latin typeface="Calibri"/>
            </a:rPr>
            <a:t> </a:t>
          </a:r>
        </a:p>
      </dgm:t>
    </dgm:pt>
    <dgm:pt modelId="{1853D1E6-F97C-4404-BB97-D6AC29573B85}" type="parTrans" cxnId="{5C254BCB-4406-46DD-8853-36A809BFC87B}">
      <dgm:prSet/>
      <dgm:spPr>
        <a:solidFill>
          <a:schemeClr val="bg2">
            <a:lumMod val="25000"/>
          </a:schemeClr>
        </a:solidFill>
      </dgm:spPr>
      <dgm:t>
        <a:bodyPr/>
        <a:lstStyle/>
        <a:p>
          <a:endParaRPr lang="ru-RU" sz="1400"/>
        </a:p>
      </dgm:t>
    </dgm:pt>
    <dgm:pt modelId="{93A70ABF-05F8-4A78-9BE7-91513AF0A2FB}" type="sibTrans" cxnId="{5C254BCB-4406-46DD-8853-36A809BFC87B}">
      <dgm:prSet/>
      <dgm:spPr/>
      <dgm:t>
        <a:bodyPr/>
        <a:lstStyle/>
        <a:p>
          <a:endParaRPr lang="ru-RU"/>
        </a:p>
      </dgm:t>
    </dgm:pt>
    <dgm:pt modelId="{3BC1B35C-C14B-442C-9F75-38BBBF3DB6BF}">
      <dgm:prSet phldrT="[Текст]" custScaleX="69440" custScaleY="73872" custRadScaleRad="129502" custRadScaleInc="28992"/>
      <dgm:spPr/>
      <dgm:t>
        <a:bodyPr/>
        <a:lstStyle/>
        <a:p>
          <a:endParaRPr lang="ru-RU" sz="1400"/>
        </a:p>
      </dgm:t>
    </dgm:pt>
    <dgm:pt modelId="{EAB38026-C445-496B-A668-4B6C600B4B12}" type="parTrans" cxnId="{FC156EED-648B-4E61-B8DF-9BD71ACD41A8}">
      <dgm:prSet custScaleX="49364"/>
      <dgm:spPr/>
      <dgm:t>
        <a:bodyPr/>
        <a:lstStyle/>
        <a:p>
          <a:endParaRPr lang="ru-RU"/>
        </a:p>
      </dgm:t>
    </dgm:pt>
    <dgm:pt modelId="{70D135F0-0637-4A8D-9088-26622FDD37A5}" type="sibTrans" cxnId="{FC156EED-648B-4E61-B8DF-9BD71ACD41A8}">
      <dgm:prSet/>
      <dgm:spPr/>
      <dgm:t>
        <a:bodyPr/>
        <a:lstStyle/>
        <a:p>
          <a:endParaRPr lang="ru-RU"/>
        </a:p>
      </dgm:t>
    </dgm:pt>
    <dgm:pt modelId="{0F7C96CA-C311-450E-B69A-CBD0BE1F6A13}">
      <dgm:prSet phldrT="[Текст]" phldr="1" custScaleX="69440" custScaleY="73872" custRadScaleRad="129502" custRadScaleInc="28992"/>
      <dgm:spPr/>
      <dgm:t>
        <a:bodyPr/>
        <a:lstStyle/>
        <a:p>
          <a:endParaRPr lang="ru-RU" sz="1400" dirty="0"/>
        </a:p>
      </dgm:t>
    </dgm:pt>
    <dgm:pt modelId="{2BFD0304-0337-4A91-89A7-5011E643850B}" type="parTrans" cxnId="{84D5C7B2-A6DF-44FB-80CA-B34492EAF6DF}">
      <dgm:prSet custScaleX="49364"/>
      <dgm:spPr/>
      <dgm:t>
        <a:bodyPr/>
        <a:lstStyle/>
        <a:p>
          <a:endParaRPr lang="ru-RU"/>
        </a:p>
      </dgm:t>
    </dgm:pt>
    <dgm:pt modelId="{6883EBAE-2D77-4C0D-A76F-25FD040537FC}" type="sibTrans" cxnId="{84D5C7B2-A6DF-44FB-80CA-B34492EAF6DF}">
      <dgm:prSet/>
      <dgm:spPr/>
      <dgm:t>
        <a:bodyPr/>
        <a:lstStyle/>
        <a:p>
          <a:endParaRPr lang="ru-RU"/>
        </a:p>
      </dgm:t>
    </dgm:pt>
    <dgm:pt modelId="{1F27929C-C2D4-4F28-A457-7BE2F1F817CE}">
      <dgm:prSet phldrT="[Текст]" custT="1"/>
      <dgm:spPr>
        <a:solidFill>
          <a:schemeClr val="bg2">
            <a:lumMod val="90000"/>
          </a:schemeClr>
        </a:solidFill>
      </dgm:spPr>
      <dgm:t>
        <a:bodyPr/>
        <a:lstStyle/>
        <a:p>
          <a:r>
            <a:rPr lang="kk-KZ" sz="1400" b="1" i="0" u="none" strike="noStrike" baseline="0" dirty="0">
              <a:latin typeface="Calibri"/>
            </a:rPr>
            <a:t>Аудандық бюджеттен жәрдемқаржы</a:t>
          </a:r>
          <a:endParaRPr lang="ru-RU" sz="1400" b="1" i="0" u="none" strike="noStrike" baseline="0" dirty="0">
            <a:latin typeface="Calibri"/>
          </a:endParaRPr>
        </a:p>
      </dgm:t>
    </dgm:pt>
    <dgm:pt modelId="{67FA2A8F-0B87-492A-A06D-7AB62D0D2548}" type="parTrans" cxnId="{E0B80C7F-8A79-41EB-AC86-DC3F8F80D95C}">
      <dgm:prSet/>
      <dgm:spPr>
        <a:solidFill>
          <a:schemeClr val="bg2">
            <a:lumMod val="25000"/>
          </a:schemeClr>
        </a:solidFill>
      </dgm:spPr>
      <dgm:t>
        <a:bodyPr/>
        <a:lstStyle/>
        <a:p>
          <a:endParaRPr lang="ru-RU" sz="1400"/>
        </a:p>
      </dgm:t>
    </dgm:pt>
    <dgm:pt modelId="{694A98B0-9769-4AAE-866E-71FA5217CA38}" type="sibTrans" cxnId="{E0B80C7F-8A79-41EB-AC86-DC3F8F80D95C}">
      <dgm:prSet/>
      <dgm:spPr/>
      <dgm:t>
        <a:bodyPr/>
        <a:lstStyle/>
        <a:p>
          <a:endParaRPr lang="ru-RU"/>
        </a:p>
      </dgm:t>
    </dgm:pt>
    <dgm:pt modelId="{B200E43D-11B5-4798-9279-E67BC911A06C}">
      <dgm:prSet phldrT="[Текст]" custT="1"/>
      <dgm:spPr>
        <a:solidFill>
          <a:schemeClr val="bg2">
            <a:lumMod val="90000"/>
          </a:schemeClr>
        </a:solidFill>
      </dgm:spPr>
      <dgm:t>
        <a:bodyPr/>
        <a:lstStyle/>
        <a:p>
          <a:r>
            <a:rPr lang="kk-KZ" sz="1400" b="1" i="0" u="none" strike="noStrike" baseline="0" dirty="0">
              <a:latin typeface="Calibri"/>
            </a:rPr>
            <a:t>Салықтық түсімдер</a:t>
          </a:r>
          <a:endParaRPr lang="ru-RU" sz="1400" b="1" i="0" u="none" strike="noStrike" baseline="0" dirty="0">
            <a:latin typeface="Calibri"/>
          </a:endParaRPr>
        </a:p>
      </dgm:t>
    </dgm:pt>
    <dgm:pt modelId="{F1BAA626-DFB3-414B-B998-06AF8C46FE4C}" type="parTrans" cxnId="{EBBE2B5A-49F2-4A63-9ECF-42C42A1275FC}">
      <dgm:prSet/>
      <dgm:spPr>
        <a:solidFill>
          <a:schemeClr val="bg2">
            <a:lumMod val="25000"/>
          </a:schemeClr>
        </a:solidFill>
      </dgm:spPr>
      <dgm:t>
        <a:bodyPr/>
        <a:lstStyle/>
        <a:p>
          <a:endParaRPr lang="ru-RU" sz="1400"/>
        </a:p>
      </dgm:t>
    </dgm:pt>
    <dgm:pt modelId="{E7D5C35B-B8AD-4213-9DB3-B274A312BA11}" type="sibTrans" cxnId="{EBBE2B5A-49F2-4A63-9ECF-42C42A1275FC}">
      <dgm:prSet/>
      <dgm:spPr/>
      <dgm:t>
        <a:bodyPr/>
        <a:lstStyle/>
        <a:p>
          <a:endParaRPr lang="ru-RU"/>
        </a:p>
      </dgm:t>
    </dgm:pt>
    <dgm:pt modelId="{A6ABDC82-8C7E-44AB-B390-26AC6C181BD3}">
      <dgm:prSet custT="1"/>
      <dgm:spPr>
        <a:solidFill>
          <a:schemeClr val="bg2">
            <a:lumMod val="90000"/>
          </a:schemeClr>
        </a:solidFill>
        <a:ln>
          <a:solidFill>
            <a:schemeClr val="accent1"/>
          </a:solidFill>
        </a:ln>
      </dgm:spPr>
      <dgm:t>
        <a:bodyPr/>
        <a:lstStyle/>
        <a:p>
          <a:r>
            <a:rPr lang="kk-KZ" sz="1200" b="1" baseline="0" dirty="0"/>
            <a:t>Салықтық емес түсімдер</a:t>
          </a:r>
          <a:endParaRPr lang="ru-RU" sz="1200" b="1" baseline="0" dirty="0"/>
        </a:p>
      </dgm:t>
    </dgm:pt>
    <dgm:pt modelId="{88893377-3B0E-46C5-B502-E9FCA2CCC6EF}" type="parTrans" cxnId="{563CB7D2-89E2-4E6C-9FE0-6AD1CA57792D}">
      <dgm:prSet/>
      <dgm:spPr/>
      <dgm:t>
        <a:bodyPr/>
        <a:lstStyle/>
        <a:p>
          <a:endParaRPr lang="ru-RU"/>
        </a:p>
      </dgm:t>
    </dgm:pt>
    <dgm:pt modelId="{76D6B3EF-E8A7-4CDC-B3F0-7FDFD5EBFC4B}" type="sibTrans" cxnId="{563CB7D2-89E2-4E6C-9FE0-6AD1CA57792D}">
      <dgm:prSet/>
      <dgm:spPr/>
      <dgm:t>
        <a:bodyPr/>
        <a:lstStyle/>
        <a:p>
          <a:endParaRPr lang="ru-RU"/>
        </a:p>
      </dgm:t>
    </dgm:pt>
    <dgm:pt modelId="{F6940661-1F22-492D-83CB-367912127D68}" type="pres">
      <dgm:prSet presAssocID="{8451272F-FEF9-406A-9AB3-097B51EA60FC}" presName="cycle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68E6F60D-9112-4BBA-86A1-71CB03F28DF2}" type="pres">
      <dgm:prSet presAssocID="{B56DEE8D-BBDE-4642-BF97-C67F5325C3A8}" presName="centerShape" presStyleLbl="node0" presStyleIdx="0" presStyleCnt="1" custScaleX="72272" custScaleY="70522" custLinFactNeighborX="-614" custLinFactNeighborY="-23102"/>
      <dgm:spPr/>
      <dgm:t>
        <a:bodyPr/>
        <a:lstStyle/>
        <a:p>
          <a:endParaRPr lang="ru-RU"/>
        </a:p>
      </dgm:t>
    </dgm:pt>
    <dgm:pt modelId="{AFDE36B4-3270-49E7-A0B8-D0819E092F8E}" type="pres">
      <dgm:prSet presAssocID="{1853D1E6-F97C-4404-BB97-D6AC29573B85}" presName="parTrans" presStyleLbl="bgSibTrans2D1" presStyleIdx="0" presStyleCnt="4" custScaleX="107014"/>
      <dgm:spPr/>
      <dgm:t>
        <a:bodyPr/>
        <a:lstStyle/>
        <a:p>
          <a:endParaRPr lang="ru-RU"/>
        </a:p>
      </dgm:t>
    </dgm:pt>
    <dgm:pt modelId="{43AD318E-4792-4A1E-B6CE-E5BE6435070B}" type="pres">
      <dgm:prSet presAssocID="{1F928AB8-C601-486F-AA00-82CFB59C823E}" presName="node" presStyleLbl="node1" presStyleIdx="0" presStyleCnt="4" custScaleX="129481" custScaleY="73872" custRadScaleRad="72154" custRadScaleInc="-5704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D1DBC6B-037B-4677-B6A9-5B1191FC1579}" type="pres">
      <dgm:prSet presAssocID="{67FA2A8F-0B87-492A-A06D-7AB62D0D2548}" presName="parTrans" presStyleLbl="bgSibTrans2D1" presStyleIdx="1" presStyleCnt="4" custScaleX="103745"/>
      <dgm:spPr/>
      <dgm:t>
        <a:bodyPr/>
        <a:lstStyle/>
        <a:p>
          <a:endParaRPr lang="ru-RU"/>
        </a:p>
      </dgm:t>
    </dgm:pt>
    <dgm:pt modelId="{5EE0A968-0E33-4151-9FDB-1A87AF47507C}" type="pres">
      <dgm:prSet presAssocID="{1F27929C-C2D4-4F28-A457-7BE2F1F817CE}" presName="node" presStyleLbl="node1" presStyleIdx="1" presStyleCnt="4" custScaleX="131998" custScaleY="76573" custRadScaleRad="120749" custRadScaleInc="-6031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CB0A9C5-4771-43F0-B33A-60EE98EAD358}" type="pres">
      <dgm:prSet presAssocID="{F1BAA626-DFB3-414B-B998-06AF8C46FE4C}" presName="parTrans" presStyleLbl="bgSibTrans2D1" presStyleIdx="2" presStyleCnt="4" custScaleX="82095" custLinFactNeighborX="2276" custLinFactNeighborY="37799"/>
      <dgm:spPr/>
      <dgm:t>
        <a:bodyPr/>
        <a:lstStyle/>
        <a:p>
          <a:endParaRPr lang="ru-RU"/>
        </a:p>
      </dgm:t>
    </dgm:pt>
    <dgm:pt modelId="{94189B87-4C16-4ADF-AF94-BFA6C131C96A}" type="pres">
      <dgm:prSet presAssocID="{B200E43D-11B5-4798-9279-E67BC911A06C}" presName="node" presStyleLbl="node1" presStyleIdx="2" presStyleCnt="4" custScaleX="127438" custScaleY="73872" custRadScaleRad="112901" custRadScaleInc="-13749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7ACBCAB-2198-474E-85B6-231B9C4E3ECE}" type="pres">
      <dgm:prSet presAssocID="{88893377-3B0E-46C5-B502-E9FCA2CCC6EF}" presName="parTrans" presStyleLbl="bgSibTrans2D1" presStyleIdx="3" presStyleCnt="4"/>
      <dgm:spPr/>
      <dgm:t>
        <a:bodyPr/>
        <a:lstStyle/>
        <a:p>
          <a:endParaRPr lang="ru-RU"/>
        </a:p>
      </dgm:t>
    </dgm:pt>
    <dgm:pt modelId="{600C26A4-BDF5-4E55-B7FC-9EC307145FAA}" type="pres">
      <dgm:prSet presAssocID="{A6ABDC82-8C7E-44AB-B390-26AC6C181BD3}" presName="node" presStyleLbl="node1" presStyleIdx="3" presStyleCnt="4" custRadScaleRad="98052" custRadScaleInc="-159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EBBE2B5A-49F2-4A63-9ECF-42C42A1275FC}" srcId="{B56DEE8D-BBDE-4642-BF97-C67F5325C3A8}" destId="{B200E43D-11B5-4798-9279-E67BC911A06C}" srcOrd="2" destOrd="0" parTransId="{F1BAA626-DFB3-414B-B998-06AF8C46FE4C}" sibTransId="{E7D5C35B-B8AD-4213-9DB3-B274A312BA11}"/>
    <dgm:cxn modelId="{84D5C7B2-A6DF-44FB-80CA-B34492EAF6DF}" srcId="{8451272F-FEF9-406A-9AB3-097B51EA60FC}" destId="{0F7C96CA-C311-450E-B69A-CBD0BE1F6A13}" srcOrd="2" destOrd="0" parTransId="{2BFD0304-0337-4A91-89A7-5011E643850B}" sibTransId="{6883EBAE-2D77-4C0D-A76F-25FD040537FC}"/>
    <dgm:cxn modelId="{4AF8CDBC-F7CA-4126-8B38-2B1CD1436E73}" type="presOf" srcId="{1F27929C-C2D4-4F28-A457-7BE2F1F817CE}" destId="{5EE0A968-0E33-4151-9FDB-1A87AF47507C}" srcOrd="0" destOrd="0" presId="urn:microsoft.com/office/officeart/2005/8/layout/radial4"/>
    <dgm:cxn modelId="{1C94CA82-29A9-445D-B249-740B5C343304}" type="presOf" srcId="{1853D1E6-F97C-4404-BB97-D6AC29573B85}" destId="{AFDE36B4-3270-49E7-A0B8-D0819E092F8E}" srcOrd="0" destOrd="0" presId="urn:microsoft.com/office/officeart/2005/8/layout/radial4"/>
    <dgm:cxn modelId="{AAF419E7-AA2F-423C-83D2-AED8B40D65F9}" srcId="{8451272F-FEF9-406A-9AB3-097B51EA60FC}" destId="{B56DEE8D-BBDE-4642-BF97-C67F5325C3A8}" srcOrd="0" destOrd="0" parTransId="{022DEEB9-3315-4912-A3F7-C8263A9D3F90}" sibTransId="{D8C60173-4C75-46F7-9F46-7620A7A35B5C}"/>
    <dgm:cxn modelId="{EC7CE186-35B1-454F-84EF-FFEFBA40E785}" type="presOf" srcId="{A6ABDC82-8C7E-44AB-B390-26AC6C181BD3}" destId="{600C26A4-BDF5-4E55-B7FC-9EC307145FAA}" srcOrd="0" destOrd="0" presId="urn:microsoft.com/office/officeart/2005/8/layout/radial4"/>
    <dgm:cxn modelId="{FC156EED-648B-4E61-B8DF-9BD71ACD41A8}" srcId="{8451272F-FEF9-406A-9AB3-097B51EA60FC}" destId="{3BC1B35C-C14B-442C-9F75-38BBBF3DB6BF}" srcOrd="1" destOrd="0" parTransId="{EAB38026-C445-496B-A668-4B6C600B4B12}" sibTransId="{70D135F0-0637-4A8D-9088-26622FDD37A5}"/>
    <dgm:cxn modelId="{21D16C60-51DD-43E3-A695-91C54E1EFDD5}" type="presOf" srcId="{B200E43D-11B5-4798-9279-E67BC911A06C}" destId="{94189B87-4C16-4ADF-AF94-BFA6C131C96A}" srcOrd="0" destOrd="0" presId="urn:microsoft.com/office/officeart/2005/8/layout/radial4"/>
    <dgm:cxn modelId="{5C254BCB-4406-46DD-8853-36A809BFC87B}" srcId="{B56DEE8D-BBDE-4642-BF97-C67F5325C3A8}" destId="{1F928AB8-C601-486F-AA00-82CFB59C823E}" srcOrd="0" destOrd="0" parTransId="{1853D1E6-F97C-4404-BB97-D6AC29573B85}" sibTransId="{93A70ABF-05F8-4A78-9BE7-91513AF0A2FB}"/>
    <dgm:cxn modelId="{745EF3CB-7972-4D29-9C3B-3356B04D5442}" type="presOf" srcId="{1F928AB8-C601-486F-AA00-82CFB59C823E}" destId="{43AD318E-4792-4A1E-B6CE-E5BE6435070B}" srcOrd="0" destOrd="0" presId="urn:microsoft.com/office/officeart/2005/8/layout/radial4"/>
    <dgm:cxn modelId="{60E5BF5D-B702-4762-BFE5-530F5ABE0DD8}" type="presOf" srcId="{8451272F-FEF9-406A-9AB3-097B51EA60FC}" destId="{F6940661-1F22-492D-83CB-367912127D68}" srcOrd="0" destOrd="0" presId="urn:microsoft.com/office/officeart/2005/8/layout/radial4"/>
    <dgm:cxn modelId="{0768EE15-9F15-4333-AC2D-EF2830C1797D}" type="presOf" srcId="{88893377-3B0E-46C5-B502-E9FCA2CCC6EF}" destId="{17ACBCAB-2198-474E-85B6-231B9C4E3ECE}" srcOrd="0" destOrd="0" presId="urn:microsoft.com/office/officeart/2005/8/layout/radial4"/>
    <dgm:cxn modelId="{5A8726A2-F0FE-40EA-B76E-853D3F482B2D}" type="presOf" srcId="{F1BAA626-DFB3-414B-B998-06AF8C46FE4C}" destId="{8CB0A9C5-4771-43F0-B33A-60EE98EAD358}" srcOrd="0" destOrd="0" presId="urn:microsoft.com/office/officeart/2005/8/layout/radial4"/>
    <dgm:cxn modelId="{E0B80C7F-8A79-41EB-AC86-DC3F8F80D95C}" srcId="{B56DEE8D-BBDE-4642-BF97-C67F5325C3A8}" destId="{1F27929C-C2D4-4F28-A457-7BE2F1F817CE}" srcOrd="1" destOrd="0" parTransId="{67FA2A8F-0B87-492A-A06D-7AB62D0D2548}" sibTransId="{694A98B0-9769-4AAE-866E-71FA5217CA38}"/>
    <dgm:cxn modelId="{AE51A9EF-7356-4A0D-917F-A822D73E6315}" type="presOf" srcId="{67FA2A8F-0B87-492A-A06D-7AB62D0D2548}" destId="{2D1DBC6B-037B-4677-B6A9-5B1191FC1579}" srcOrd="0" destOrd="0" presId="urn:microsoft.com/office/officeart/2005/8/layout/radial4"/>
    <dgm:cxn modelId="{D36351CB-2615-4B28-A7D2-30726D6A2BD9}" type="presOf" srcId="{B56DEE8D-BBDE-4642-BF97-C67F5325C3A8}" destId="{68E6F60D-9112-4BBA-86A1-71CB03F28DF2}" srcOrd="0" destOrd="0" presId="urn:microsoft.com/office/officeart/2005/8/layout/radial4"/>
    <dgm:cxn modelId="{563CB7D2-89E2-4E6C-9FE0-6AD1CA57792D}" srcId="{B56DEE8D-BBDE-4642-BF97-C67F5325C3A8}" destId="{A6ABDC82-8C7E-44AB-B390-26AC6C181BD3}" srcOrd="3" destOrd="0" parTransId="{88893377-3B0E-46C5-B502-E9FCA2CCC6EF}" sibTransId="{76D6B3EF-E8A7-4CDC-B3F0-7FDFD5EBFC4B}"/>
    <dgm:cxn modelId="{2DCB16FD-00CD-4D9B-9F06-C413621A4D03}" type="presParOf" srcId="{F6940661-1F22-492D-83CB-367912127D68}" destId="{68E6F60D-9112-4BBA-86A1-71CB03F28DF2}" srcOrd="0" destOrd="0" presId="urn:microsoft.com/office/officeart/2005/8/layout/radial4"/>
    <dgm:cxn modelId="{0E9E07B2-86CA-4B36-8C0E-D09A457AB6E8}" type="presParOf" srcId="{F6940661-1F22-492D-83CB-367912127D68}" destId="{AFDE36B4-3270-49E7-A0B8-D0819E092F8E}" srcOrd="1" destOrd="0" presId="urn:microsoft.com/office/officeart/2005/8/layout/radial4"/>
    <dgm:cxn modelId="{83F32418-C3B2-4026-AFA6-44A8D547194E}" type="presParOf" srcId="{F6940661-1F22-492D-83CB-367912127D68}" destId="{43AD318E-4792-4A1E-B6CE-E5BE6435070B}" srcOrd="2" destOrd="0" presId="urn:microsoft.com/office/officeart/2005/8/layout/radial4"/>
    <dgm:cxn modelId="{E130ED50-DD33-4450-A473-79036F58700D}" type="presParOf" srcId="{F6940661-1F22-492D-83CB-367912127D68}" destId="{2D1DBC6B-037B-4677-B6A9-5B1191FC1579}" srcOrd="3" destOrd="0" presId="urn:microsoft.com/office/officeart/2005/8/layout/radial4"/>
    <dgm:cxn modelId="{9361D2BD-386E-4227-BB24-789DFAD55CC2}" type="presParOf" srcId="{F6940661-1F22-492D-83CB-367912127D68}" destId="{5EE0A968-0E33-4151-9FDB-1A87AF47507C}" srcOrd="4" destOrd="0" presId="urn:microsoft.com/office/officeart/2005/8/layout/radial4"/>
    <dgm:cxn modelId="{F2B41DD7-EB28-4460-A7EA-0D196FF6CD57}" type="presParOf" srcId="{F6940661-1F22-492D-83CB-367912127D68}" destId="{8CB0A9C5-4771-43F0-B33A-60EE98EAD358}" srcOrd="5" destOrd="0" presId="urn:microsoft.com/office/officeart/2005/8/layout/radial4"/>
    <dgm:cxn modelId="{3EB42C09-02CD-4D65-85BA-792FE5865907}" type="presParOf" srcId="{F6940661-1F22-492D-83CB-367912127D68}" destId="{94189B87-4C16-4ADF-AF94-BFA6C131C96A}" srcOrd="6" destOrd="0" presId="urn:microsoft.com/office/officeart/2005/8/layout/radial4"/>
    <dgm:cxn modelId="{F48538EB-2568-49C8-84B3-3C253E15E600}" type="presParOf" srcId="{F6940661-1F22-492D-83CB-367912127D68}" destId="{17ACBCAB-2198-474E-85B6-231B9C4E3ECE}" srcOrd="7" destOrd="0" presId="urn:microsoft.com/office/officeart/2005/8/layout/radial4"/>
    <dgm:cxn modelId="{178E29DB-B7FD-43CC-BE3B-E1664404CD4D}" type="presParOf" srcId="{F6940661-1F22-492D-83CB-367912127D68}" destId="{600C26A4-BDF5-4E55-B7FC-9EC307145FAA}" srcOrd="8" destOrd="0" presId="urn:microsoft.com/office/officeart/2005/8/layout/radial4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599EAAFF-5704-4226-AE68-B9AA9494A771}" type="doc">
      <dgm:prSet loTypeId="urn:microsoft.com/office/officeart/2005/8/layout/chevron2" loCatId="list" qsTypeId="urn:microsoft.com/office/officeart/2005/8/quickstyle/3d4" qsCatId="3D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2AB3AA78-B1F6-4BA7-9E8E-790B09FB2B2F}">
      <dgm:prSet phldrT="[Текст]"/>
      <dgm:spPr/>
      <dgm:t>
        <a:bodyPr/>
        <a:lstStyle/>
        <a:p>
          <a:r>
            <a:rPr lang="ru-RU" dirty="0">
              <a:latin typeface="Arial" pitchFamily="34" charset="0"/>
              <a:cs typeface="Arial" pitchFamily="34" charset="0"/>
            </a:rPr>
            <a:t>1</a:t>
          </a:r>
        </a:p>
      </dgm:t>
    </dgm:pt>
    <dgm:pt modelId="{0DF2A141-57C4-4F39-B41B-3EA3E4704378}" type="parTrans" cxnId="{94B6096C-AA43-4EE8-849B-873B43374D40}">
      <dgm:prSet/>
      <dgm:spPr/>
      <dgm:t>
        <a:bodyPr/>
        <a:lstStyle/>
        <a:p>
          <a:endParaRPr lang="ru-RU">
            <a:latin typeface="Arial" pitchFamily="34" charset="0"/>
            <a:cs typeface="Arial" pitchFamily="34" charset="0"/>
          </a:endParaRPr>
        </a:p>
      </dgm:t>
    </dgm:pt>
    <dgm:pt modelId="{D5573FF4-FDF3-4C18-83BE-2980BFC99463}" type="sibTrans" cxnId="{94B6096C-AA43-4EE8-849B-873B43374D40}">
      <dgm:prSet/>
      <dgm:spPr/>
      <dgm:t>
        <a:bodyPr/>
        <a:lstStyle/>
        <a:p>
          <a:endParaRPr lang="ru-RU">
            <a:latin typeface="Arial" pitchFamily="34" charset="0"/>
            <a:cs typeface="Arial" pitchFamily="34" charset="0"/>
          </a:endParaRPr>
        </a:p>
      </dgm:t>
    </dgm:pt>
    <dgm:pt modelId="{40D06B25-4DBD-492B-9409-7888A1368EB3}">
      <dgm:prSet phldrT="[Текст]"/>
      <dgm:spPr/>
      <dgm:t>
        <a:bodyPr/>
        <a:lstStyle/>
        <a:p>
          <a:r>
            <a:rPr lang="ru-RU" dirty="0">
              <a:latin typeface="Arial" pitchFamily="34" charset="0"/>
              <a:cs typeface="Arial" pitchFamily="34" charset="0"/>
            </a:rPr>
            <a:t> 3</a:t>
          </a:r>
        </a:p>
      </dgm:t>
    </dgm:pt>
    <dgm:pt modelId="{10DD660C-218F-43FF-A9B5-2DA97FD5A2E0}" type="parTrans" cxnId="{EA5A3513-3F78-4B25-AB76-E9ED512105C5}">
      <dgm:prSet/>
      <dgm:spPr/>
      <dgm:t>
        <a:bodyPr/>
        <a:lstStyle/>
        <a:p>
          <a:endParaRPr lang="ru-RU">
            <a:latin typeface="Arial" pitchFamily="34" charset="0"/>
            <a:cs typeface="Arial" pitchFamily="34" charset="0"/>
          </a:endParaRPr>
        </a:p>
      </dgm:t>
    </dgm:pt>
    <dgm:pt modelId="{669C53C1-4D68-4D1A-89AA-9D48C210A67E}" type="sibTrans" cxnId="{EA5A3513-3F78-4B25-AB76-E9ED512105C5}">
      <dgm:prSet/>
      <dgm:spPr/>
      <dgm:t>
        <a:bodyPr/>
        <a:lstStyle/>
        <a:p>
          <a:endParaRPr lang="ru-RU">
            <a:latin typeface="Arial" pitchFamily="34" charset="0"/>
            <a:cs typeface="Arial" pitchFamily="34" charset="0"/>
          </a:endParaRPr>
        </a:p>
      </dgm:t>
    </dgm:pt>
    <dgm:pt modelId="{B7F2CE7F-EB85-47B7-80AA-5CB9A6B0EB85}">
      <dgm:prSet custT="1"/>
      <dgm:spPr/>
      <dgm:t>
        <a:bodyPr/>
        <a:lstStyle/>
        <a:p>
          <a:r>
            <a:rPr lang="en-US" sz="2700" b="1" dirty="0" smtClean="0"/>
            <a:t>7153</a:t>
          </a:r>
          <a:r>
            <a:rPr lang="ru-RU" sz="2700" b="1" dirty="0" smtClean="0"/>
            <a:t> </a:t>
          </a:r>
          <a:r>
            <a:rPr lang="ru-RU" sz="2700" b="1" dirty="0" err="1" smtClean="0"/>
            <a:t>мың</a:t>
          </a:r>
          <a:r>
            <a:rPr lang="ru-RU" sz="2700" b="1" dirty="0" smtClean="0"/>
            <a:t> </a:t>
          </a:r>
          <a:r>
            <a:rPr lang="ru-RU" sz="2700" b="1" dirty="0" err="1"/>
            <a:t>теңге</a:t>
          </a:r>
          <a:r>
            <a:rPr lang="ru-RU" sz="2700" b="1" dirty="0"/>
            <a:t> </a:t>
          </a:r>
          <a:r>
            <a:rPr lang="ru-RU" sz="2700" b="1" dirty="0" smtClean="0"/>
            <a:t>е</a:t>
          </a:r>
          <a:r>
            <a:rPr lang="kk-KZ" sz="2400" b="1" dirty="0" smtClean="0">
              <a:latin typeface="Arial" panose="020B0604020202020204" pitchFamily="34" charset="0"/>
              <a:cs typeface="Arial" panose="020B0604020202020204" pitchFamily="34" charset="0"/>
            </a:rPr>
            <a:t>лді мекендердегі көшелерді жарықтандыру</a:t>
          </a:r>
          <a:endParaRPr lang="ru-RU" sz="2400" b="1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6D3D2F22-7493-4083-B809-ED148B29A65F}" type="parTrans" cxnId="{58A6D756-5867-4773-9563-D0616AB001B4}">
      <dgm:prSet/>
      <dgm:spPr/>
      <dgm:t>
        <a:bodyPr/>
        <a:lstStyle/>
        <a:p>
          <a:endParaRPr lang="ru-RU"/>
        </a:p>
      </dgm:t>
    </dgm:pt>
    <dgm:pt modelId="{DCAA25D3-8399-435B-AC02-63BBEEEA9DC4}" type="sibTrans" cxnId="{58A6D756-5867-4773-9563-D0616AB001B4}">
      <dgm:prSet/>
      <dgm:spPr/>
      <dgm:t>
        <a:bodyPr/>
        <a:lstStyle/>
        <a:p>
          <a:endParaRPr lang="ru-RU"/>
        </a:p>
      </dgm:t>
    </dgm:pt>
    <dgm:pt modelId="{8B8120F0-37BD-423E-ADD2-44821D5F42D2}">
      <dgm:prSet/>
      <dgm:spPr/>
      <dgm:t>
        <a:bodyPr/>
        <a:lstStyle/>
        <a:p>
          <a:r>
            <a:rPr lang="kk-KZ" dirty="0" smtClean="0">
              <a:latin typeface="Arial" pitchFamily="34" charset="0"/>
              <a:cs typeface="Arial" pitchFamily="34" charset="0"/>
            </a:rPr>
            <a:t>3200</a:t>
          </a:r>
          <a:r>
            <a:rPr lang="ru-RU" dirty="0" smtClean="0">
              <a:latin typeface="Arial" pitchFamily="34" charset="0"/>
              <a:cs typeface="Arial" pitchFamily="34" charset="0"/>
            </a:rPr>
            <a:t> </a:t>
          </a:r>
          <a:r>
            <a:rPr lang="ru-RU" b="1" dirty="0" err="1" smtClean="0">
              <a:latin typeface="Arial" pitchFamily="34" charset="0"/>
              <a:cs typeface="Arial" pitchFamily="34" charset="0"/>
            </a:rPr>
            <a:t>мың</a:t>
          </a:r>
          <a:r>
            <a:rPr lang="ru-RU" b="1" dirty="0">
              <a:latin typeface="Arial" pitchFamily="34" charset="0"/>
              <a:cs typeface="Arial" pitchFamily="34" charset="0"/>
            </a:rPr>
            <a:t>. </a:t>
          </a:r>
          <a:r>
            <a:rPr lang="ru-RU" b="1" dirty="0" err="1">
              <a:latin typeface="Arial" pitchFamily="34" charset="0"/>
              <a:cs typeface="Arial" pitchFamily="34" charset="0"/>
            </a:rPr>
            <a:t>теңге</a:t>
          </a:r>
          <a:r>
            <a:rPr lang="ru-RU" b="1" dirty="0">
              <a:latin typeface="Arial" pitchFamily="34" charset="0"/>
              <a:cs typeface="Arial" pitchFamily="34" charset="0"/>
            </a:rPr>
            <a:t> </a:t>
          </a:r>
          <a:r>
            <a:rPr lang="ru-RU" b="1" dirty="0" err="1" smtClean="0">
              <a:latin typeface="Arial" pitchFamily="34" charset="0"/>
              <a:cs typeface="Arial" pitchFamily="34" charset="0"/>
            </a:rPr>
            <a:t>көлік</a:t>
          </a:r>
          <a:r>
            <a:rPr lang="ru-RU" b="1" dirty="0" smtClean="0">
              <a:latin typeface="Arial" pitchFamily="34" charset="0"/>
              <a:cs typeface="Arial" pitchFamily="34" charset="0"/>
            </a:rPr>
            <a:t> </a:t>
          </a:r>
          <a:r>
            <a:rPr lang="ru-RU" b="1" dirty="0" err="1" smtClean="0">
              <a:latin typeface="Arial" pitchFamily="34" charset="0"/>
              <a:cs typeface="Arial" pitchFamily="34" charset="0"/>
            </a:rPr>
            <a:t>және</a:t>
          </a:r>
          <a:r>
            <a:rPr lang="ru-RU" b="1" dirty="0" smtClean="0">
              <a:latin typeface="Arial" pitchFamily="34" charset="0"/>
              <a:cs typeface="Arial" pitchFamily="34" charset="0"/>
            </a:rPr>
            <a:t> </a:t>
          </a:r>
          <a:r>
            <a:rPr lang="ru-RU" b="1" dirty="0" err="1" smtClean="0">
              <a:latin typeface="Arial" pitchFamily="34" charset="0"/>
              <a:cs typeface="Arial" pitchFamily="34" charset="0"/>
            </a:rPr>
            <a:t>байланыс</a:t>
          </a:r>
          <a:endParaRPr lang="ru-RU" b="1" dirty="0"/>
        </a:p>
      </dgm:t>
    </dgm:pt>
    <dgm:pt modelId="{D1995295-089D-4985-AE82-4B226D0B8EAF}" type="sibTrans" cxnId="{D4901E9C-AED6-4740-A43B-BCF1AC448421}">
      <dgm:prSet/>
      <dgm:spPr/>
      <dgm:t>
        <a:bodyPr/>
        <a:lstStyle/>
        <a:p>
          <a:endParaRPr lang="ru-RU"/>
        </a:p>
      </dgm:t>
    </dgm:pt>
    <dgm:pt modelId="{4DC2E1B1-498A-43BF-837E-F2B4F1353191}" type="parTrans" cxnId="{D4901E9C-AED6-4740-A43B-BCF1AC448421}">
      <dgm:prSet/>
      <dgm:spPr/>
      <dgm:t>
        <a:bodyPr/>
        <a:lstStyle/>
        <a:p>
          <a:endParaRPr lang="ru-RU"/>
        </a:p>
      </dgm:t>
    </dgm:pt>
    <dgm:pt modelId="{B9DB9B55-B485-40D2-9CFD-BF34C8AD104F}">
      <dgm:prSet phldrT="[Текст]"/>
      <dgm:spPr/>
      <dgm:t>
        <a:bodyPr/>
        <a:lstStyle/>
        <a:p>
          <a:r>
            <a:rPr lang="ru-RU" dirty="0">
              <a:latin typeface="Arial" pitchFamily="34" charset="0"/>
              <a:cs typeface="Arial" pitchFamily="34" charset="0"/>
            </a:rPr>
            <a:t>2</a:t>
          </a:r>
        </a:p>
      </dgm:t>
    </dgm:pt>
    <dgm:pt modelId="{D878DF9B-F854-4586-97B0-378652C5B075}" type="sibTrans" cxnId="{9DA0E68D-A4B5-4268-8752-C7F27613654B}">
      <dgm:prSet/>
      <dgm:spPr/>
      <dgm:t>
        <a:bodyPr/>
        <a:lstStyle/>
        <a:p>
          <a:endParaRPr lang="ru-RU">
            <a:latin typeface="Arial" pitchFamily="34" charset="0"/>
            <a:cs typeface="Arial" pitchFamily="34" charset="0"/>
          </a:endParaRPr>
        </a:p>
      </dgm:t>
    </dgm:pt>
    <dgm:pt modelId="{D3A5E195-53FD-466F-990B-6554E7BDD016}" type="parTrans" cxnId="{9DA0E68D-A4B5-4268-8752-C7F27613654B}">
      <dgm:prSet/>
      <dgm:spPr/>
      <dgm:t>
        <a:bodyPr/>
        <a:lstStyle/>
        <a:p>
          <a:endParaRPr lang="ru-RU">
            <a:latin typeface="Arial" pitchFamily="34" charset="0"/>
            <a:cs typeface="Arial" pitchFamily="34" charset="0"/>
          </a:endParaRPr>
        </a:p>
      </dgm:t>
    </dgm:pt>
    <dgm:pt modelId="{B0CE9388-FA05-4460-BF5B-B7BE71A37F83}">
      <dgm:prSet/>
      <dgm:spPr/>
      <dgm:t>
        <a:bodyPr/>
        <a:lstStyle/>
        <a:p>
          <a:pPr marR="0" eaLnBrk="1" fontAlgn="auto" latinLnBrk="0" hangingPunct="1">
            <a:buClrTx/>
            <a:buSzTx/>
            <a:buFontTx/>
            <a:tabLst/>
            <a:defRPr/>
          </a:pPr>
          <a:r>
            <a:rPr lang="ru-RU" b="1" dirty="0" smtClean="0">
              <a:latin typeface="Arial" pitchFamily="34" charset="0"/>
              <a:cs typeface="Arial" pitchFamily="34" charset="0"/>
            </a:rPr>
            <a:t>3510 </a:t>
          </a:r>
          <a:r>
            <a:rPr lang="ru-RU" b="1" dirty="0" err="1" smtClean="0">
              <a:latin typeface="Arial" pitchFamily="34" charset="0"/>
              <a:cs typeface="Arial" pitchFamily="34" charset="0"/>
            </a:rPr>
            <a:t>мың</a:t>
          </a:r>
          <a:r>
            <a:rPr lang="ru-RU" b="1" dirty="0">
              <a:latin typeface="Arial" pitchFamily="34" charset="0"/>
              <a:cs typeface="Arial" pitchFamily="34" charset="0"/>
            </a:rPr>
            <a:t>. </a:t>
          </a:r>
          <a:r>
            <a:rPr lang="ru-RU" b="1" dirty="0" err="1" smtClean="0">
              <a:latin typeface="Arial" pitchFamily="34" charset="0"/>
              <a:cs typeface="Arial" pitchFamily="34" charset="0"/>
            </a:rPr>
            <a:t>теңге</a:t>
          </a:r>
          <a:r>
            <a:rPr lang="ru-RU" b="1" dirty="0" smtClean="0">
              <a:latin typeface="Arial" pitchFamily="34" charset="0"/>
              <a:cs typeface="Arial" pitchFamily="34" charset="0"/>
            </a:rPr>
            <a:t> </a:t>
          </a:r>
          <a:r>
            <a:rPr lang="ru-RU" b="1" dirty="0" err="1" smtClean="0">
              <a:latin typeface="Arial" pitchFamily="34" charset="0"/>
              <a:cs typeface="Arial" pitchFamily="34" charset="0"/>
            </a:rPr>
            <a:t>елді</a:t>
          </a:r>
          <a:r>
            <a:rPr lang="ru-RU" b="1" dirty="0" smtClean="0">
              <a:latin typeface="Arial" pitchFamily="34" charset="0"/>
              <a:cs typeface="Arial" pitchFamily="34" charset="0"/>
            </a:rPr>
            <a:t> </a:t>
          </a:r>
          <a:r>
            <a:rPr lang="ru-RU" b="1" dirty="0" err="1" smtClean="0">
              <a:latin typeface="Arial" pitchFamily="34" charset="0"/>
              <a:cs typeface="Arial" pitchFamily="34" charset="0"/>
            </a:rPr>
            <a:t>мекенді</a:t>
          </a:r>
          <a:r>
            <a:rPr lang="ru-RU" b="1" dirty="0" smtClean="0">
              <a:latin typeface="Arial" pitchFamily="34" charset="0"/>
              <a:cs typeface="Arial" pitchFamily="34" charset="0"/>
            </a:rPr>
            <a:t> </a:t>
          </a:r>
          <a:r>
            <a:rPr lang="ru-RU" b="1" dirty="0" err="1" smtClean="0">
              <a:latin typeface="Arial" pitchFamily="34" charset="0"/>
              <a:cs typeface="Arial" pitchFamily="34" charset="0"/>
            </a:rPr>
            <a:t>көркейту</a:t>
          </a:r>
          <a:r>
            <a:rPr lang="ru-RU" b="1" dirty="0" smtClean="0">
              <a:latin typeface="Arial" pitchFamily="34" charset="0"/>
              <a:cs typeface="Arial" pitchFamily="34" charset="0"/>
            </a:rPr>
            <a:t> </a:t>
          </a:r>
          <a:endParaRPr lang="ru-RU" b="1" dirty="0"/>
        </a:p>
      </dgm:t>
    </dgm:pt>
    <dgm:pt modelId="{B135EB1C-F1F8-4F95-B9BF-F74D5D7C372A}" type="sibTrans" cxnId="{B3AD4D14-B136-47DE-809E-79091617E2ED}">
      <dgm:prSet/>
      <dgm:spPr/>
      <dgm:t>
        <a:bodyPr/>
        <a:lstStyle/>
        <a:p>
          <a:endParaRPr lang="ru-RU"/>
        </a:p>
      </dgm:t>
    </dgm:pt>
    <dgm:pt modelId="{6DDF534D-5901-44C3-9BC6-ED92BBEC651F}" type="parTrans" cxnId="{B3AD4D14-B136-47DE-809E-79091617E2ED}">
      <dgm:prSet/>
      <dgm:spPr/>
      <dgm:t>
        <a:bodyPr/>
        <a:lstStyle/>
        <a:p>
          <a:endParaRPr lang="ru-RU"/>
        </a:p>
      </dgm:t>
    </dgm:pt>
    <dgm:pt modelId="{64A48FB5-9FAE-4208-B85C-EF09A2B8ACE7}" type="pres">
      <dgm:prSet presAssocID="{599EAAFF-5704-4226-AE68-B9AA9494A771}" presName="linearFlow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ECAFF7E3-C7B4-4249-A51E-83610503AFDF}" type="pres">
      <dgm:prSet presAssocID="{2AB3AA78-B1F6-4BA7-9E8E-790B09FB2B2F}" presName="composite" presStyleCnt="0"/>
      <dgm:spPr/>
    </dgm:pt>
    <dgm:pt modelId="{6528910C-E250-4455-9D6E-E9F55B4AA737}" type="pres">
      <dgm:prSet presAssocID="{2AB3AA78-B1F6-4BA7-9E8E-790B09FB2B2F}" presName="parentText" presStyleLbl="alignNode1" presStyleIdx="0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DF22A8E-4A77-4ACA-AA7F-D42CD31A674E}" type="pres">
      <dgm:prSet presAssocID="{2AB3AA78-B1F6-4BA7-9E8E-790B09FB2B2F}" presName="descendantText" presStyleLbl="alignAcc1" presStyleIdx="0" presStyleCnt="3" custLinFactNeighborX="453" custLinFactNeighborY="-20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AA3FB64-C900-4740-A365-F893C7B1E223}" type="pres">
      <dgm:prSet presAssocID="{D5573FF4-FDF3-4C18-83BE-2980BFC99463}" presName="sp" presStyleCnt="0"/>
      <dgm:spPr/>
    </dgm:pt>
    <dgm:pt modelId="{D9155179-AAF0-412B-82A7-D62B317CB51D}" type="pres">
      <dgm:prSet presAssocID="{B9DB9B55-B485-40D2-9CFD-BF34C8AD104F}" presName="composite" presStyleCnt="0"/>
      <dgm:spPr/>
    </dgm:pt>
    <dgm:pt modelId="{B6A01BA2-D247-4E25-BBDD-1318C2F4CD36}" type="pres">
      <dgm:prSet presAssocID="{B9DB9B55-B485-40D2-9CFD-BF34C8AD104F}" presName="parentText" presStyleLbl="alignNode1" presStyleIdx="1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10E2B58-E765-4E23-AD6A-EB5002B4E674}" type="pres">
      <dgm:prSet presAssocID="{B9DB9B55-B485-40D2-9CFD-BF34C8AD104F}" presName="descendantText" presStyleLbl="alignAcc1" presStyleIdx="1" presStyleCnt="3" custLinFactNeighborX="-345" custLinFactNeighborY="896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F0D6676-1C30-4FD6-A89D-C3E8E8036DFE}" type="pres">
      <dgm:prSet presAssocID="{D878DF9B-F854-4586-97B0-378652C5B075}" presName="sp" presStyleCnt="0"/>
      <dgm:spPr/>
    </dgm:pt>
    <dgm:pt modelId="{3BA759AD-4BA8-4231-BEDB-2C87807778FF}" type="pres">
      <dgm:prSet presAssocID="{40D06B25-4DBD-492B-9409-7888A1368EB3}" presName="composite" presStyleCnt="0"/>
      <dgm:spPr/>
    </dgm:pt>
    <dgm:pt modelId="{D85C4AB8-7AF1-459B-B739-58AEC191FE24}" type="pres">
      <dgm:prSet presAssocID="{40D06B25-4DBD-492B-9409-7888A1368EB3}" presName="parentText" presStyleLbl="alignNode1" presStyleIdx="2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ACC2D12-C908-4EAB-B206-B0E11615401D}" type="pres">
      <dgm:prSet presAssocID="{40D06B25-4DBD-492B-9409-7888A1368EB3}" presName="descendantText" presStyleLbl="alignAcc1" presStyleIdx="2" presStyleCnt="3" custScaleX="101290" custScaleY="14085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57D0B664-8741-4E99-9703-42A92FBFA48D}" type="presOf" srcId="{B0CE9388-FA05-4460-BF5B-B7BE71A37F83}" destId="{CDF22A8E-4A77-4ACA-AA7F-D42CD31A674E}" srcOrd="0" destOrd="0" presId="urn:microsoft.com/office/officeart/2005/8/layout/chevron2"/>
    <dgm:cxn modelId="{58A6D756-5867-4773-9563-D0616AB001B4}" srcId="{40D06B25-4DBD-492B-9409-7888A1368EB3}" destId="{B7F2CE7F-EB85-47B7-80AA-5CB9A6B0EB85}" srcOrd="0" destOrd="0" parTransId="{6D3D2F22-7493-4083-B809-ED148B29A65F}" sibTransId="{DCAA25D3-8399-435B-AC02-63BBEEEA9DC4}"/>
    <dgm:cxn modelId="{C0BD5BEB-1BD7-45BC-983C-654A95C641F5}" type="presOf" srcId="{40D06B25-4DBD-492B-9409-7888A1368EB3}" destId="{D85C4AB8-7AF1-459B-B739-58AEC191FE24}" srcOrd="0" destOrd="0" presId="urn:microsoft.com/office/officeart/2005/8/layout/chevron2"/>
    <dgm:cxn modelId="{6644B0D6-BF7F-4594-85DF-0260DC400FC5}" type="presOf" srcId="{599EAAFF-5704-4226-AE68-B9AA9494A771}" destId="{64A48FB5-9FAE-4208-B85C-EF09A2B8ACE7}" srcOrd="0" destOrd="0" presId="urn:microsoft.com/office/officeart/2005/8/layout/chevron2"/>
    <dgm:cxn modelId="{D4901E9C-AED6-4740-A43B-BCF1AC448421}" srcId="{B9DB9B55-B485-40D2-9CFD-BF34C8AD104F}" destId="{8B8120F0-37BD-423E-ADD2-44821D5F42D2}" srcOrd="0" destOrd="0" parTransId="{4DC2E1B1-498A-43BF-837E-F2B4F1353191}" sibTransId="{D1995295-089D-4985-AE82-4B226D0B8EAF}"/>
    <dgm:cxn modelId="{9DA0E68D-A4B5-4268-8752-C7F27613654B}" srcId="{599EAAFF-5704-4226-AE68-B9AA9494A771}" destId="{B9DB9B55-B485-40D2-9CFD-BF34C8AD104F}" srcOrd="1" destOrd="0" parTransId="{D3A5E195-53FD-466F-990B-6554E7BDD016}" sibTransId="{D878DF9B-F854-4586-97B0-378652C5B075}"/>
    <dgm:cxn modelId="{C5FDF11C-FEA8-40A2-9DBC-F8E9E15C292D}" type="presOf" srcId="{8B8120F0-37BD-423E-ADD2-44821D5F42D2}" destId="{310E2B58-E765-4E23-AD6A-EB5002B4E674}" srcOrd="0" destOrd="0" presId="urn:microsoft.com/office/officeart/2005/8/layout/chevron2"/>
    <dgm:cxn modelId="{9C83CF4E-7362-4154-BBD8-AB2A433CC127}" type="presOf" srcId="{2AB3AA78-B1F6-4BA7-9E8E-790B09FB2B2F}" destId="{6528910C-E250-4455-9D6E-E9F55B4AA737}" srcOrd="0" destOrd="0" presId="urn:microsoft.com/office/officeart/2005/8/layout/chevron2"/>
    <dgm:cxn modelId="{94B6096C-AA43-4EE8-849B-873B43374D40}" srcId="{599EAAFF-5704-4226-AE68-B9AA9494A771}" destId="{2AB3AA78-B1F6-4BA7-9E8E-790B09FB2B2F}" srcOrd="0" destOrd="0" parTransId="{0DF2A141-57C4-4F39-B41B-3EA3E4704378}" sibTransId="{D5573FF4-FDF3-4C18-83BE-2980BFC99463}"/>
    <dgm:cxn modelId="{7C043E2E-ED48-4A2C-A098-DF5B2FF73063}" type="presOf" srcId="{B9DB9B55-B485-40D2-9CFD-BF34C8AD104F}" destId="{B6A01BA2-D247-4E25-BBDD-1318C2F4CD36}" srcOrd="0" destOrd="0" presId="urn:microsoft.com/office/officeart/2005/8/layout/chevron2"/>
    <dgm:cxn modelId="{CE110B24-74F3-47CD-9C6C-570BD9FAB563}" type="presOf" srcId="{B7F2CE7F-EB85-47B7-80AA-5CB9A6B0EB85}" destId="{0ACC2D12-C908-4EAB-B206-B0E11615401D}" srcOrd="0" destOrd="0" presId="urn:microsoft.com/office/officeart/2005/8/layout/chevron2"/>
    <dgm:cxn modelId="{B3AD4D14-B136-47DE-809E-79091617E2ED}" srcId="{2AB3AA78-B1F6-4BA7-9E8E-790B09FB2B2F}" destId="{B0CE9388-FA05-4460-BF5B-B7BE71A37F83}" srcOrd="0" destOrd="0" parTransId="{6DDF534D-5901-44C3-9BC6-ED92BBEC651F}" sibTransId="{B135EB1C-F1F8-4F95-B9BF-F74D5D7C372A}"/>
    <dgm:cxn modelId="{EA5A3513-3F78-4B25-AB76-E9ED512105C5}" srcId="{599EAAFF-5704-4226-AE68-B9AA9494A771}" destId="{40D06B25-4DBD-492B-9409-7888A1368EB3}" srcOrd="2" destOrd="0" parTransId="{10DD660C-218F-43FF-A9B5-2DA97FD5A2E0}" sibTransId="{669C53C1-4D68-4D1A-89AA-9D48C210A67E}"/>
    <dgm:cxn modelId="{3AE41902-CDD5-45B0-ABB6-9C1E7CF65B71}" type="presParOf" srcId="{64A48FB5-9FAE-4208-B85C-EF09A2B8ACE7}" destId="{ECAFF7E3-C7B4-4249-A51E-83610503AFDF}" srcOrd="0" destOrd="0" presId="urn:microsoft.com/office/officeart/2005/8/layout/chevron2"/>
    <dgm:cxn modelId="{8EBACD3B-5933-4D31-A8A4-7439954C4FEF}" type="presParOf" srcId="{ECAFF7E3-C7B4-4249-A51E-83610503AFDF}" destId="{6528910C-E250-4455-9D6E-E9F55B4AA737}" srcOrd="0" destOrd="0" presId="urn:microsoft.com/office/officeart/2005/8/layout/chevron2"/>
    <dgm:cxn modelId="{3901C9F2-E88D-4252-A4E3-EE1FB5D3EE10}" type="presParOf" srcId="{ECAFF7E3-C7B4-4249-A51E-83610503AFDF}" destId="{CDF22A8E-4A77-4ACA-AA7F-D42CD31A674E}" srcOrd="1" destOrd="0" presId="urn:microsoft.com/office/officeart/2005/8/layout/chevron2"/>
    <dgm:cxn modelId="{B93FC822-FDA8-4C4E-A022-0C09678CD24E}" type="presParOf" srcId="{64A48FB5-9FAE-4208-B85C-EF09A2B8ACE7}" destId="{AAA3FB64-C900-4740-A365-F893C7B1E223}" srcOrd="1" destOrd="0" presId="urn:microsoft.com/office/officeart/2005/8/layout/chevron2"/>
    <dgm:cxn modelId="{5830C3B1-0E1E-426A-BC7F-C2C9527FAFCD}" type="presParOf" srcId="{64A48FB5-9FAE-4208-B85C-EF09A2B8ACE7}" destId="{D9155179-AAF0-412B-82A7-D62B317CB51D}" srcOrd="2" destOrd="0" presId="urn:microsoft.com/office/officeart/2005/8/layout/chevron2"/>
    <dgm:cxn modelId="{CA147615-C562-4719-8E76-955130EBC3FC}" type="presParOf" srcId="{D9155179-AAF0-412B-82A7-D62B317CB51D}" destId="{B6A01BA2-D247-4E25-BBDD-1318C2F4CD36}" srcOrd="0" destOrd="0" presId="urn:microsoft.com/office/officeart/2005/8/layout/chevron2"/>
    <dgm:cxn modelId="{A1A8CDBA-72D0-4E67-809E-3F491AA70FCA}" type="presParOf" srcId="{D9155179-AAF0-412B-82A7-D62B317CB51D}" destId="{310E2B58-E765-4E23-AD6A-EB5002B4E674}" srcOrd="1" destOrd="0" presId="urn:microsoft.com/office/officeart/2005/8/layout/chevron2"/>
    <dgm:cxn modelId="{74E454E0-0977-49F7-A736-564CCF98F6BE}" type="presParOf" srcId="{64A48FB5-9FAE-4208-B85C-EF09A2B8ACE7}" destId="{CF0D6676-1C30-4FD6-A89D-C3E8E8036DFE}" srcOrd="3" destOrd="0" presId="urn:microsoft.com/office/officeart/2005/8/layout/chevron2"/>
    <dgm:cxn modelId="{873E6D25-BAAA-4CF1-91D1-102610335D4D}" type="presParOf" srcId="{64A48FB5-9FAE-4208-B85C-EF09A2B8ACE7}" destId="{3BA759AD-4BA8-4231-BEDB-2C87807778FF}" srcOrd="4" destOrd="0" presId="urn:microsoft.com/office/officeart/2005/8/layout/chevron2"/>
    <dgm:cxn modelId="{DD7866E7-A324-438D-ABE8-497EDEB29C68}" type="presParOf" srcId="{3BA759AD-4BA8-4231-BEDB-2C87807778FF}" destId="{D85C4AB8-7AF1-459B-B739-58AEC191FE24}" srcOrd="0" destOrd="0" presId="urn:microsoft.com/office/officeart/2005/8/layout/chevron2"/>
    <dgm:cxn modelId="{8BADA400-BF8C-4270-BAF8-21F6BF36FB63}" type="presParOf" srcId="{3BA759AD-4BA8-4231-BEDB-2C87807778FF}" destId="{0ACC2D12-C908-4EAB-B206-B0E11615401D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8E6F60D-9112-4BBA-86A1-71CB03F28DF2}">
      <dsp:nvSpPr>
        <dsp:cNvPr id="0" name=""/>
        <dsp:cNvSpPr/>
      </dsp:nvSpPr>
      <dsp:spPr>
        <a:xfrm>
          <a:off x="3428562" y="1655946"/>
          <a:ext cx="1605878" cy="1566993"/>
        </a:xfrm>
        <a:prstGeom prst="ellipse">
          <a:avLst/>
        </a:prstGeom>
        <a:solidFill>
          <a:schemeClr val="accent5">
            <a:lumMod val="60000"/>
            <a:lumOff val="40000"/>
          </a:schemeClr>
        </a:solidFill>
        <a:ln w="15875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k-KZ" sz="2000" b="1" i="0" u="none" strike="noStrike" kern="1200" baseline="0" dirty="0">
              <a:latin typeface="Calibri"/>
            </a:rPr>
            <a:t>Ауылдық округтің бюджеті</a:t>
          </a:r>
          <a:endParaRPr lang="ru-RU" sz="2000" b="1" i="0" u="none" strike="noStrike" kern="1200" baseline="0" dirty="0">
            <a:latin typeface="Calibri"/>
          </a:endParaRPr>
        </a:p>
      </dsp:txBody>
      <dsp:txXfrm>
        <a:off x="3663737" y="1885427"/>
        <a:ext cx="1135528" cy="1108031"/>
      </dsp:txXfrm>
    </dsp:sp>
    <dsp:sp modelId="{AFDE36B4-3270-49E7-A0B8-D0819E092F8E}">
      <dsp:nvSpPr>
        <dsp:cNvPr id="0" name=""/>
        <dsp:cNvSpPr/>
      </dsp:nvSpPr>
      <dsp:spPr>
        <a:xfrm rot="8368586">
          <a:off x="1716885" y="3361405"/>
          <a:ext cx="2131225" cy="633267"/>
        </a:xfrm>
        <a:prstGeom prst="leftArrow">
          <a:avLst>
            <a:gd name="adj1" fmla="val 60000"/>
            <a:gd name="adj2" fmla="val 50000"/>
          </a:avLst>
        </a:prstGeom>
        <a:solidFill>
          <a:schemeClr val="bg2">
            <a:lumMod val="2500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3AD318E-4792-4A1E-B6CE-E5BE6435070B}">
      <dsp:nvSpPr>
        <dsp:cNvPr id="0" name=""/>
        <dsp:cNvSpPr/>
      </dsp:nvSpPr>
      <dsp:spPr>
        <a:xfrm>
          <a:off x="658972" y="3701308"/>
          <a:ext cx="2733204" cy="1247486"/>
        </a:xfrm>
        <a:prstGeom prst="roundRect">
          <a:avLst>
            <a:gd name="adj" fmla="val 10000"/>
          </a:avLst>
        </a:prstGeom>
        <a:solidFill>
          <a:schemeClr val="bg2">
            <a:lumMod val="90000"/>
          </a:schemeClr>
        </a:solidFill>
        <a:ln w="15875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6670" tIns="26670" rIns="26670" bIns="2667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i="0" u="none" strike="noStrike" kern="1200" baseline="0" dirty="0" err="1">
              <a:latin typeface="Calibri"/>
            </a:rPr>
            <a:t>Мақсатты</a:t>
          </a:r>
          <a:r>
            <a:rPr lang="ru-RU" sz="1400" b="1" i="0" u="none" strike="noStrike" kern="1200" baseline="0" dirty="0">
              <a:latin typeface="Calibri"/>
            </a:rPr>
            <a:t> </a:t>
          </a:r>
          <a:r>
            <a:rPr lang="ru-RU" sz="1400" b="1" i="0" u="none" strike="noStrike" kern="1200" baseline="0" dirty="0" err="1">
              <a:latin typeface="Calibri"/>
            </a:rPr>
            <a:t>трансферттер</a:t>
          </a:r>
          <a:r>
            <a:rPr lang="ru-RU" sz="1400" b="1" i="0" u="none" strike="noStrike" kern="1200" baseline="0" dirty="0">
              <a:latin typeface="Calibri"/>
            </a:rPr>
            <a:t> </a:t>
          </a:r>
        </a:p>
      </dsp:txBody>
      <dsp:txXfrm>
        <a:off x="695510" y="3737846"/>
        <a:ext cx="2660128" cy="1174410"/>
      </dsp:txXfrm>
    </dsp:sp>
    <dsp:sp modelId="{2D1DBC6B-037B-4677-B6A9-5B1191FC1579}">
      <dsp:nvSpPr>
        <dsp:cNvPr id="0" name=""/>
        <dsp:cNvSpPr/>
      </dsp:nvSpPr>
      <dsp:spPr>
        <a:xfrm rot="11837257">
          <a:off x="1308393" y="1544338"/>
          <a:ext cx="2128876" cy="633267"/>
        </a:xfrm>
        <a:prstGeom prst="leftArrow">
          <a:avLst>
            <a:gd name="adj1" fmla="val 60000"/>
            <a:gd name="adj2" fmla="val 50000"/>
          </a:avLst>
        </a:prstGeom>
        <a:solidFill>
          <a:schemeClr val="bg2">
            <a:lumMod val="2500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EE0A968-0E33-4151-9FDB-1A87AF47507C}">
      <dsp:nvSpPr>
        <dsp:cNvPr id="0" name=""/>
        <dsp:cNvSpPr/>
      </dsp:nvSpPr>
      <dsp:spPr>
        <a:xfrm>
          <a:off x="0" y="909523"/>
          <a:ext cx="2786335" cy="1293098"/>
        </a:xfrm>
        <a:prstGeom prst="roundRect">
          <a:avLst>
            <a:gd name="adj" fmla="val 10000"/>
          </a:avLst>
        </a:prstGeom>
        <a:solidFill>
          <a:schemeClr val="bg2">
            <a:lumMod val="90000"/>
          </a:schemeClr>
        </a:solidFill>
        <a:ln w="15875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6670" tIns="26670" rIns="26670" bIns="2667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k-KZ" sz="1400" b="1" i="0" u="none" strike="noStrike" kern="1200" baseline="0" dirty="0">
              <a:latin typeface="Calibri"/>
            </a:rPr>
            <a:t>Аудандық бюджеттен жәрдемқаржы</a:t>
          </a:r>
          <a:endParaRPr lang="ru-RU" sz="1400" b="1" i="0" u="none" strike="noStrike" kern="1200" baseline="0" dirty="0">
            <a:latin typeface="Calibri"/>
          </a:endParaRPr>
        </a:p>
      </dsp:txBody>
      <dsp:txXfrm>
        <a:off x="37874" y="947397"/>
        <a:ext cx="2710587" cy="1217350"/>
      </dsp:txXfrm>
    </dsp:sp>
    <dsp:sp modelId="{8CB0A9C5-4771-43F0-B33A-60EE98EAD358}">
      <dsp:nvSpPr>
        <dsp:cNvPr id="0" name=""/>
        <dsp:cNvSpPr/>
      </dsp:nvSpPr>
      <dsp:spPr>
        <a:xfrm rot="18196432">
          <a:off x="4558058" y="1092633"/>
          <a:ext cx="1072571" cy="633267"/>
        </a:xfrm>
        <a:prstGeom prst="leftArrow">
          <a:avLst>
            <a:gd name="adj1" fmla="val 60000"/>
            <a:gd name="adj2" fmla="val 50000"/>
          </a:avLst>
        </a:prstGeom>
        <a:solidFill>
          <a:schemeClr val="bg2">
            <a:lumMod val="2500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4189B87-4C16-4ADF-AF94-BFA6C131C96A}">
      <dsp:nvSpPr>
        <dsp:cNvPr id="0" name=""/>
        <dsp:cNvSpPr/>
      </dsp:nvSpPr>
      <dsp:spPr>
        <a:xfrm>
          <a:off x="4077968" y="0"/>
          <a:ext cx="2690079" cy="1247486"/>
        </a:xfrm>
        <a:prstGeom prst="roundRect">
          <a:avLst>
            <a:gd name="adj" fmla="val 10000"/>
          </a:avLst>
        </a:prstGeom>
        <a:solidFill>
          <a:schemeClr val="bg2">
            <a:lumMod val="90000"/>
          </a:schemeClr>
        </a:solidFill>
        <a:ln w="15875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6670" tIns="26670" rIns="26670" bIns="2667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k-KZ" sz="1400" b="1" i="0" u="none" strike="noStrike" kern="1200" baseline="0" dirty="0">
              <a:latin typeface="Calibri"/>
            </a:rPr>
            <a:t>Салықтық түсімдер</a:t>
          </a:r>
          <a:endParaRPr lang="ru-RU" sz="1400" b="1" i="0" u="none" strike="noStrike" kern="1200" baseline="0" dirty="0">
            <a:latin typeface="Calibri"/>
          </a:endParaRPr>
        </a:p>
      </dsp:txBody>
      <dsp:txXfrm>
        <a:off x="4114506" y="36538"/>
        <a:ext cx="2617003" cy="1174410"/>
      </dsp:txXfrm>
    </dsp:sp>
    <dsp:sp modelId="{17ACBCAB-2198-474E-85B6-231B9C4E3ECE}">
      <dsp:nvSpPr>
        <dsp:cNvPr id="0" name=""/>
        <dsp:cNvSpPr/>
      </dsp:nvSpPr>
      <dsp:spPr>
        <a:xfrm rot="696476">
          <a:off x="5118376" y="2527060"/>
          <a:ext cx="2162201" cy="633267"/>
        </a:xfrm>
        <a:prstGeom prst="lef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00C26A4-BDF5-4E55-B7FC-9EC307145FAA}">
      <dsp:nvSpPr>
        <dsp:cNvPr id="0" name=""/>
        <dsp:cNvSpPr/>
      </dsp:nvSpPr>
      <dsp:spPr>
        <a:xfrm>
          <a:off x="6203021" y="2216869"/>
          <a:ext cx="2110892" cy="1688713"/>
        </a:xfrm>
        <a:prstGeom prst="roundRect">
          <a:avLst>
            <a:gd name="adj" fmla="val 10000"/>
          </a:avLst>
        </a:prstGeom>
        <a:solidFill>
          <a:schemeClr val="bg2">
            <a:lumMod val="90000"/>
          </a:schemeClr>
        </a:solidFill>
        <a:ln w="15875" cap="flat" cmpd="sng" algn="ctr">
          <a:solidFill>
            <a:schemeClr val="accent1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k-KZ" sz="1200" b="1" kern="1200" baseline="0" dirty="0"/>
            <a:t>Салықтық емес түсімдер</a:t>
          </a:r>
          <a:endParaRPr lang="ru-RU" sz="1200" b="1" kern="1200" baseline="0" dirty="0"/>
        </a:p>
      </dsp:txBody>
      <dsp:txXfrm>
        <a:off x="6252482" y="2266330"/>
        <a:ext cx="2011970" cy="1589791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528910C-E250-4455-9D6E-E9F55B4AA737}">
      <dsp:nvSpPr>
        <dsp:cNvPr id="0" name=""/>
        <dsp:cNvSpPr/>
      </dsp:nvSpPr>
      <dsp:spPr>
        <a:xfrm rot="5400000">
          <a:off x="-239016" y="216577"/>
          <a:ext cx="1427548" cy="999283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8415" tIns="18415" rIns="18415" bIns="18415" numCol="1" spcCol="1270" anchor="ctr" anchorCtr="0">
          <a:noAutofit/>
        </a:bodyPr>
        <a:lstStyle/>
        <a:p>
          <a:pPr lvl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900" kern="1200" dirty="0">
              <a:latin typeface="Arial" pitchFamily="34" charset="0"/>
              <a:cs typeface="Arial" pitchFamily="34" charset="0"/>
            </a:rPr>
            <a:t>1</a:t>
          </a:r>
        </a:p>
      </dsp:txBody>
      <dsp:txXfrm rot="-5400000">
        <a:off x="-24883" y="502087"/>
        <a:ext cx="999283" cy="428265"/>
      </dsp:txXfrm>
    </dsp:sp>
    <dsp:sp modelId="{CDF22A8E-4A77-4ACA-AA7F-D42CD31A674E}">
      <dsp:nvSpPr>
        <dsp:cNvPr id="0" name=""/>
        <dsp:cNvSpPr/>
      </dsp:nvSpPr>
      <dsp:spPr>
        <a:xfrm rot="5400000">
          <a:off x="4393406" y="-3393570"/>
          <a:ext cx="927906" cy="7716152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chilly" dir="t"/>
        </a:scene3d>
        <a:sp3d prstMaterial="dkEdge">
          <a:bevelT w="25400" h="6350" prst="softRound"/>
          <a:bevelB w="0" h="0" prst="convex"/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06248" tIns="18415" rIns="18415" bIns="18415" numCol="1" spcCol="1270" anchor="ctr" anchorCtr="0">
          <a:noAutofit/>
        </a:bodyPr>
        <a:lstStyle/>
        <a:p>
          <a:pPr marL="285750" marR="0" lvl="1" indent="-285750" algn="l" defTabSz="1289050" eaLnBrk="1" fontAlgn="auto" latinLnBrk="0" hangingPunct="1">
            <a:lnSpc>
              <a:spcPct val="90000"/>
            </a:lnSpc>
            <a:spcBef>
              <a:spcPct val="0"/>
            </a:spcBef>
            <a:spcAft>
              <a:spcPct val="15000"/>
            </a:spcAft>
            <a:buClrTx/>
            <a:buSzTx/>
            <a:buFontTx/>
            <a:buChar char="••"/>
            <a:tabLst/>
            <a:defRPr/>
          </a:pPr>
          <a:r>
            <a:rPr lang="ru-RU" sz="2900" b="1" kern="1200" dirty="0" smtClean="0">
              <a:latin typeface="Arial" pitchFamily="34" charset="0"/>
              <a:cs typeface="Arial" pitchFamily="34" charset="0"/>
            </a:rPr>
            <a:t>3510 </a:t>
          </a:r>
          <a:r>
            <a:rPr lang="ru-RU" sz="2900" b="1" kern="1200" dirty="0" err="1" smtClean="0">
              <a:latin typeface="Arial" pitchFamily="34" charset="0"/>
              <a:cs typeface="Arial" pitchFamily="34" charset="0"/>
            </a:rPr>
            <a:t>мың</a:t>
          </a:r>
          <a:r>
            <a:rPr lang="ru-RU" sz="2900" b="1" kern="1200" dirty="0">
              <a:latin typeface="Arial" pitchFamily="34" charset="0"/>
              <a:cs typeface="Arial" pitchFamily="34" charset="0"/>
            </a:rPr>
            <a:t>. </a:t>
          </a:r>
          <a:r>
            <a:rPr lang="ru-RU" sz="2900" b="1" kern="1200" dirty="0" err="1" smtClean="0">
              <a:latin typeface="Arial" pitchFamily="34" charset="0"/>
              <a:cs typeface="Arial" pitchFamily="34" charset="0"/>
            </a:rPr>
            <a:t>теңге</a:t>
          </a:r>
          <a:r>
            <a:rPr lang="ru-RU" sz="2900" b="1" kern="1200" dirty="0" smtClean="0">
              <a:latin typeface="Arial" pitchFamily="34" charset="0"/>
              <a:cs typeface="Arial" pitchFamily="34" charset="0"/>
            </a:rPr>
            <a:t> </a:t>
          </a:r>
          <a:r>
            <a:rPr lang="ru-RU" sz="2900" b="1" kern="1200" dirty="0" err="1" smtClean="0">
              <a:latin typeface="Arial" pitchFamily="34" charset="0"/>
              <a:cs typeface="Arial" pitchFamily="34" charset="0"/>
            </a:rPr>
            <a:t>елді</a:t>
          </a:r>
          <a:r>
            <a:rPr lang="ru-RU" sz="2900" b="1" kern="1200" dirty="0" smtClean="0">
              <a:latin typeface="Arial" pitchFamily="34" charset="0"/>
              <a:cs typeface="Arial" pitchFamily="34" charset="0"/>
            </a:rPr>
            <a:t> </a:t>
          </a:r>
          <a:r>
            <a:rPr lang="ru-RU" sz="2900" b="1" kern="1200" dirty="0" err="1" smtClean="0">
              <a:latin typeface="Arial" pitchFamily="34" charset="0"/>
              <a:cs typeface="Arial" pitchFamily="34" charset="0"/>
            </a:rPr>
            <a:t>мекенді</a:t>
          </a:r>
          <a:r>
            <a:rPr lang="ru-RU" sz="2900" b="1" kern="1200" dirty="0" smtClean="0">
              <a:latin typeface="Arial" pitchFamily="34" charset="0"/>
              <a:cs typeface="Arial" pitchFamily="34" charset="0"/>
            </a:rPr>
            <a:t> </a:t>
          </a:r>
          <a:r>
            <a:rPr lang="ru-RU" sz="2900" b="1" kern="1200" dirty="0" err="1" smtClean="0">
              <a:latin typeface="Arial" pitchFamily="34" charset="0"/>
              <a:cs typeface="Arial" pitchFamily="34" charset="0"/>
            </a:rPr>
            <a:t>көркейту</a:t>
          </a:r>
          <a:r>
            <a:rPr lang="ru-RU" sz="2900" b="1" kern="1200" dirty="0" smtClean="0">
              <a:latin typeface="Arial" pitchFamily="34" charset="0"/>
              <a:cs typeface="Arial" pitchFamily="34" charset="0"/>
            </a:rPr>
            <a:t> </a:t>
          </a:r>
          <a:endParaRPr lang="ru-RU" sz="2900" b="1" kern="1200" dirty="0"/>
        </a:p>
      </dsp:txBody>
      <dsp:txXfrm rot="-5400000">
        <a:off x="999284" y="45849"/>
        <a:ext cx="7670855" cy="837312"/>
      </dsp:txXfrm>
    </dsp:sp>
    <dsp:sp modelId="{B6A01BA2-D247-4E25-BBDD-1318C2F4CD36}">
      <dsp:nvSpPr>
        <dsp:cNvPr id="0" name=""/>
        <dsp:cNvSpPr/>
      </dsp:nvSpPr>
      <dsp:spPr>
        <a:xfrm rot="5400000">
          <a:off x="-239016" y="1457814"/>
          <a:ext cx="1427548" cy="999283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8415" tIns="18415" rIns="18415" bIns="18415" numCol="1" spcCol="1270" anchor="ctr" anchorCtr="0">
          <a:noAutofit/>
        </a:bodyPr>
        <a:lstStyle/>
        <a:p>
          <a:pPr lvl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900" kern="1200" dirty="0">
              <a:latin typeface="Arial" pitchFamily="34" charset="0"/>
              <a:cs typeface="Arial" pitchFamily="34" charset="0"/>
            </a:rPr>
            <a:t>2</a:t>
          </a:r>
        </a:p>
      </dsp:txBody>
      <dsp:txXfrm rot="-5400000">
        <a:off x="-24883" y="1743324"/>
        <a:ext cx="999283" cy="428265"/>
      </dsp:txXfrm>
    </dsp:sp>
    <dsp:sp modelId="{310E2B58-E765-4E23-AD6A-EB5002B4E674}">
      <dsp:nvSpPr>
        <dsp:cNvPr id="0" name=""/>
        <dsp:cNvSpPr/>
      </dsp:nvSpPr>
      <dsp:spPr>
        <a:xfrm rot="5400000">
          <a:off x="4341901" y="-2067253"/>
          <a:ext cx="927906" cy="7716152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chilly" dir="t"/>
        </a:scene3d>
        <a:sp3d prstMaterial="dkEdge">
          <a:bevelT w="25400" h="6350" prst="softRound"/>
          <a:bevelB w="0" h="0" prst="convex"/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06248" tIns="18415" rIns="18415" bIns="18415" numCol="1" spcCol="1270" anchor="ctr" anchorCtr="0">
          <a:noAutofit/>
        </a:bodyPr>
        <a:lstStyle/>
        <a:p>
          <a:pPr marL="285750" lvl="1" indent="-285750" algn="l" defTabSz="12890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kk-KZ" sz="2900" kern="1200" dirty="0" smtClean="0">
              <a:latin typeface="Arial" pitchFamily="34" charset="0"/>
              <a:cs typeface="Arial" pitchFamily="34" charset="0"/>
            </a:rPr>
            <a:t>3200</a:t>
          </a:r>
          <a:r>
            <a:rPr lang="ru-RU" sz="2900" kern="1200" dirty="0" smtClean="0">
              <a:latin typeface="Arial" pitchFamily="34" charset="0"/>
              <a:cs typeface="Arial" pitchFamily="34" charset="0"/>
            </a:rPr>
            <a:t> </a:t>
          </a:r>
          <a:r>
            <a:rPr lang="ru-RU" sz="2900" b="1" kern="1200" dirty="0" err="1" smtClean="0">
              <a:latin typeface="Arial" pitchFamily="34" charset="0"/>
              <a:cs typeface="Arial" pitchFamily="34" charset="0"/>
            </a:rPr>
            <a:t>мың</a:t>
          </a:r>
          <a:r>
            <a:rPr lang="ru-RU" sz="2900" b="1" kern="1200" dirty="0">
              <a:latin typeface="Arial" pitchFamily="34" charset="0"/>
              <a:cs typeface="Arial" pitchFamily="34" charset="0"/>
            </a:rPr>
            <a:t>. </a:t>
          </a:r>
          <a:r>
            <a:rPr lang="ru-RU" sz="2900" b="1" kern="1200" dirty="0" err="1">
              <a:latin typeface="Arial" pitchFamily="34" charset="0"/>
              <a:cs typeface="Arial" pitchFamily="34" charset="0"/>
            </a:rPr>
            <a:t>теңге</a:t>
          </a:r>
          <a:r>
            <a:rPr lang="ru-RU" sz="2900" b="1" kern="1200" dirty="0">
              <a:latin typeface="Arial" pitchFamily="34" charset="0"/>
              <a:cs typeface="Arial" pitchFamily="34" charset="0"/>
            </a:rPr>
            <a:t> </a:t>
          </a:r>
          <a:r>
            <a:rPr lang="ru-RU" sz="2900" b="1" kern="1200" dirty="0" err="1" smtClean="0">
              <a:latin typeface="Arial" pitchFamily="34" charset="0"/>
              <a:cs typeface="Arial" pitchFamily="34" charset="0"/>
            </a:rPr>
            <a:t>көлік</a:t>
          </a:r>
          <a:r>
            <a:rPr lang="ru-RU" sz="2900" b="1" kern="1200" dirty="0" smtClean="0">
              <a:latin typeface="Arial" pitchFamily="34" charset="0"/>
              <a:cs typeface="Arial" pitchFamily="34" charset="0"/>
            </a:rPr>
            <a:t> </a:t>
          </a:r>
          <a:r>
            <a:rPr lang="ru-RU" sz="2900" b="1" kern="1200" dirty="0" err="1" smtClean="0">
              <a:latin typeface="Arial" pitchFamily="34" charset="0"/>
              <a:cs typeface="Arial" pitchFamily="34" charset="0"/>
            </a:rPr>
            <a:t>және</a:t>
          </a:r>
          <a:r>
            <a:rPr lang="ru-RU" sz="2900" b="1" kern="1200" dirty="0" smtClean="0">
              <a:latin typeface="Arial" pitchFamily="34" charset="0"/>
              <a:cs typeface="Arial" pitchFamily="34" charset="0"/>
            </a:rPr>
            <a:t> </a:t>
          </a:r>
          <a:r>
            <a:rPr lang="ru-RU" sz="2900" b="1" kern="1200" dirty="0" err="1" smtClean="0">
              <a:latin typeface="Arial" pitchFamily="34" charset="0"/>
              <a:cs typeface="Arial" pitchFamily="34" charset="0"/>
            </a:rPr>
            <a:t>байланыс</a:t>
          </a:r>
          <a:endParaRPr lang="ru-RU" sz="2900" b="1" kern="1200" dirty="0"/>
        </a:p>
      </dsp:txBody>
      <dsp:txXfrm rot="-5400000">
        <a:off x="947779" y="1372166"/>
        <a:ext cx="7670855" cy="837312"/>
      </dsp:txXfrm>
    </dsp:sp>
    <dsp:sp modelId="{D85C4AB8-7AF1-459B-B739-58AEC191FE24}">
      <dsp:nvSpPr>
        <dsp:cNvPr id="0" name=""/>
        <dsp:cNvSpPr/>
      </dsp:nvSpPr>
      <dsp:spPr>
        <a:xfrm rot="5400000">
          <a:off x="-239016" y="2888594"/>
          <a:ext cx="1427548" cy="999283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8415" tIns="18415" rIns="18415" bIns="18415" numCol="1" spcCol="1270" anchor="ctr" anchorCtr="0">
          <a:noAutofit/>
        </a:bodyPr>
        <a:lstStyle/>
        <a:p>
          <a:pPr lvl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900" kern="1200" dirty="0">
              <a:latin typeface="Arial" pitchFamily="34" charset="0"/>
              <a:cs typeface="Arial" pitchFamily="34" charset="0"/>
            </a:rPr>
            <a:t> 3</a:t>
          </a:r>
        </a:p>
      </dsp:txBody>
      <dsp:txXfrm rot="-5400000">
        <a:off x="-24883" y="3174104"/>
        <a:ext cx="999283" cy="428265"/>
      </dsp:txXfrm>
    </dsp:sp>
    <dsp:sp modelId="{0ACC2D12-C908-4EAB-B206-B0E11615401D}">
      <dsp:nvSpPr>
        <dsp:cNvPr id="0" name=""/>
        <dsp:cNvSpPr/>
      </dsp:nvSpPr>
      <dsp:spPr>
        <a:xfrm rot="5400000">
          <a:off x="4178978" y="-769429"/>
          <a:ext cx="1306993" cy="7815690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chilly" dir="t"/>
        </a:scene3d>
        <a:sp3d prstMaterial="dkEdge">
          <a:bevelT w="25400" h="6350" prst="softRound"/>
          <a:bevelB w="0" h="0" prst="convex"/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2024" tIns="17145" rIns="17145" bIns="17145" numCol="1" spcCol="1270" anchor="ctr" anchorCtr="0">
          <a:noAutofit/>
        </a:bodyPr>
        <a:lstStyle/>
        <a:p>
          <a:pPr marL="228600" lvl="1" indent="-228600" algn="l" defTabSz="12001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700" b="1" kern="1200" dirty="0" smtClean="0"/>
            <a:t>7153</a:t>
          </a:r>
          <a:r>
            <a:rPr lang="ru-RU" sz="2700" b="1" kern="1200" dirty="0" smtClean="0"/>
            <a:t> </a:t>
          </a:r>
          <a:r>
            <a:rPr lang="ru-RU" sz="2700" b="1" kern="1200" dirty="0" err="1" smtClean="0"/>
            <a:t>мың</a:t>
          </a:r>
          <a:r>
            <a:rPr lang="ru-RU" sz="2700" b="1" kern="1200" dirty="0" smtClean="0"/>
            <a:t> </a:t>
          </a:r>
          <a:r>
            <a:rPr lang="ru-RU" sz="2700" b="1" kern="1200" dirty="0" err="1"/>
            <a:t>теңге</a:t>
          </a:r>
          <a:r>
            <a:rPr lang="ru-RU" sz="2700" b="1" kern="1200" dirty="0"/>
            <a:t> </a:t>
          </a:r>
          <a:r>
            <a:rPr lang="ru-RU" sz="2700" b="1" kern="1200" dirty="0" smtClean="0"/>
            <a:t>е</a:t>
          </a:r>
          <a:r>
            <a:rPr lang="kk-KZ" sz="2400" b="1" kern="1200" dirty="0" smtClean="0">
              <a:latin typeface="Arial" panose="020B0604020202020204" pitchFamily="34" charset="0"/>
              <a:cs typeface="Arial" panose="020B0604020202020204" pitchFamily="34" charset="0"/>
            </a:rPr>
            <a:t>лді мекендердегі көшелерді жарықтандыру</a:t>
          </a:r>
          <a:endParaRPr lang="ru-RU" sz="2400" b="1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 rot="-5400000">
        <a:off x="924630" y="2548721"/>
        <a:ext cx="7751888" cy="1179389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radial4">
  <dgm:title val=""/>
  <dgm:desc val=""/>
  <dgm:catLst>
    <dgm:cat type="relationship" pri="19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5" srcId="1" destId="11" srcOrd="0" destOrd="0"/>
        <dgm:cxn modelId="16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ycle">
    <dgm:varLst>
      <dgm:chMax val="1"/>
      <dgm:dir/>
      <dgm:animLvl val="ctr"/>
      <dgm:resizeHandles val="exact"/>
    </dgm:varLst>
    <dgm:choose name="Name0">
      <dgm:if name="Name1" func="var" arg="dir" op="equ" val="norm">
        <dgm:choose name="Name2">
          <dgm:if name="Name3" axis="ch ch" ptType="node node" st="1 1" cnt="1 0" func="cnt" op="lte" val="1">
            <dgm:alg type="cycle">
              <dgm:param type="stAng" val="0"/>
              <dgm:param type="spanAng" val="360"/>
              <dgm:param type="ctrShpMap" val="fNode"/>
            </dgm:alg>
          </dgm:if>
          <dgm:else name="Name4">
            <dgm:choose name="Name5">
              <dgm:if name="Name6" axis="ch ch" ptType="node node" st="1 1" cnt="1 0" func="cnt" op="lte" val="3">
                <dgm:alg type="cycle">
                  <dgm:param type="stAng" val="-55"/>
                  <dgm:param type="spanAng" val="110"/>
                  <dgm:param type="ctrShpMap" val="fNode"/>
                </dgm:alg>
              </dgm:if>
              <dgm:else name="Name7">
                <dgm:choose name="Name8">
                  <dgm:if name="Name9" axis="ch ch" ptType="node node" st="1 1" cnt="1 0" func="cnt" op="equ" val="4">
                    <dgm:alg type="cycle">
                      <dgm:param type="stAng" val="-75"/>
                      <dgm:param type="spanAng" val="150"/>
                      <dgm:param type="ctrShpMap" val="fNode"/>
                    </dgm:alg>
                  </dgm:if>
                  <dgm:else name="Name10">
                    <dgm:alg type="cycle">
                      <dgm:param type="stAng" val="-90"/>
                      <dgm:param type="spanAng" val="180"/>
                      <dgm:param type="ctrShpMap" val="fNode"/>
                    </dgm:alg>
                  </dgm:else>
                </dgm:choose>
              </dgm:else>
            </dgm:choose>
          </dgm:else>
        </dgm:choose>
      </dgm:if>
      <dgm:else name="Name11">
        <dgm:choose name="Name12">
          <dgm:if name="Name13" axis="ch ch" ptType="node node" st="1 1" cnt="1 0" func="cnt" op="lte" val="1">
            <dgm:alg type="cycle">
              <dgm:param type="stAng" val="0"/>
              <dgm:param type="spanAng" val="-360"/>
              <dgm:param type="ctrShpMap" val="fNode"/>
            </dgm:alg>
          </dgm:if>
          <dgm:else name="Name14">
            <dgm:choose name="Name15">
              <dgm:if name="Name16" axis="ch ch" ptType="node node" st="1 1" cnt="1 0" func="cnt" op="lte" val="3">
                <dgm:alg type="cycle">
                  <dgm:param type="stAng" val="55"/>
                  <dgm:param type="spanAng" val="-110"/>
                  <dgm:param type="ctrShpMap" val="fNode"/>
                </dgm:alg>
              </dgm:if>
              <dgm:else name="Name17">
                <dgm:choose name="Name18">
                  <dgm:if name="Name19" axis="ch ch" ptType="node node" st="1 1" cnt="1 0" func="cnt" op="equ" val="4">
                    <dgm:alg type="cycle">
                      <dgm:param type="stAng" val="75"/>
                      <dgm:param type="spanAng" val="-150"/>
                      <dgm:param type="ctrShpMap" val="fNode"/>
                    </dgm:alg>
                  </dgm:if>
                  <dgm:else name="Name20">
                    <dgm:alg type="cycle">
                      <dgm:param type="stAng" val="90"/>
                      <dgm:param type="spanAng" val="-180"/>
                      <dgm:param type="ctrShpMap" val="fNode"/>
                    </dgm:alg>
                  </dgm:else>
                </dgm:choose>
              </dgm:else>
            </dgm:choose>
          </dgm:else>
        </dgm:choose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node" refType="w" refFor="ch" refForName="centerShape" fact="0.95"/>
      <dgm:constr type="h" for="ch" forName="parTrans" refType="w" refFor="ch" refForName="centerShape" fact="0.285"/>
      <dgm:constr type="sp" refType="w" refFor="ch" refForName="centerShape" op="equ" fact="0.23"/>
      <dgm:constr type="sibSp" refType="w" refFor="ch" refForName="node" fact="0.1"/>
      <dgm:constr type="primFontSz" for="ch" forName="node" op="equ"/>
    </dgm:constrLst>
    <dgm:choose name="Name21">
      <dgm:if name="Name22" axis="ch ch" ptType="node node" st="1 1" cnt="1 0" func="cnt" op="lte" val="5">
        <dgm:ruleLst>
          <dgm:rule type="w" for="ch" forName="centerShape" val="NaN" fact="0.27" max="NaN"/>
        </dgm:ruleLst>
      </dgm:if>
      <dgm:else name="Name23">
        <dgm:ruleLst>
          <dgm:rule type="w" for="ch" forName="centerShape" val="NaN" fact="0.27" max="NaN"/>
          <dgm:rule type="w" for="ch" forName="node" val="NaN" fact="0.7" max="NaN"/>
        </dgm:ruleLst>
      </dgm:else>
    </dgm:choose>
    <dgm:forEach name="Name24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tMarg" refType="primFontSz" fact="0.05"/>
          <dgm:constr type="bMarg" refType="primFontSz" fact="0.05"/>
          <dgm:constr type="lMarg" refType="primFontSz" fact="0.05"/>
          <dgm:constr type="rMarg" refType="primFontSz" fact="0.05"/>
          <dgm:constr type="primFontSz" val="65"/>
          <dgm:constr type="h" refType="w"/>
        </dgm:constrLst>
        <dgm:ruleLst>
          <dgm:rule type="primFontSz" val="5" fact="NaN" max="NaN"/>
        </dgm:ruleLst>
      </dgm:layoutNode>
      <dgm:forEach name="Name25" axis="ch">
        <dgm:forEach name="Name26" axis="self" ptType="parTrans">
          <dgm:layoutNode name="parTrans" styleLbl="bgSibTrans2D1">
            <dgm:alg type="conn">
              <dgm:param type="begPts" val="auto"/>
              <dgm:param type="endPts" val="ctr"/>
              <dgm:param type="endSty" val="noArr"/>
              <dgm:param type="begSty" val="arr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begPad" refType="connDist" fact="0.055"/>
              <dgm:constr type="endPad"/>
            </dgm:constrLst>
            <dgm:ruleLst/>
          </dgm:layoutNode>
        </dgm:forEach>
        <dgm:forEach name="Name27" axis="self" ptType="node">
          <dgm:layoutNode name="node" styleLbl="node1">
            <dgm:varLst>
              <dgm:bulletEnabled val="1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OrSelf" ptType="node"/>
            <dgm:constrLst>
              <dgm:constr type="primFontSz" val="65"/>
              <dgm:constr type="h" refType="w" fact="0.8"/>
              <dgm:constr type="tMarg" refType="primFontSz" fact="0.15"/>
              <dgm:constr type="bMarg" refType="primFontSz" fact="0.15"/>
              <dgm:constr type="lMarg" refType="primFontSz" fact="0.15"/>
              <dgm:constr type="rMarg" refType="primFontSz" fact="0.15"/>
            </dgm:constrLst>
            <dgm:ruleLst>
              <dgm:rule type="primFontSz" val="5" fact="NaN" max="NaN"/>
            </dgm:ruleLst>
          </dgm:layoutNode>
        </dgm:forEach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3d4">
  <dgm:title val=""/>
  <dgm:desc val=""/>
  <dgm:catLst>
    <dgm:cat type="3D" pri="11400"/>
  </dgm:catLst>
  <dgm:scene3d>
    <a:camera prst="orthographicFront"/>
    <a:lightRig rig="threePt" dir="t"/>
  </dgm:scene3d>
  <dgm:styleLbl name="node0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chilly" dir="t"/>
    </dgm:scene3d>
    <dgm:sp3d z="12700" extrusionH="12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ImgPlace1">
    <dgm:scene3d>
      <a:camera prst="orthographicFront"/>
      <a:lightRig rig="chilly" dir="t"/>
    </dgm:scene3d>
    <dgm:sp3d z="-257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chilly" dir="t"/>
    </dgm:scene3d>
    <dgm:sp3d z="-700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chilly" dir="t"/>
    </dgm:scene3d>
    <dgm:sp3d z="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/>
      <a:lightRig rig="chilly" dir="t"/>
    </dgm:scene3d>
    <dgm:sp3d z="-25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chilly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chilly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chilly" dir="t"/>
    </dgm:scene3d>
    <dgm:sp3d z="1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/>
      <a:lightRig rig="chilly" dir="t"/>
    </dgm:scene3d>
    <dgm:sp3d z="1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chilly" dir="t"/>
    </dgm:scene3d>
    <dgm:sp3d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chilly" dir="t"/>
    </dgm:scene3d>
    <dgm:sp3d prstMaterial="dkEdge">
      <a:bevelT w="127000" h="254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chilly" dir="t"/>
    </dgm:scene3d>
    <dgm:sp3d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chilly" dir="t"/>
    </dgm:scene3d>
    <dgm:sp3d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chilly" dir="t"/>
    </dgm:scene3d>
    <dgm:sp3d z="-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chilly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chilly" dir="t"/>
    </dgm:scene3d>
    <dgm:sp3d z="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0B4112F-355B-4467-AD38-3DF7C1E54B73}" type="datetimeFigureOut">
              <a:rPr lang="en-US" smtClean="0"/>
              <a:t>10/19/2026</a:t>
            </a:fld>
            <a:endParaRPr lang="en-US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54C7272-F8B7-467C-A277-3E06FEBA1D1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106022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4C7272-F8B7-467C-A277-3E06FEBA1D10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832254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ounded Rectangle 15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7" name="Group 9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1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5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600200"/>
            <a:ext cx="7772400" cy="1780108"/>
          </a:xfrm>
        </p:spPr>
        <p:txBody>
          <a:bodyPr anchor="b">
            <a:normAutofit/>
          </a:bodyPr>
          <a:lstStyle>
            <a:lvl1pPr>
              <a:defRPr sz="4400">
                <a:solidFill>
                  <a:srgbClr val="FFFF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556001"/>
            <a:ext cx="6400800" cy="1473200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D6612D-DF11-4D60-B7D1-9953CA9C19E2}" type="datetimeFigureOut">
              <a:rPr lang="ru-RU" smtClean="0"/>
              <a:pPr/>
              <a:t>19.10.2026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9A3DB-496D-4EEB-A56A-24E195B55E8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D6612D-DF11-4D60-B7D1-9953CA9C19E2}" type="datetimeFigureOut">
              <a:rPr lang="ru-RU" smtClean="0"/>
              <a:pPr/>
              <a:t>19.10.2026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9A3DB-496D-4EEB-A56A-24E195B55E8B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4736592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Freeform 14"/>
          <p:cNvSpPr>
            <a:spLocks/>
          </p:cNvSpPr>
          <p:nvPr/>
        </p:nvSpPr>
        <p:spPr bwMode="hidden">
          <a:xfrm>
            <a:off x="6047438" y="4203592"/>
            <a:ext cx="2876429" cy="714026"/>
          </a:xfrm>
          <a:custGeom>
            <a:avLst/>
            <a:gdLst/>
            <a:ahLst/>
            <a:cxnLst>
              <a:cxn ang="0">
                <a:pos x="2700" y="0"/>
              </a:cxn>
              <a:cxn ang="0">
                <a:pos x="2700" y="0"/>
              </a:cxn>
              <a:cxn ang="0">
                <a:pos x="2586" y="18"/>
              </a:cxn>
              <a:cxn ang="0">
                <a:pos x="2470" y="38"/>
              </a:cxn>
              <a:cxn ang="0">
                <a:pos x="2352" y="60"/>
              </a:cxn>
              <a:cxn ang="0">
                <a:pos x="2230" y="82"/>
              </a:cxn>
              <a:cxn ang="0">
                <a:pos x="2106" y="108"/>
              </a:cxn>
              <a:cxn ang="0">
                <a:pos x="1978" y="134"/>
              </a:cxn>
              <a:cxn ang="0">
                <a:pos x="1848" y="164"/>
              </a:cxn>
              <a:cxn ang="0">
                <a:pos x="1714" y="194"/>
              </a:cxn>
              <a:cxn ang="0">
                <a:pos x="1714" y="194"/>
              </a:cxn>
              <a:cxn ang="0">
                <a:pos x="1472" y="252"/>
              </a:cxn>
              <a:cxn ang="0">
                <a:pos x="1236" y="304"/>
              </a:cxn>
              <a:cxn ang="0">
                <a:pos x="1010" y="352"/>
              </a:cxn>
              <a:cxn ang="0">
                <a:pos x="792" y="398"/>
              </a:cxn>
              <a:cxn ang="0">
                <a:pos x="584" y="438"/>
              </a:cxn>
              <a:cxn ang="0">
                <a:pos x="382" y="474"/>
              </a:cxn>
              <a:cxn ang="0">
                <a:pos x="188" y="508"/>
              </a:cxn>
              <a:cxn ang="0">
                <a:pos x="0" y="538"/>
              </a:cxn>
              <a:cxn ang="0">
                <a:pos x="0" y="538"/>
              </a:cxn>
              <a:cxn ang="0">
                <a:pos x="130" y="556"/>
              </a:cxn>
              <a:cxn ang="0">
                <a:pos x="254" y="572"/>
              </a:cxn>
              <a:cxn ang="0">
                <a:pos x="374" y="586"/>
              </a:cxn>
              <a:cxn ang="0">
                <a:pos x="492" y="598"/>
              </a:cxn>
              <a:cxn ang="0">
                <a:pos x="606" y="610"/>
              </a:cxn>
              <a:cxn ang="0">
                <a:pos x="716" y="618"/>
              </a:cxn>
              <a:cxn ang="0">
                <a:pos x="822" y="626"/>
              </a:cxn>
              <a:cxn ang="0">
                <a:pos x="926" y="632"/>
              </a:cxn>
              <a:cxn ang="0">
                <a:pos x="1028" y="636"/>
              </a:cxn>
              <a:cxn ang="0">
                <a:pos x="1126" y="638"/>
              </a:cxn>
              <a:cxn ang="0">
                <a:pos x="1220" y="640"/>
              </a:cxn>
              <a:cxn ang="0">
                <a:pos x="1312" y="640"/>
              </a:cxn>
              <a:cxn ang="0">
                <a:pos x="1402" y="638"/>
              </a:cxn>
              <a:cxn ang="0">
                <a:pos x="1490" y="636"/>
              </a:cxn>
              <a:cxn ang="0">
                <a:pos x="1574" y="632"/>
              </a:cxn>
              <a:cxn ang="0">
                <a:pos x="1656" y="626"/>
              </a:cxn>
              <a:cxn ang="0">
                <a:pos x="1734" y="620"/>
              </a:cxn>
              <a:cxn ang="0">
                <a:pos x="1812" y="612"/>
              </a:cxn>
              <a:cxn ang="0">
                <a:pos x="1886" y="602"/>
              </a:cxn>
              <a:cxn ang="0">
                <a:pos x="1960" y="592"/>
              </a:cxn>
              <a:cxn ang="0">
                <a:pos x="2030" y="580"/>
              </a:cxn>
              <a:cxn ang="0">
                <a:pos x="2100" y="568"/>
              </a:cxn>
              <a:cxn ang="0">
                <a:pos x="2166" y="554"/>
              </a:cxn>
              <a:cxn ang="0">
                <a:pos x="2232" y="540"/>
              </a:cxn>
              <a:cxn ang="0">
                <a:pos x="2296" y="524"/>
              </a:cxn>
              <a:cxn ang="0">
                <a:pos x="2358" y="508"/>
              </a:cxn>
              <a:cxn ang="0">
                <a:pos x="2418" y="490"/>
              </a:cxn>
              <a:cxn ang="0">
                <a:pos x="2478" y="472"/>
              </a:cxn>
              <a:cxn ang="0">
                <a:pos x="2592" y="432"/>
              </a:cxn>
              <a:cxn ang="0">
                <a:pos x="2702" y="390"/>
              </a:cxn>
              <a:cxn ang="0">
                <a:pos x="2702" y="390"/>
              </a:cxn>
              <a:cxn ang="0">
                <a:pos x="2706" y="388"/>
              </a:cxn>
              <a:cxn ang="0">
                <a:pos x="2706" y="388"/>
              </a:cxn>
              <a:cxn ang="0">
                <a:pos x="2706" y="0"/>
              </a:cxn>
              <a:cxn ang="0">
                <a:pos x="2706" y="0"/>
              </a:cxn>
              <a:cxn ang="0">
                <a:pos x="2700" y="0"/>
              </a:cxn>
              <a:cxn ang="0">
                <a:pos x="2700" y="0"/>
              </a:cxn>
            </a:cxnLst>
            <a:rect l="0" t="0" r="r" b="b"/>
            <a:pathLst>
              <a:path w="2706" h="640">
                <a:moveTo>
                  <a:pt x="2700" y="0"/>
                </a:moveTo>
                <a:lnTo>
                  <a:pt x="2700" y="0"/>
                </a:lnTo>
                <a:lnTo>
                  <a:pt x="2586" y="18"/>
                </a:lnTo>
                <a:lnTo>
                  <a:pt x="2470" y="38"/>
                </a:lnTo>
                <a:lnTo>
                  <a:pt x="2352" y="60"/>
                </a:lnTo>
                <a:lnTo>
                  <a:pt x="2230" y="82"/>
                </a:lnTo>
                <a:lnTo>
                  <a:pt x="2106" y="108"/>
                </a:lnTo>
                <a:lnTo>
                  <a:pt x="1978" y="134"/>
                </a:lnTo>
                <a:lnTo>
                  <a:pt x="1848" y="164"/>
                </a:lnTo>
                <a:lnTo>
                  <a:pt x="1714" y="194"/>
                </a:lnTo>
                <a:lnTo>
                  <a:pt x="1714" y="194"/>
                </a:lnTo>
                <a:lnTo>
                  <a:pt x="1472" y="252"/>
                </a:lnTo>
                <a:lnTo>
                  <a:pt x="1236" y="304"/>
                </a:lnTo>
                <a:lnTo>
                  <a:pt x="1010" y="352"/>
                </a:lnTo>
                <a:lnTo>
                  <a:pt x="792" y="398"/>
                </a:lnTo>
                <a:lnTo>
                  <a:pt x="584" y="438"/>
                </a:lnTo>
                <a:lnTo>
                  <a:pt x="382" y="474"/>
                </a:lnTo>
                <a:lnTo>
                  <a:pt x="188" y="508"/>
                </a:lnTo>
                <a:lnTo>
                  <a:pt x="0" y="538"/>
                </a:lnTo>
                <a:lnTo>
                  <a:pt x="0" y="538"/>
                </a:lnTo>
                <a:lnTo>
                  <a:pt x="130" y="556"/>
                </a:lnTo>
                <a:lnTo>
                  <a:pt x="254" y="572"/>
                </a:lnTo>
                <a:lnTo>
                  <a:pt x="374" y="586"/>
                </a:lnTo>
                <a:lnTo>
                  <a:pt x="492" y="598"/>
                </a:lnTo>
                <a:lnTo>
                  <a:pt x="606" y="610"/>
                </a:lnTo>
                <a:lnTo>
                  <a:pt x="716" y="618"/>
                </a:lnTo>
                <a:lnTo>
                  <a:pt x="822" y="626"/>
                </a:lnTo>
                <a:lnTo>
                  <a:pt x="926" y="632"/>
                </a:lnTo>
                <a:lnTo>
                  <a:pt x="1028" y="636"/>
                </a:lnTo>
                <a:lnTo>
                  <a:pt x="1126" y="638"/>
                </a:lnTo>
                <a:lnTo>
                  <a:pt x="1220" y="640"/>
                </a:lnTo>
                <a:lnTo>
                  <a:pt x="1312" y="640"/>
                </a:lnTo>
                <a:lnTo>
                  <a:pt x="1402" y="638"/>
                </a:lnTo>
                <a:lnTo>
                  <a:pt x="1490" y="636"/>
                </a:lnTo>
                <a:lnTo>
                  <a:pt x="1574" y="632"/>
                </a:lnTo>
                <a:lnTo>
                  <a:pt x="1656" y="626"/>
                </a:lnTo>
                <a:lnTo>
                  <a:pt x="1734" y="620"/>
                </a:lnTo>
                <a:lnTo>
                  <a:pt x="1812" y="612"/>
                </a:lnTo>
                <a:lnTo>
                  <a:pt x="1886" y="602"/>
                </a:lnTo>
                <a:lnTo>
                  <a:pt x="1960" y="592"/>
                </a:lnTo>
                <a:lnTo>
                  <a:pt x="2030" y="580"/>
                </a:lnTo>
                <a:lnTo>
                  <a:pt x="2100" y="568"/>
                </a:lnTo>
                <a:lnTo>
                  <a:pt x="2166" y="554"/>
                </a:lnTo>
                <a:lnTo>
                  <a:pt x="2232" y="540"/>
                </a:lnTo>
                <a:lnTo>
                  <a:pt x="2296" y="524"/>
                </a:lnTo>
                <a:lnTo>
                  <a:pt x="2358" y="508"/>
                </a:lnTo>
                <a:lnTo>
                  <a:pt x="2418" y="490"/>
                </a:lnTo>
                <a:lnTo>
                  <a:pt x="2478" y="472"/>
                </a:lnTo>
                <a:lnTo>
                  <a:pt x="2592" y="432"/>
                </a:lnTo>
                <a:lnTo>
                  <a:pt x="2702" y="390"/>
                </a:lnTo>
                <a:lnTo>
                  <a:pt x="2702" y="390"/>
                </a:lnTo>
                <a:lnTo>
                  <a:pt x="2706" y="388"/>
                </a:lnTo>
                <a:lnTo>
                  <a:pt x="2706" y="388"/>
                </a:lnTo>
                <a:lnTo>
                  <a:pt x="2706" y="0"/>
                </a:lnTo>
                <a:lnTo>
                  <a:pt x="2706" y="0"/>
                </a:lnTo>
                <a:lnTo>
                  <a:pt x="2700" y="0"/>
                </a:lnTo>
                <a:lnTo>
                  <a:pt x="2700" y="0"/>
                </a:lnTo>
                <a:close/>
              </a:path>
            </a:pathLst>
          </a:custGeom>
          <a:solidFill>
            <a:schemeClr val="bg2">
              <a:alpha val="29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Freeform 18"/>
          <p:cNvSpPr>
            <a:spLocks/>
          </p:cNvSpPr>
          <p:nvPr/>
        </p:nvSpPr>
        <p:spPr bwMode="hidden">
          <a:xfrm>
            <a:off x="2619320" y="4075290"/>
            <a:ext cx="5544515" cy="850138"/>
          </a:xfrm>
          <a:custGeom>
            <a:avLst/>
            <a:gdLst/>
            <a:ahLst/>
            <a:cxnLst>
              <a:cxn ang="0">
                <a:pos x="5216" y="714"/>
              </a:cxn>
              <a:cxn ang="0">
                <a:pos x="4984" y="686"/>
              </a:cxn>
              <a:cxn ang="0">
                <a:pos x="4478" y="610"/>
              </a:cxn>
              <a:cxn ang="0">
                <a:pos x="3914" y="508"/>
              </a:cxn>
              <a:cxn ang="0">
                <a:pos x="3286" y="374"/>
              </a:cxn>
              <a:cxn ang="0">
                <a:pos x="2946" y="296"/>
              </a:cxn>
              <a:cxn ang="0">
                <a:pos x="2682" y="236"/>
              </a:cxn>
              <a:cxn ang="0">
                <a:pos x="2430" y="184"/>
              </a:cxn>
              <a:cxn ang="0">
                <a:pos x="2190" y="140"/>
              </a:cxn>
              <a:cxn ang="0">
                <a:pos x="1960" y="102"/>
              </a:cxn>
              <a:cxn ang="0">
                <a:pos x="1740" y="72"/>
              </a:cxn>
              <a:cxn ang="0">
                <a:pos x="1334" y="28"/>
              </a:cxn>
              <a:cxn ang="0">
                <a:pos x="970" y="4"/>
              </a:cxn>
              <a:cxn ang="0">
                <a:pos x="644" y="0"/>
              </a:cxn>
              <a:cxn ang="0">
                <a:pos x="358" y="10"/>
              </a:cxn>
              <a:cxn ang="0">
                <a:pos x="110" y="32"/>
              </a:cxn>
              <a:cxn ang="0">
                <a:pos x="0" y="48"/>
              </a:cxn>
              <a:cxn ang="0">
                <a:pos x="314" y="86"/>
              </a:cxn>
              <a:cxn ang="0">
                <a:pos x="652" y="140"/>
              </a:cxn>
              <a:cxn ang="0">
                <a:pos x="1014" y="210"/>
              </a:cxn>
              <a:cxn ang="0">
                <a:pos x="1402" y="296"/>
              </a:cxn>
              <a:cxn ang="0">
                <a:pos x="1756" y="378"/>
              </a:cxn>
              <a:cxn ang="0">
                <a:pos x="2408" y="516"/>
              </a:cxn>
              <a:cxn ang="0">
                <a:pos x="2708" y="572"/>
              </a:cxn>
              <a:cxn ang="0">
                <a:pos x="2992" y="620"/>
              </a:cxn>
              <a:cxn ang="0">
                <a:pos x="3260" y="662"/>
              </a:cxn>
              <a:cxn ang="0">
                <a:pos x="3512" y="694"/>
              </a:cxn>
              <a:cxn ang="0">
                <a:pos x="3750" y="722"/>
              </a:cxn>
              <a:cxn ang="0">
                <a:pos x="3974" y="740"/>
              </a:cxn>
              <a:cxn ang="0">
                <a:pos x="4184" y="754"/>
              </a:cxn>
              <a:cxn ang="0">
                <a:pos x="4384" y="762"/>
              </a:cxn>
              <a:cxn ang="0">
                <a:pos x="4570" y="762"/>
              </a:cxn>
              <a:cxn ang="0">
                <a:pos x="4746" y="758"/>
              </a:cxn>
              <a:cxn ang="0">
                <a:pos x="4912" y="748"/>
              </a:cxn>
              <a:cxn ang="0">
                <a:pos x="5068" y="732"/>
              </a:cxn>
              <a:cxn ang="0">
                <a:pos x="5216" y="714"/>
              </a:cxn>
            </a:cxnLst>
            <a:rect l="0" t="0" r="r" b="b"/>
            <a:pathLst>
              <a:path w="5216" h="762">
                <a:moveTo>
                  <a:pt x="5216" y="714"/>
                </a:moveTo>
                <a:lnTo>
                  <a:pt x="5216" y="714"/>
                </a:lnTo>
                <a:lnTo>
                  <a:pt x="5102" y="700"/>
                </a:lnTo>
                <a:lnTo>
                  <a:pt x="4984" y="686"/>
                </a:lnTo>
                <a:lnTo>
                  <a:pt x="4738" y="652"/>
                </a:lnTo>
                <a:lnTo>
                  <a:pt x="4478" y="610"/>
                </a:lnTo>
                <a:lnTo>
                  <a:pt x="4204" y="564"/>
                </a:lnTo>
                <a:lnTo>
                  <a:pt x="3914" y="508"/>
                </a:lnTo>
                <a:lnTo>
                  <a:pt x="3608" y="446"/>
                </a:lnTo>
                <a:lnTo>
                  <a:pt x="3286" y="374"/>
                </a:lnTo>
                <a:lnTo>
                  <a:pt x="2946" y="296"/>
                </a:lnTo>
                <a:lnTo>
                  <a:pt x="2946" y="296"/>
                </a:lnTo>
                <a:lnTo>
                  <a:pt x="2812" y="266"/>
                </a:lnTo>
                <a:lnTo>
                  <a:pt x="2682" y="236"/>
                </a:lnTo>
                <a:lnTo>
                  <a:pt x="2556" y="210"/>
                </a:lnTo>
                <a:lnTo>
                  <a:pt x="2430" y="184"/>
                </a:lnTo>
                <a:lnTo>
                  <a:pt x="2308" y="162"/>
                </a:lnTo>
                <a:lnTo>
                  <a:pt x="2190" y="140"/>
                </a:lnTo>
                <a:lnTo>
                  <a:pt x="2074" y="120"/>
                </a:lnTo>
                <a:lnTo>
                  <a:pt x="1960" y="102"/>
                </a:lnTo>
                <a:lnTo>
                  <a:pt x="1850" y="86"/>
                </a:lnTo>
                <a:lnTo>
                  <a:pt x="1740" y="72"/>
                </a:lnTo>
                <a:lnTo>
                  <a:pt x="1532" y="46"/>
                </a:lnTo>
                <a:lnTo>
                  <a:pt x="1334" y="28"/>
                </a:lnTo>
                <a:lnTo>
                  <a:pt x="1148" y="14"/>
                </a:lnTo>
                <a:lnTo>
                  <a:pt x="970" y="4"/>
                </a:lnTo>
                <a:lnTo>
                  <a:pt x="802" y="0"/>
                </a:lnTo>
                <a:lnTo>
                  <a:pt x="644" y="0"/>
                </a:lnTo>
                <a:lnTo>
                  <a:pt x="496" y="4"/>
                </a:lnTo>
                <a:lnTo>
                  <a:pt x="358" y="10"/>
                </a:lnTo>
                <a:lnTo>
                  <a:pt x="230" y="20"/>
                </a:lnTo>
                <a:lnTo>
                  <a:pt x="110" y="32"/>
                </a:lnTo>
                <a:lnTo>
                  <a:pt x="0" y="48"/>
                </a:lnTo>
                <a:lnTo>
                  <a:pt x="0" y="48"/>
                </a:lnTo>
                <a:lnTo>
                  <a:pt x="154" y="66"/>
                </a:lnTo>
                <a:lnTo>
                  <a:pt x="314" y="86"/>
                </a:lnTo>
                <a:lnTo>
                  <a:pt x="480" y="112"/>
                </a:lnTo>
                <a:lnTo>
                  <a:pt x="652" y="140"/>
                </a:lnTo>
                <a:lnTo>
                  <a:pt x="830" y="174"/>
                </a:lnTo>
                <a:lnTo>
                  <a:pt x="1014" y="210"/>
                </a:lnTo>
                <a:lnTo>
                  <a:pt x="1206" y="250"/>
                </a:lnTo>
                <a:lnTo>
                  <a:pt x="1402" y="296"/>
                </a:lnTo>
                <a:lnTo>
                  <a:pt x="1402" y="296"/>
                </a:lnTo>
                <a:lnTo>
                  <a:pt x="1756" y="378"/>
                </a:lnTo>
                <a:lnTo>
                  <a:pt x="2092" y="450"/>
                </a:lnTo>
                <a:lnTo>
                  <a:pt x="2408" y="516"/>
                </a:lnTo>
                <a:lnTo>
                  <a:pt x="2562" y="544"/>
                </a:lnTo>
                <a:lnTo>
                  <a:pt x="2708" y="572"/>
                </a:lnTo>
                <a:lnTo>
                  <a:pt x="2852" y="598"/>
                </a:lnTo>
                <a:lnTo>
                  <a:pt x="2992" y="620"/>
                </a:lnTo>
                <a:lnTo>
                  <a:pt x="3128" y="642"/>
                </a:lnTo>
                <a:lnTo>
                  <a:pt x="3260" y="662"/>
                </a:lnTo>
                <a:lnTo>
                  <a:pt x="3388" y="678"/>
                </a:lnTo>
                <a:lnTo>
                  <a:pt x="3512" y="694"/>
                </a:lnTo>
                <a:lnTo>
                  <a:pt x="3632" y="708"/>
                </a:lnTo>
                <a:lnTo>
                  <a:pt x="3750" y="722"/>
                </a:lnTo>
                <a:lnTo>
                  <a:pt x="3864" y="732"/>
                </a:lnTo>
                <a:lnTo>
                  <a:pt x="3974" y="740"/>
                </a:lnTo>
                <a:lnTo>
                  <a:pt x="4080" y="748"/>
                </a:lnTo>
                <a:lnTo>
                  <a:pt x="4184" y="754"/>
                </a:lnTo>
                <a:lnTo>
                  <a:pt x="4286" y="758"/>
                </a:lnTo>
                <a:lnTo>
                  <a:pt x="4384" y="762"/>
                </a:lnTo>
                <a:lnTo>
                  <a:pt x="4478" y="762"/>
                </a:lnTo>
                <a:lnTo>
                  <a:pt x="4570" y="762"/>
                </a:lnTo>
                <a:lnTo>
                  <a:pt x="4660" y="760"/>
                </a:lnTo>
                <a:lnTo>
                  <a:pt x="4746" y="758"/>
                </a:lnTo>
                <a:lnTo>
                  <a:pt x="4830" y="754"/>
                </a:lnTo>
                <a:lnTo>
                  <a:pt x="4912" y="748"/>
                </a:lnTo>
                <a:lnTo>
                  <a:pt x="4992" y="740"/>
                </a:lnTo>
                <a:lnTo>
                  <a:pt x="5068" y="732"/>
                </a:lnTo>
                <a:lnTo>
                  <a:pt x="5144" y="724"/>
                </a:lnTo>
                <a:lnTo>
                  <a:pt x="5216" y="714"/>
                </a:lnTo>
                <a:lnTo>
                  <a:pt x="5216" y="714"/>
                </a:lnTo>
                <a:close/>
              </a:path>
            </a:pathLst>
          </a:custGeom>
          <a:solidFill>
            <a:schemeClr val="bg2">
              <a:alpha val="40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" name="Freeform 22"/>
          <p:cNvSpPr>
            <a:spLocks/>
          </p:cNvSpPr>
          <p:nvPr/>
        </p:nvSpPr>
        <p:spPr bwMode="hidden">
          <a:xfrm>
            <a:off x="2828728" y="4087562"/>
            <a:ext cx="5467980" cy="774272"/>
          </a:xfrm>
          <a:custGeom>
            <a:avLst/>
            <a:gdLst/>
            <a:ahLst/>
            <a:cxnLst>
              <a:cxn ang="0">
                <a:pos x="0" y="70"/>
              </a:cxn>
              <a:cxn ang="0">
                <a:pos x="0" y="70"/>
              </a:cxn>
              <a:cxn ang="0">
                <a:pos x="18" y="66"/>
              </a:cxn>
              <a:cxn ang="0">
                <a:pos x="72" y="56"/>
              </a:cxn>
              <a:cxn ang="0">
                <a:pos x="164" y="42"/>
              </a:cxn>
              <a:cxn ang="0">
                <a:pos x="224" y="34"/>
              </a:cxn>
              <a:cxn ang="0">
                <a:pos x="294" y="26"/>
              </a:cxn>
              <a:cxn ang="0">
                <a:pos x="372" y="20"/>
              </a:cxn>
              <a:cxn ang="0">
                <a:pos x="462" y="14"/>
              </a:cxn>
              <a:cxn ang="0">
                <a:pos x="560" y="8"/>
              </a:cxn>
              <a:cxn ang="0">
                <a:pos x="670" y="4"/>
              </a:cxn>
              <a:cxn ang="0">
                <a:pos x="790" y="2"/>
              </a:cxn>
              <a:cxn ang="0">
                <a:pos x="920" y="0"/>
              </a:cxn>
              <a:cxn ang="0">
                <a:pos x="1060" y="2"/>
              </a:cxn>
              <a:cxn ang="0">
                <a:pos x="1210" y="6"/>
              </a:cxn>
              <a:cxn ang="0">
                <a:pos x="1372" y="14"/>
              </a:cxn>
              <a:cxn ang="0">
                <a:pos x="1544" y="24"/>
              </a:cxn>
              <a:cxn ang="0">
                <a:pos x="1726" y="40"/>
              </a:cxn>
              <a:cxn ang="0">
                <a:pos x="1920" y="58"/>
              </a:cxn>
              <a:cxn ang="0">
                <a:pos x="2126" y="80"/>
              </a:cxn>
              <a:cxn ang="0">
                <a:pos x="2342" y="106"/>
              </a:cxn>
              <a:cxn ang="0">
                <a:pos x="2570" y="138"/>
              </a:cxn>
              <a:cxn ang="0">
                <a:pos x="2808" y="174"/>
              </a:cxn>
              <a:cxn ang="0">
                <a:pos x="3058" y="216"/>
              </a:cxn>
              <a:cxn ang="0">
                <a:pos x="3320" y="266"/>
              </a:cxn>
              <a:cxn ang="0">
                <a:pos x="3594" y="320"/>
              </a:cxn>
              <a:cxn ang="0">
                <a:pos x="3880" y="380"/>
              </a:cxn>
              <a:cxn ang="0">
                <a:pos x="4178" y="448"/>
              </a:cxn>
              <a:cxn ang="0">
                <a:pos x="4488" y="522"/>
              </a:cxn>
              <a:cxn ang="0">
                <a:pos x="4810" y="604"/>
              </a:cxn>
              <a:cxn ang="0">
                <a:pos x="5144" y="694"/>
              </a:cxn>
            </a:cxnLst>
            <a:rect l="0" t="0" r="r" b="b"/>
            <a:pathLst>
              <a:path w="5144" h="694">
                <a:moveTo>
                  <a:pt x="0" y="70"/>
                </a:moveTo>
                <a:lnTo>
                  <a:pt x="0" y="70"/>
                </a:lnTo>
                <a:lnTo>
                  <a:pt x="18" y="66"/>
                </a:lnTo>
                <a:lnTo>
                  <a:pt x="72" y="56"/>
                </a:lnTo>
                <a:lnTo>
                  <a:pt x="164" y="42"/>
                </a:lnTo>
                <a:lnTo>
                  <a:pt x="224" y="34"/>
                </a:lnTo>
                <a:lnTo>
                  <a:pt x="294" y="26"/>
                </a:lnTo>
                <a:lnTo>
                  <a:pt x="372" y="20"/>
                </a:lnTo>
                <a:lnTo>
                  <a:pt x="462" y="14"/>
                </a:lnTo>
                <a:lnTo>
                  <a:pt x="560" y="8"/>
                </a:lnTo>
                <a:lnTo>
                  <a:pt x="670" y="4"/>
                </a:lnTo>
                <a:lnTo>
                  <a:pt x="790" y="2"/>
                </a:lnTo>
                <a:lnTo>
                  <a:pt x="920" y="0"/>
                </a:lnTo>
                <a:lnTo>
                  <a:pt x="1060" y="2"/>
                </a:lnTo>
                <a:lnTo>
                  <a:pt x="1210" y="6"/>
                </a:lnTo>
                <a:lnTo>
                  <a:pt x="1372" y="14"/>
                </a:lnTo>
                <a:lnTo>
                  <a:pt x="1544" y="24"/>
                </a:lnTo>
                <a:lnTo>
                  <a:pt x="1726" y="40"/>
                </a:lnTo>
                <a:lnTo>
                  <a:pt x="1920" y="58"/>
                </a:lnTo>
                <a:lnTo>
                  <a:pt x="2126" y="80"/>
                </a:lnTo>
                <a:lnTo>
                  <a:pt x="2342" y="106"/>
                </a:lnTo>
                <a:lnTo>
                  <a:pt x="2570" y="138"/>
                </a:lnTo>
                <a:lnTo>
                  <a:pt x="2808" y="174"/>
                </a:lnTo>
                <a:lnTo>
                  <a:pt x="3058" y="216"/>
                </a:lnTo>
                <a:lnTo>
                  <a:pt x="3320" y="266"/>
                </a:lnTo>
                <a:lnTo>
                  <a:pt x="3594" y="320"/>
                </a:lnTo>
                <a:lnTo>
                  <a:pt x="3880" y="380"/>
                </a:lnTo>
                <a:lnTo>
                  <a:pt x="4178" y="448"/>
                </a:lnTo>
                <a:lnTo>
                  <a:pt x="4488" y="522"/>
                </a:lnTo>
                <a:lnTo>
                  <a:pt x="4810" y="604"/>
                </a:lnTo>
                <a:lnTo>
                  <a:pt x="5144" y="694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" name="Freeform 26"/>
          <p:cNvSpPr>
            <a:spLocks/>
          </p:cNvSpPr>
          <p:nvPr/>
        </p:nvSpPr>
        <p:spPr bwMode="hidden">
          <a:xfrm>
            <a:off x="5609489" y="4074174"/>
            <a:ext cx="3308000" cy="651549"/>
          </a:xfrm>
          <a:custGeom>
            <a:avLst/>
            <a:gdLst/>
            <a:ahLst/>
            <a:cxnLst>
              <a:cxn ang="0">
                <a:pos x="0" y="584"/>
              </a:cxn>
              <a:cxn ang="0">
                <a:pos x="0" y="584"/>
              </a:cxn>
              <a:cxn ang="0">
                <a:pos x="90" y="560"/>
              </a:cxn>
              <a:cxn ang="0">
                <a:pos x="336" y="498"/>
              </a:cxn>
              <a:cxn ang="0">
                <a:pos x="506" y="456"/>
              </a:cxn>
              <a:cxn ang="0">
                <a:pos x="702" y="410"/>
              </a:cxn>
              <a:cxn ang="0">
                <a:pos x="920" y="360"/>
              </a:cxn>
              <a:cxn ang="0">
                <a:pos x="1154" y="306"/>
              </a:cxn>
              <a:cxn ang="0">
                <a:pos x="1402" y="254"/>
              </a:cxn>
              <a:cxn ang="0">
                <a:pos x="1656" y="202"/>
              </a:cxn>
              <a:cxn ang="0">
                <a:pos x="1916" y="154"/>
              </a:cxn>
              <a:cxn ang="0">
                <a:pos x="2174" y="108"/>
              </a:cxn>
              <a:cxn ang="0">
                <a:pos x="2302" y="88"/>
              </a:cxn>
              <a:cxn ang="0">
                <a:pos x="2426" y="68"/>
              </a:cxn>
              <a:cxn ang="0">
                <a:pos x="2550" y="52"/>
              </a:cxn>
              <a:cxn ang="0">
                <a:pos x="2670" y="36"/>
              </a:cxn>
              <a:cxn ang="0">
                <a:pos x="2788" y="24"/>
              </a:cxn>
              <a:cxn ang="0">
                <a:pos x="2900" y="14"/>
              </a:cxn>
              <a:cxn ang="0">
                <a:pos x="3008" y="6"/>
              </a:cxn>
              <a:cxn ang="0">
                <a:pos x="3112" y="0"/>
              </a:cxn>
            </a:cxnLst>
            <a:rect l="0" t="0" r="r" b="b"/>
            <a:pathLst>
              <a:path w="3112" h="584">
                <a:moveTo>
                  <a:pt x="0" y="584"/>
                </a:moveTo>
                <a:lnTo>
                  <a:pt x="0" y="584"/>
                </a:lnTo>
                <a:lnTo>
                  <a:pt x="90" y="560"/>
                </a:lnTo>
                <a:lnTo>
                  <a:pt x="336" y="498"/>
                </a:lnTo>
                <a:lnTo>
                  <a:pt x="506" y="456"/>
                </a:lnTo>
                <a:lnTo>
                  <a:pt x="702" y="410"/>
                </a:lnTo>
                <a:lnTo>
                  <a:pt x="920" y="360"/>
                </a:lnTo>
                <a:lnTo>
                  <a:pt x="1154" y="306"/>
                </a:lnTo>
                <a:lnTo>
                  <a:pt x="1402" y="254"/>
                </a:lnTo>
                <a:lnTo>
                  <a:pt x="1656" y="202"/>
                </a:lnTo>
                <a:lnTo>
                  <a:pt x="1916" y="154"/>
                </a:lnTo>
                <a:lnTo>
                  <a:pt x="2174" y="108"/>
                </a:lnTo>
                <a:lnTo>
                  <a:pt x="2302" y="88"/>
                </a:lnTo>
                <a:lnTo>
                  <a:pt x="2426" y="68"/>
                </a:lnTo>
                <a:lnTo>
                  <a:pt x="2550" y="52"/>
                </a:lnTo>
                <a:lnTo>
                  <a:pt x="2670" y="36"/>
                </a:lnTo>
                <a:lnTo>
                  <a:pt x="2788" y="24"/>
                </a:lnTo>
                <a:lnTo>
                  <a:pt x="2900" y="14"/>
                </a:lnTo>
                <a:lnTo>
                  <a:pt x="3008" y="6"/>
                </a:lnTo>
                <a:lnTo>
                  <a:pt x="3112" y="0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 useBgFill="1">
        <p:nvSpPr>
          <p:cNvPr id="13" name="Freeform 10"/>
          <p:cNvSpPr>
            <a:spLocks/>
          </p:cNvSpPr>
          <p:nvPr/>
        </p:nvSpPr>
        <p:spPr bwMode="hidden">
          <a:xfrm>
            <a:off x="211665" y="4058555"/>
            <a:ext cx="8723376" cy="1329874"/>
          </a:xfrm>
          <a:custGeom>
            <a:avLst/>
            <a:gdLst/>
            <a:ahLst/>
            <a:cxnLst>
              <a:cxn ang="0">
                <a:pos x="8192" y="512"/>
              </a:cxn>
              <a:cxn ang="0">
                <a:pos x="8040" y="570"/>
              </a:cxn>
              <a:cxn ang="0">
                <a:pos x="7878" y="620"/>
              </a:cxn>
              <a:cxn ang="0">
                <a:pos x="7706" y="666"/>
              </a:cxn>
              <a:cxn ang="0">
                <a:pos x="7522" y="702"/>
              </a:cxn>
              <a:cxn ang="0">
                <a:pos x="7322" y="730"/>
              </a:cxn>
              <a:cxn ang="0">
                <a:pos x="7106" y="750"/>
              </a:cxn>
              <a:cxn ang="0">
                <a:pos x="6872" y="762"/>
              </a:cxn>
              <a:cxn ang="0">
                <a:pos x="6618" y="760"/>
              </a:cxn>
              <a:cxn ang="0">
                <a:pos x="6342" y="750"/>
              </a:cxn>
              <a:cxn ang="0">
                <a:pos x="6042" y="726"/>
              </a:cxn>
              <a:cxn ang="0">
                <a:pos x="5716" y="690"/>
              </a:cxn>
              <a:cxn ang="0">
                <a:pos x="5364" y="642"/>
              </a:cxn>
              <a:cxn ang="0">
                <a:pos x="4982" y="578"/>
              </a:cxn>
              <a:cxn ang="0">
                <a:pos x="4568" y="500"/>
              </a:cxn>
              <a:cxn ang="0">
                <a:pos x="4122" y="406"/>
              </a:cxn>
              <a:cxn ang="0">
                <a:pos x="3640" y="296"/>
              </a:cxn>
              <a:cxn ang="0">
                <a:pos x="3396" y="240"/>
              </a:cxn>
              <a:cxn ang="0">
                <a:pos x="2934" y="148"/>
              </a:cxn>
              <a:cxn ang="0">
                <a:pos x="2512" y="82"/>
              </a:cxn>
              <a:cxn ang="0">
                <a:pos x="2126" y="36"/>
              </a:cxn>
              <a:cxn ang="0">
                <a:pos x="1776" y="10"/>
              </a:cxn>
              <a:cxn ang="0">
                <a:pos x="1462" y="0"/>
              </a:cxn>
              <a:cxn ang="0">
                <a:pos x="1182" y="4"/>
              </a:cxn>
              <a:cxn ang="0">
                <a:pos x="934" y="20"/>
              </a:cxn>
              <a:cxn ang="0">
                <a:pos x="716" y="44"/>
              </a:cxn>
              <a:cxn ang="0">
                <a:pos x="530" y="74"/>
              </a:cxn>
              <a:cxn ang="0">
                <a:pos x="374" y="108"/>
              </a:cxn>
              <a:cxn ang="0">
                <a:pos x="248" y="144"/>
              </a:cxn>
              <a:cxn ang="0">
                <a:pos x="148" y="176"/>
              </a:cxn>
              <a:cxn ang="0">
                <a:pos x="48" y="216"/>
              </a:cxn>
              <a:cxn ang="0">
                <a:pos x="0" y="240"/>
              </a:cxn>
              <a:cxn ang="0">
                <a:pos x="8192" y="1192"/>
              </a:cxn>
              <a:cxn ang="0">
                <a:pos x="8196" y="1186"/>
              </a:cxn>
              <a:cxn ang="0">
                <a:pos x="8196" y="510"/>
              </a:cxn>
              <a:cxn ang="0">
                <a:pos x="8192" y="512"/>
              </a:cxn>
            </a:cxnLst>
            <a:rect l="0" t="0" r="r" b="b"/>
            <a:pathLst>
              <a:path w="8196" h="1192">
                <a:moveTo>
                  <a:pt x="8192" y="512"/>
                </a:moveTo>
                <a:lnTo>
                  <a:pt x="8192" y="512"/>
                </a:lnTo>
                <a:lnTo>
                  <a:pt x="8116" y="542"/>
                </a:lnTo>
                <a:lnTo>
                  <a:pt x="8040" y="570"/>
                </a:lnTo>
                <a:lnTo>
                  <a:pt x="7960" y="596"/>
                </a:lnTo>
                <a:lnTo>
                  <a:pt x="7878" y="620"/>
                </a:lnTo>
                <a:lnTo>
                  <a:pt x="7794" y="644"/>
                </a:lnTo>
                <a:lnTo>
                  <a:pt x="7706" y="666"/>
                </a:lnTo>
                <a:lnTo>
                  <a:pt x="7616" y="684"/>
                </a:lnTo>
                <a:lnTo>
                  <a:pt x="7522" y="702"/>
                </a:lnTo>
                <a:lnTo>
                  <a:pt x="7424" y="718"/>
                </a:lnTo>
                <a:lnTo>
                  <a:pt x="7322" y="730"/>
                </a:lnTo>
                <a:lnTo>
                  <a:pt x="7216" y="742"/>
                </a:lnTo>
                <a:lnTo>
                  <a:pt x="7106" y="750"/>
                </a:lnTo>
                <a:lnTo>
                  <a:pt x="6992" y="758"/>
                </a:lnTo>
                <a:lnTo>
                  <a:pt x="6872" y="762"/>
                </a:lnTo>
                <a:lnTo>
                  <a:pt x="6748" y="762"/>
                </a:lnTo>
                <a:lnTo>
                  <a:pt x="6618" y="760"/>
                </a:lnTo>
                <a:lnTo>
                  <a:pt x="6482" y="756"/>
                </a:lnTo>
                <a:lnTo>
                  <a:pt x="6342" y="750"/>
                </a:lnTo>
                <a:lnTo>
                  <a:pt x="6196" y="740"/>
                </a:lnTo>
                <a:lnTo>
                  <a:pt x="6042" y="726"/>
                </a:lnTo>
                <a:lnTo>
                  <a:pt x="5882" y="710"/>
                </a:lnTo>
                <a:lnTo>
                  <a:pt x="5716" y="690"/>
                </a:lnTo>
                <a:lnTo>
                  <a:pt x="5544" y="668"/>
                </a:lnTo>
                <a:lnTo>
                  <a:pt x="5364" y="642"/>
                </a:lnTo>
                <a:lnTo>
                  <a:pt x="5176" y="612"/>
                </a:lnTo>
                <a:lnTo>
                  <a:pt x="4982" y="578"/>
                </a:lnTo>
                <a:lnTo>
                  <a:pt x="4778" y="540"/>
                </a:lnTo>
                <a:lnTo>
                  <a:pt x="4568" y="500"/>
                </a:lnTo>
                <a:lnTo>
                  <a:pt x="4348" y="454"/>
                </a:lnTo>
                <a:lnTo>
                  <a:pt x="4122" y="406"/>
                </a:lnTo>
                <a:lnTo>
                  <a:pt x="3886" y="354"/>
                </a:lnTo>
                <a:lnTo>
                  <a:pt x="3640" y="296"/>
                </a:lnTo>
                <a:lnTo>
                  <a:pt x="3640" y="296"/>
                </a:lnTo>
                <a:lnTo>
                  <a:pt x="3396" y="240"/>
                </a:lnTo>
                <a:lnTo>
                  <a:pt x="3160" y="192"/>
                </a:lnTo>
                <a:lnTo>
                  <a:pt x="2934" y="148"/>
                </a:lnTo>
                <a:lnTo>
                  <a:pt x="2718" y="112"/>
                </a:lnTo>
                <a:lnTo>
                  <a:pt x="2512" y="82"/>
                </a:lnTo>
                <a:lnTo>
                  <a:pt x="2314" y="56"/>
                </a:lnTo>
                <a:lnTo>
                  <a:pt x="2126" y="36"/>
                </a:lnTo>
                <a:lnTo>
                  <a:pt x="1948" y="20"/>
                </a:lnTo>
                <a:lnTo>
                  <a:pt x="1776" y="10"/>
                </a:lnTo>
                <a:lnTo>
                  <a:pt x="1616" y="2"/>
                </a:lnTo>
                <a:lnTo>
                  <a:pt x="1462" y="0"/>
                </a:lnTo>
                <a:lnTo>
                  <a:pt x="1318" y="0"/>
                </a:lnTo>
                <a:lnTo>
                  <a:pt x="1182" y="4"/>
                </a:lnTo>
                <a:lnTo>
                  <a:pt x="1054" y="10"/>
                </a:lnTo>
                <a:lnTo>
                  <a:pt x="934" y="20"/>
                </a:lnTo>
                <a:lnTo>
                  <a:pt x="822" y="30"/>
                </a:lnTo>
                <a:lnTo>
                  <a:pt x="716" y="44"/>
                </a:lnTo>
                <a:lnTo>
                  <a:pt x="620" y="58"/>
                </a:lnTo>
                <a:lnTo>
                  <a:pt x="530" y="74"/>
                </a:lnTo>
                <a:lnTo>
                  <a:pt x="450" y="92"/>
                </a:lnTo>
                <a:lnTo>
                  <a:pt x="374" y="108"/>
                </a:lnTo>
                <a:lnTo>
                  <a:pt x="308" y="126"/>
                </a:lnTo>
                <a:lnTo>
                  <a:pt x="248" y="144"/>
                </a:lnTo>
                <a:lnTo>
                  <a:pt x="194" y="160"/>
                </a:lnTo>
                <a:lnTo>
                  <a:pt x="148" y="176"/>
                </a:lnTo>
                <a:lnTo>
                  <a:pt x="108" y="192"/>
                </a:lnTo>
                <a:lnTo>
                  <a:pt x="48" y="216"/>
                </a:lnTo>
                <a:lnTo>
                  <a:pt x="12" y="234"/>
                </a:lnTo>
                <a:lnTo>
                  <a:pt x="0" y="240"/>
                </a:lnTo>
                <a:lnTo>
                  <a:pt x="0" y="1192"/>
                </a:lnTo>
                <a:lnTo>
                  <a:pt x="8192" y="1192"/>
                </a:lnTo>
                <a:lnTo>
                  <a:pt x="8192" y="1192"/>
                </a:lnTo>
                <a:lnTo>
                  <a:pt x="8196" y="1186"/>
                </a:lnTo>
                <a:lnTo>
                  <a:pt x="8196" y="1186"/>
                </a:lnTo>
                <a:lnTo>
                  <a:pt x="8196" y="510"/>
                </a:lnTo>
                <a:lnTo>
                  <a:pt x="8196" y="510"/>
                </a:lnTo>
                <a:lnTo>
                  <a:pt x="8192" y="512"/>
                </a:lnTo>
                <a:lnTo>
                  <a:pt x="8192" y="512"/>
                </a:lnTo>
                <a:close/>
              </a:path>
            </a:pathLst>
          </a:custGeom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0032" y="2463560"/>
            <a:ext cx="7772400" cy="1524000"/>
          </a:xfrm>
        </p:spPr>
        <p:txBody>
          <a:bodyPr anchor="t">
            <a:normAutofit/>
          </a:bodyPr>
          <a:lstStyle>
            <a:lvl1pPr algn="ctr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67365" y="1437448"/>
            <a:ext cx="6417734" cy="939801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D6612D-DF11-4D60-B7D1-9953CA9C19E2}" type="datetimeFigureOut">
              <a:rPr lang="ru-RU" smtClean="0"/>
              <a:pPr/>
              <a:t>19.10.2026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9A3DB-496D-4EEB-A56A-24E195B55E8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D6612D-DF11-4D60-B7D1-9953CA9C19E2}" type="datetimeFigureOut">
              <a:rPr lang="ru-RU" smtClean="0"/>
              <a:pPr/>
              <a:t>19.10.2026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9A3DB-496D-4EEB-A56A-24E195B55E8B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676655" y="2679192"/>
            <a:ext cx="3822192" cy="34472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2679192"/>
            <a:ext cx="3822192" cy="34472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6656" y="2678114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7332" y="3429000"/>
            <a:ext cx="3820055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8200" y="2678113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 i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3429000"/>
            <a:ext cx="3822192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D6612D-DF11-4D60-B7D1-9953CA9C19E2}" type="datetimeFigureOut">
              <a:rPr lang="ru-RU" smtClean="0"/>
              <a:pPr/>
              <a:t>19.10.2026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9A3DB-496D-4EEB-A56A-24E195B55E8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D6612D-DF11-4D60-B7D1-9953CA9C19E2}" type="datetimeFigureOut">
              <a:rPr lang="ru-RU" smtClean="0"/>
              <a:pPr/>
              <a:t>19.10.2026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9A3DB-496D-4EEB-A56A-24E195B55E8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ounded Rectangle 11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6" name="Group 5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29874"/>
            <a:chOff x="-3905251" y="4294188"/>
            <a:chExt cx="13027839" cy="1892300"/>
          </a:xfrm>
        </p:grpSpPr>
        <p:sp>
          <p:nvSpPr>
            <p:cNvPr id="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D6612D-DF11-4D60-B7D1-9953CA9C19E2}" type="datetimeFigureOut">
              <a:rPr lang="ru-RU" smtClean="0"/>
              <a:pPr/>
              <a:t>19.10.2026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9A3DB-496D-4EEB-A56A-24E195B55E8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D6612D-DF11-4D60-B7D1-9953CA9C19E2}" type="datetimeFigureOut">
              <a:rPr lang="ru-RU" smtClean="0"/>
              <a:pPr/>
              <a:t>19.10.2026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9A3DB-496D-4EEB-A56A-24E195B55E8B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3581400"/>
            <a:ext cx="3352800" cy="1905001"/>
          </a:xfrm>
        </p:spPr>
        <p:txBody>
          <a:bodyPr anchor="t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8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grpSp>
        <p:nvGrpSpPr>
          <p:cNvPr id="2" name="Group 23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25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9" name="Freeform 28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2" name="Title 21"/>
          <p:cNvSpPr>
            <a:spLocks noGrp="1"/>
          </p:cNvSpPr>
          <p:nvPr>
            <p:ph type="title"/>
          </p:nvPr>
        </p:nvSpPr>
        <p:spPr>
          <a:xfrm>
            <a:off x="914400" y="2286000"/>
            <a:ext cx="3352800" cy="1252728"/>
          </a:xfrm>
        </p:spPr>
        <p:txBody>
          <a:bodyPr anchor="b">
            <a:noAutofit/>
          </a:bodyPr>
          <a:lstStyle>
            <a:lvl1pPr algn="l">
              <a:defRPr sz="3200"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51962" y="1828800"/>
            <a:ext cx="3904076" cy="3810000"/>
          </a:xfrm>
        </p:spPr>
        <p:txBody>
          <a:bodyPr anchor="ctr"/>
          <a:lstStyle>
            <a:lvl1pPr>
              <a:buClr>
                <a:schemeClr val="bg1"/>
              </a:buClr>
              <a:defRPr sz="2200">
                <a:solidFill>
                  <a:schemeClr val="tx2"/>
                </a:solidFill>
              </a:defRPr>
            </a:lvl1pPr>
            <a:lvl2pPr>
              <a:buClr>
                <a:schemeClr val="bg1"/>
              </a:buClr>
              <a:defRPr sz="2000">
                <a:solidFill>
                  <a:schemeClr val="tx2"/>
                </a:solidFill>
              </a:defRPr>
            </a:lvl2pPr>
            <a:lvl3pPr>
              <a:buClr>
                <a:schemeClr val="bg1"/>
              </a:buClr>
              <a:defRPr sz="1800">
                <a:solidFill>
                  <a:schemeClr val="tx2"/>
                </a:solidFill>
              </a:defRPr>
            </a:lvl3pPr>
            <a:lvl4pPr>
              <a:buClr>
                <a:schemeClr val="bg1"/>
              </a:buClr>
              <a:defRPr sz="1600">
                <a:solidFill>
                  <a:schemeClr val="tx2"/>
                </a:solidFill>
              </a:defRPr>
            </a:lvl4pPr>
            <a:lvl5pPr>
              <a:buClr>
                <a:schemeClr val="bg1"/>
              </a:buClr>
              <a:defRPr sz="1600">
                <a:solidFill>
                  <a:schemeClr val="tx2"/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9" name="Group 8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0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4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74155" y="338667"/>
            <a:ext cx="3812645" cy="2429934"/>
          </a:xfrm>
        </p:spPr>
        <p:txBody>
          <a:bodyPr anchor="b">
            <a:normAutofit/>
          </a:bodyPr>
          <a:lstStyle>
            <a:lvl1pPr algn="l">
              <a:defRPr sz="2800" b="0">
                <a:solidFill>
                  <a:srgbClr val="FFFF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868333" y="2785533"/>
            <a:ext cx="3818467" cy="2421467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D6612D-DF11-4D60-B7D1-9953CA9C19E2}" type="datetimeFigureOut">
              <a:rPr lang="ru-RU" smtClean="0"/>
              <a:pPr/>
              <a:t>19.10.2026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9A3DB-496D-4EEB-A56A-24E195B55E8B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838200" y="1371600"/>
            <a:ext cx="3566160" cy="2926080"/>
          </a:xfrm>
          <a:prstGeom prst="roundRect">
            <a:avLst>
              <a:gd name="adj" fmla="val 3924"/>
            </a:avLst>
          </a:prstGeom>
          <a:solidFill>
            <a:schemeClr val="accent1"/>
          </a:solidFill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 fov="600000">
              <a:rot lat="240000" lon="19799999" rev="0"/>
            </a:camera>
            <a:lightRig rig="threePt" dir="t">
              <a:rot lat="0" lon="0" rev="2700000"/>
            </a:lightRig>
          </a:scene3d>
          <a:sp3d>
            <a:bevelT w="44450" h="31750"/>
          </a:sp3d>
        </p:spPr>
        <p:txBody>
          <a:bodyPr/>
          <a:lstStyle>
            <a:lvl1pPr marL="0" indent="0" algn="ctr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D6612D-DF11-4D60-B7D1-9953CA9C19E2}" type="datetimeFigureOut">
              <a:rPr lang="ru-RU" smtClean="0"/>
              <a:pPr/>
              <a:t>19.10.2026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9A3DB-496D-4EEB-A56A-24E195B55E8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ounded Rectangle 20"/>
          <p:cNvSpPr/>
          <p:nvPr/>
        </p:nvSpPr>
        <p:spPr bwMode="hidden"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D6612D-DF11-4D60-B7D1-9953CA9C19E2}" type="datetimeFigureOut">
              <a:rPr lang="ru-RU" smtClean="0"/>
              <a:pPr/>
              <a:t>19.10.2026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9A3DB-496D-4EEB-A56A-24E195B55E8B}" type="slidenum">
              <a:rPr lang="ru-RU" smtClean="0"/>
              <a:pPr/>
              <a:t>‹#›</a:t>
            </a:fld>
            <a:endParaRPr lang="ru-RU"/>
          </a:p>
        </p:txBody>
      </p:sp>
      <p:grpSp>
        <p:nvGrpSpPr>
          <p:cNvPr id="15" name="Group 14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16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0" name="Freeform 19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447800"/>
            <a:ext cx="2057400" cy="4487333"/>
          </a:xfrm>
        </p:spPr>
        <p:txBody>
          <a:bodyPr vert="eaVert" anchor="ctr"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47800"/>
            <a:ext cx="6019800" cy="4487334"/>
          </a:xfrm>
        </p:spPr>
        <p:txBody>
          <a:bodyPr vert="eaVert"/>
          <a:lstStyle>
            <a:lvl1pPr>
              <a:buClr>
                <a:schemeClr val="accent1"/>
              </a:buClr>
              <a:defRPr/>
            </a:lvl1pPr>
            <a:lvl2pPr>
              <a:buClr>
                <a:schemeClr val="accent1"/>
              </a:buClr>
              <a:defRPr/>
            </a:lvl2pPr>
            <a:lvl3pPr>
              <a:buClr>
                <a:schemeClr val="accent1"/>
              </a:buClr>
              <a:defRPr/>
            </a:lvl3pPr>
            <a:lvl4pPr>
              <a:buClr>
                <a:schemeClr val="accent1"/>
              </a:buClr>
              <a:defRPr/>
            </a:lvl4pPr>
            <a:lvl5pPr>
              <a:buClr>
                <a:schemeClr val="accent1"/>
              </a:buClr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2468880"/>
          </a:xfrm>
          <a:prstGeom prst="roundRect">
            <a:avLst>
              <a:gd name="adj" fmla="val 336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8" name="Group 15"/>
          <p:cNvGrpSpPr>
            <a:grpSpLocks noChangeAspect="1"/>
          </p:cNvGrpSpPr>
          <p:nvPr/>
        </p:nvGrpSpPr>
        <p:grpSpPr bwMode="hidden">
          <a:xfrm>
            <a:off x="211665" y="1679429"/>
            <a:ext cx="8723376" cy="1329874"/>
            <a:chOff x="-3905251" y="4294188"/>
            <a:chExt cx="13027839" cy="1892300"/>
          </a:xfrm>
        </p:grpSpPr>
        <p:sp>
          <p:nvSpPr>
            <p:cNvPr id="1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338328"/>
            <a:ext cx="8229600" cy="12527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163672" y="6250164"/>
            <a:ext cx="378669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2"/>
                </a:solidFill>
              </a:defRPr>
            </a:lvl1pPr>
          </a:lstStyle>
          <a:p>
            <a:fld id="{A5D6612D-DF11-4D60-B7D1-9953CA9C19E2}" type="datetimeFigureOut">
              <a:rPr lang="ru-RU" smtClean="0"/>
              <a:pPr/>
              <a:t>19.10.2026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3638" y="6250164"/>
            <a:ext cx="378669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991088" y="6250163"/>
            <a:ext cx="116182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2"/>
                </a:solidFill>
              </a:defRPr>
            </a:lvl1pPr>
          </a:lstStyle>
          <a:p>
            <a:fld id="{34B9A3DB-496D-4EEB-A56A-24E195B55E8B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72067" y="2675467"/>
            <a:ext cx="7408333" cy="345069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rgbClr val="FFFFFF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576263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55663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4300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46304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600" kern="1200">
          <a:solidFill>
            <a:schemeClr val="tx2"/>
          </a:solidFill>
          <a:latin typeface="+mn-lt"/>
          <a:ea typeface="+mn-ea"/>
          <a:cs typeface="+mn-cs"/>
        </a:defRPr>
      </a:lvl5pPr>
      <a:lvl6pPr marL="178308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210312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242316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74320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11560" y="2000240"/>
            <a:ext cx="8287072" cy="3994258"/>
          </a:xfrm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/>
          <a:p>
            <a:r>
              <a:rPr lang="ru-RU" dirty="0">
                <a:solidFill>
                  <a:schemeClr val="bg2">
                    <a:lumMod val="50000"/>
                  </a:schemeClr>
                </a:solidFill>
              </a:rPr>
              <a:t> </a:t>
            </a:r>
            <a:r>
              <a:rPr lang="ru-RU" dirty="0" smtClean="0">
                <a:solidFill>
                  <a:schemeClr val="accent2">
                    <a:lumMod val="75000"/>
                  </a:schemeClr>
                </a:solidFill>
              </a:rPr>
              <a:t>2026-2028 </a:t>
            </a:r>
            <a:r>
              <a:rPr lang="ru-RU" dirty="0" err="1" smtClean="0">
                <a:solidFill>
                  <a:schemeClr val="accent2">
                    <a:lumMod val="75000"/>
                  </a:schemeClr>
                </a:solidFill>
              </a:rPr>
              <a:t>жылдарға</a:t>
            </a:r>
            <a:r>
              <a:rPr lang="ru-RU" dirty="0" smtClean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ru-RU" dirty="0" err="1">
                <a:solidFill>
                  <a:schemeClr val="accent2">
                    <a:lumMod val="75000"/>
                  </a:schemeClr>
                </a:solidFill>
              </a:rPr>
              <a:t>арналған</a:t>
            </a:r>
            <a:r>
              <a:rPr lang="ru-RU" dirty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kk-KZ" dirty="0" smtClean="0">
                <a:solidFill>
                  <a:schemeClr val="accent2">
                    <a:lumMod val="75000"/>
                  </a:schemeClr>
                </a:solidFill>
              </a:rPr>
              <a:t>Шақат</a:t>
            </a:r>
            <a:r>
              <a:rPr lang="ru-RU" dirty="0" smtClean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ru-RU" dirty="0" err="1">
                <a:solidFill>
                  <a:schemeClr val="accent2">
                    <a:lumMod val="75000"/>
                  </a:schemeClr>
                </a:solidFill>
              </a:rPr>
              <a:t>ауылдық</a:t>
            </a:r>
            <a:r>
              <a:rPr lang="ru-RU" dirty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ru-RU" dirty="0" err="1">
                <a:solidFill>
                  <a:schemeClr val="accent2">
                    <a:lumMod val="75000"/>
                  </a:schemeClr>
                </a:solidFill>
              </a:rPr>
              <a:t>округінің</a:t>
            </a:r>
            <a:r>
              <a:rPr lang="ru-RU" dirty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ru-RU" dirty="0" err="1">
                <a:solidFill>
                  <a:schemeClr val="accent2">
                    <a:lumMod val="75000"/>
                  </a:schemeClr>
                </a:solidFill>
              </a:rPr>
              <a:t>мемлекеттік</a:t>
            </a:r>
            <a:r>
              <a:rPr lang="ru-RU" dirty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ru-RU" dirty="0" err="1">
                <a:solidFill>
                  <a:schemeClr val="accent2">
                    <a:lumMod val="75000"/>
                  </a:schemeClr>
                </a:solidFill>
              </a:rPr>
              <a:t>бюджеті</a:t>
            </a:r>
            <a:r>
              <a:rPr lang="ru-RU" dirty="0">
                <a:solidFill>
                  <a:schemeClr val="accent2">
                    <a:lumMod val="75000"/>
                  </a:schemeClr>
                </a:solidFill>
              </a:rPr>
              <a:t> </a:t>
            </a:r>
            <a:r>
              <a:rPr lang="ru-RU" dirty="0" smtClean="0">
                <a:solidFill>
                  <a:schemeClr val="accent2">
                    <a:lumMod val="75000"/>
                  </a:schemeClr>
                </a:solidFill>
              </a:rPr>
              <a:t/>
            </a:r>
            <a:br>
              <a:rPr lang="ru-RU" dirty="0" smtClean="0">
                <a:solidFill>
                  <a:schemeClr val="accent2">
                    <a:lumMod val="75000"/>
                  </a:schemeClr>
                </a:solidFill>
              </a:rPr>
            </a:br>
            <a:r>
              <a:rPr lang="ru-RU" dirty="0">
                <a:solidFill>
                  <a:schemeClr val="accent2">
                    <a:lumMod val="75000"/>
                  </a:schemeClr>
                </a:solidFill>
              </a:rPr>
              <a:t>(</a:t>
            </a:r>
            <a:r>
              <a:rPr lang="ru-RU" dirty="0" err="1">
                <a:solidFill>
                  <a:schemeClr val="accent2">
                    <a:lumMod val="75000"/>
                  </a:schemeClr>
                </a:solidFill>
              </a:rPr>
              <a:t>өзгерістермен</a:t>
            </a:r>
            <a:r>
              <a:rPr lang="ru-RU" dirty="0">
                <a:solidFill>
                  <a:schemeClr val="accent2">
                    <a:lumMod val="75000"/>
                  </a:schemeClr>
                </a:solidFill>
              </a:rPr>
              <a:t>)</a:t>
            </a:r>
            <a:br>
              <a:rPr lang="ru-RU" dirty="0">
                <a:solidFill>
                  <a:schemeClr val="accent2">
                    <a:lumMod val="75000"/>
                  </a:schemeClr>
                </a:solidFill>
              </a:rPr>
            </a:br>
            <a:endParaRPr lang="ru-RU" dirty="0">
              <a:solidFill>
                <a:schemeClr val="accent2">
                  <a:lumMod val="75000"/>
                </a:schemeClr>
              </a:solidFill>
            </a:endParaRPr>
          </a:p>
        </p:txBody>
      </p:sp>
      <p:pic>
        <p:nvPicPr>
          <p:cNvPr id="4" name="Рисунок 3" descr="pavlodar1.gi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43306" y="476672"/>
            <a:ext cx="1857388" cy="178595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ChangeArrowheads="1"/>
          </p:cNvSpPr>
          <p:nvPr/>
        </p:nvSpPr>
        <p:spPr bwMode="auto">
          <a:xfrm>
            <a:off x="0" y="1507939"/>
            <a:ext cx="9036496" cy="39087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  <a:scene3d>
            <a:camera prst="orthographicFront">
              <a:rot lat="0" lon="0" rev="0"/>
            </a:camera>
            <a:lightRig rig="glow" dir="t">
              <a:rot lat="0" lon="0" rev="14100000"/>
            </a:lightRig>
          </a:scene3d>
          <a:sp3d prstMaterial="softEdge">
            <a:bevelT w="127000" prst="artDeco"/>
          </a:sp3d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49263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sz="2800" b="1" dirty="0" err="1">
                <a:latin typeface="Arial" pitchFamily="34" charset="0"/>
                <a:ea typeface="Times New Roman" pitchFamily="18" charset="0"/>
                <a:cs typeface="Arial" pitchFamily="34" charset="0"/>
              </a:rPr>
              <a:t>Құрметті</a:t>
            </a:r>
            <a:r>
              <a:rPr lang="ru-RU" sz="2800" b="1" dirty="0"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lang="ru-RU" sz="2800" b="1" dirty="0" err="1">
                <a:latin typeface="Arial" pitchFamily="34" charset="0"/>
                <a:ea typeface="Times New Roman" pitchFamily="18" charset="0"/>
                <a:cs typeface="Arial" pitchFamily="34" charset="0"/>
              </a:rPr>
              <a:t>аудан</a:t>
            </a:r>
            <a:r>
              <a:rPr lang="ru-RU" sz="2800" b="1" dirty="0"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lang="ru-RU" sz="2800" b="1" dirty="0" err="1">
                <a:latin typeface="Arial" pitchFamily="34" charset="0"/>
                <a:ea typeface="Times New Roman" pitchFamily="18" charset="0"/>
                <a:cs typeface="Arial" pitchFamily="34" charset="0"/>
              </a:rPr>
              <a:t>тұрғындары</a:t>
            </a:r>
            <a:r>
              <a:rPr kumimoji="0" lang="ru-RU" sz="2800" b="1" i="0" u="none" strike="noStrike" cap="none" normalizeH="0" baseline="0" dirty="0">
                <a:ln>
                  <a:noFill/>
                </a:ln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!</a:t>
            </a:r>
            <a:endParaRPr kumimoji="0" lang="ru-RU" sz="2800" b="0" i="0" u="none" strike="noStrike" cap="none" normalizeH="0" baseline="0" dirty="0">
              <a:ln>
                <a:noFill/>
              </a:ln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449263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kk-KZ" sz="2200" dirty="0">
                <a:latin typeface="Arial" pitchFamily="34" charset="0"/>
                <a:cs typeface="Arial" pitchFamily="34" charset="0"/>
              </a:rPr>
              <a:t>Сіздердің назарларыңызға </a:t>
            </a:r>
            <a:r>
              <a:rPr lang="kk-KZ" sz="2200" dirty="0" smtClean="0">
                <a:latin typeface="Arial" pitchFamily="34" charset="0"/>
                <a:cs typeface="Arial" pitchFamily="34" charset="0"/>
              </a:rPr>
              <a:t>2026-2028 </a:t>
            </a:r>
            <a:r>
              <a:rPr lang="kk-KZ" sz="2200" dirty="0">
                <a:latin typeface="Arial" pitchFamily="34" charset="0"/>
                <a:cs typeface="Arial" pitchFamily="34" charset="0"/>
              </a:rPr>
              <a:t>жылдарға арналған азаматтық бюджеті ұсынылады, оның ішінде округ бюджетінің негізгі көрсеткіштері, оның параметрлар жасалуы және бюджеттік қаражатын жұмсалуы бағыты туралы хабарлама ұсынылады.</a:t>
            </a:r>
          </a:p>
          <a:p>
            <a:pPr marL="0" marR="0" lvl="0" indent="449263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kk-KZ" sz="2200" b="0" i="0" u="none" strike="noStrike" cap="none" normalizeH="0" baseline="0" dirty="0">
                <a:ln>
                  <a:noFill/>
                </a:ln>
                <a:effectLst/>
                <a:latin typeface="Arial" pitchFamily="34" charset="0"/>
                <a:cs typeface="Arial" pitchFamily="34" charset="0"/>
              </a:rPr>
              <a:t>	Бұл құжатқа келесі бөлімдер қосылады:</a:t>
            </a:r>
          </a:p>
          <a:p>
            <a:pPr marL="342900" marR="0" lvl="0" indent="-34290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-"/>
              <a:tabLst/>
            </a:pPr>
            <a:r>
              <a:rPr lang="kk-KZ" sz="2200" dirty="0">
                <a:latin typeface="Arial" pitchFamily="34" charset="0"/>
                <a:cs typeface="Arial" pitchFamily="34" charset="0"/>
              </a:rPr>
              <a:t>Ауылдық округіне түсетін түсімдер мен шығындары</a:t>
            </a:r>
          </a:p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kk-KZ" sz="2200" b="0" i="0" u="none" strike="noStrike" cap="none" normalizeH="0" baseline="0" dirty="0">
                <a:ln>
                  <a:noFill/>
                </a:ln>
                <a:effectLst/>
                <a:latin typeface="Arial" pitchFamily="34" charset="0"/>
                <a:cs typeface="Arial" pitchFamily="34" charset="0"/>
              </a:rPr>
              <a:t>	</a:t>
            </a:r>
            <a:r>
              <a:rPr kumimoji="0" lang="kk-KZ" sz="2200" b="0" i="0" u="none" strike="noStrike" cap="none" normalizeH="0" baseline="0" dirty="0" smtClean="0">
                <a:ln>
                  <a:noFill/>
                </a:ln>
                <a:effectLst/>
                <a:latin typeface="Arial" pitchFamily="34" charset="0"/>
                <a:cs typeface="Arial" pitchFamily="34" charset="0"/>
              </a:rPr>
              <a:t>2026-2028 </a:t>
            </a:r>
            <a:r>
              <a:rPr kumimoji="0" lang="kk-KZ" sz="2200" b="0" i="0" u="none" strike="noStrike" cap="none" normalizeH="0" baseline="0" dirty="0">
                <a:ln>
                  <a:noFill/>
                </a:ln>
                <a:effectLst/>
                <a:latin typeface="Arial" pitchFamily="34" charset="0"/>
                <a:cs typeface="Arial" pitchFamily="34" charset="0"/>
              </a:rPr>
              <a:t>жылдарға арналған ауылдық округінің бюджеты </a:t>
            </a:r>
            <a:r>
              <a:rPr kumimoji="0" lang="kk-KZ" sz="2200" b="0" i="0" u="none" strike="noStrike" cap="none" normalizeH="0" baseline="0" dirty="0" smtClean="0">
                <a:ln>
                  <a:noFill/>
                </a:ln>
                <a:effectLst/>
                <a:latin typeface="Arial" pitchFamily="34" charset="0"/>
                <a:cs typeface="Arial" pitchFamily="34" charset="0"/>
              </a:rPr>
              <a:t>аудандық </a:t>
            </a:r>
            <a:r>
              <a:rPr kumimoji="0" lang="kk-KZ" sz="2200" b="0" i="0" u="none" strike="noStrike" cap="none" normalizeH="0" baseline="0" dirty="0">
                <a:ln>
                  <a:noFill/>
                </a:ln>
                <a:effectLst/>
                <a:latin typeface="Arial" pitchFamily="34" charset="0"/>
                <a:cs typeface="Arial" pitchFamily="34" charset="0"/>
              </a:rPr>
              <a:t>мәслихаттың </a:t>
            </a:r>
            <a:r>
              <a:rPr lang="kk-KZ" sz="2200" dirty="0" smtClean="0">
                <a:latin typeface="Arial" pitchFamily="34" charset="0"/>
                <a:cs typeface="Arial" pitchFamily="34" charset="0"/>
              </a:rPr>
              <a:t>2025 жылғы 19 </a:t>
            </a:r>
            <a:r>
              <a:rPr lang="kk-KZ" sz="2200" dirty="0">
                <a:latin typeface="Arial" pitchFamily="34" charset="0"/>
                <a:cs typeface="Arial" pitchFamily="34" charset="0"/>
              </a:rPr>
              <a:t>желтоқсандағы № </a:t>
            </a:r>
            <a:r>
              <a:rPr lang="kk-KZ" sz="2200" dirty="0" smtClean="0">
                <a:latin typeface="Arial" pitchFamily="34" charset="0"/>
                <a:cs typeface="Arial" pitchFamily="34" charset="0"/>
              </a:rPr>
              <a:t>40/343 </a:t>
            </a:r>
            <a:r>
              <a:rPr lang="kk-KZ" sz="2200" dirty="0">
                <a:latin typeface="Arial" pitchFamily="34" charset="0"/>
                <a:cs typeface="Arial" pitchFamily="34" charset="0"/>
              </a:rPr>
              <a:t>шешімішешімімен</a:t>
            </a:r>
            <a:r>
              <a:rPr kumimoji="0" lang="kk-KZ" sz="2200" b="0" i="0" u="none" strike="noStrike" cap="none" normalizeH="0" dirty="0" smtClean="0">
                <a:ln>
                  <a:noFill/>
                </a:ln>
                <a:effectLst/>
                <a:latin typeface="Arial" pitchFamily="34" charset="0"/>
                <a:cs typeface="Arial" pitchFamily="34" charset="0"/>
              </a:rPr>
              <a:t> </a:t>
            </a:r>
            <a:r>
              <a:rPr kumimoji="0" lang="kk-KZ" sz="2200" b="0" i="0" u="none" strike="noStrike" cap="none" normalizeH="0" baseline="0" dirty="0" smtClean="0">
                <a:ln>
                  <a:noFill/>
                </a:ln>
                <a:effectLst/>
                <a:latin typeface="Arial" pitchFamily="34" charset="0"/>
                <a:cs typeface="Arial" pitchFamily="34" charset="0"/>
              </a:rPr>
              <a:t>және </a:t>
            </a:r>
            <a:r>
              <a:rPr kumimoji="0" lang="kk-KZ" sz="2200" b="0" i="0" u="none" strike="noStrike" cap="none" normalizeH="0" baseline="0" dirty="0">
                <a:ln>
                  <a:noFill/>
                </a:ln>
                <a:effectLst/>
                <a:latin typeface="Arial" pitchFamily="34" charset="0"/>
                <a:cs typeface="Arial" pitchFamily="34" charset="0"/>
              </a:rPr>
              <a:t>Қазақстан</a:t>
            </a:r>
            <a:r>
              <a:rPr kumimoji="0" lang="kk-KZ" sz="2200" b="0" i="0" u="none" strike="noStrike" cap="none" normalizeH="0" dirty="0">
                <a:ln>
                  <a:noFill/>
                </a:ln>
                <a:effectLst/>
                <a:latin typeface="Arial" pitchFamily="34" charset="0"/>
                <a:cs typeface="Arial" pitchFamily="34" charset="0"/>
              </a:rPr>
              <a:t> Республикасының </a:t>
            </a:r>
            <a:r>
              <a:rPr kumimoji="0" lang="kk-KZ" sz="2200" b="0" i="0" u="none" strike="noStrike" cap="none" normalizeH="0" baseline="0" dirty="0">
                <a:ln>
                  <a:noFill/>
                </a:ln>
                <a:effectLst/>
                <a:latin typeface="Arial" pitchFamily="34" charset="0"/>
                <a:cs typeface="Arial" pitchFamily="34" charset="0"/>
              </a:rPr>
              <a:t>Бюджет және Салық Кодекстарына сәйкес жасалды.</a:t>
            </a:r>
            <a:endParaRPr kumimoji="0" lang="ru-RU" sz="2200" b="0" i="0" u="none" strike="noStrike" cap="none" normalizeH="0" baseline="0" dirty="0">
              <a:ln>
                <a:noFill/>
              </a:ln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Прямоугольник 4"/>
          <p:cNvSpPr>
            <a:spLocks noChangeArrowheads="1"/>
          </p:cNvSpPr>
          <p:nvPr/>
        </p:nvSpPr>
        <p:spPr bwMode="auto">
          <a:xfrm>
            <a:off x="1258888" y="404813"/>
            <a:ext cx="71564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15" tIns="45708" rIns="91415" bIns="45708">
            <a:spAutoFit/>
          </a:bodyPr>
          <a:lstStyle/>
          <a:p>
            <a:pPr algn="ctr" defTabSz="615950"/>
            <a:r>
              <a:rPr lang="kk-KZ" sz="24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Б</a:t>
            </a:r>
            <a:r>
              <a:rPr lang="ru-RU" sz="2400" b="1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юджеттік</a:t>
            </a:r>
            <a:r>
              <a:rPr lang="ru-RU" sz="24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sz="2400" b="1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үдерістың</a:t>
            </a:r>
            <a:r>
              <a:rPr lang="ru-RU" sz="24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sz="2400" b="1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тәсімі</a:t>
            </a:r>
            <a:endParaRPr lang="ru-RU" sz="2400" b="1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6148" name="Прямоугольник 16"/>
          <p:cNvSpPr>
            <a:spLocks noChangeArrowheads="1"/>
          </p:cNvSpPr>
          <p:nvPr/>
        </p:nvSpPr>
        <p:spPr bwMode="auto">
          <a:xfrm>
            <a:off x="714348" y="3929066"/>
            <a:ext cx="3167062" cy="646307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lIns="91415" tIns="45708" rIns="91415" bIns="45708">
            <a:spAutoFit/>
          </a:bodyPr>
          <a:lstStyle/>
          <a:p>
            <a:pPr algn="ctr" defTabSz="615950"/>
            <a:r>
              <a:rPr lang="kk-KZ" sz="12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Б</a:t>
            </a:r>
            <a:r>
              <a:rPr lang="ru-RU" sz="12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юджеттің</a:t>
            </a:r>
            <a:r>
              <a:rPr lang="ru-RU" sz="12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sz="12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жобасын</a:t>
            </a:r>
            <a:r>
              <a:rPr lang="ru-RU" sz="12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sz="12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жасау</a:t>
            </a:r>
            <a:r>
              <a:rPr lang="ru-RU" sz="12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sz="12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және</a:t>
            </a:r>
            <a:r>
              <a:rPr lang="ru-RU" sz="12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15 </a:t>
            </a:r>
            <a:r>
              <a:rPr lang="ru-RU" sz="12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қазанға</a:t>
            </a:r>
            <a:r>
              <a:rPr lang="ru-RU" sz="12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sz="12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дейін</a:t>
            </a:r>
            <a:r>
              <a:rPr lang="ru-RU" sz="12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sz="12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аудандық</a:t>
            </a:r>
            <a:r>
              <a:rPr lang="ru-RU" sz="12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sz="12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мәслихатқа</a:t>
            </a:r>
            <a:r>
              <a:rPr lang="ru-RU" sz="12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sz="12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қарау</a:t>
            </a:r>
            <a:r>
              <a:rPr lang="ru-RU" sz="12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sz="12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үшін</a:t>
            </a:r>
            <a:r>
              <a:rPr lang="ru-RU" sz="12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sz="12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енгізу</a:t>
            </a:r>
            <a:endParaRPr lang="ru-RU" sz="1200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6149" name="Прямоугольник 16"/>
          <p:cNvSpPr>
            <a:spLocks noChangeArrowheads="1"/>
          </p:cNvSpPr>
          <p:nvPr/>
        </p:nvSpPr>
        <p:spPr bwMode="auto">
          <a:xfrm>
            <a:off x="714348" y="5214950"/>
            <a:ext cx="3167062" cy="830972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lIns="91415" tIns="45708" rIns="91415" bIns="45708">
            <a:spAutoFit/>
          </a:bodyPr>
          <a:lstStyle/>
          <a:p>
            <a:pPr algn="ctr" defTabSz="615950"/>
            <a:r>
              <a:rPr lang="kk-KZ" sz="12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А</a:t>
            </a:r>
            <a:r>
              <a:rPr lang="ru-RU" sz="12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удандық</a:t>
            </a:r>
            <a:r>
              <a:rPr lang="ru-RU" sz="12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sz="12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бюджетты</a:t>
            </a:r>
            <a:r>
              <a:rPr lang="ru-RU" sz="12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sz="12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бекіткен</a:t>
            </a:r>
            <a:r>
              <a:rPr lang="ru-RU" sz="12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sz="12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кейін</a:t>
            </a:r>
            <a:r>
              <a:rPr lang="ru-RU" sz="12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2-апталық </a:t>
            </a:r>
            <a:r>
              <a:rPr lang="ru-RU" sz="12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мерзімге</a:t>
            </a:r>
            <a:r>
              <a:rPr lang="ru-RU" sz="12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sz="12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кешікпей</a:t>
            </a:r>
            <a:r>
              <a:rPr lang="ru-RU" sz="12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, </a:t>
            </a:r>
            <a:r>
              <a:rPr lang="ru-RU" sz="12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үш</a:t>
            </a:r>
            <a:r>
              <a:rPr lang="ru-RU" sz="12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sz="12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жылдық</a:t>
            </a:r>
            <a:r>
              <a:rPr lang="ru-RU" sz="12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sz="12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мерзімге</a:t>
            </a:r>
            <a:r>
              <a:rPr lang="ru-RU" sz="12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sz="12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арналған</a:t>
            </a:r>
            <a:r>
              <a:rPr lang="ru-RU" sz="12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sz="12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аудандық</a:t>
            </a:r>
            <a:r>
              <a:rPr lang="ru-RU" sz="12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sz="12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бюджеті</a:t>
            </a:r>
            <a:r>
              <a:rPr lang="ru-RU" sz="12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sz="12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мәслихатпен</a:t>
            </a:r>
            <a:r>
              <a:rPr lang="ru-RU" sz="12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sz="12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бекітіледі</a:t>
            </a:r>
            <a:endParaRPr lang="ru-RU" sz="1200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6150" name="Прямоугольник 16"/>
          <p:cNvSpPr>
            <a:spLocks noChangeArrowheads="1"/>
          </p:cNvSpPr>
          <p:nvPr/>
        </p:nvSpPr>
        <p:spPr bwMode="auto">
          <a:xfrm>
            <a:off x="714348" y="2214554"/>
            <a:ext cx="3095625" cy="101563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lIns="91415" tIns="45708" rIns="91415" bIns="45708">
            <a:spAutoFit/>
          </a:bodyPr>
          <a:lstStyle/>
          <a:p>
            <a:pPr algn="ctr" defTabSz="615950"/>
            <a:r>
              <a:rPr lang="kk-KZ" sz="12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Б</a:t>
            </a:r>
            <a:r>
              <a:rPr lang="ru-RU" sz="12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юджеттік</a:t>
            </a:r>
            <a:r>
              <a:rPr lang="ru-RU" sz="12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sz="12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өтінімді</a:t>
            </a:r>
            <a:r>
              <a:rPr lang="ru-RU" sz="12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, </a:t>
            </a:r>
            <a:r>
              <a:rPr lang="ru-RU" sz="12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бюджеттік</a:t>
            </a:r>
            <a:r>
              <a:rPr lang="ru-RU" sz="12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sz="12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бағдарламардың</a:t>
            </a:r>
            <a:r>
              <a:rPr lang="ru-RU" sz="12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sz="12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жобаларын</a:t>
            </a:r>
            <a:r>
              <a:rPr lang="ru-RU" sz="12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sz="12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жасау</a:t>
            </a:r>
            <a:r>
              <a:rPr lang="ru-RU" sz="12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, </a:t>
            </a:r>
            <a:r>
              <a:rPr lang="ru-RU" sz="12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қорытындыларды</a:t>
            </a:r>
            <a:r>
              <a:rPr lang="ru-RU" sz="12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sz="12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дайындау</a:t>
            </a:r>
            <a:r>
              <a:rPr lang="ru-RU" sz="12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sz="12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және</a:t>
            </a:r>
            <a:r>
              <a:rPr lang="ru-RU" sz="12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sz="12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аудандық</a:t>
            </a:r>
            <a:r>
              <a:rPr lang="ru-RU" sz="12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sz="12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бюджеттік</a:t>
            </a:r>
            <a:r>
              <a:rPr lang="ru-RU" sz="12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sz="12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комиссияның</a:t>
            </a:r>
            <a:r>
              <a:rPr lang="ru-RU" sz="12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sz="12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талқылауына</a:t>
            </a:r>
            <a:r>
              <a:rPr lang="ru-RU" sz="12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беру</a:t>
            </a:r>
          </a:p>
        </p:txBody>
      </p:sp>
      <p:sp>
        <p:nvSpPr>
          <p:cNvPr id="6151" name="Rectangle 21"/>
          <p:cNvSpPr>
            <a:spLocks noChangeArrowheads="1"/>
          </p:cNvSpPr>
          <p:nvPr/>
        </p:nvSpPr>
        <p:spPr bwMode="auto">
          <a:xfrm>
            <a:off x="323850" y="1052513"/>
            <a:ext cx="3816350" cy="720725"/>
          </a:xfrm>
          <a:prstGeom prst="flowChartAlternateProcess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0" tIns="0" rIns="0" bIns="0" anchor="ctr"/>
          <a:lstStyle/>
          <a:p>
            <a:pPr algn="ctr"/>
            <a:r>
              <a:rPr lang="kk-KZ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Б</a:t>
            </a:r>
            <a:r>
              <a:rPr lang="ru-RU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ЮДЖЕТТЫ ӘЗІРЛЕУ</a:t>
            </a:r>
          </a:p>
          <a:p>
            <a:pPr algn="ctr"/>
            <a:r>
              <a:rPr lang="ru-RU" sz="1200" i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(</a:t>
            </a:r>
            <a:r>
              <a:rPr lang="ru-RU" sz="1200" i="1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уәкілетті</a:t>
            </a:r>
            <a:r>
              <a:rPr lang="ru-RU" sz="1200" i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 орган – а/о </a:t>
            </a:r>
            <a:r>
              <a:rPr lang="ru-RU" sz="1200" i="1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әкімінің</a:t>
            </a:r>
            <a:r>
              <a:rPr lang="ru-RU" sz="1200" i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 аппараты)</a:t>
            </a:r>
          </a:p>
        </p:txBody>
      </p:sp>
      <p:sp>
        <p:nvSpPr>
          <p:cNvPr id="6152" name="Rectangle 22"/>
          <p:cNvSpPr>
            <a:spLocks noChangeArrowheads="1"/>
          </p:cNvSpPr>
          <p:nvPr/>
        </p:nvSpPr>
        <p:spPr bwMode="auto">
          <a:xfrm>
            <a:off x="4859338" y="1052513"/>
            <a:ext cx="3816350" cy="720725"/>
          </a:xfrm>
          <a:prstGeom prst="round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0" tIns="0" rIns="0" bIns="0" anchor="ctr"/>
          <a:lstStyle/>
          <a:p>
            <a:pPr algn="ctr"/>
            <a:r>
              <a:rPr lang="kk-KZ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Б</a:t>
            </a:r>
            <a:r>
              <a:rPr lang="ru-RU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ЮДЖЕТТІҢ АТҚАРЫЛУЫ</a:t>
            </a:r>
          </a:p>
          <a:p>
            <a:pPr algn="ctr"/>
            <a:r>
              <a:rPr lang="ru-RU" sz="1200" i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(</a:t>
            </a:r>
            <a:r>
              <a:rPr lang="ru-RU" sz="1200" i="1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уәкілетті</a:t>
            </a:r>
            <a:r>
              <a:rPr lang="ru-RU" sz="1200" i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 орган – а/о </a:t>
            </a:r>
            <a:r>
              <a:rPr lang="ru-RU" sz="1200" i="1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әкімінің</a:t>
            </a:r>
            <a:r>
              <a:rPr lang="ru-RU" sz="1200" i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 аппараты)</a:t>
            </a:r>
          </a:p>
          <a:p>
            <a:pPr algn="ctr"/>
            <a:endParaRPr lang="ru-RU" sz="1200" i="1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6153" name="AutoShape 23"/>
          <p:cNvSpPr>
            <a:spLocks noChangeArrowheads="1"/>
          </p:cNvSpPr>
          <p:nvPr/>
        </p:nvSpPr>
        <p:spPr bwMode="auto">
          <a:xfrm>
            <a:off x="2051050" y="1773238"/>
            <a:ext cx="431800" cy="360362"/>
          </a:xfrm>
          <a:prstGeom prst="downArrow">
            <a:avLst>
              <a:gd name="adj1" fmla="val 50000"/>
              <a:gd name="adj2" fmla="val 25000"/>
            </a:avLst>
          </a:prstGeom>
          <a:ln>
            <a:headEnd/>
            <a:tailEnd/>
          </a:ln>
          <a:effectLst>
            <a:innerShdw blurRad="114300">
              <a:prstClr val="black"/>
            </a:innerShdw>
          </a:effectLst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wrap="none" lIns="0" tIns="0" rIns="0" bIns="0" anchor="ctr"/>
          <a:lstStyle/>
          <a:p>
            <a:endParaRPr lang="ru-RU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6155" name="AutoShape 27"/>
          <p:cNvSpPr>
            <a:spLocks noChangeArrowheads="1"/>
          </p:cNvSpPr>
          <p:nvPr/>
        </p:nvSpPr>
        <p:spPr bwMode="auto">
          <a:xfrm>
            <a:off x="2071670" y="3500438"/>
            <a:ext cx="431800" cy="357190"/>
          </a:xfrm>
          <a:prstGeom prst="downArrow">
            <a:avLst>
              <a:gd name="adj1" fmla="val 50000"/>
              <a:gd name="adj2" fmla="val 25000"/>
            </a:avLst>
          </a:prstGeom>
          <a:ln>
            <a:headEnd/>
            <a:tailEnd/>
          </a:ln>
          <a:effectLst>
            <a:innerShdw blurRad="114300">
              <a:prstClr val="black"/>
            </a:innerShdw>
          </a:effectLst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wrap="none" lIns="0" tIns="0" rIns="0" bIns="0" anchor="ctr"/>
          <a:lstStyle/>
          <a:p>
            <a:endParaRPr lang="ru-RU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6156" name="AutoShape 39"/>
          <p:cNvSpPr>
            <a:spLocks noChangeArrowheads="1"/>
          </p:cNvSpPr>
          <p:nvPr/>
        </p:nvSpPr>
        <p:spPr bwMode="auto">
          <a:xfrm>
            <a:off x="2071670" y="4786323"/>
            <a:ext cx="503237" cy="357190"/>
          </a:xfrm>
          <a:prstGeom prst="downArrow">
            <a:avLst>
              <a:gd name="adj1" fmla="val 50000"/>
              <a:gd name="adj2" fmla="val 25000"/>
            </a:avLst>
          </a:prstGeom>
          <a:ln>
            <a:headEnd/>
            <a:tailEnd/>
          </a:ln>
          <a:effectLst>
            <a:innerShdw blurRad="114300">
              <a:prstClr val="black"/>
            </a:innerShdw>
          </a:effectLst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wrap="none" lIns="0" tIns="0" rIns="0" bIns="0" anchor="ctr"/>
          <a:lstStyle/>
          <a:p>
            <a:endParaRPr lang="ru-RU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6157" name="Прямоугольник 16"/>
          <p:cNvSpPr>
            <a:spLocks noChangeArrowheads="1"/>
          </p:cNvSpPr>
          <p:nvPr/>
        </p:nvSpPr>
        <p:spPr bwMode="auto">
          <a:xfrm>
            <a:off x="5148263" y="2133600"/>
            <a:ext cx="3240087" cy="646307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lIns="91415" tIns="45708" rIns="91415" bIns="45708">
            <a:spAutoFit/>
          </a:bodyPr>
          <a:lstStyle/>
          <a:p>
            <a:pPr algn="ctr" defTabSz="615950"/>
            <a:r>
              <a:rPr lang="kk-KZ" sz="12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Т</a:t>
            </a:r>
            <a:r>
              <a:rPr lang="ru-RU" sz="12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өлемдер</a:t>
            </a:r>
            <a:r>
              <a:rPr lang="ru-RU" sz="12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sz="12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және</a:t>
            </a:r>
            <a:r>
              <a:rPr lang="ru-RU" sz="12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sz="12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міндеттемелер</a:t>
            </a:r>
            <a:r>
              <a:rPr lang="ru-RU" sz="12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sz="12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бойынша</a:t>
            </a:r>
            <a:r>
              <a:rPr lang="ru-RU" sz="12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sz="12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түскен</a:t>
            </a:r>
            <a:r>
              <a:rPr lang="ru-RU" sz="12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sz="12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түсімдердің</a:t>
            </a:r>
            <a:r>
              <a:rPr lang="ru-RU" sz="12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sz="12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жиынтық</a:t>
            </a:r>
            <a:r>
              <a:rPr lang="ru-RU" sz="12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sz="12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жоспарын</a:t>
            </a:r>
            <a:r>
              <a:rPr lang="ru-RU" sz="12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sz="12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қалыптастыру</a:t>
            </a:r>
            <a:r>
              <a:rPr lang="ru-RU" sz="12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sz="12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және</a:t>
            </a:r>
            <a:r>
              <a:rPr lang="ru-RU" sz="12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sz="12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бекіту</a:t>
            </a:r>
            <a:endParaRPr lang="ru-RU" sz="1100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6158" name="AutoShape 41"/>
          <p:cNvSpPr>
            <a:spLocks noChangeArrowheads="1"/>
          </p:cNvSpPr>
          <p:nvPr/>
        </p:nvSpPr>
        <p:spPr bwMode="auto">
          <a:xfrm>
            <a:off x="6569075" y="1773238"/>
            <a:ext cx="431800" cy="360362"/>
          </a:xfrm>
          <a:prstGeom prst="downArrow">
            <a:avLst>
              <a:gd name="adj1" fmla="val 50000"/>
              <a:gd name="adj2" fmla="val 25000"/>
            </a:avLst>
          </a:prstGeom>
          <a:ln>
            <a:headEnd/>
            <a:tailEnd/>
          </a:ln>
          <a:effectLst>
            <a:innerShdw blurRad="114300">
              <a:prstClr val="black"/>
            </a:innerShdw>
          </a:effectLst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wrap="none" lIns="0" tIns="0" rIns="0" bIns="0" anchor="ctr"/>
          <a:lstStyle/>
          <a:p>
            <a:endParaRPr lang="ru-RU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6159" name="Прямоугольник 16"/>
          <p:cNvSpPr>
            <a:spLocks noChangeArrowheads="1"/>
          </p:cNvSpPr>
          <p:nvPr/>
        </p:nvSpPr>
        <p:spPr bwMode="auto">
          <a:xfrm>
            <a:off x="5214942" y="3143248"/>
            <a:ext cx="3240088" cy="461641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lIns="91415" tIns="45708" rIns="91415" bIns="45708">
            <a:spAutoFit/>
          </a:bodyPr>
          <a:lstStyle/>
          <a:p>
            <a:pPr algn="ctr" defTabSz="615950"/>
            <a:r>
              <a:rPr lang="kk-KZ" sz="12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Қ</a:t>
            </a:r>
            <a:r>
              <a:rPr lang="ru-RU" sz="12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аржы</a:t>
            </a:r>
            <a:r>
              <a:rPr lang="ru-RU" sz="12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sz="12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жылы</a:t>
            </a:r>
            <a:r>
              <a:rPr lang="ru-RU" sz="12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sz="12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ішінде</a:t>
            </a:r>
            <a:r>
              <a:rPr lang="ru-RU" sz="12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sz="12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аудандық</a:t>
            </a:r>
            <a:r>
              <a:rPr lang="ru-RU" sz="12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sz="12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бюджетті</a:t>
            </a:r>
            <a:r>
              <a:rPr lang="ru-RU" sz="12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sz="12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орындау</a:t>
            </a:r>
            <a:r>
              <a:rPr lang="ru-RU" sz="12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sz="12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бойынша</a:t>
            </a:r>
            <a:r>
              <a:rPr lang="ru-RU" sz="12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sz="12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шаралар</a:t>
            </a:r>
            <a:r>
              <a:rPr lang="ru-RU" sz="12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sz="12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кешенін</a:t>
            </a:r>
            <a:r>
              <a:rPr lang="ru-RU" sz="12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sz="12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өткізу</a:t>
            </a:r>
            <a:endParaRPr lang="ru-RU" sz="1200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6160" name="Прямоугольник 16"/>
          <p:cNvSpPr>
            <a:spLocks noChangeArrowheads="1"/>
          </p:cNvSpPr>
          <p:nvPr/>
        </p:nvSpPr>
        <p:spPr bwMode="auto">
          <a:xfrm>
            <a:off x="5219700" y="4221163"/>
            <a:ext cx="3211513" cy="830972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lIns="91415" tIns="45708" rIns="91415" bIns="45708">
            <a:spAutoFit/>
          </a:bodyPr>
          <a:lstStyle/>
          <a:p>
            <a:pPr algn="ctr" defTabSz="615950"/>
            <a:r>
              <a:rPr lang="ru-RU" sz="12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Бюджетті</a:t>
            </a:r>
            <a:r>
              <a:rPr lang="ru-RU" sz="12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sz="12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орындау</a:t>
            </a:r>
            <a:r>
              <a:rPr lang="ru-RU" sz="12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sz="12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бойынша</a:t>
            </a:r>
            <a:r>
              <a:rPr lang="ru-RU" sz="12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ай </a:t>
            </a:r>
            <a:r>
              <a:rPr lang="ru-RU" sz="12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сайын</a:t>
            </a:r>
            <a:r>
              <a:rPr lang="ru-RU" sz="12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sz="12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есеп</a:t>
            </a:r>
            <a:r>
              <a:rPr lang="ru-RU" sz="12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sz="12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жасау</a:t>
            </a:r>
            <a:r>
              <a:rPr lang="ru-RU" sz="12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, </a:t>
            </a:r>
            <a:r>
              <a:rPr lang="ru-RU" sz="12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бюджеттік</a:t>
            </a:r>
            <a:r>
              <a:rPr lang="ru-RU" sz="12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sz="12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қаражаттарын</a:t>
            </a:r>
            <a:r>
              <a:rPr lang="ru-RU" sz="12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sz="12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басқару</a:t>
            </a:r>
            <a:r>
              <a:rPr lang="ru-RU" sz="12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sz="12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тиімділігін</a:t>
            </a:r>
            <a:r>
              <a:rPr lang="ru-RU" sz="12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sz="12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бағалау</a:t>
            </a:r>
            <a:r>
              <a:rPr lang="ru-RU" sz="12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sz="12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және</a:t>
            </a:r>
            <a:r>
              <a:rPr lang="ru-RU" sz="12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sz="12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бюджеттік</a:t>
            </a:r>
            <a:r>
              <a:rPr lang="ru-RU" sz="12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мониторинг </a:t>
            </a:r>
            <a:r>
              <a:rPr lang="ru-RU" sz="12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жасау</a:t>
            </a:r>
            <a:r>
              <a:rPr lang="ru-RU" sz="12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</a:p>
        </p:txBody>
      </p:sp>
      <p:sp>
        <p:nvSpPr>
          <p:cNvPr id="6161" name="Прямоугольник 16"/>
          <p:cNvSpPr>
            <a:spLocks noChangeArrowheads="1"/>
          </p:cNvSpPr>
          <p:nvPr/>
        </p:nvSpPr>
        <p:spPr bwMode="auto">
          <a:xfrm>
            <a:off x="5219700" y="5516563"/>
            <a:ext cx="3240088" cy="830972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lIns="91415" tIns="45708" rIns="91415" bIns="45708">
            <a:spAutoFit/>
          </a:bodyPr>
          <a:lstStyle/>
          <a:p>
            <a:pPr algn="ctr" defTabSz="615950"/>
            <a:r>
              <a:rPr lang="kk-KZ" sz="12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А</a:t>
            </a:r>
            <a:r>
              <a:rPr lang="ru-RU" sz="12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ғымдағы</a:t>
            </a:r>
            <a:r>
              <a:rPr lang="ru-RU" sz="12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sz="12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жылдың</a:t>
            </a:r>
            <a:r>
              <a:rPr lang="ru-RU" sz="12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1 </a:t>
            </a:r>
            <a:r>
              <a:rPr lang="ru-RU" sz="12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наурызға</a:t>
            </a:r>
            <a:r>
              <a:rPr lang="ru-RU" sz="12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sz="12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дейін</a:t>
            </a:r>
            <a:r>
              <a:rPr lang="ru-RU" sz="12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sz="12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есеп</a:t>
            </a:r>
            <a:r>
              <a:rPr lang="ru-RU" sz="12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sz="12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берілетін</a:t>
            </a:r>
            <a:r>
              <a:rPr lang="ru-RU" sz="12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sz="12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қаржы</a:t>
            </a:r>
            <a:r>
              <a:rPr lang="ru-RU" sz="12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sz="12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жыл</a:t>
            </a:r>
            <a:r>
              <a:rPr lang="ru-RU" sz="12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sz="12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бойынша</a:t>
            </a:r>
            <a:r>
              <a:rPr lang="ru-RU" sz="12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sz="12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аудандық</a:t>
            </a:r>
            <a:r>
              <a:rPr lang="ru-RU" sz="12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sz="12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бюджетті</a:t>
            </a:r>
            <a:r>
              <a:rPr lang="ru-RU" sz="12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sz="12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орындау</a:t>
            </a:r>
            <a:r>
              <a:rPr lang="ru-RU" sz="12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sz="12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туралы</a:t>
            </a:r>
            <a:r>
              <a:rPr lang="ru-RU" sz="12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sz="12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аудандық</a:t>
            </a:r>
            <a:r>
              <a:rPr lang="ru-RU" sz="12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sz="12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мәслихатқа</a:t>
            </a:r>
            <a:r>
              <a:rPr lang="ru-RU" sz="12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sz="12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жылдық</a:t>
            </a:r>
            <a:r>
              <a:rPr lang="ru-RU" sz="12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sz="12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есепті</a:t>
            </a:r>
            <a:r>
              <a:rPr lang="ru-RU" sz="12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беру</a:t>
            </a:r>
          </a:p>
        </p:txBody>
      </p:sp>
      <p:sp>
        <p:nvSpPr>
          <p:cNvPr id="6162" name="AutoShape 46"/>
          <p:cNvSpPr>
            <a:spLocks noChangeArrowheads="1"/>
          </p:cNvSpPr>
          <p:nvPr/>
        </p:nvSpPr>
        <p:spPr bwMode="auto">
          <a:xfrm>
            <a:off x="6588125" y="2781300"/>
            <a:ext cx="431800" cy="360363"/>
          </a:xfrm>
          <a:prstGeom prst="downArrow">
            <a:avLst>
              <a:gd name="adj1" fmla="val 50000"/>
              <a:gd name="adj2" fmla="val 25000"/>
            </a:avLst>
          </a:prstGeom>
          <a:ln>
            <a:headEnd/>
            <a:tailEnd/>
          </a:ln>
          <a:effectLst>
            <a:innerShdw blurRad="114300">
              <a:prstClr val="black"/>
            </a:innerShdw>
          </a:effectLst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wrap="none" lIns="0" tIns="0" rIns="0" bIns="0" anchor="ctr"/>
          <a:lstStyle/>
          <a:p>
            <a:endParaRPr lang="ru-RU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6163" name="AutoShape 47"/>
          <p:cNvSpPr>
            <a:spLocks noChangeArrowheads="1"/>
          </p:cNvSpPr>
          <p:nvPr/>
        </p:nvSpPr>
        <p:spPr bwMode="auto">
          <a:xfrm>
            <a:off x="6659563" y="5229225"/>
            <a:ext cx="431800" cy="287338"/>
          </a:xfrm>
          <a:prstGeom prst="downArrow">
            <a:avLst>
              <a:gd name="adj1" fmla="val 50000"/>
              <a:gd name="adj2" fmla="val 25000"/>
            </a:avLst>
          </a:prstGeom>
          <a:ln>
            <a:headEnd/>
            <a:tailEnd/>
          </a:ln>
          <a:effectLst>
            <a:innerShdw blurRad="114300">
              <a:prstClr val="black"/>
            </a:innerShdw>
          </a:effectLst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wrap="none" lIns="0" tIns="0" rIns="0" bIns="0" anchor="ctr"/>
          <a:lstStyle/>
          <a:p>
            <a:endParaRPr lang="ru-RU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6164" name="AutoShape 48"/>
          <p:cNvSpPr>
            <a:spLocks noChangeArrowheads="1"/>
          </p:cNvSpPr>
          <p:nvPr/>
        </p:nvSpPr>
        <p:spPr bwMode="auto">
          <a:xfrm>
            <a:off x="6588125" y="3860800"/>
            <a:ext cx="431800" cy="360363"/>
          </a:xfrm>
          <a:prstGeom prst="downArrow">
            <a:avLst>
              <a:gd name="adj1" fmla="val 50000"/>
              <a:gd name="adj2" fmla="val 25000"/>
            </a:avLst>
          </a:prstGeom>
          <a:ln>
            <a:headEnd/>
            <a:tailEnd/>
          </a:ln>
          <a:effectLst>
            <a:innerShdw blurRad="114300">
              <a:prstClr val="black"/>
            </a:innerShdw>
          </a:effectLst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wrap="none" lIns="0" tIns="0" rIns="0" bIns="0" anchor="ctr"/>
          <a:lstStyle/>
          <a:p>
            <a:endParaRPr lang="ru-RU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6165" name="AutoShape 49"/>
          <p:cNvSpPr>
            <a:spLocks noChangeArrowheads="1"/>
          </p:cNvSpPr>
          <p:nvPr/>
        </p:nvSpPr>
        <p:spPr bwMode="auto">
          <a:xfrm>
            <a:off x="4140200" y="1268413"/>
            <a:ext cx="719138" cy="288925"/>
          </a:xfrm>
          <a:prstGeom prst="rightArrow">
            <a:avLst>
              <a:gd name="adj1" fmla="val 50000"/>
              <a:gd name="adj2" fmla="val 62225"/>
            </a:avLst>
          </a:prstGeom>
          <a:ln>
            <a:headEnd/>
            <a:tailEnd/>
          </a:ln>
          <a:effectLst>
            <a:innerShdw blurRad="114300">
              <a:prstClr val="black"/>
            </a:innerShdw>
          </a:effectLst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wrap="none" lIns="0" tIns="0" rIns="0" bIns="0" anchor="ctr"/>
          <a:lstStyle/>
          <a:p>
            <a:endParaRPr lang="ru-RU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Содержимое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645830322"/>
              </p:ext>
            </p:extLst>
          </p:nvPr>
        </p:nvGraphicFramePr>
        <p:xfrm>
          <a:off x="457200" y="1500175"/>
          <a:ext cx="8229600" cy="507209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653210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 err="1" smtClean="0"/>
              <a:t>Шақат </a:t>
            </a:r>
            <a:r>
              <a:rPr lang="ru-RU" b="1" dirty="0" err="1"/>
              <a:t>ауылдық округінің </a:t>
            </a:r>
            <a:r>
              <a:rPr lang="ru-RU" b="1" dirty="0"/>
              <a:t>бюджет </a:t>
            </a:r>
            <a:r>
              <a:rPr lang="ru-RU" b="1" dirty="0" err="1"/>
              <a:t>түсімдері</a:t>
            </a:r>
            <a:r>
              <a:rPr lang="ru-RU" dirty="0"/>
              <a:t> 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Таблица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9101987"/>
              </p:ext>
            </p:extLst>
          </p:nvPr>
        </p:nvGraphicFramePr>
        <p:xfrm>
          <a:off x="611560" y="1928111"/>
          <a:ext cx="7920879" cy="3085065"/>
        </p:xfrm>
        <a:graphic>
          <a:graphicData uri="http://schemas.openxmlformats.org/drawingml/2006/table">
            <a:tbl>
              <a:tblPr/>
              <a:tblGrid>
                <a:gridCol w="426731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1537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29484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143346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36195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200275" algn="l"/>
                        </a:tabLst>
                      </a:pPr>
                      <a:r>
                        <a:rPr lang="kk-KZ" sz="1800" b="1" dirty="0">
                          <a:latin typeface="Times New Roman"/>
                          <a:ea typeface="Times New Roman"/>
                          <a:cs typeface="Times New Roman"/>
                        </a:rPr>
                        <a:t>А</a:t>
                      </a:r>
                      <a:r>
                        <a:rPr lang="ru-RU" sz="1800" b="1" dirty="0" err="1">
                          <a:latin typeface="Times New Roman"/>
                          <a:ea typeface="Times New Roman"/>
                          <a:cs typeface="Times New Roman"/>
                        </a:rPr>
                        <a:t>таулар</a:t>
                      </a:r>
                      <a:endParaRPr lang="ru-RU" sz="18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200275" algn="l"/>
                        </a:tabLst>
                      </a:pPr>
                      <a:r>
                        <a:rPr lang="ru-RU" sz="1800" b="1" dirty="0" smtClean="0">
                          <a:latin typeface="Times New Roman"/>
                          <a:ea typeface="Times New Roman"/>
                          <a:cs typeface="Times New Roman"/>
                        </a:rPr>
                        <a:t>2026 </a:t>
                      </a:r>
                      <a:r>
                        <a:rPr lang="ru-RU" sz="1800" b="1" dirty="0" err="1">
                          <a:latin typeface="Times New Roman"/>
                          <a:ea typeface="Times New Roman"/>
                          <a:cs typeface="Times New Roman"/>
                        </a:rPr>
                        <a:t>жыл</a:t>
                      </a:r>
                      <a:endParaRPr lang="ru-RU" sz="18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200275" algn="l"/>
                        </a:tabLst>
                      </a:pPr>
                      <a:r>
                        <a:rPr lang="ru-RU" sz="1800" b="1" dirty="0" smtClean="0">
                          <a:latin typeface="Times New Roman"/>
                          <a:ea typeface="Times New Roman"/>
                          <a:cs typeface="Times New Roman"/>
                        </a:rPr>
                        <a:t>2027 </a:t>
                      </a:r>
                      <a:r>
                        <a:rPr lang="ru-RU" sz="1800" b="1" dirty="0" err="1">
                          <a:latin typeface="Times New Roman"/>
                          <a:ea typeface="Times New Roman"/>
                          <a:cs typeface="Times New Roman"/>
                        </a:rPr>
                        <a:t>жыл</a:t>
                      </a:r>
                      <a:endParaRPr lang="ru-RU" sz="18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200275" algn="l"/>
                        </a:tabLst>
                      </a:pPr>
                      <a:r>
                        <a:rPr lang="ru-RU" sz="1800" b="1" dirty="0" smtClean="0">
                          <a:latin typeface="Times New Roman"/>
                          <a:ea typeface="Times New Roman"/>
                          <a:cs typeface="Times New Roman"/>
                        </a:rPr>
                        <a:t>2028 </a:t>
                      </a:r>
                      <a:r>
                        <a:rPr lang="ru-RU" sz="1800" b="1" dirty="0" err="1">
                          <a:latin typeface="Times New Roman"/>
                          <a:ea typeface="Times New Roman"/>
                          <a:cs typeface="Times New Roman"/>
                        </a:rPr>
                        <a:t>жыл</a:t>
                      </a:r>
                      <a:endParaRPr lang="ru-RU" sz="18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8098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200275" algn="l"/>
                        </a:tabLst>
                      </a:pPr>
                      <a:r>
                        <a:rPr lang="ru-RU" sz="1400" dirty="0">
                          <a:latin typeface="Times New Roman"/>
                          <a:ea typeface="Times New Roman"/>
                          <a:cs typeface="Times New Roman"/>
                        </a:rPr>
                        <a:t>1</a:t>
                      </a:r>
                    </a:p>
                  </a:txBody>
                  <a:tcPr marL="0" marR="0" marT="0" marB="0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200275" algn="l"/>
                        </a:tabLst>
                      </a:pPr>
                      <a:r>
                        <a:rPr lang="ru-RU" sz="1400" dirty="0">
                          <a:latin typeface="Times New Roman"/>
                          <a:ea typeface="Times New Roman"/>
                          <a:cs typeface="Times New Roman"/>
                        </a:rPr>
                        <a:t>3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200275" algn="l"/>
                        </a:tabLst>
                      </a:pPr>
                      <a:r>
                        <a:rPr lang="ru-RU" sz="1400" dirty="0">
                          <a:latin typeface="Times New Roman"/>
                          <a:ea typeface="Times New Roman"/>
                          <a:cs typeface="Times New Roman"/>
                        </a:rPr>
                        <a:t>4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200275" algn="l"/>
                        </a:tabLst>
                      </a:pPr>
                      <a:r>
                        <a:rPr lang="ru-RU" sz="1400" dirty="0">
                          <a:latin typeface="Times New Roman"/>
                          <a:ea typeface="Times New Roman"/>
                          <a:cs typeface="Times New Roman"/>
                        </a:rPr>
                        <a:t>5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6195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200275" algn="l"/>
                        </a:tabLst>
                      </a:pPr>
                      <a:r>
                        <a:rPr lang="ru-RU" sz="1800" b="1" dirty="0">
                          <a:latin typeface="Times New Roman"/>
                          <a:ea typeface="Times New Roman"/>
                          <a:cs typeface="Times New Roman"/>
                        </a:rPr>
                        <a:t>ТҮСІМДЕР – </a:t>
                      </a:r>
                      <a:r>
                        <a:rPr lang="ru-RU" sz="1800" b="1" dirty="0" err="1">
                          <a:latin typeface="Times New Roman"/>
                          <a:ea typeface="Times New Roman"/>
                          <a:cs typeface="Times New Roman"/>
                        </a:rPr>
                        <a:t>барлығы</a:t>
                      </a:r>
                      <a:endParaRPr lang="ru-RU" sz="18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200275" algn="l"/>
                        </a:tabLst>
                      </a:pPr>
                      <a:r>
                        <a:rPr lang="ru-RU" sz="1800" b="1" i="1" dirty="0" smtClean="0">
                          <a:latin typeface="Times New Roman"/>
                          <a:ea typeface="Times New Roman"/>
                          <a:cs typeface="Times New Roman"/>
                        </a:rPr>
                        <a:t>58 242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200275" algn="l"/>
                        </a:tabLst>
                      </a:pPr>
                      <a:r>
                        <a:rPr lang="ru-RU" sz="1800" b="1" i="1" dirty="0" smtClean="0">
                          <a:latin typeface="Times New Roman"/>
                          <a:ea typeface="Times New Roman"/>
                          <a:cs typeface="Times New Roman"/>
                        </a:rPr>
                        <a:t>60 783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200275" algn="l"/>
                        </a:tabLst>
                      </a:pPr>
                      <a:r>
                        <a:rPr lang="ru-RU" sz="1800" b="1" i="1" dirty="0" smtClean="0">
                          <a:latin typeface="Times New Roman"/>
                          <a:ea typeface="Times New Roman"/>
                          <a:cs typeface="Times New Roman"/>
                        </a:rPr>
                        <a:t>62 699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3526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200275" algn="l"/>
                        </a:tabLst>
                      </a:pPr>
                      <a:r>
                        <a:rPr lang="ru-RU" sz="1800" i="1" dirty="0" err="1">
                          <a:latin typeface="Times New Roman"/>
                          <a:ea typeface="Times New Roman"/>
                          <a:cs typeface="Times New Roman"/>
                        </a:rPr>
                        <a:t>Оның</a:t>
                      </a:r>
                      <a:r>
                        <a:rPr lang="ru-RU" sz="1800" i="1" dirty="0"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ru-RU" sz="1800" i="1" dirty="0" err="1">
                          <a:latin typeface="Times New Roman"/>
                          <a:ea typeface="Times New Roman"/>
                          <a:cs typeface="Times New Roman"/>
                        </a:rPr>
                        <a:t>ішінде</a:t>
                      </a:r>
                      <a:r>
                        <a:rPr lang="ru-RU" sz="1800" i="1" dirty="0">
                          <a:latin typeface="Times New Roman"/>
                          <a:ea typeface="Times New Roman"/>
                          <a:cs typeface="Times New Roman"/>
                        </a:rPr>
                        <a:t>:</a:t>
                      </a:r>
                      <a:endParaRPr lang="ru-RU" sz="18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200275" algn="l"/>
                        </a:tabLst>
                      </a:pPr>
                      <a:endParaRPr lang="ru-RU" sz="1800" b="1" i="1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200275" algn="l"/>
                        </a:tabLst>
                      </a:pPr>
                      <a:endParaRPr lang="ru-RU" sz="1800" b="1" i="1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200275" algn="l"/>
                        </a:tabLst>
                      </a:pPr>
                      <a:endParaRPr lang="ru-RU" sz="1800" b="1" i="1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6195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200275" algn="l"/>
                        </a:tabLst>
                      </a:pPr>
                      <a:r>
                        <a:rPr lang="kk-KZ" sz="1800" dirty="0">
                          <a:latin typeface="Times New Roman"/>
                          <a:ea typeface="Times New Roman"/>
                          <a:cs typeface="Times New Roman"/>
                        </a:rPr>
                        <a:t>С</a:t>
                      </a:r>
                      <a:r>
                        <a:rPr lang="ru-RU" sz="1800" dirty="0" err="1">
                          <a:latin typeface="Times New Roman"/>
                          <a:ea typeface="Times New Roman"/>
                          <a:cs typeface="Times New Roman"/>
                        </a:rPr>
                        <a:t>алықтық</a:t>
                      </a:r>
                      <a:r>
                        <a:rPr lang="ru-RU" sz="1800" dirty="0"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ru-RU" sz="1800" dirty="0" err="1">
                          <a:latin typeface="Times New Roman"/>
                          <a:ea typeface="Times New Roman"/>
                          <a:cs typeface="Times New Roman"/>
                        </a:rPr>
                        <a:t>түсімдер</a:t>
                      </a:r>
                      <a:endParaRPr lang="ru-RU" sz="18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200275" algn="l"/>
                        </a:tabLst>
                      </a:pPr>
                      <a:r>
                        <a:rPr lang="ru-RU" sz="1800" dirty="0" smtClean="0">
                          <a:latin typeface="Times New Roman"/>
                          <a:ea typeface="Times New Roman"/>
                          <a:cs typeface="Times New Roman"/>
                        </a:rPr>
                        <a:t>13 604</a:t>
                      </a:r>
                      <a:endParaRPr lang="ru-RU" sz="18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200275" algn="l"/>
                        </a:tabLst>
                      </a:pPr>
                      <a:r>
                        <a:rPr lang="ru-RU" sz="1800" dirty="0" smtClean="0">
                          <a:latin typeface="Times New Roman"/>
                          <a:ea typeface="Times New Roman"/>
                          <a:cs typeface="Times New Roman"/>
                        </a:rPr>
                        <a:t>17 558</a:t>
                      </a:r>
                      <a:endParaRPr lang="ru-RU" sz="18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200275" algn="l"/>
                        </a:tabLst>
                      </a:pPr>
                      <a:r>
                        <a:rPr lang="ru-RU" sz="1800" dirty="0" smtClean="0">
                          <a:latin typeface="Times New Roman"/>
                          <a:ea typeface="Times New Roman"/>
                          <a:cs typeface="Times New Roman"/>
                        </a:rPr>
                        <a:t>18 981</a:t>
                      </a:r>
                      <a:endParaRPr lang="ru-RU" sz="18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6195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200275" algn="l"/>
                        </a:tabLst>
                      </a:pPr>
                      <a:r>
                        <a:rPr lang="kk-KZ" sz="1800" dirty="0">
                          <a:latin typeface="Times New Roman"/>
                          <a:ea typeface="Times New Roman"/>
                          <a:cs typeface="Times New Roman"/>
                        </a:rPr>
                        <a:t>Салықтық емес түсімдер</a:t>
                      </a:r>
                      <a:endParaRPr lang="ru-RU" sz="18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200275" algn="l"/>
                        </a:tabLst>
                      </a:pPr>
                      <a:endParaRPr lang="ru-RU" sz="18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200275" algn="l"/>
                        </a:tabLst>
                      </a:pPr>
                      <a:endParaRPr lang="ru-RU" sz="18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200275" algn="l"/>
                        </a:tabLst>
                      </a:pPr>
                      <a:endParaRPr lang="ru-RU" sz="1800" dirty="0" smtClean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6195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200275" algn="l"/>
                        </a:tabLst>
                      </a:pPr>
                      <a:r>
                        <a:rPr lang="ru-RU" sz="1800" dirty="0" err="1" smtClean="0">
                          <a:latin typeface="Times New Roman"/>
                          <a:ea typeface="Times New Roman"/>
                          <a:cs typeface="Times New Roman"/>
                        </a:rPr>
                        <a:t>Негізгі</a:t>
                      </a:r>
                      <a:r>
                        <a:rPr lang="ru-RU" sz="1800" dirty="0" smtClean="0"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ru-RU" sz="1800" dirty="0" err="1" smtClean="0">
                          <a:latin typeface="Times New Roman"/>
                          <a:ea typeface="Times New Roman"/>
                          <a:cs typeface="Times New Roman"/>
                        </a:rPr>
                        <a:t>капиталды</a:t>
                      </a:r>
                      <a:r>
                        <a:rPr lang="ru-RU" sz="1800" dirty="0" smtClean="0"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ru-RU" sz="1800" dirty="0" err="1" smtClean="0">
                          <a:latin typeface="Times New Roman"/>
                          <a:ea typeface="Times New Roman"/>
                          <a:cs typeface="Times New Roman"/>
                        </a:rPr>
                        <a:t>сатудан</a:t>
                      </a:r>
                      <a:r>
                        <a:rPr lang="ru-RU" sz="1800" dirty="0" smtClean="0"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ru-RU" sz="1800" dirty="0" err="1" smtClean="0">
                          <a:latin typeface="Times New Roman"/>
                          <a:ea typeface="Times New Roman"/>
                          <a:cs typeface="Times New Roman"/>
                        </a:rPr>
                        <a:t>түсетін</a:t>
                      </a:r>
                      <a:r>
                        <a:rPr lang="ru-RU" sz="1800" dirty="0" smtClean="0"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ru-RU" sz="1800" dirty="0" err="1" smtClean="0">
                          <a:latin typeface="Times New Roman"/>
                          <a:ea typeface="Times New Roman"/>
                          <a:cs typeface="Times New Roman"/>
                        </a:rPr>
                        <a:t>түсімдер</a:t>
                      </a:r>
                      <a:endParaRPr lang="ru-RU" sz="18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200275" algn="l"/>
                        </a:tabLst>
                      </a:pPr>
                      <a:r>
                        <a:rPr lang="ru-RU" sz="1800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1 287</a:t>
                      </a:r>
                      <a:endParaRPr lang="ru-RU" sz="180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200275" algn="l"/>
                        </a:tabLst>
                      </a:pPr>
                      <a:endParaRPr lang="ru-RU" sz="180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200275" algn="l"/>
                        </a:tabLst>
                      </a:pPr>
                      <a:endParaRPr lang="ru-RU" sz="1800" dirty="0" smtClean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55904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200275" algn="l"/>
                        </a:tabLst>
                      </a:pPr>
                      <a:r>
                        <a:rPr lang="ru-RU" sz="1800" dirty="0" err="1" smtClean="0">
                          <a:latin typeface="Times New Roman"/>
                          <a:ea typeface="Times New Roman"/>
                          <a:cs typeface="Times New Roman"/>
                        </a:rPr>
                        <a:t>Трансферттердің</a:t>
                      </a:r>
                      <a:r>
                        <a:rPr lang="ru-RU" sz="1800" dirty="0" smtClean="0"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ru-RU" sz="1800" dirty="0" err="1" smtClean="0">
                          <a:latin typeface="Times New Roman"/>
                          <a:ea typeface="Times New Roman"/>
                          <a:cs typeface="Times New Roman"/>
                        </a:rPr>
                        <a:t>түсімдері</a:t>
                      </a:r>
                      <a:r>
                        <a:rPr lang="ru-RU" sz="1800" dirty="0" smtClean="0">
                          <a:latin typeface="Times New Roman"/>
                          <a:ea typeface="Times New Roman"/>
                          <a:cs typeface="Times New Roman"/>
                        </a:rPr>
                        <a:t> (</a:t>
                      </a:r>
                      <a:r>
                        <a:rPr lang="ru-RU" sz="1800" dirty="0" err="1" smtClean="0">
                          <a:latin typeface="Times New Roman"/>
                          <a:ea typeface="Times New Roman"/>
                          <a:cs typeface="Times New Roman"/>
                        </a:rPr>
                        <a:t>жәрдемқаржы</a:t>
                      </a:r>
                      <a:r>
                        <a:rPr lang="ru-RU" sz="1800" dirty="0" smtClean="0">
                          <a:latin typeface="Times New Roman"/>
                          <a:ea typeface="Times New Roman"/>
                          <a:cs typeface="Times New Roman"/>
                        </a:rPr>
                        <a:t>)</a:t>
                      </a:r>
                      <a:endParaRPr lang="ru-RU" sz="18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200275" algn="l"/>
                        </a:tabLst>
                      </a:pPr>
                      <a:r>
                        <a:rPr lang="kk-KZ" sz="1800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43 351</a:t>
                      </a:r>
                      <a:endParaRPr lang="ru-RU" sz="180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200275" algn="l"/>
                        </a:tabLst>
                      </a:pPr>
                      <a:r>
                        <a:rPr lang="ru-RU" sz="1800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43 225</a:t>
                      </a:r>
                      <a:endParaRPr lang="ru-RU" sz="180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200275" algn="l"/>
                        </a:tabLst>
                      </a:pPr>
                      <a:r>
                        <a:rPr lang="ru-RU" sz="1800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43 718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371236" y="448796"/>
            <a:ext cx="8449236" cy="11079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790825" algn="l"/>
              </a:tabLst>
            </a:pPr>
            <a:r>
              <a:rPr kumimoji="0" lang="ru-RU" sz="2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2026-2028 </a:t>
            </a:r>
            <a:r>
              <a:rPr kumimoji="0" lang="ru-RU" sz="22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жылдарға</a:t>
            </a:r>
            <a:r>
              <a:rPr kumimoji="0" lang="ru-RU" sz="22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(</a:t>
            </a:r>
            <a:r>
              <a:rPr lang="ru-RU" sz="2200" b="1" dirty="0" err="1">
                <a:latin typeface="Arial" pitchFamily="34" charset="0"/>
                <a:ea typeface="Times New Roman" pitchFamily="18" charset="0"/>
                <a:cs typeface="Arial" pitchFamily="34" charset="0"/>
              </a:rPr>
              <a:t>мың</a:t>
            </a:r>
            <a:r>
              <a:rPr kumimoji="0" lang="ru-RU" sz="22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. </a:t>
            </a:r>
            <a:r>
              <a:rPr kumimoji="0" lang="ru-RU" sz="22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теңге</a:t>
            </a:r>
            <a:r>
              <a:rPr kumimoji="0" lang="ru-RU" sz="22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) </a:t>
            </a:r>
            <a:r>
              <a:rPr kumimoji="0" lang="ru-RU" sz="22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арналған</a:t>
            </a:r>
            <a:r>
              <a:rPr kumimoji="0" lang="ru-RU" sz="22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ru-RU" sz="22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ауылдық</a:t>
            </a:r>
            <a:r>
              <a:rPr kumimoji="0" lang="ru-RU" sz="22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округ 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790825" algn="l"/>
              </a:tabLst>
            </a:pPr>
            <a:r>
              <a:rPr kumimoji="0" lang="ru-RU" sz="22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бюджетіне</a:t>
            </a:r>
            <a:r>
              <a:rPr kumimoji="0" lang="ru-RU" sz="22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790825" algn="l"/>
              </a:tabLst>
            </a:pPr>
            <a:r>
              <a:rPr kumimoji="0" lang="ru-RU" sz="22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түсімдердің</a:t>
            </a:r>
            <a:r>
              <a:rPr kumimoji="0" lang="ru-RU" sz="22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ru-RU" sz="22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құрылымы</a:t>
            </a:r>
            <a:endParaRPr kumimoji="0" lang="ru-RU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514027008"/>
              </p:ext>
            </p:extLst>
          </p:nvPr>
        </p:nvGraphicFramePr>
        <p:xfrm>
          <a:off x="251520" y="1484784"/>
          <a:ext cx="8640960" cy="570801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4788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1169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51169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46969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660938">
                <a:tc>
                  <a:txBody>
                    <a:bodyPr/>
                    <a:lstStyle/>
                    <a:p>
                      <a:pPr algn="ctr"/>
                      <a:r>
                        <a:rPr kumimoji="0" lang="kk-KZ" sz="1800" b="1" i="0" kern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Атаулар</a:t>
                      </a:r>
                    </a:p>
                  </a:txBody>
                  <a:tcPr marL="82321" marR="82321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790825" algn="l"/>
                        </a:tabLst>
                      </a:pPr>
                      <a:r>
                        <a:rPr lang="ru-RU" sz="1400" b="1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2026 </a:t>
                      </a:r>
                      <a:r>
                        <a:rPr lang="ru-RU" sz="1400" b="1" dirty="0" err="1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жыл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790825" algn="l"/>
                        </a:tabLst>
                      </a:pPr>
                      <a:r>
                        <a:rPr lang="ru-RU" sz="1400" b="1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2027 </a:t>
                      </a:r>
                      <a:r>
                        <a:rPr lang="ru-RU" sz="1400" b="1" dirty="0" err="1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жыл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790825" algn="l"/>
                        </a:tabLst>
                      </a:pPr>
                      <a:r>
                        <a:rPr lang="ru-RU" sz="1400" b="1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2028 </a:t>
                      </a:r>
                      <a:r>
                        <a:rPr lang="ru-RU" sz="1400" b="1" dirty="0" err="1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жыл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3182">
                <a:tc>
                  <a:txBody>
                    <a:bodyPr/>
                    <a:lstStyle/>
                    <a:p>
                      <a:pPr algn="ctr"/>
                      <a:r>
                        <a:rPr lang="kk-KZ" sz="16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6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2321" marR="8232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6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16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2321" marR="8232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6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ru-RU" sz="16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2321" marR="8232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6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ru-RU" sz="16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2321" marR="82321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3182">
                <a:tc>
                  <a:txBody>
                    <a:bodyPr/>
                    <a:lstStyle/>
                    <a:p>
                      <a:r>
                        <a:rPr lang="kk-KZ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Шығыстар-барлығы</a:t>
                      </a:r>
                      <a:endParaRPr lang="ru-RU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2321" marR="82321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200275" algn="l"/>
                        </a:tabLst>
                      </a:pPr>
                      <a:r>
                        <a:rPr lang="ru-RU" sz="1800" b="1" i="1" dirty="0" smtClean="0">
                          <a:latin typeface="Times New Roman"/>
                          <a:ea typeface="Times New Roman"/>
                          <a:cs typeface="Times New Roman"/>
                        </a:rPr>
                        <a:t>58 504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200275" algn="l"/>
                        </a:tabLst>
                      </a:pPr>
                      <a:r>
                        <a:rPr lang="ru-RU" sz="1800" b="1" i="1" dirty="0" smtClean="0">
                          <a:latin typeface="Times New Roman"/>
                          <a:ea typeface="Times New Roman"/>
                          <a:cs typeface="Times New Roman"/>
                        </a:rPr>
                        <a:t>60 783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200275" algn="l"/>
                        </a:tabLst>
                      </a:pPr>
                      <a:r>
                        <a:rPr lang="ru-RU" sz="1800" b="1" i="1" dirty="0" smtClean="0">
                          <a:latin typeface="Times New Roman"/>
                          <a:ea typeface="Times New Roman"/>
                          <a:cs typeface="Times New Roman"/>
                        </a:rPr>
                        <a:t>62 699</a:t>
                      </a: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3182">
                <a:tc>
                  <a:txBody>
                    <a:bodyPr/>
                    <a:lstStyle/>
                    <a:p>
                      <a:pPr algn="ctr"/>
                      <a:r>
                        <a:rPr lang="kk-KZ" i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сонын ішінде</a:t>
                      </a:r>
                      <a:r>
                        <a:rPr lang="ru-RU" i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:</a:t>
                      </a:r>
                      <a:endParaRPr lang="ru-RU" i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2321" marR="82321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790825" algn="l"/>
                        </a:tabLst>
                      </a:pP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790825" algn="l"/>
                        </a:tabLst>
                      </a:pP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790825" algn="l"/>
                        </a:tabLst>
                      </a:pP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82777">
                <a:tc>
                  <a:txBody>
                    <a:bodyPr/>
                    <a:lstStyle/>
                    <a:p>
                      <a:r>
                        <a:rPr lang="kk-KZ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Жалпы сипаттағы мемлекеттік қызметтер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2321" marR="82321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790825" algn="l"/>
                        </a:tabLst>
                      </a:pPr>
                      <a:r>
                        <a:rPr lang="ru-RU" sz="1400" dirty="0" smtClean="0">
                          <a:latin typeface="Times New Roman"/>
                          <a:ea typeface="Times New Roman"/>
                          <a:cs typeface="Times New Roman"/>
                        </a:rPr>
                        <a:t>33 322</a:t>
                      </a: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790825" algn="l"/>
                        </a:tabLst>
                      </a:pPr>
                      <a:r>
                        <a:rPr lang="ru-RU" sz="1400" dirty="0" smtClean="0">
                          <a:latin typeface="Times New Roman"/>
                          <a:ea typeface="Times New Roman"/>
                          <a:cs typeface="Times New Roman"/>
                        </a:rPr>
                        <a:t>34 112</a:t>
                      </a: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790825" algn="l"/>
                        </a:tabLst>
                      </a:pPr>
                      <a:r>
                        <a:rPr lang="ru-RU" sz="1400" dirty="0" smtClean="0">
                          <a:latin typeface="Times New Roman"/>
                          <a:ea typeface="Times New Roman"/>
                          <a:cs typeface="Times New Roman"/>
                        </a:rPr>
                        <a:t>34 695</a:t>
                      </a: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82777">
                <a:tc>
                  <a:txBody>
                    <a:bodyPr/>
                    <a:lstStyle/>
                    <a:p>
                      <a:r>
                        <a:rPr lang="kk-KZ" sz="1600" b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Елді мекендерді сумен жабдықтауды ұйымдастыру</a:t>
                      </a:r>
                      <a:endParaRPr lang="ru-RU" sz="16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2321" marR="82321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790825" algn="l"/>
                        </a:tabLst>
                      </a:pPr>
                      <a:r>
                        <a:rPr lang="ru-RU" sz="1400" dirty="0" smtClean="0">
                          <a:latin typeface="Times New Roman"/>
                          <a:ea typeface="Times New Roman"/>
                          <a:cs typeface="Times New Roman"/>
                        </a:rPr>
                        <a:t>9 358</a:t>
                      </a: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790825" algn="l"/>
                        </a:tabLst>
                      </a:pPr>
                      <a:r>
                        <a:rPr lang="ru-RU" sz="1400" dirty="0" smtClean="0">
                          <a:latin typeface="Times New Roman"/>
                          <a:ea typeface="Times New Roman"/>
                          <a:cs typeface="Times New Roman"/>
                        </a:rPr>
                        <a:t>10 613</a:t>
                      </a: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790825" algn="l"/>
                        </a:tabLst>
                      </a:pPr>
                      <a:r>
                        <a:rPr lang="ru-RU" sz="1400" dirty="0" smtClean="0">
                          <a:latin typeface="Times New Roman"/>
                          <a:ea typeface="Times New Roman"/>
                          <a:cs typeface="Times New Roman"/>
                        </a:rPr>
                        <a:t>11 143</a:t>
                      </a: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82777">
                <a:tc>
                  <a:txBody>
                    <a:bodyPr/>
                    <a:lstStyle/>
                    <a:p>
                      <a:r>
                        <a:rPr lang="kk-KZ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Елді мекендердегі көшелерді жарықтандыру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2321" marR="82321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790825" algn="l"/>
                        </a:tabLst>
                      </a:pPr>
                      <a:r>
                        <a:rPr lang="ru-RU" sz="1400" dirty="0" smtClean="0">
                          <a:latin typeface="Times New Roman"/>
                          <a:ea typeface="Times New Roman"/>
                          <a:cs typeface="Times New Roman"/>
                        </a:rPr>
                        <a:t>7 153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790825" algn="l"/>
                        </a:tabLst>
                      </a:pPr>
                      <a:r>
                        <a:rPr lang="ru-RU" sz="1400" dirty="0" smtClean="0">
                          <a:latin typeface="Times New Roman"/>
                          <a:ea typeface="Times New Roman"/>
                          <a:cs typeface="Times New Roman"/>
                        </a:rPr>
                        <a:t>7 511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790825" algn="l"/>
                        </a:tabLst>
                      </a:pPr>
                      <a:r>
                        <a:rPr lang="ru-RU" sz="1400" dirty="0" smtClean="0">
                          <a:latin typeface="Times New Roman"/>
                          <a:ea typeface="Times New Roman"/>
                          <a:cs typeface="Times New Roman"/>
                        </a:rPr>
                        <a:t>7 886</a:t>
                      </a: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582777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k-KZ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Елді мекендердің санитариясын қамтамасыз ету</a:t>
                      </a:r>
                      <a:endParaRPr lang="ru-RU" sz="160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2321" marR="82321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790825" algn="l"/>
                        </a:tabLst>
                      </a:pPr>
                      <a:r>
                        <a:rPr lang="kk-KZ" sz="1400" dirty="0" smtClean="0">
                          <a:latin typeface="Times New Roman"/>
                          <a:ea typeface="Times New Roman"/>
                          <a:cs typeface="Times New Roman"/>
                        </a:rPr>
                        <a:t>1 960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790825" algn="l"/>
                        </a:tabLst>
                      </a:pPr>
                      <a:r>
                        <a:rPr lang="ru-RU" sz="1400" dirty="0" smtClean="0">
                          <a:latin typeface="Times New Roman"/>
                          <a:ea typeface="Times New Roman"/>
                          <a:cs typeface="Times New Roman"/>
                        </a:rPr>
                        <a:t>2 058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790825" algn="l"/>
                        </a:tabLst>
                      </a:pPr>
                      <a:r>
                        <a:rPr lang="ru-RU" sz="1400" dirty="0" smtClean="0">
                          <a:latin typeface="Times New Roman"/>
                          <a:ea typeface="Times New Roman"/>
                          <a:cs typeface="Times New Roman"/>
                        </a:rPr>
                        <a:t>2 161</a:t>
                      </a: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468589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k-KZ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Жерлеу</a:t>
                      </a:r>
                      <a:r>
                        <a:rPr lang="kk-KZ" sz="16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орындарын ұстау және туыстары жоқ адамдарды жерлеу</a:t>
                      </a:r>
                      <a:endParaRPr lang="ru-RU" sz="160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2321" marR="82321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790825" algn="l"/>
                        </a:tabLst>
                      </a:pPr>
                      <a:endParaRPr lang="kk-KZ" sz="1400" dirty="0" smtClean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790825" algn="l"/>
                        </a:tabLst>
                      </a:pPr>
                      <a:r>
                        <a:rPr lang="ru-RU" sz="1400" dirty="0" smtClean="0">
                          <a:latin typeface="Times New Roman"/>
                          <a:ea typeface="Times New Roman"/>
                          <a:cs typeface="Times New Roman"/>
                        </a:rPr>
                        <a:t>114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790825" algn="l"/>
                        </a:tabLst>
                      </a:pPr>
                      <a:r>
                        <a:rPr lang="ru-RU" sz="1400" dirty="0" smtClean="0">
                          <a:latin typeface="Times New Roman"/>
                          <a:ea typeface="Times New Roman"/>
                          <a:cs typeface="Times New Roman"/>
                        </a:rPr>
                        <a:t>120</a:t>
                      </a: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73182">
                <a:tc>
                  <a:txBody>
                    <a:bodyPr/>
                    <a:lstStyle/>
                    <a:p>
                      <a:r>
                        <a:rPr lang="kk-KZ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Көл</a:t>
                      </a:r>
                      <a:r>
                        <a:rPr lang="en-US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</a:t>
                      </a:r>
                      <a:r>
                        <a:rPr lang="kk-KZ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 және коммуникация</a:t>
                      </a: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2321" marR="82321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790825" algn="l"/>
                        </a:tabLst>
                      </a:pPr>
                      <a:r>
                        <a:rPr lang="ru-RU" sz="1400" dirty="0" smtClean="0">
                          <a:latin typeface="Times New Roman"/>
                          <a:ea typeface="Times New Roman"/>
                          <a:cs typeface="Times New Roman"/>
                        </a:rPr>
                        <a:t>3 510</a:t>
                      </a: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790825" algn="l"/>
                        </a:tabLst>
                      </a:pPr>
                      <a:r>
                        <a:rPr lang="ru-RU" sz="1400" dirty="0" smtClean="0">
                          <a:latin typeface="Times New Roman"/>
                          <a:ea typeface="Times New Roman"/>
                          <a:cs typeface="Times New Roman"/>
                        </a:rPr>
                        <a:t>1 390</a:t>
                      </a: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790825" algn="l"/>
                        </a:tabLst>
                      </a:pPr>
                      <a:r>
                        <a:rPr lang="ru-RU" sz="1400" dirty="0" smtClean="0">
                          <a:latin typeface="Times New Roman"/>
                          <a:ea typeface="Times New Roman"/>
                          <a:cs typeface="Times New Roman"/>
                        </a:rPr>
                        <a:t>1 460</a:t>
                      </a: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644123">
                <a:tc>
                  <a:txBody>
                    <a:bodyPr/>
                    <a:lstStyle/>
                    <a:p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2321" marR="82321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790825" algn="l"/>
                        </a:tabLst>
                      </a:pP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790825" algn="l"/>
                        </a:tabLst>
                      </a:pP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790825" algn="l"/>
                        </a:tabLst>
                      </a:pPr>
                      <a:endParaRPr lang="ru-RU" sz="1400" dirty="0" smtClean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</a:tbl>
          </a:graphicData>
        </a:graphic>
      </p:graphicFrame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38328"/>
            <a:ext cx="8229600" cy="1146456"/>
          </a:xfrm>
        </p:spPr>
        <p:txBody>
          <a:bodyPr>
            <a:noAutofit/>
          </a:bodyPr>
          <a:lstStyle/>
          <a:p>
            <a:r>
              <a:rPr lang="kk-KZ" sz="3200" b="1" dirty="0">
                <a:solidFill>
                  <a:schemeClr val="tx1"/>
                </a:solidFill>
              </a:rPr>
              <a:t>Шақат ауылдық округі бюджетінің шығыстары /мың. теңге/</a:t>
            </a:r>
            <a:endParaRPr lang="ru-RU" sz="32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0826768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4"/>
          <p:cNvSpPr>
            <a:spLocks noChangeArrowheads="1"/>
          </p:cNvSpPr>
          <p:nvPr/>
        </p:nvSpPr>
        <p:spPr bwMode="auto">
          <a:xfrm>
            <a:off x="0" y="306102"/>
            <a:ext cx="9144000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790825" algn="l"/>
              </a:tabLst>
            </a:pPr>
            <a:r>
              <a:rPr kumimoji="0" lang="ru-RU" sz="2400" b="1" i="0" u="none" strike="noStrike" cap="none" normalizeH="0" dirty="0" err="1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Ықпал</a:t>
            </a:r>
            <a:r>
              <a:rPr kumimoji="0" lang="ru-RU" sz="2400" b="1" i="0" u="none" strike="noStrike" cap="none" normalizeH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ru-RU" sz="2400" b="1" i="0" u="none" strike="noStrike" cap="none" normalizeH="0" dirty="0" err="1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өрісі</a:t>
            </a:r>
            <a:r>
              <a:rPr kumimoji="0" lang="ru-RU" sz="2400" b="1" i="0" u="none" strike="noStrike" cap="none" normalizeH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ru-RU" sz="2400" b="1" i="0" u="none" strike="noStrike" cap="none" normalizeH="0" dirty="0" err="1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бойынша</a:t>
            </a:r>
            <a:r>
              <a:rPr kumimoji="0" lang="ru-RU" sz="2400" b="1" i="0" u="none" strike="noStrike" cap="none" normalizeH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ru-RU" sz="2400" b="1" i="0" u="none" strike="noStrike" cap="none" normalizeH="0" dirty="0" err="1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ауылдық</a:t>
            </a:r>
            <a:r>
              <a:rPr kumimoji="0" lang="ru-RU" sz="2400" b="1" i="0" u="none" strike="noStrike" cap="none" normalizeH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ru-RU" sz="2400" b="1" i="0" u="none" strike="noStrike" cap="none" normalizeH="0" dirty="0" err="1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округінің</a:t>
            </a:r>
            <a:r>
              <a:rPr kumimoji="0" lang="ru-RU" sz="2400" b="1" i="0" u="none" strike="noStrike" cap="none" normalizeH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бюджет </a:t>
            </a:r>
            <a:r>
              <a:rPr kumimoji="0" lang="ru-RU" sz="2400" b="1" i="0" u="none" strike="noStrike" cap="none" normalizeH="0" dirty="0" err="1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шығындары</a:t>
            </a:r>
            <a:r>
              <a:rPr kumimoji="0" lang="ru-RU" sz="2400" b="1" i="0" u="none" strike="noStrike" cap="none" normalizeH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endParaRPr kumimoji="0" lang="ru-RU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5" name="Схема 4"/>
          <p:cNvGraphicFramePr/>
          <p:nvPr>
            <p:extLst>
              <p:ext uri="{D42A27DB-BD31-4B8C-83A1-F6EECF244321}">
                <p14:modId xmlns:p14="http://schemas.microsoft.com/office/powerpoint/2010/main" val="124990308"/>
              </p:ext>
            </p:extLst>
          </p:nvPr>
        </p:nvGraphicFramePr>
        <p:xfrm>
          <a:off x="214282" y="1556792"/>
          <a:ext cx="8715436" cy="410445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65363445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Скругленный прямоугольник 5"/>
          <p:cNvSpPr/>
          <p:nvPr/>
        </p:nvSpPr>
        <p:spPr>
          <a:xfrm>
            <a:off x="785786" y="1357298"/>
            <a:ext cx="7715304" cy="3429024"/>
          </a:xfrm>
          <a:prstGeom prst="roundRect">
            <a:avLst>
              <a:gd name="adj" fmla="val 18403"/>
            </a:avLst>
          </a:prstGeom>
          <a:solidFill>
            <a:schemeClr val="bg2">
              <a:lumMod val="90000"/>
            </a:schemeClr>
          </a:solidFill>
          <a:effectLst>
            <a:glow rad="228600">
              <a:schemeClr val="accent3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k-KZ" sz="6600" dirty="0">
                <a:solidFill>
                  <a:schemeClr val="bg2">
                    <a:lumMod val="25000"/>
                  </a:schemeClr>
                </a:solidFill>
              </a:rPr>
              <a:t>Н</a:t>
            </a:r>
            <a:r>
              <a:rPr lang="ru-RU" sz="6600" dirty="0" err="1">
                <a:solidFill>
                  <a:schemeClr val="bg2">
                    <a:lumMod val="25000"/>
                  </a:schemeClr>
                </a:solidFill>
              </a:rPr>
              <a:t>азар</a:t>
            </a:r>
            <a:r>
              <a:rPr lang="ru-RU" sz="6600" dirty="0">
                <a:solidFill>
                  <a:schemeClr val="bg2">
                    <a:lumMod val="25000"/>
                  </a:schemeClr>
                </a:solidFill>
              </a:rPr>
              <a:t> </a:t>
            </a:r>
            <a:r>
              <a:rPr lang="ru-RU" sz="6600" dirty="0" err="1">
                <a:solidFill>
                  <a:schemeClr val="bg2">
                    <a:lumMod val="25000"/>
                  </a:schemeClr>
                </a:solidFill>
              </a:rPr>
              <a:t>аударғаныңызға</a:t>
            </a:r>
            <a:r>
              <a:rPr lang="ru-RU" sz="6600" dirty="0">
                <a:solidFill>
                  <a:schemeClr val="bg2">
                    <a:lumMod val="25000"/>
                  </a:schemeClr>
                </a:solidFill>
              </a:rPr>
              <a:t> </a:t>
            </a:r>
            <a:r>
              <a:rPr lang="ru-RU" sz="6600" dirty="0" err="1">
                <a:solidFill>
                  <a:schemeClr val="bg2">
                    <a:lumMod val="25000"/>
                  </a:schemeClr>
                </a:solidFill>
              </a:rPr>
              <a:t>рахмет</a:t>
            </a:r>
            <a:endParaRPr lang="ru-RU" sz="6600" dirty="0">
              <a:solidFill>
                <a:schemeClr val="bg2">
                  <a:lumMod val="25000"/>
                </a:schemeClr>
              </a:solidFill>
            </a:endParaRPr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Волна">
  <a:themeElements>
    <a:clrScheme name="Волна">
      <a:dk1>
        <a:sysClr val="windowText" lastClr="000000"/>
      </a:dk1>
      <a:lt1>
        <a:sysClr val="window" lastClr="FFFFFF"/>
      </a:lt1>
      <a:dk2>
        <a:srgbClr val="073E87"/>
      </a:dk2>
      <a:lt2>
        <a:srgbClr val="C6E7FC"/>
      </a:lt2>
      <a:accent1>
        <a:srgbClr val="31B6FD"/>
      </a:accent1>
      <a:accent2>
        <a:srgbClr val="4584D3"/>
      </a:accent2>
      <a:accent3>
        <a:srgbClr val="5BD078"/>
      </a:accent3>
      <a:accent4>
        <a:srgbClr val="A5D028"/>
      </a:accent4>
      <a:accent5>
        <a:srgbClr val="F5C040"/>
      </a:accent5>
      <a:accent6>
        <a:srgbClr val="05E0DB"/>
      </a:accent6>
      <a:hlink>
        <a:srgbClr val="0080FF"/>
      </a:hlink>
      <a:folHlink>
        <a:srgbClr val="5EAEFF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Волна">
      <a:fillStyleLst>
        <a:solidFill>
          <a:schemeClr val="phClr"/>
        </a:solidFill>
        <a:gradFill rotWithShape="1">
          <a:gsLst>
            <a:gs pos="0">
              <a:schemeClr val="phClr">
                <a:tint val="0"/>
              </a:schemeClr>
            </a:gs>
            <a:gs pos="44000">
              <a:schemeClr val="phClr">
                <a:tint val="60000"/>
                <a:satMod val="120000"/>
              </a:schemeClr>
            </a:gs>
            <a:gs pos="100000">
              <a:schemeClr val="phClr">
                <a:tint val="90000"/>
                <a:alpha val="100000"/>
                <a:lumMod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atMod val="120000"/>
                <a:lumMod val="120000"/>
              </a:schemeClr>
            </a:gs>
            <a:gs pos="100000">
              <a:schemeClr val="phClr">
                <a:shade val="89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lumMod val="8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prstMaterial="flat">
            <a:bevelT w="12700" h="12700"/>
          </a:sp3d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contourW="19050" prstMaterial="flat">
            <a:bevelT w="63500" h="63500"/>
            <a:contourClr>
              <a:schemeClr val="phClr">
                <a:shade val="25000"/>
                <a:satMod val="18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40000">
              <a:schemeClr val="phClr">
                <a:tint val="94000"/>
                <a:shade val="94000"/>
                <a:alpha val="100000"/>
                <a:satMod val="114000"/>
                <a:lumMod val="114000"/>
              </a:schemeClr>
            </a:gs>
            <a:gs pos="74000">
              <a:schemeClr val="phClr">
                <a:tint val="94000"/>
                <a:shade val="94000"/>
                <a:satMod val="128000"/>
                <a:lumMod val="100000"/>
              </a:schemeClr>
            </a:gs>
            <a:gs pos="100000">
              <a:schemeClr val="phClr">
                <a:tint val="98000"/>
                <a:shade val="100000"/>
                <a:hueMod val="98000"/>
                <a:satMod val="100000"/>
                <a:lumMod val="74000"/>
              </a:schemeClr>
            </a:gs>
          </a:gsLst>
          <a:path path="circle">
            <a:fillToRect l="20000" t="-40000" r="20000" b="14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6000"/>
                <a:satMod val="130000"/>
                <a:lumMod val="50000"/>
              </a:schemeClr>
              <a:schemeClr val="phClr">
                <a:tint val="96000"/>
                <a:satMod val="114000"/>
                <a:lumMod val="114000"/>
              </a:schemeClr>
            </a:duotone>
          </a:blip>
          <a:stretch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Waveform</Template>
  <TotalTime>5280</TotalTime>
  <Words>391</Words>
  <Application>Microsoft Office PowerPoint</Application>
  <PresentationFormat>Экран (4:3)</PresentationFormat>
  <Paragraphs>97</Paragraphs>
  <Slides>8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13" baseType="lpstr">
      <vt:lpstr>Arial</vt:lpstr>
      <vt:lpstr>Calibri</vt:lpstr>
      <vt:lpstr>Symbol</vt:lpstr>
      <vt:lpstr>Times New Roman</vt:lpstr>
      <vt:lpstr>Волна</vt:lpstr>
      <vt:lpstr> 2026-2028 жылдарға арналған Шақат ауылдық округінің мемлекеттік бюджеті  (өзгерістермен) </vt:lpstr>
      <vt:lpstr>Презентация PowerPoint</vt:lpstr>
      <vt:lpstr>Презентация PowerPoint</vt:lpstr>
      <vt:lpstr>Шақат ауылдық округінің бюджет түсімдері </vt:lpstr>
      <vt:lpstr>Презентация PowerPoint</vt:lpstr>
      <vt:lpstr>Шақат ауылдық округі бюджетінің шығыстары /мың. теңге/</vt:lpstr>
      <vt:lpstr>Презентация PowerPoint</vt:lpstr>
      <vt:lpstr>Презентация PowerPoint</vt:lpstr>
    </vt:vector>
  </TitlesOfParts>
  <Company>Reanimator Extreme Edition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Руслан</dc:creator>
  <cp:lastModifiedBy>Saule</cp:lastModifiedBy>
  <cp:revision>196</cp:revision>
  <cp:lastPrinted>2018-02-01T04:54:16Z</cp:lastPrinted>
  <dcterms:created xsi:type="dcterms:W3CDTF">2016-01-18T05:29:55Z</dcterms:created>
  <dcterms:modified xsi:type="dcterms:W3CDTF">2026-10-19T08:13:25Z</dcterms:modified>
</cp:coreProperties>
</file>