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handoutMasterIdLst>
    <p:handoutMasterId r:id="rId44"/>
  </p:handoutMasterIdLst>
  <p:sldIdLst>
    <p:sldId id="256" r:id="rId2"/>
    <p:sldId id="257" r:id="rId3"/>
    <p:sldId id="258" r:id="rId4"/>
    <p:sldId id="304" r:id="rId5"/>
    <p:sldId id="305" r:id="rId6"/>
    <p:sldId id="260" r:id="rId7"/>
    <p:sldId id="306" r:id="rId8"/>
    <p:sldId id="273" r:id="rId9"/>
    <p:sldId id="265" r:id="rId10"/>
    <p:sldId id="307" r:id="rId11"/>
    <p:sldId id="261" r:id="rId12"/>
    <p:sldId id="267" r:id="rId13"/>
    <p:sldId id="308" r:id="rId14"/>
    <p:sldId id="268" r:id="rId15"/>
    <p:sldId id="310" r:id="rId16"/>
    <p:sldId id="311" r:id="rId17"/>
    <p:sldId id="269" r:id="rId18"/>
    <p:sldId id="270" r:id="rId19"/>
    <p:sldId id="271" r:id="rId20"/>
    <p:sldId id="312" r:id="rId21"/>
    <p:sldId id="272" r:id="rId22"/>
    <p:sldId id="313" r:id="rId23"/>
    <p:sldId id="314" r:id="rId24"/>
    <p:sldId id="315" r:id="rId25"/>
    <p:sldId id="316" r:id="rId26"/>
    <p:sldId id="317" r:id="rId27"/>
    <p:sldId id="318" r:id="rId28"/>
    <p:sldId id="319" r:id="rId29"/>
    <p:sldId id="324" r:id="rId30"/>
    <p:sldId id="320" r:id="rId31"/>
    <p:sldId id="325" r:id="rId32"/>
    <p:sldId id="321" r:id="rId33"/>
    <p:sldId id="300" r:id="rId34"/>
    <p:sldId id="286" r:id="rId35"/>
    <p:sldId id="322" r:id="rId36"/>
    <p:sldId id="301" r:id="rId37"/>
    <p:sldId id="292" r:id="rId38"/>
    <p:sldId id="293" r:id="rId39"/>
    <p:sldId id="274" r:id="rId40"/>
    <p:sldId id="294" r:id="rId41"/>
    <p:sldId id="326" r:id="rId42"/>
  </p:sldIdLst>
  <p:sldSz cx="18288000" cy="10287000"/>
  <p:notesSz cx="6810375" cy="9942513"/>
  <p:embeddedFontLst>
    <p:embeddedFont>
      <p:font typeface="Lora Bold Italics" charset="-52"/>
      <p:regular r:id="rId45"/>
    </p:embeddedFont>
    <p:embeddedFont>
      <p:font typeface="Cormorant Garamond Bold" charset="-52"/>
      <p:regular r:id="rId46"/>
    </p:embeddedFont>
    <p:embeddedFont>
      <p:font typeface="Clear Sans" charset="0"/>
      <p:regular r:id="rId47"/>
    </p:embeddedFont>
    <p:embeddedFont>
      <p:font typeface="Lora Bold" charset="-52"/>
      <p:regular r:id="rId48"/>
    </p:embeddedFont>
    <p:embeddedFont>
      <p:font typeface="Calibri" pitchFamily="34" charset="0"/>
      <p:regular r:id="rId49"/>
      <p:bold r:id="rId50"/>
      <p:italic r:id="rId51"/>
      <p:boldItalic r:id="rId52"/>
    </p:embeddedFont>
    <p:embeddedFont>
      <p:font typeface="CAT Neuzeit" charset="0"/>
      <p:regular r:id="rId53"/>
    </p:embeddedFont>
    <p:embeddedFont>
      <p:font typeface="Lora" charset="-52"/>
      <p:regular r:id="rId54"/>
    </p:embeddedFont>
    <p:embeddedFont>
      <p:font typeface="Oswald" charset="-52"/>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8" autoAdjust="0"/>
    <p:restoredTop sz="94622" autoAdjust="0"/>
  </p:normalViewPr>
  <p:slideViewPr>
    <p:cSldViewPr>
      <p:cViewPr>
        <p:scale>
          <a:sx n="50" d="100"/>
          <a:sy n="50" d="100"/>
        </p:scale>
        <p:origin x="-612" y="-240"/>
      </p:cViewPr>
      <p:guideLst>
        <p:guide orient="horz" pos="504"/>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52"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7636" y="0"/>
            <a:ext cx="2951163" cy="497126"/>
          </a:xfrm>
          <a:prstGeom prst="rect">
            <a:avLst/>
          </a:prstGeom>
        </p:spPr>
        <p:txBody>
          <a:bodyPr vert="horz" lIns="91440" tIns="45720" rIns="91440" bIns="45720" rtlCol="0"/>
          <a:lstStyle>
            <a:lvl1pPr algn="r">
              <a:defRPr sz="1200"/>
            </a:lvl1pPr>
          </a:lstStyle>
          <a:p>
            <a:fld id="{42D8BBDB-AFCC-4924-ACB7-54F7D1351D72}" type="datetimeFigureOut">
              <a:rPr lang="ru-RU" smtClean="0"/>
              <a:t>17.09.2026</a:t>
            </a:fld>
            <a:endParaRPr lang="ru-RU"/>
          </a:p>
        </p:txBody>
      </p:sp>
      <p:sp>
        <p:nvSpPr>
          <p:cNvPr id="4" name="Нижний колонтитул 3"/>
          <p:cNvSpPr>
            <a:spLocks noGrp="1"/>
          </p:cNvSpPr>
          <p:nvPr>
            <p:ph type="ftr" sz="quarter" idx="2"/>
          </p:nvPr>
        </p:nvSpPr>
        <p:spPr>
          <a:xfrm>
            <a:off x="0" y="9443662"/>
            <a:ext cx="2951163" cy="497126"/>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7636" y="9443662"/>
            <a:ext cx="2951163" cy="497126"/>
          </a:xfrm>
          <a:prstGeom prst="rect">
            <a:avLst/>
          </a:prstGeom>
        </p:spPr>
        <p:txBody>
          <a:bodyPr vert="horz" lIns="91440" tIns="45720" rIns="91440" bIns="45720" rtlCol="0" anchor="b"/>
          <a:lstStyle>
            <a:lvl1pPr algn="r">
              <a:defRPr sz="1200"/>
            </a:lvl1pPr>
          </a:lstStyle>
          <a:p>
            <a:fld id="{020496D4-B192-4765-8CA8-2B18591A13D2}" type="slidenum">
              <a:rPr lang="ru-RU" smtClean="0"/>
              <a:t>‹#›</a:t>
            </a:fld>
            <a:endParaRPr lang="ru-RU"/>
          </a:p>
        </p:txBody>
      </p:sp>
    </p:spTree>
    <p:extLst>
      <p:ext uri="{BB962C8B-B14F-4D97-AF65-F5344CB8AC3E}">
        <p14:creationId xmlns:p14="http://schemas.microsoft.com/office/powerpoint/2010/main" val="8552552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vl1pPr>
          </a:lstStyle>
          <a:p>
            <a:fld id="{63FC53F3-6555-42D0-B505-F8B3332BC984}" type="datetimeFigureOut">
              <a:rPr lang="ru-RU" smtClean="0"/>
              <a:t>17.09.2026</a:t>
            </a:fld>
            <a:endParaRPr lang="ru-RU"/>
          </a:p>
        </p:txBody>
      </p:sp>
      <p:sp>
        <p:nvSpPr>
          <p:cNvPr id="4" name="Образ слайда 3"/>
          <p:cNvSpPr>
            <a:spLocks noGrp="1" noRot="1" noChangeAspect="1"/>
          </p:cNvSpPr>
          <p:nvPr>
            <p:ph type="sldImg" idx="2"/>
          </p:nvPr>
        </p:nvSpPr>
        <p:spPr>
          <a:xfrm>
            <a:off x="92075" y="746125"/>
            <a:ext cx="6626225" cy="37274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1038" y="4722694"/>
            <a:ext cx="5448300" cy="4474131"/>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a:defRPr sz="1200"/>
            </a:lvl1pPr>
          </a:lstStyle>
          <a:p>
            <a:fld id="{90F5100C-9A11-4E74-B5F7-5D68E67486E4}" type="slidenum">
              <a:rPr lang="ru-RU" smtClean="0"/>
              <a:t>‹#›</a:t>
            </a:fld>
            <a:endParaRPr lang="ru-RU"/>
          </a:p>
        </p:txBody>
      </p:sp>
    </p:spTree>
    <p:extLst>
      <p:ext uri="{BB962C8B-B14F-4D97-AF65-F5344CB8AC3E}">
        <p14:creationId xmlns:p14="http://schemas.microsoft.com/office/powerpoint/2010/main" val="150857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a:t>
            </a:fld>
            <a:endParaRPr lang="ru-RU"/>
          </a:p>
        </p:txBody>
      </p:sp>
    </p:spTree>
    <p:extLst>
      <p:ext uri="{BB962C8B-B14F-4D97-AF65-F5344CB8AC3E}">
        <p14:creationId xmlns:p14="http://schemas.microsoft.com/office/powerpoint/2010/main" val="2669226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a:t>
            </a:fld>
            <a:endParaRPr lang="ru-RU"/>
          </a:p>
        </p:txBody>
      </p:sp>
    </p:spTree>
    <p:extLst>
      <p:ext uri="{BB962C8B-B14F-4D97-AF65-F5344CB8AC3E}">
        <p14:creationId xmlns:p14="http://schemas.microsoft.com/office/powerpoint/2010/main" val="2015032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a:t>
            </a:fld>
            <a:endParaRPr lang="ru-RU"/>
          </a:p>
        </p:txBody>
      </p:sp>
    </p:spTree>
    <p:extLst>
      <p:ext uri="{BB962C8B-B14F-4D97-AF65-F5344CB8AC3E}">
        <p14:creationId xmlns:p14="http://schemas.microsoft.com/office/powerpoint/2010/main" val="2031439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4</a:t>
            </a:fld>
            <a:endParaRPr lang="ru-RU"/>
          </a:p>
        </p:txBody>
      </p:sp>
    </p:spTree>
    <p:extLst>
      <p:ext uri="{BB962C8B-B14F-4D97-AF65-F5344CB8AC3E}">
        <p14:creationId xmlns:p14="http://schemas.microsoft.com/office/powerpoint/2010/main" val="2830442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5</a:t>
            </a:fld>
            <a:endParaRPr lang="ru-RU"/>
          </a:p>
        </p:txBody>
      </p:sp>
    </p:spTree>
    <p:extLst>
      <p:ext uri="{BB962C8B-B14F-4D97-AF65-F5344CB8AC3E}">
        <p14:creationId xmlns:p14="http://schemas.microsoft.com/office/powerpoint/2010/main" val="3245771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6</a:t>
            </a:fld>
            <a:endParaRPr lang="ru-RU"/>
          </a:p>
        </p:txBody>
      </p:sp>
    </p:spTree>
    <p:extLst>
      <p:ext uri="{BB962C8B-B14F-4D97-AF65-F5344CB8AC3E}">
        <p14:creationId xmlns:p14="http://schemas.microsoft.com/office/powerpoint/2010/main" val="2659139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7</a:t>
            </a:fld>
            <a:endParaRPr lang="ru-RU"/>
          </a:p>
        </p:txBody>
      </p:sp>
    </p:spTree>
    <p:extLst>
      <p:ext uri="{BB962C8B-B14F-4D97-AF65-F5344CB8AC3E}">
        <p14:creationId xmlns:p14="http://schemas.microsoft.com/office/powerpoint/2010/main" val="2366879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8</a:t>
            </a:fld>
            <a:endParaRPr lang="ru-RU"/>
          </a:p>
        </p:txBody>
      </p:sp>
    </p:spTree>
    <p:extLst>
      <p:ext uri="{BB962C8B-B14F-4D97-AF65-F5344CB8AC3E}">
        <p14:creationId xmlns:p14="http://schemas.microsoft.com/office/powerpoint/2010/main" val="1465274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9</a:t>
            </a:fld>
            <a:endParaRPr lang="ru-RU"/>
          </a:p>
        </p:txBody>
      </p:sp>
    </p:spTree>
    <p:extLst>
      <p:ext uri="{BB962C8B-B14F-4D97-AF65-F5344CB8AC3E}">
        <p14:creationId xmlns:p14="http://schemas.microsoft.com/office/powerpoint/2010/main" val="2005642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10</a:t>
            </a:fld>
            <a:endParaRPr lang="ru-RU"/>
          </a:p>
        </p:txBody>
      </p:sp>
    </p:spTree>
    <p:extLst>
      <p:ext uri="{BB962C8B-B14F-4D97-AF65-F5344CB8AC3E}">
        <p14:creationId xmlns:p14="http://schemas.microsoft.com/office/powerpoint/2010/main" val="3405712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11</a:t>
            </a:fld>
            <a:endParaRPr lang="ru-RU"/>
          </a:p>
        </p:txBody>
      </p:sp>
    </p:spTree>
    <p:extLst>
      <p:ext uri="{BB962C8B-B14F-4D97-AF65-F5344CB8AC3E}">
        <p14:creationId xmlns:p14="http://schemas.microsoft.com/office/powerpoint/2010/main" val="3837319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12</a:t>
            </a:fld>
            <a:endParaRPr lang="ru-RU"/>
          </a:p>
        </p:txBody>
      </p:sp>
    </p:spTree>
    <p:extLst>
      <p:ext uri="{BB962C8B-B14F-4D97-AF65-F5344CB8AC3E}">
        <p14:creationId xmlns:p14="http://schemas.microsoft.com/office/powerpoint/2010/main" val="3029362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13</a:t>
            </a:fld>
            <a:endParaRPr lang="ru-RU"/>
          </a:p>
        </p:txBody>
      </p:sp>
    </p:spTree>
    <p:extLst>
      <p:ext uri="{BB962C8B-B14F-4D97-AF65-F5344CB8AC3E}">
        <p14:creationId xmlns:p14="http://schemas.microsoft.com/office/powerpoint/2010/main" val="2280077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14</a:t>
            </a:fld>
            <a:endParaRPr lang="ru-RU"/>
          </a:p>
        </p:txBody>
      </p:sp>
    </p:spTree>
    <p:extLst>
      <p:ext uri="{BB962C8B-B14F-4D97-AF65-F5344CB8AC3E}">
        <p14:creationId xmlns:p14="http://schemas.microsoft.com/office/powerpoint/2010/main" val="1273543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15</a:t>
            </a:fld>
            <a:endParaRPr lang="ru-RU"/>
          </a:p>
        </p:txBody>
      </p:sp>
    </p:spTree>
    <p:extLst>
      <p:ext uri="{BB962C8B-B14F-4D97-AF65-F5344CB8AC3E}">
        <p14:creationId xmlns:p14="http://schemas.microsoft.com/office/powerpoint/2010/main" val="3085257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16</a:t>
            </a:fld>
            <a:endParaRPr lang="ru-RU"/>
          </a:p>
        </p:txBody>
      </p:sp>
    </p:spTree>
    <p:extLst>
      <p:ext uri="{BB962C8B-B14F-4D97-AF65-F5344CB8AC3E}">
        <p14:creationId xmlns:p14="http://schemas.microsoft.com/office/powerpoint/2010/main" val="2926114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17</a:t>
            </a:fld>
            <a:endParaRPr lang="ru-RU"/>
          </a:p>
        </p:txBody>
      </p:sp>
    </p:spTree>
    <p:extLst>
      <p:ext uri="{BB962C8B-B14F-4D97-AF65-F5344CB8AC3E}">
        <p14:creationId xmlns:p14="http://schemas.microsoft.com/office/powerpoint/2010/main" val="1787049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18</a:t>
            </a:fld>
            <a:endParaRPr lang="ru-RU"/>
          </a:p>
        </p:txBody>
      </p:sp>
    </p:spTree>
    <p:extLst>
      <p:ext uri="{BB962C8B-B14F-4D97-AF65-F5344CB8AC3E}">
        <p14:creationId xmlns:p14="http://schemas.microsoft.com/office/powerpoint/2010/main" val="4033109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19</a:t>
            </a:fld>
            <a:endParaRPr lang="ru-RU"/>
          </a:p>
        </p:txBody>
      </p:sp>
    </p:spTree>
    <p:extLst>
      <p:ext uri="{BB962C8B-B14F-4D97-AF65-F5344CB8AC3E}">
        <p14:creationId xmlns:p14="http://schemas.microsoft.com/office/powerpoint/2010/main" val="3696075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20</a:t>
            </a:fld>
            <a:endParaRPr lang="ru-RU"/>
          </a:p>
        </p:txBody>
      </p:sp>
    </p:spTree>
    <p:extLst>
      <p:ext uri="{BB962C8B-B14F-4D97-AF65-F5344CB8AC3E}">
        <p14:creationId xmlns:p14="http://schemas.microsoft.com/office/powerpoint/2010/main" val="2468384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21</a:t>
            </a:fld>
            <a:endParaRPr lang="ru-RU"/>
          </a:p>
        </p:txBody>
      </p:sp>
    </p:spTree>
    <p:extLst>
      <p:ext uri="{BB962C8B-B14F-4D97-AF65-F5344CB8AC3E}">
        <p14:creationId xmlns:p14="http://schemas.microsoft.com/office/powerpoint/2010/main" val="28751249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22</a:t>
            </a:fld>
            <a:endParaRPr lang="ru-RU"/>
          </a:p>
        </p:txBody>
      </p:sp>
    </p:spTree>
    <p:extLst>
      <p:ext uri="{BB962C8B-B14F-4D97-AF65-F5344CB8AC3E}">
        <p14:creationId xmlns:p14="http://schemas.microsoft.com/office/powerpoint/2010/main" val="925302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23</a:t>
            </a:fld>
            <a:endParaRPr lang="ru-RU"/>
          </a:p>
        </p:txBody>
      </p:sp>
    </p:spTree>
    <p:extLst>
      <p:ext uri="{BB962C8B-B14F-4D97-AF65-F5344CB8AC3E}">
        <p14:creationId xmlns:p14="http://schemas.microsoft.com/office/powerpoint/2010/main" val="1054562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24</a:t>
            </a:fld>
            <a:endParaRPr lang="ru-RU"/>
          </a:p>
        </p:txBody>
      </p:sp>
    </p:spTree>
    <p:extLst>
      <p:ext uri="{BB962C8B-B14F-4D97-AF65-F5344CB8AC3E}">
        <p14:creationId xmlns:p14="http://schemas.microsoft.com/office/powerpoint/2010/main" val="2298563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25</a:t>
            </a:fld>
            <a:endParaRPr lang="ru-RU"/>
          </a:p>
        </p:txBody>
      </p:sp>
    </p:spTree>
    <p:extLst>
      <p:ext uri="{BB962C8B-B14F-4D97-AF65-F5344CB8AC3E}">
        <p14:creationId xmlns:p14="http://schemas.microsoft.com/office/powerpoint/2010/main" val="14981677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26</a:t>
            </a:fld>
            <a:endParaRPr lang="ru-RU"/>
          </a:p>
        </p:txBody>
      </p:sp>
    </p:spTree>
    <p:extLst>
      <p:ext uri="{BB962C8B-B14F-4D97-AF65-F5344CB8AC3E}">
        <p14:creationId xmlns:p14="http://schemas.microsoft.com/office/powerpoint/2010/main" val="4241879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27</a:t>
            </a:fld>
            <a:endParaRPr lang="ru-RU"/>
          </a:p>
        </p:txBody>
      </p:sp>
    </p:spTree>
    <p:extLst>
      <p:ext uri="{BB962C8B-B14F-4D97-AF65-F5344CB8AC3E}">
        <p14:creationId xmlns:p14="http://schemas.microsoft.com/office/powerpoint/2010/main" val="1440688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28</a:t>
            </a:fld>
            <a:endParaRPr lang="ru-RU"/>
          </a:p>
        </p:txBody>
      </p:sp>
    </p:spTree>
    <p:extLst>
      <p:ext uri="{BB962C8B-B14F-4D97-AF65-F5344CB8AC3E}">
        <p14:creationId xmlns:p14="http://schemas.microsoft.com/office/powerpoint/2010/main" val="3404694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29</a:t>
            </a:fld>
            <a:endParaRPr lang="ru-RU"/>
          </a:p>
        </p:txBody>
      </p:sp>
    </p:spTree>
    <p:extLst>
      <p:ext uri="{BB962C8B-B14F-4D97-AF65-F5344CB8AC3E}">
        <p14:creationId xmlns:p14="http://schemas.microsoft.com/office/powerpoint/2010/main" val="3404694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30</a:t>
            </a:fld>
            <a:endParaRPr lang="ru-RU"/>
          </a:p>
        </p:txBody>
      </p:sp>
    </p:spTree>
    <p:extLst>
      <p:ext uri="{BB962C8B-B14F-4D97-AF65-F5344CB8AC3E}">
        <p14:creationId xmlns:p14="http://schemas.microsoft.com/office/powerpoint/2010/main" val="30000732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31</a:t>
            </a:fld>
            <a:endParaRPr lang="ru-RU"/>
          </a:p>
        </p:txBody>
      </p:sp>
    </p:spTree>
    <p:extLst>
      <p:ext uri="{BB962C8B-B14F-4D97-AF65-F5344CB8AC3E}">
        <p14:creationId xmlns:p14="http://schemas.microsoft.com/office/powerpoint/2010/main" val="30000732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32</a:t>
            </a:fld>
            <a:endParaRPr lang="ru-RU"/>
          </a:p>
        </p:txBody>
      </p:sp>
    </p:spTree>
    <p:extLst>
      <p:ext uri="{BB962C8B-B14F-4D97-AF65-F5344CB8AC3E}">
        <p14:creationId xmlns:p14="http://schemas.microsoft.com/office/powerpoint/2010/main" val="38913759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33</a:t>
            </a:fld>
            <a:endParaRPr lang="ru-RU"/>
          </a:p>
        </p:txBody>
      </p:sp>
    </p:spTree>
    <p:extLst>
      <p:ext uri="{BB962C8B-B14F-4D97-AF65-F5344CB8AC3E}">
        <p14:creationId xmlns:p14="http://schemas.microsoft.com/office/powerpoint/2010/main" val="23887281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34</a:t>
            </a:fld>
            <a:endParaRPr lang="ru-RU"/>
          </a:p>
        </p:txBody>
      </p:sp>
    </p:spTree>
    <p:extLst>
      <p:ext uri="{BB962C8B-B14F-4D97-AF65-F5344CB8AC3E}">
        <p14:creationId xmlns:p14="http://schemas.microsoft.com/office/powerpoint/2010/main" val="17231250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35</a:t>
            </a:fld>
            <a:endParaRPr lang="ru-RU"/>
          </a:p>
        </p:txBody>
      </p:sp>
    </p:spTree>
    <p:extLst>
      <p:ext uri="{BB962C8B-B14F-4D97-AF65-F5344CB8AC3E}">
        <p14:creationId xmlns:p14="http://schemas.microsoft.com/office/powerpoint/2010/main" val="290684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36</a:t>
            </a:fld>
            <a:endParaRPr lang="ru-RU"/>
          </a:p>
        </p:txBody>
      </p:sp>
    </p:spTree>
    <p:extLst>
      <p:ext uri="{BB962C8B-B14F-4D97-AF65-F5344CB8AC3E}">
        <p14:creationId xmlns:p14="http://schemas.microsoft.com/office/powerpoint/2010/main" val="10083328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37</a:t>
            </a:fld>
            <a:endParaRPr lang="ru-RU"/>
          </a:p>
        </p:txBody>
      </p:sp>
    </p:spTree>
    <p:extLst>
      <p:ext uri="{BB962C8B-B14F-4D97-AF65-F5344CB8AC3E}">
        <p14:creationId xmlns:p14="http://schemas.microsoft.com/office/powerpoint/2010/main" val="30400348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38</a:t>
            </a:fld>
            <a:endParaRPr lang="ru-RU"/>
          </a:p>
        </p:txBody>
      </p:sp>
    </p:spTree>
    <p:extLst>
      <p:ext uri="{BB962C8B-B14F-4D97-AF65-F5344CB8AC3E}">
        <p14:creationId xmlns:p14="http://schemas.microsoft.com/office/powerpoint/2010/main" val="37053242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39</a:t>
            </a:fld>
            <a:endParaRPr lang="ru-RU"/>
          </a:p>
        </p:txBody>
      </p:sp>
    </p:spTree>
    <p:extLst>
      <p:ext uri="{BB962C8B-B14F-4D97-AF65-F5344CB8AC3E}">
        <p14:creationId xmlns:p14="http://schemas.microsoft.com/office/powerpoint/2010/main" val="1109039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40</a:t>
            </a:fld>
            <a:endParaRPr lang="ru-RU"/>
          </a:p>
        </p:txBody>
      </p:sp>
    </p:spTree>
    <p:extLst>
      <p:ext uri="{BB962C8B-B14F-4D97-AF65-F5344CB8AC3E}">
        <p14:creationId xmlns:p14="http://schemas.microsoft.com/office/powerpoint/2010/main" val="3066482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F5100C-9A11-4E74-B5F7-5D68E67486E4}" type="slidenum">
              <a:rPr lang="ru-RU" smtClean="0"/>
              <a:t>41</a:t>
            </a:fld>
            <a:endParaRPr lang="ru-RU"/>
          </a:p>
        </p:txBody>
      </p:sp>
    </p:spTree>
    <p:extLst>
      <p:ext uri="{BB962C8B-B14F-4D97-AF65-F5344CB8AC3E}">
        <p14:creationId xmlns:p14="http://schemas.microsoft.com/office/powerpoint/2010/main" val="2669226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3" Type="http://schemas.openxmlformats.org/officeDocument/2006/relationships/image" Target="../media/image30.svg"/><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10" Type="http://schemas.openxmlformats.org/officeDocument/2006/relationships/image" Target="../media/image10.png"/><Relationship Id="rId9" Type="http://schemas.openxmlformats.org/officeDocument/2006/relationships/image" Target="../media/image26.svg"/></Relationships>
</file>

<file path=ppt/slides/_rels/slide10.xml.rels><?xml version="1.0" encoding="UTF-8" standalone="yes"?>
<Relationships xmlns="http://schemas.openxmlformats.org/package/2006/relationships"><Relationship Id="rId13" Type="http://schemas.openxmlformats.org/officeDocument/2006/relationships/image" Target="../media/image30.svg"/><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10" Type="http://schemas.openxmlformats.org/officeDocument/2006/relationships/image" Target="../media/image10.png"/><Relationship Id="rId9"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1.png"/><Relationship Id="rId7" Type="http://schemas.openxmlformats.org/officeDocument/2006/relationships/image" Target="../media/image63.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7.jpeg"/><Relationship Id="rId5" Type="http://schemas.openxmlformats.org/officeDocument/2006/relationships/image" Target="../media/image32.jpeg"/><Relationship Id="rId10" Type="http://schemas.openxmlformats.org/officeDocument/2006/relationships/image" Target="../media/image36.jpeg"/><Relationship Id="rId4" Type="http://schemas.openxmlformats.org/officeDocument/2006/relationships/image" Target="../media/image31.jpeg"/><Relationship Id="rId9" Type="http://schemas.openxmlformats.org/officeDocument/2006/relationships/image" Target="../media/image35.jpeg"/></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Галина\общая\ФОТО 8 СОЗЫВА\2025 год\КОМИССИИ 2025 ГОД\25.02.2025 год совместн комис\53282060842063568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329" y="-1"/>
            <a:ext cx="97536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3"/>
          <p:cNvSpPr txBox="1"/>
          <p:nvPr/>
        </p:nvSpPr>
        <p:spPr>
          <a:xfrm>
            <a:off x="858947" y="3515992"/>
            <a:ext cx="7523053" cy="3255015"/>
          </a:xfrm>
          <a:prstGeom prst="rect">
            <a:avLst/>
          </a:prstGeom>
        </p:spPr>
        <p:txBody>
          <a:bodyPr wrap="square" lIns="0" tIns="0" rIns="0" bIns="0" rtlCol="0" anchor="t">
            <a:spAutoFit/>
          </a:bodyPr>
          <a:lstStyle/>
          <a:p>
            <a:pPr algn="l">
              <a:lnSpc>
                <a:spcPts val="6380"/>
              </a:lnSpc>
            </a:pPr>
            <a:r>
              <a:rPr lang="en-US" sz="5800" b="1" dirty="0" err="1">
                <a:solidFill>
                  <a:srgbClr val="0097B2"/>
                </a:solidFill>
                <a:latin typeface="Lora Bold"/>
                <a:ea typeface="Lora Bold"/>
                <a:cs typeface="Lora Bold"/>
                <a:sym typeface="Lora Bold"/>
              </a:rPr>
              <a:t>Өскемен</a:t>
            </a:r>
            <a:r>
              <a:rPr lang="en-US" sz="5800" b="1" dirty="0">
                <a:solidFill>
                  <a:srgbClr val="0097B2"/>
                </a:solidFill>
                <a:latin typeface="Lora Bold"/>
                <a:ea typeface="Lora Bold"/>
                <a:cs typeface="Lora Bold"/>
                <a:sym typeface="Lora Bold"/>
              </a:rPr>
              <a:t> </a:t>
            </a:r>
            <a:r>
              <a:rPr lang="en-US" sz="5800" b="1" dirty="0" err="1">
                <a:solidFill>
                  <a:srgbClr val="0097B2"/>
                </a:solidFill>
                <a:latin typeface="Lora Bold"/>
                <a:ea typeface="Lora Bold"/>
                <a:cs typeface="Lora Bold"/>
                <a:sym typeface="Lora Bold"/>
              </a:rPr>
              <a:t>қалалық</a:t>
            </a:r>
            <a:r>
              <a:rPr lang="en-US" sz="5800" b="1" dirty="0">
                <a:solidFill>
                  <a:srgbClr val="0097B2"/>
                </a:solidFill>
                <a:latin typeface="Lora Bold"/>
                <a:ea typeface="Lora Bold"/>
                <a:cs typeface="Lora Bold"/>
                <a:sym typeface="Lora Bold"/>
              </a:rPr>
              <a:t> </a:t>
            </a:r>
            <a:r>
              <a:rPr lang="en-US" sz="5800" b="1" dirty="0" err="1">
                <a:solidFill>
                  <a:srgbClr val="0097B2"/>
                </a:solidFill>
                <a:latin typeface="Lora Bold"/>
                <a:ea typeface="Lora Bold"/>
                <a:cs typeface="Lora Bold"/>
                <a:sym typeface="Lora Bold"/>
              </a:rPr>
              <a:t>мәслихатының</a:t>
            </a:r>
            <a:r>
              <a:rPr lang="en-US" sz="5800" b="1" dirty="0">
                <a:solidFill>
                  <a:srgbClr val="0097B2"/>
                </a:solidFill>
                <a:latin typeface="Lora Bold"/>
                <a:ea typeface="Lora Bold"/>
                <a:cs typeface="Lora Bold"/>
                <a:sym typeface="Lora Bold"/>
              </a:rPr>
              <a:t> </a:t>
            </a:r>
          </a:p>
          <a:p>
            <a:pPr algn="l">
              <a:lnSpc>
                <a:spcPts val="6380"/>
              </a:lnSpc>
            </a:pPr>
            <a:r>
              <a:rPr lang="en-US" sz="5800" b="1" dirty="0" smtClean="0">
                <a:solidFill>
                  <a:srgbClr val="0097B2"/>
                </a:solidFill>
                <a:latin typeface="Lora Bold"/>
                <a:ea typeface="Lora Bold"/>
                <a:cs typeface="Lora Bold"/>
                <a:sym typeface="Lora Bold"/>
              </a:rPr>
              <a:t>202</a:t>
            </a:r>
            <a:r>
              <a:rPr lang="ru-RU" sz="5800" b="1" dirty="0" smtClean="0">
                <a:solidFill>
                  <a:srgbClr val="0097B2"/>
                </a:solidFill>
                <a:latin typeface="Lora Bold"/>
                <a:ea typeface="Lora Bold"/>
                <a:cs typeface="Lora Bold"/>
                <a:sym typeface="Lora Bold"/>
              </a:rPr>
              <a:t>6</a:t>
            </a:r>
            <a:r>
              <a:rPr lang="en-US" sz="5800" b="1" dirty="0" smtClean="0">
                <a:solidFill>
                  <a:srgbClr val="0097B2"/>
                </a:solidFill>
                <a:latin typeface="Lora Bold"/>
                <a:ea typeface="Lora Bold"/>
                <a:cs typeface="Lora Bold"/>
                <a:sym typeface="Lora Bold"/>
              </a:rPr>
              <a:t> </a:t>
            </a:r>
            <a:r>
              <a:rPr lang="en-US" sz="5800" b="1" dirty="0" err="1">
                <a:solidFill>
                  <a:srgbClr val="0097B2"/>
                </a:solidFill>
                <a:latin typeface="Lora Bold"/>
                <a:ea typeface="Lora Bold"/>
                <a:cs typeface="Lora Bold"/>
                <a:sym typeface="Lora Bold"/>
              </a:rPr>
              <a:t>жылғы</a:t>
            </a:r>
            <a:r>
              <a:rPr lang="en-US" sz="5800" b="1" dirty="0">
                <a:solidFill>
                  <a:srgbClr val="0097B2"/>
                </a:solidFill>
                <a:latin typeface="Lora Bold"/>
                <a:ea typeface="Lora Bold"/>
                <a:cs typeface="Lora Bold"/>
                <a:sym typeface="Lora Bold"/>
              </a:rPr>
              <a:t> </a:t>
            </a:r>
            <a:r>
              <a:rPr lang="en-US" sz="5800" b="1" dirty="0" err="1" smtClean="0">
                <a:solidFill>
                  <a:srgbClr val="0097B2"/>
                </a:solidFill>
                <a:latin typeface="Lora Bold"/>
                <a:ea typeface="Lora Bold"/>
                <a:cs typeface="Lora Bold"/>
                <a:sym typeface="Lora Bold"/>
              </a:rPr>
              <a:t>қызметі</a:t>
            </a:r>
            <a:r>
              <a:rPr lang="ru-RU" sz="5800" b="1" dirty="0" smtClean="0">
                <a:solidFill>
                  <a:srgbClr val="0097B2"/>
                </a:solidFill>
                <a:latin typeface="Lora Bold"/>
                <a:ea typeface="Lora Bold"/>
                <a:cs typeface="Lora Bold"/>
                <a:sym typeface="Lora Bold"/>
              </a:rPr>
              <a:t> </a:t>
            </a:r>
            <a:r>
              <a:rPr lang="en-US" sz="5800" b="1" dirty="0" err="1" smtClean="0">
                <a:solidFill>
                  <a:srgbClr val="0097B2"/>
                </a:solidFill>
                <a:latin typeface="Lora Bold"/>
                <a:ea typeface="Lora Bold"/>
                <a:cs typeface="Lora Bold"/>
                <a:sym typeface="Lora Bold"/>
              </a:rPr>
              <a:t>туралы</a:t>
            </a:r>
            <a:endParaRPr lang="en-US" sz="5800" b="1" dirty="0">
              <a:solidFill>
                <a:srgbClr val="0097B2"/>
              </a:solidFill>
              <a:latin typeface="Lora Bold"/>
              <a:ea typeface="Lora Bold"/>
              <a:cs typeface="Lora Bold"/>
              <a:sym typeface="Lora Bold"/>
            </a:endParaRPr>
          </a:p>
        </p:txBody>
      </p:sp>
      <p:pic>
        <p:nvPicPr>
          <p:cNvPr id="5" name="Рисунок 4" descr="C:\Users\Ns Print\Downloads\др_благо_вко6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857250"/>
            <a:ext cx="2133600" cy="21519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a:off x="835266" y="-294122"/>
            <a:ext cx="5451587" cy="9552422"/>
          </a:xfrm>
          <a:prstGeom prst="rect">
            <a:avLst/>
          </a:prstGeom>
          <a:solidFill>
            <a:srgbClr val="FDD05A"/>
          </a:solidFill>
        </p:spPr>
      </p:sp>
      <p:grpSp>
        <p:nvGrpSpPr>
          <p:cNvPr id="3" name="Group 3"/>
          <p:cNvGrpSpPr/>
          <p:nvPr/>
        </p:nvGrpSpPr>
        <p:grpSpPr>
          <a:xfrm>
            <a:off x="1531990" y="3114430"/>
            <a:ext cx="4058140" cy="4058140"/>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97B2"/>
            </a:solidFill>
          </p:spPr>
        </p:sp>
      </p:grpSp>
      <p:sp>
        <p:nvSpPr>
          <p:cNvPr id="5" name="Freeform 5"/>
          <p:cNvSpPr/>
          <p:nvPr/>
        </p:nvSpPr>
        <p:spPr>
          <a:xfrm>
            <a:off x="2469822" y="4052262"/>
            <a:ext cx="2182476" cy="2182476"/>
          </a:xfrm>
          <a:custGeom>
            <a:avLst/>
            <a:gdLst/>
            <a:ahLst/>
            <a:cxnLst/>
            <a:rect l="l" t="t" r="r" b="b"/>
            <a:pathLst>
              <a:path w="2182476" h="2182476">
                <a:moveTo>
                  <a:pt x="0" y="0"/>
                </a:moveTo>
                <a:lnTo>
                  <a:pt x="2182476" y="0"/>
                </a:lnTo>
                <a:lnTo>
                  <a:pt x="2182476" y="2182476"/>
                </a:lnTo>
                <a:lnTo>
                  <a:pt x="0" y="2182476"/>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6" name="TextBox 6"/>
          <p:cNvSpPr txBox="1"/>
          <p:nvPr/>
        </p:nvSpPr>
        <p:spPr>
          <a:xfrm>
            <a:off x="6509628" y="3314700"/>
            <a:ext cx="11321172" cy="4062651"/>
          </a:xfrm>
          <a:prstGeom prst="rect">
            <a:avLst/>
          </a:prstGeom>
        </p:spPr>
        <p:txBody>
          <a:bodyPr wrap="square" lIns="0" tIns="0" rIns="0" bIns="0" rtlCol="0" anchor="t">
            <a:spAutoFit/>
          </a:bodyPr>
          <a:lstStyle/>
          <a:p>
            <a:r>
              <a:rPr lang="kk-KZ" sz="4400" dirty="0">
                <a:solidFill>
                  <a:schemeClr val="bg1"/>
                </a:solidFill>
              </a:rPr>
              <a:t>Есептік кезеңде Өскемен қалалық мәслихаты 11 сессия өткізді, оның </a:t>
            </a:r>
            <a:r>
              <a:rPr lang="kk-KZ" sz="4400" b="1" dirty="0">
                <a:solidFill>
                  <a:schemeClr val="bg1"/>
                </a:solidFill>
              </a:rPr>
              <a:t>ішінде 2 кезекті, 9 кезектен тыс</a:t>
            </a:r>
            <a:r>
              <a:rPr lang="kk-KZ" sz="4400" dirty="0">
                <a:solidFill>
                  <a:schemeClr val="bg1"/>
                </a:solidFill>
              </a:rPr>
              <a:t>, онда </a:t>
            </a:r>
            <a:r>
              <a:rPr lang="kk-KZ" sz="4400" b="1" dirty="0">
                <a:solidFill>
                  <a:schemeClr val="bg1"/>
                </a:solidFill>
              </a:rPr>
              <a:t>85 шешім</a:t>
            </a:r>
            <a:r>
              <a:rPr lang="kk-KZ" sz="4400" dirty="0">
                <a:solidFill>
                  <a:schemeClr val="bg1"/>
                </a:solidFill>
              </a:rPr>
              <a:t> қаралып, қабылданды, оның ішінде </a:t>
            </a:r>
            <a:r>
              <a:rPr lang="kk-KZ" sz="4400" b="1" dirty="0">
                <a:solidFill>
                  <a:schemeClr val="bg1"/>
                </a:solidFill>
              </a:rPr>
              <a:t>10 нормативтік құқықтық актілер</a:t>
            </a:r>
            <a:r>
              <a:rPr lang="kk-KZ" sz="4400" dirty="0">
                <a:solidFill>
                  <a:schemeClr val="bg1"/>
                </a:solidFill>
              </a:rPr>
              <a:t> болып табылады. </a:t>
            </a:r>
            <a:endParaRPr lang="ru-RU" sz="4400" dirty="0">
              <a:solidFill>
                <a:schemeClr val="bg1"/>
              </a:solidFill>
            </a:endParaRPr>
          </a:p>
          <a:p>
            <a:r>
              <a:rPr lang="kk-KZ" sz="4400" dirty="0">
                <a:solidFill>
                  <a:schemeClr val="bg1"/>
                </a:solidFill>
              </a:rPr>
              <a:t>Олардың ішінде</a:t>
            </a:r>
            <a:r>
              <a:rPr lang="kk-KZ" sz="4400" b="1" dirty="0" smtClean="0">
                <a:solidFill>
                  <a:schemeClr val="bg1"/>
                </a:solidFill>
              </a:rPr>
              <a:t>:</a:t>
            </a:r>
            <a:endParaRPr lang="en-US" sz="4000" b="1" dirty="0">
              <a:solidFill>
                <a:schemeClr val="bg1"/>
              </a:solidFill>
              <a:latin typeface="Lora Bold"/>
              <a:ea typeface="Lora Bold"/>
              <a:cs typeface="Lora Bold"/>
              <a:sym typeface="Lora Bol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D05A"/>
        </a:solidFill>
        <a:effectLst/>
      </p:bgPr>
    </p:bg>
    <p:spTree>
      <p:nvGrpSpPr>
        <p:cNvPr id="1" name=""/>
        <p:cNvGrpSpPr/>
        <p:nvPr/>
      </p:nvGrpSpPr>
      <p:grpSpPr>
        <a:xfrm>
          <a:off x="0" y="0"/>
          <a:ext cx="0" cy="0"/>
          <a:chOff x="0" y="0"/>
          <a:chExt cx="0" cy="0"/>
        </a:xfrm>
      </p:grpSpPr>
      <p:sp>
        <p:nvSpPr>
          <p:cNvPr id="2" name="Freeform 2"/>
          <p:cNvSpPr/>
          <p:nvPr/>
        </p:nvSpPr>
        <p:spPr>
          <a:xfrm>
            <a:off x="0" y="0"/>
            <a:ext cx="18815088" cy="6835157"/>
          </a:xfrm>
          <a:custGeom>
            <a:avLst/>
            <a:gdLst/>
            <a:ahLst/>
            <a:cxnLst/>
            <a:rect l="l" t="t" r="r" b="b"/>
            <a:pathLst>
              <a:path w="18815088" h="6835157">
                <a:moveTo>
                  <a:pt x="0" y="0"/>
                </a:moveTo>
                <a:lnTo>
                  <a:pt x="18815088" y="0"/>
                </a:lnTo>
                <a:lnTo>
                  <a:pt x="18815088" y="6835157"/>
                </a:lnTo>
                <a:lnTo>
                  <a:pt x="0" y="6835157"/>
                </a:lnTo>
                <a:lnTo>
                  <a:pt x="0" y="0"/>
                </a:lnTo>
                <a:close/>
              </a:path>
            </a:pathLst>
          </a:custGeom>
          <a:blipFill>
            <a:blip r:embed="rId3">
              <a:alphaModFix amt="21999"/>
            </a:blip>
            <a:stretch>
              <a:fillRect t="-24292" r="-53005" b="-156316"/>
            </a:stretch>
          </a:blipFill>
        </p:spPr>
      </p:sp>
      <p:grpSp>
        <p:nvGrpSpPr>
          <p:cNvPr id="3" name="Group 3"/>
          <p:cNvGrpSpPr/>
          <p:nvPr/>
        </p:nvGrpSpPr>
        <p:grpSpPr>
          <a:xfrm>
            <a:off x="10134599" y="2235701"/>
            <a:ext cx="6019799" cy="4555427"/>
            <a:chOff x="0" y="0"/>
            <a:chExt cx="6602210" cy="5188306"/>
          </a:xfrm>
        </p:grpSpPr>
        <p:sp>
          <p:nvSpPr>
            <p:cNvPr id="4" name="AutoShape 4"/>
            <p:cNvSpPr/>
            <p:nvPr/>
          </p:nvSpPr>
          <p:spPr>
            <a:xfrm>
              <a:off x="0" y="0"/>
              <a:ext cx="6602210" cy="4609104"/>
            </a:xfrm>
            <a:prstGeom prst="rect">
              <a:avLst/>
            </a:prstGeom>
            <a:solidFill>
              <a:srgbClr val="0097B2"/>
            </a:solidFill>
          </p:spPr>
        </p:sp>
        <p:grpSp>
          <p:nvGrpSpPr>
            <p:cNvPr id="5" name="Group 5"/>
            <p:cNvGrpSpPr/>
            <p:nvPr/>
          </p:nvGrpSpPr>
          <p:grpSpPr>
            <a:xfrm rot="-2700000">
              <a:off x="2801511" y="3983544"/>
              <a:ext cx="999188" cy="997589"/>
              <a:chOff x="0" y="0"/>
              <a:chExt cx="6350000" cy="6339840"/>
            </a:xfrm>
          </p:grpSpPr>
          <p:sp>
            <p:nvSpPr>
              <p:cNvPr id="6" name="Freeform 6"/>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97B2"/>
              </a:solidFill>
            </p:spPr>
          </p:sp>
        </p:grpSp>
      </p:grpSp>
      <p:grpSp>
        <p:nvGrpSpPr>
          <p:cNvPr id="12" name="Group 12"/>
          <p:cNvGrpSpPr/>
          <p:nvPr/>
        </p:nvGrpSpPr>
        <p:grpSpPr>
          <a:xfrm>
            <a:off x="1229698" y="2235701"/>
            <a:ext cx="6466501" cy="4440076"/>
            <a:chOff x="0" y="0"/>
            <a:chExt cx="6602210" cy="5188306"/>
          </a:xfrm>
        </p:grpSpPr>
        <p:sp>
          <p:nvSpPr>
            <p:cNvPr id="13" name="AutoShape 13"/>
            <p:cNvSpPr/>
            <p:nvPr/>
          </p:nvSpPr>
          <p:spPr>
            <a:xfrm>
              <a:off x="0" y="0"/>
              <a:ext cx="6602210" cy="4609104"/>
            </a:xfrm>
            <a:prstGeom prst="rect">
              <a:avLst/>
            </a:prstGeom>
            <a:solidFill>
              <a:srgbClr val="0097B2"/>
            </a:solidFill>
          </p:spPr>
        </p:sp>
        <p:grpSp>
          <p:nvGrpSpPr>
            <p:cNvPr id="14" name="Group 14"/>
            <p:cNvGrpSpPr/>
            <p:nvPr/>
          </p:nvGrpSpPr>
          <p:grpSpPr>
            <a:xfrm rot="-2700000">
              <a:off x="2801511" y="3983544"/>
              <a:ext cx="999188" cy="997589"/>
              <a:chOff x="0" y="0"/>
              <a:chExt cx="6350000" cy="6339840"/>
            </a:xfrm>
          </p:grpSpPr>
          <p:sp>
            <p:nvSpPr>
              <p:cNvPr id="15" name="Freeform 15"/>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97B2"/>
              </a:solidFill>
            </p:spPr>
          </p:sp>
        </p:grpSp>
      </p:grpSp>
      <p:sp>
        <p:nvSpPr>
          <p:cNvPr id="18" name="TextBox 18"/>
          <p:cNvSpPr txBox="1"/>
          <p:nvPr/>
        </p:nvSpPr>
        <p:spPr>
          <a:xfrm>
            <a:off x="1752600" y="596066"/>
            <a:ext cx="13868401" cy="966034"/>
          </a:xfrm>
          <a:prstGeom prst="rect">
            <a:avLst/>
          </a:prstGeom>
        </p:spPr>
        <p:txBody>
          <a:bodyPr wrap="square" lIns="0" tIns="0" rIns="0" bIns="0" rtlCol="0" anchor="t">
            <a:spAutoFit/>
          </a:bodyPr>
          <a:lstStyle/>
          <a:p>
            <a:pPr algn="ctr">
              <a:lnSpc>
                <a:spcPts val="8400"/>
              </a:lnSpc>
            </a:pPr>
            <a:r>
              <a:rPr lang="ru-RU" sz="4800" b="1" spc="179" dirty="0">
                <a:solidFill>
                  <a:srgbClr val="0097B2"/>
                </a:solidFill>
                <a:latin typeface="Lora Bold"/>
                <a:ea typeface="Lora Bold"/>
                <a:cs typeface="Lora Bold"/>
                <a:sym typeface="Lora Bold"/>
              </a:rPr>
              <a:t>Принятые нормативные правовые акты</a:t>
            </a:r>
            <a:endParaRPr lang="en-US" sz="4800" b="1" spc="179" dirty="0">
              <a:solidFill>
                <a:srgbClr val="0097B2"/>
              </a:solidFill>
              <a:latin typeface="Lora Bold"/>
              <a:ea typeface="Lora Bold"/>
              <a:cs typeface="Lora Bold"/>
              <a:sym typeface="Lora Bold"/>
            </a:endParaRPr>
          </a:p>
        </p:txBody>
      </p:sp>
      <p:sp>
        <p:nvSpPr>
          <p:cNvPr id="19" name="TextBox 19"/>
          <p:cNvSpPr txBox="1"/>
          <p:nvPr/>
        </p:nvSpPr>
        <p:spPr>
          <a:xfrm>
            <a:off x="381000" y="6957923"/>
            <a:ext cx="7315199" cy="2693045"/>
          </a:xfrm>
          <a:prstGeom prst="rect">
            <a:avLst/>
          </a:prstGeom>
        </p:spPr>
        <p:txBody>
          <a:bodyPr wrap="square" lIns="0" tIns="0" rIns="0" bIns="0" rtlCol="0" anchor="t">
            <a:spAutoFit/>
          </a:bodyPr>
          <a:lstStyle/>
          <a:p>
            <a:pPr algn="just">
              <a:lnSpc>
                <a:spcPts val="3014"/>
              </a:lnSpc>
            </a:pPr>
            <a:r>
              <a:rPr lang="kk-KZ" sz="2400" b="1" dirty="0"/>
              <a:t>«Өскемен қаласында тұрғын үй көмегін көрсету мөлшері мен қағидаларын айқындау туралы» шешімге енгізілген өзгерістерге сәйкес</a:t>
            </a:r>
            <a:r>
              <a:rPr lang="kk-KZ" sz="2400" dirty="0"/>
              <a:t>, коммуналдық қызметтерге жұмсалатын шығыстардың шекті рұқсат етілген деңгейі 7%-дан 5%-ға дейін төмендетілді, бұл тұрғын үй көмегін алушылар қатарын кеңейтуге мүмкіндік берді.</a:t>
            </a:r>
            <a:endParaRPr lang="en-US" sz="2009" b="1" spc="20" dirty="0">
              <a:solidFill>
                <a:srgbClr val="1C2529"/>
              </a:solidFill>
              <a:ea typeface="Lora Bold"/>
              <a:cs typeface="Lora Bold"/>
              <a:sym typeface="Lora Bold"/>
            </a:endParaRPr>
          </a:p>
        </p:txBody>
      </p:sp>
      <p:sp>
        <p:nvSpPr>
          <p:cNvPr id="20" name="TextBox 20"/>
          <p:cNvSpPr txBox="1"/>
          <p:nvPr/>
        </p:nvSpPr>
        <p:spPr>
          <a:xfrm>
            <a:off x="8458200" y="6835157"/>
            <a:ext cx="9525001" cy="3282950"/>
          </a:xfrm>
          <a:prstGeom prst="rect">
            <a:avLst/>
          </a:prstGeom>
        </p:spPr>
        <p:txBody>
          <a:bodyPr wrap="square" lIns="0" tIns="0" rIns="0" bIns="0" rtlCol="0" anchor="t">
            <a:spAutoFit/>
          </a:bodyPr>
          <a:lstStyle/>
          <a:p>
            <a:pPr algn="just">
              <a:lnSpc>
                <a:spcPts val="3159"/>
              </a:lnSpc>
            </a:pPr>
            <a:r>
              <a:rPr lang="kk-KZ" sz="2400" b="1" dirty="0"/>
              <a:t>Өскемен қаласы бойынша қатты тұрмыстық қалдықтарды жинау, тасымалдау, сұрыптау және кәдеге жарату үшін халыққа арналған тарифтерді бекіту туралы.</a:t>
            </a:r>
            <a:r>
              <a:rPr lang="kk-KZ" sz="2400" dirty="0"/>
              <a:t> Отын мен қосалқы бөлшектер бағасының инфляциялық өсуіне байланысты бұрын қолданыста болған тариф шығынды деп танылды; сол себепті ол экономикалық тұрғыдан негізделген деңгейге дейін түзетілді </a:t>
            </a:r>
            <a:r>
              <a:rPr lang="kk-KZ" sz="2400" i="1" dirty="0"/>
              <a:t>(2026 жылғы 1 қыркүйектен бастап: коммуналдық қолайлы жағдайлары бар үйлер үшін – 757 теңге, ондай жағдайлары жоқ үйлер үшін – 718 теңге)</a:t>
            </a:r>
            <a:endParaRPr lang="en-US" sz="2106" b="1" spc="21" dirty="0">
              <a:solidFill>
                <a:srgbClr val="1C2529"/>
              </a:solidFill>
              <a:latin typeface="Lora Bold"/>
              <a:ea typeface="Lora Bold"/>
              <a:cs typeface="Lora Bold"/>
              <a:sym typeface="Lora Bold"/>
            </a:endParaRPr>
          </a:p>
        </p:txBody>
      </p:sp>
      <p:grpSp>
        <p:nvGrpSpPr>
          <p:cNvPr id="9" name="Группа 8"/>
          <p:cNvGrpSpPr/>
          <p:nvPr/>
        </p:nvGrpSpPr>
        <p:grpSpPr>
          <a:xfrm>
            <a:off x="2971800" y="2713620"/>
            <a:ext cx="2904576" cy="2887080"/>
            <a:chOff x="3115224" y="2713620"/>
            <a:chExt cx="2904576" cy="2887080"/>
          </a:xfrm>
          <a:solidFill>
            <a:schemeClr val="bg1"/>
          </a:solidFill>
        </p:grpSpPr>
        <p:sp>
          <p:nvSpPr>
            <p:cNvPr id="21" name="Freeform 624"/>
            <p:cNvSpPr>
              <a:spLocks noEditPoints="1"/>
            </p:cNvSpPr>
            <p:nvPr/>
          </p:nvSpPr>
          <p:spPr bwMode="auto">
            <a:xfrm>
              <a:off x="3115224" y="2713620"/>
              <a:ext cx="2904576" cy="2887080"/>
            </a:xfrm>
            <a:custGeom>
              <a:avLst/>
              <a:gdLst>
                <a:gd name="T0" fmla="*/ 1599 w 3316"/>
                <a:gd name="T1" fmla="*/ 304 h 3296"/>
                <a:gd name="T2" fmla="*/ 1490 w 3316"/>
                <a:gd name="T3" fmla="*/ 388 h 3296"/>
                <a:gd name="T4" fmla="*/ 1344 w 3316"/>
                <a:gd name="T5" fmla="*/ 508 h 3296"/>
                <a:gd name="T6" fmla="*/ 1173 w 3316"/>
                <a:gd name="T7" fmla="*/ 648 h 3296"/>
                <a:gd name="T8" fmla="*/ 990 w 3316"/>
                <a:gd name="T9" fmla="*/ 797 h 3296"/>
                <a:gd name="T10" fmla="*/ 809 w 3316"/>
                <a:gd name="T11" fmla="*/ 945 h 3296"/>
                <a:gd name="T12" fmla="*/ 642 w 3316"/>
                <a:gd name="T13" fmla="*/ 1082 h 3296"/>
                <a:gd name="T14" fmla="*/ 502 w 3316"/>
                <a:gd name="T15" fmla="*/ 1196 h 3296"/>
                <a:gd name="T16" fmla="*/ 401 w 3316"/>
                <a:gd name="T17" fmla="*/ 1277 h 3296"/>
                <a:gd name="T18" fmla="*/ 354 w 3316"/>
                <a:gd name="T19" fmla="*/ 1315 h 3296"/>
                <a:gd name="T20" fmla="*/ 341 w 3316"/>
                <a:gd name="T21" fmla="*/ 1328 h 3296"/>
                <a:gd name="T22" fmla="*/ 330 w 3316"/>
                <a:gd name="T23" fmla="*/ 1365 h 3296"/>
                <a:gd name="T24" fmla="*/ 358 w 3316"/>
                <a:gd name="T25" fmla="*/ 1394 h 3296"/>
                <a:gd name="T26" fmla="*/ 379 w 3316"/>
                <a:gd name="T27" fmla="*/ 1405 h 3296"/>
                <a:gd name="T28" fmla="*/ 452 w 3316"/>
                <a:gd name="T29" fmla="*/ 1454 h 3296"/>
                <a:gd name="T30" fmla="*/ 501 w 3316"/>
                <a:gd name="T31" fmla="*/ 1527 h 3296"/>
                <a:gd name="T32" fmla="*/ 519 w 3316"/>
                <a:gd name="T33" fmla="*/ 1645 h 3296"/>
                <a:gd name="T34" fmla="*/ 519 w 3316"/>
                <a:gd name="T35" fmla="*/ 2003 h 3296"/>
                <a:gd name="T36" fmla="*/ 519 w 3316"/>
                <a:gd name="T37" fmla="*/ 2556 h 3296"/>
                <a:gd name="T38" fmla="*/ 519 w 3316"/>
                <a:gd name="T39" fmla="*/ 2962 h 3296"/>
                <a:gd name="T40" fmla="*/ 540 w 3316"/>
                <a:gd name="T41" fmla="*/ 3024 h 3296"/>
                <a:gd name="T42" fmla="*/ 575 w 3316"/>
                <a:gd name="T43" fmla="*/ 3046 h 3296"/>
                <a:gd name="T44" fmla="*/ 2675 w 3316"/>
                <a:gd name="T45" fmla="*/ 3048 h 3296"/>
                <a:gd name="T46" fmla="*/ 2696 w 3316"/>
                <a:gd name="T47" fmla="*/ 3048 h 3296"/>
                <a:gd name="T48" fmla="*/ 2742 w 3316"/>
                <a:gd name="T49" fmla="*/ 3036 h 3296"/>
                <a:gd name="T50" fmla="*/ 2784 w 3316"/>
                <a:gd name="T51" fmla="*/ 2993 h 3296"/>
                <a:gd name="T52" fmla="*/ 2796 w 3316"/>
                <a:gd name="T53" fmla="*/ 1645 h 3296"/>
                <a:gd name="T54" fmla="*/ 2818 w 3316"/>
                <a:gd name="T55" fmla="*/ 1520 h 3296"/>
                <a:gd name="T56" fmla="*/ 2875 w 3316"/>
                <a:gd name="T57" fmla="*/ 1445 h 3296"/>
                <a:gd name="T58" fmla="*/ 2939 w 3316"/>
                <a:gd name="T59" fmla="*/ 1404 h 3296"/>
                <a:gd name="T60" fmla="*/ 2965 w 3316"/>
                <a:gd name="T61" fmla="*/ 1389 h 3296"/>
                <a:gd name="T62" fmla="*/ 2984 w 3316"/>
                <a:gd name="T63" fmla="*/ 1343 h 3296"/>
                <a:gd name="T64" fmla="*/ 2963 w 3316"/>
                <a:gd name="T65" fmla="*/ 1317 h 3296"/>
                <a:gd name="T66" fmla="*/ 2943 w 3316"/>
                <a:gd name="T67" fmla="*/ 1301 h 3296"/>
                <a:gd name="T68" fmla="*/ 2867 w 3316"/>
                <a:gd name="T69" fmla="*/ 1240 h 3296"/>
                <a:gd name="T70" fmla="*/ 2746 w 3316"/>
                <a:gd name="T71" fmla="*/ 1141 h 3296"/>
                <a:gd name="T72" fmla="*/ 2591 w 3316"/>
                <a:gd name="T73" fmla="*/ 1015 h 3296"/>
                <a:gd name="T74" fmla="*/ 2415 w 3316"/>
                <a:gd name="T75" fmla="*/ 873 h 3296"/>
                <a:gd name="T76" fmla="*/ 2231 w 3316"/>
                <a:gd name="T77" fmla="*/ 723 h 3296"/>
                <a:gd name="T78" fmla="*/ 2053 w 3316"/>
                <a:gd name="T79" fmla="*/ 578 h 3296"/>
                <a:gd name="T80" fmla="*/ 1894 w 3316"/>
                <a:gd name="T81" fmla="*/ 446 h 3296"/>
                <a:gd name="T82" fmla="*/ 1766 w 3316"/>
                <a:gd name="T83" fmla="*/ 339 h 3296"/>
                <a:gd name="T84" fmla="*/ 1692 w 3316"/>
                <a:gd name="T85" fmla="*/ 291 h 3296"/>
                <a:gd name="T86" fmla="*/ 1658 w 3316"/>
                <a:gd name="T87" fmla="*/ 0 h 3296"/>
                <a:gd name="T88" fmla="*/ 1780 w 3316"/>
                <a:gd name="T89" fmla="*/ 32 h 3296"/>
                <a:gd name="T90" fmla="*/ 3287 w 3316"/>
                <a:gd name="T91" fmla="*/ 1273 h 3296"/>
                <a:gd name="T92" fmla="*/ 3316 w 3316"/>
                <a:gd name="T93" fmla="*/ 1386 h 3296"/>
                <a:gd name="T94" fmla="*/ 3268 w 3316"/>
                <a:gd name="T95" fmla="*/ 1492 h 3296"/>
                <a:gd name="T96" fmla="*/ 3051 w 3316"/>
                <a:gd name="T97" fmla="*/ 1626 h 3296"/>
                <a:gd name="T98" fmla="*/ 3044 w 3316"/>
                <a:gd name="T99" fmla="*/ 3084 h 3296"/>
                <a:gd name="T100" fmla="*/ 3003 w 3316"/>
                <a:gd name="T101" fmla="*/ 3209 h 3296"/>
                <a:gd name="T102" fmla="*/ 2898 w 3316"/>
                <a:gd name="T103" fmla="*/ 3286 h 3296"/>
                <a:gd name="T104" fmla="*/ 450 w 3316"/>
                <a:gd name="T105" fmla="*/ 3294 h 3296"/>
                <a:gd name="T106" fmla="*/ 334 w 3316"/>
                <a:gd name="T107" fmla="*/ 3235 h 3296"/>
                <a:gd name="T108" fmla="*/ 275 w 3316"/>
                <a:gd name="T109" fmla="*/ 3119 h 3296"/>
                <a:gd name="T110" fmla="*/ 270 w 3316"/>
                <a:gd name="T111" fmla="*/ 1639 h 3296"/>
                <a:gd name="T112" fmla="*/ 97 w 3316"/>
                <a:gd name="T113" fmla="*/ 1531 h 3296"/>
                <a:gd name="T114" fmla="*/ 15 w 3316"/>
                <a:gd name="T115" fmla="*/ 1443 h 3296"/>
                <a:gd name="T116" fmla="*/ 5 w 3316"/>
                <a:gd name="T117" fmla="*/ 1327 h 3296"/>
                <a:gd name="T118" fmla="*/ 70 w 3316"/>
                <a:gd name="T119" fmla="*/ 1227 h 3296"/>
                <a:gd name="T120" fmla="*/ 1595 w 3316"/>
                <a:gd name="T121" fmla="*/ 8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16" h="3296">
                  <a:moveTo>
                    <a:pt x="1657" y="285"/>
                  </a:moveTo>
                  <a:lnTo>
                    <a:pt x="1639" y="287"/>
                  </a:lnTo>
                  <a:lnTo>
                    <a:pt x="1620" y="294"/>
                  </a:lnTo>
                  <a:lnTo>
                    <a:pt x="1599" y="304"/>
                  </a:lnTo>
                  <a:lnTo>
                    <a:pt x="1575" y="319"/>
                  </a:lnTo>
                  <a:lnTo>
                    <a:pt x="1550" y="339"/>
                  </a:lnTo>
                  <a:lnTo>
                    <a:pt x="1521" y="362"/>
                  </a:lnTo>
                  <a:lnTo>
                    <a:pt x="1490" y="388"/>
                  </a:lnTo>
                  <a:lnTo>
                    <a:pt x="1457" y="416"/>
                  </a:lnTo>
                  <a:lnTo>
                    <a:pt x="1421" y="446"/>
                  </a:lnTo>
                  <a:lnTo>
                    <a:pt x="1383" y="476"/>
                  </a:lnTo>
                  <a:lnTo>
                    <a:pt x="1344" y="508"/>
                  </a:lnTo>
                  <a:lnTo>
                    <a:pt x="1303" y="542"/>
                  </a:lnTo>
                  <a:lnTo>
                    <a:pt x="1261" y="577"/>
                  </a:lnTo>
                  <a:lnTo>
                    <a:pt x="1217" y="612"/>
                  </a:lnTo>
                  <a:lnTo>
                    <a:pt x="1173" y="648"/>
                  </a:lnTo>
                  <a:lnTo>
                    <a:pt x="1128" y="685"/>
                  </a:lnTo>
                  <a:lnTo>
                    <a:pt x="1083" y="723"/>
                  </a:lnTo>
                  <a:lnTo>
                    <a:pt x="1036" y="760"/>
                  </a:lnTo>
                  <a:lnTo>
                    <a:pt x="990" y="797"/>
                  </a:lnTo>
                  <a:lnTo>
                    <a:pt x="945" y="835"/>
                  </a:lnTo>
                  <a:lnTo>
                    <a:pt x="898" y="873"/>
                  </a:lnTo>
                  <a:lnTo>
                    <a:pt x="854" y="909"/>
                  </a:lnTo>
                  <a:lnTo>
                    <a:pt x="809" y="945"/>
                  </a:lnTo>
                  <a:lnTo>
                    <a:pt x="766" y="981"/>
                  </a:lnTo>
                  <a:lnTo>
                    <a:pt x="723" y="1015"/>
                  </a:lnTo>
                  <a:lnTo>
                    <a:pt x="682" y="1049"/>
                  </a:lnTo>
                  <a:lnTo>
                    <a:pt x="642" y="1082"/>
                  </a:lnTo>
                  <a:lnTo>
                    <a:pt x="604" y="1112"/>
                  </a:lnTo>
                  <a:lnTo>
                    <a:pt x="567" y="1142"/>
                  </a:lnTo>
                  <a:lnTo>
                    <a:pt x="533" y="1169"/>
                  </a:lnTo>
                  <a:lnTo>
                    <a:pt x="502" y="1196"/>
                  </a:lnTo>
                  <a:lnTo>
                    <a:pt x="473" y="1220"/>
                  </a:lnTo>
                  <a:lnTo>
                    <a:pt x="446" y="1241"/>
                  </a:lnTo>
                  <a:lnTo>
                    <a:pt x="423" y="1260"/>
                  </a:lnTo>
                  <a:lnTo>
                    <a:pt x="401" y="1277"/>
                  </a:lnTo>
                  <a:lnTo>
                    <a:pt x="384" y="1291"/>
                  </a:lnTo>
                  <a:lnTo>
                    <a:pt x="370" y="1302"/>
                  </a:lnTo>
                  <a:lnTo>
                    <a:pt x="360" y="1310"/>
                  </a:lnTo>
                  <a:lnTo>
                    <a:pt x="354" y="1315"/>
                  </a:lnTo>
                  <a:lnTo>
                    <a:pt x="352" y="1317"/>
                  </a:lnTo>
                  <a:lnTo>
                    <a:pt x="350" y="1318"/>
                  </a:lnTo>
                  <a:lnTo>
                    <a:pt x="346" y="1322"/>
                  </a:lnTo>
                  <a:lnTo>
                    <a:pt x="341" y="1328"/>
                  </a:lnTo>
                  <a:lnTo>
                    <a:pt x="335" y="1335"/>
                  </a:lnTo>
                  <a:lnTo>
                    <a:pt x="331" y="1345"/>
                  </a:lnTo>
                  <a:lnTo>
                    <a:pt x="328" y="1355"/>
                  </a:lnTo>
                  <a:lnTo>
                    <a:pt x="330" y="1365"/>
                  </a:lnTo>
                  <a:lnTo>
                    <a:pt x="335" y="1376"/>
                  </a:lnTo>
                  <a:lnTo>
                    <a:pt x="347" y="1387"/>
                  </a:lnTo>
                  <a:lnTo>
                    <a:pt x="352" y="1390"/>
                  </a:lnTo>
                  <a:lnTo>
                    <a:pt x="358" y="1394"/>
                  </a:lnTo>
                  <a:lnTo>
                    <a:pt x="366" y="1398"/>
                  </a:lnTo>
                  <a:lnTo>
                    <a:pt x="372" y="1402"/>
                  </a:lnTo>
                  <a:lnTo>
                    <a:pt x="377" y="1404"/>
                  </a:lnTo>
                  <a:lnTo>
                    <a:pt x="379" y="1405"/>
                  </a:lnTo>
                  <a:lnTo>
                    <a:pt x="399" y="1416"/>
                  </a:lnTo>
                  <a:lnTo>
                    <a:pt x="418" y="1428"/>
                  </a:lnTo>
                  <a:lnTo>
                    <a:pt x="436" y="1441"/>
                  </a:lnTo>
                  <a:lnTo>
                    <a:pt x="452" y="1454"/>
                  </a:lnTo>
                  <a:lnTo>
                    <a:pt x="467" y="1469"/>
                  </a:lnTo>
                  <a:lnTo>
                    <a:pt x="480" y="1486"/>
                  </a:lnTo>
                  <a:lnTo>
                    <a:pt x="492" y="1505"/>
                  </a:lnTo>
                  <a:lnTo>
                    <a:pt x="501" y="1527"/>
                  </a:lnTo>
                  <a:lnTo>
                    <a:pt x="509" y="1551"/>
                  </a:lnTo>
                  <a:lnTo>
                    <a:pt x="515" y="1578"/>
                  </a:lnTo>
                  <a:lnTo>
                    <a:pt x="518" y="1610"/>
                  </a:lnTo>
                  <a:lnTo>
                    <a:pt x="519" y="1645"/>
                  </a:lnTo>
                  <a:lnTo>
                    <a:pt x="519" y="1730"/>
                  </a:lnTo>
                  <a:lnTo>
                    <a:pt x="519" y="1765"/>
                  </a:lnTo>
                  <a:lnTo>
                    <a:pt x="519" y="1804"/>
                  </a:lnTo>
                  <a:lnTo>
                    <a:pt x="519" y="2003"/>
                  </a:lnTo>
                  <a:lnTo>
                    <a:pt x="519" y="2059"/>
                  </a:lnTo>
                  <a:lnTo>
                    <a:pt x="519" y="2118"/>
                  </a:lnTo>
                  <a:lnTo>
                    <a:pt x="519" y="2495"/>
                  </a:lnTo>
                  <a:lnTo>
                    <a:pt x="519" y="2556"/>
                  </a:lnTo>
                  <a:lnTo>
                    <a:pt x="519" y="2617"/>
                  </a:lnTo>
                  <a:lnTo>
                    <a:pt x="519" y="2675"/>
                  </a:lnTo>
                  <a:lnTo>
                    <a:pt x="519" y="2731"/>
                  </a:lnTo>
                  <a:lnTo>
                    <a:pt x="519" y="2962"/>
                  </a:lnTo>
                  <a:lnTo>
                    <a:pt x="521" y="2982"/>
                  </a:lnTo>
                  <a:lnTo>
                    <a:pt x="525" y="3000"/>
                  </a:lnTo>
                  <a:lnTo>
                    <a:pt x="532" y="3014"/>
                  </a:lnTo>
                  <a:lnTo>
                    <a:pt x="540" y="3024"/>
                  </a:lnTo>
                  <a:lnTo>
                    <a:pt x="549" y="3033"/>
                  </a:lnTo>
                  <a:lnTo>
                    <a:pt x="558" y="3039"/>
                  </a:lnTo>
                  <a:lnTo>
                    <a:pt x="567" y="3043"/>
                  </a:lnTo>
                  <a:lnTo>
                    <a:pt x="575" y="3046"/>
                  </a:lnTo>
                  <a:lnTo>
                    <a:pt x="583" y="3047"/>
                  </a:lnTo>
                  <a:lnTo>
                    <a:pt x="587" y="3048"/>
                  </a:lnTo>
                  <a:lnTo>
                    <a:pt x="589" y="3048"/>
                  </a:lnTo>
                  <a:lnTo>
                    <a:pt x="2675" y="3048"/>
                  </a:lnTo>
                  <a:lnTo>
                    <a:pt x="2676" y="3048"/>
                  </a:lnTo>
                  <a:lnTo>
                    <a:pt x="2681" y="3049"/>
                  </a:lnTo>
                  <a:lnTo>
                    <a:pt x="2687" y="3049"/>
                  </a:lnTo>
                  <a:lnTo>
                    <a:pt x="2696" y="3048"/>
                  </a:lnTo>
                  <a:lnTo>
                    <a:pt x="2706" y="3047"/>
                  </a:lnTo>
                  <a:lnTo>
                    <a:pt x="2717" y="3045"/>
                  </a:lnTo>
                  <a:lnTo>
                    <a:pt x="2729" y="3042"/>
                  </a:lnTo>
                  <a:lnTo>
                    <a:pt x="2742" y="3036"/>
                  </a:lnTo>
                  <a:lnTo>
                    <a:pt x="2754" y="3029"/>
                  </a:lnTo>
                  <a:lnTo>
                    <a:pt x="2765" y="3020"/>
                  </a:lnTo>
                  <a:lnTo>
                    <a:pt x="2775" y="3008"/>
                  </a:lnTo>
                  <a:lnTo>
                    <a:pt x="2784" y="2993"/>
                  </a:lnTo>
                  <a:lnTo>
                    <a:pt x="2790" y="2976"/>
                  </a:lnTo>
                  <a:lnTo>
                    <a:pt x="2795" y="2954"/>
                  </a:lnTo>
                  <a:lnTo>
                    <a:pt x="2796" y="2929"/>
                  </a:lnTo>
                  <a:lnTo>
                    <a:pt x="2796" y="1645"/>
                  </a:lnTo>
                  <a:lnTo>
                    <a:pt x="2798" y="1607"/>
                  </a:lnTo>
                  <a:lnTo>
                    <a:pt x="2802" y="1574"/>
                  </a:lnTo>
                  <a:lnTo>
                    <a:pt x="2809" y="1545"/>
                  </a:lnTo>
                  <a:lnTo>
                    <a:pt x="2818" y="1520"/>
                  </a:lnTo>
                  <a:lnTo>
                    <a:pt x="2829" y="1498"/>
                  </a:lnTo>
                  <a:lnTo>
                    <a:pt x="2843" y="1477"/>
                  </a:lnTo>
                  <a:lnTo>
                    <a:pt x="2858" y="1460"/>
                  </a:lnTo>
                  <a:lnTo>
                    <a:pt x="2875" y="1445"/>
                  </a:lnTo>
                  <a:lnTo>
                    <a:pt x="2894" y="1431"/>
                  </a:lnTo>
                  <a:lnTo>
                    <a:pt x="2915" y="1418"/>
                  </a:lnTo>
                  <a:lnTo>
                    <a:pt x="2937" y="1405"/>
                  </a:lnTo>
                  <a:lnTo>
                    <a:pt x="2939" y="1404"/>
                  </a:lnTo>
                  <a:lnTo>
                    <a:pt x="2945" y="1401"/>
                  </a:lnTo>
                  <a:lnTo>
                    <a:pt x="2952" y="1397"/>
                  </a:lnTo>
                  <a:lnTo>
                    <a:pt x="2960" y="1393"/>
                  </a:lnTo>
                  <a:lnTo>
                    <a:pt x="2965" y="1389"/>
                  </a:lnTo>
                  <a:lnTo>
                    <a:pt x="2978" y="1377"/>
                  </a:lnTo>
                  <a:lnTo>
                    <a:pt x="2984" y="1365"/>
                  </a:lnTo>
                  <a:lnTo>
                    <a:pt x="2986" y="1354"/>
                  </a:lnTo>
                  <a:lnTo>
                    <a:pt x="2984" y="1343"/>
                  </a:lnTo>
                  <a:lnTo>
                    <a:pt x="2979" y="1333"/>
                  </a:lnTo>
                  <a:lnTo>
                    <a:pt x="2973" y="1326"/>
                  </a:lnTo>
                  <a:lnTo>
                    <a:pt x="2968" y="1320"/>
                  </a:lnTo>
                  <a:lnTo>
                    <a:pt x="2963" y="1317"/>
                  </a:lnTo>
                  <a:lnTo>
                    <a:pt x="2962" y="1315"/>
                  </a:lnTo>
                  <a:lnTo>
                    <a:pt x="2959" y="1314"/>
                  </a:lnTo>
                  <a:lnTo>
                    <a:pt x="2953" y="1309"/>
                  </a:lnTo>
                  <a:lnTo>
                    <a:pt x="2943" y="1301"/>
                  </a:lnTo>
                  <a:lnTo>
                    <a:pt x="2929" y="1289"/>
                  </a:lnTo>
                  <a:lnTo>
                    <a:pt x="2912" y="1276"/>
                  </a:lnTo>
                  <a:lnTo>
                    <a:pt x="2891" y="1259"/>
                  </a:lnTo>
                  <a:lnTo>
                    <a:pt x="2867" y="1240"/>
                  </a:lnTo>
                  <a:lnTo>
                    <a:pt x="2841" y="1218"/>
                  </a:lnTo>
                  <a:lnTo>
                    <a:pt x="2812" y="1195"/>
                  </a:lnTo>
                  <a:lnTo>
                    <a:pt x="2780" y="1168"/>
                  </a:lnTo>
                  <a:lnTo>
                    <a:pt x="2746" y="1141"/>
                  </a:lnTo>
                  <a:lnTo>
                    <a:pt x="2709" y="1112"/>
                  </a:lnTo>
                  <a:lnTo>
                    <a:pt x="2671" y="1081"/>
                  </a:lnTo>
                  <a:lnTo>
                    <a:pt x="2632" y="1049"/>
                  </a:lnTo>
                  <a:lnTo>
                    <a:pt x="2591" y="1015"/>
                  </a:lnTo>
                  <a:lnTo>
                    <a:pt x="2548" y="980"/>
                  </a:lnTo>
                  <a:lnTo>
                    <a:pt x="2504" y="945"/>
                  </a:lnTo>
                  <a:lnTo>
                    <a:pt x="2460" y="909"/>
                  </a:lnTo>
                  <a:lnTo>
                    <a:pt x="2415" y="873"/>
                  </a:lnTo>
                  <a:lnTo>
                    <a:pt x="2369" y="835"/>
                  </a:lnTo>
                  <a:lnTo>
                    <a:pt x="2323" y="798"/>
                  </a:lnTo>
                  <a:lnTo>
                    <a:pt x="2278" y="761"/>
                  </a:lnTo>
                  <a:lnTo>
                    <a:pt x="2231" y="723"/>
                  </a:lnTo>
                  <a:lnTo>
                    <a:pt x="2186" y="685"/>
                  </a:lnTo>
                  <a:lnTo>
                    <a:pt x="2141" y="649"/>
                  </a:lnTo>
                  <a:lnTo>
                    <a:pt x="2097" y="613"/>
                  </a:lnTo>
                  <a:lnTo>
                    <a:pt x="2053" y="578"/>
                  </a:lnTo>
                  <a:lnTo>
                    <a:pt x="2011" y="542"/>
                  </a:lnTo>
                  <a:lnTo>
                    <a:pt x="1971" y="509"/>
                  </a:lnTo>
                  <a:lnTo>
                    <a:pt x="1932" y="477"/>
                  </a:lnTo>
                  <a:lnTo>
                    <a:pt x="1894" y="446"/>
                  </a:lnTo>
                  <a:lnTo>
                    <a:pt x="1858" y="417"/>
                  </a:lnTo>
                  <a:lnTo>
                    <a:pt x="1825" y="388"/>
                  </a:lnTo>
                  <a:lnTo>
                    <a:pt x="1794" y="363"/>
                  </a:lnTo>
                  <a:lnTo>
                    <a:pt x="1766" y="339"/>
                  </a:lnTo>
                  <a:lnTo>
                    <a:pt x="1746" y="323"/>
                  </a:lnTo>
                  <a:lnTo>
                    <a:pt x="1726" y="309"/>
                  </a:lnTo>
                  <a:lnTo>
                    <a:pt x="1709" y="299"/>
                  </a:lnTo>
                  <a:lnTo>
                    <a:pt x="1692" y="291"/>
                  </a:lnTo>
                  <a:lnTo>
                    <a:pt x="1674" y="286"/>
                  </a:lnTo>
                  <a:lnTo>
                    <a:pt x="1657" y="285"/>
                  </a:lnTo>
                  <a:close/>
                  <a:moveTo>
                    <a:pt x="1658" y="0"/>
                  </a:moveTo>
                  <a:lnTo>
                    <a:pt x="1658" y="0"/>
                  </a:lnTo>
                  <a:lnTo>
                    <a:pt x="1690" y="2"/>
                  </a:lnTo>
                  <a:lnTo>
                    <a:pt x="1721" y="8"/>
                  </a:lnTo>
                  <a:lnTo>
                    <a:pt x="1752" y="18"/>
                  </a:lnTo>
                  <a:lnTo>
                    <a:pt x="1780" y="32"/>
                  </a:lnTo>
                  <a:lnTo>
                    <a:pt x="1805" y="50"/>
                  </a:lnTo>
                  <a:lnTo>
                    <a:pt x="3246" y="1227"/>
                  </a:lnTo>
                  <a:lnTo>
                    <a:pt x="3269" y="1249"/>
                  </a:lnTo>
                  <a:lnTo>
                    <a:pt x="3287" y="1273"/>
                  </a:lnTo>
                  <a:lnTo>
                    <a:pt x="3302" y="1299"/>
                  </a:lnTo>
                  <a:lnTo>
                    <a:pt x="3311" y="1327"/>
                  </a:lnTo>
                  <a:lnTo>
                    <a:pt x="3316" y="1357"/>
                  </a:lnTo>
                  <a:lnTo>
                    <a:pt x="3316" y="1386"/>
                  </a:lnTo>
                  <a:lnTo>
                    <a:pt x="3311" y="1415"/>
                  </a:lnTo>
                  <a:lnTo>
                    <a:pt x="3301" y="1443"/>
                  </a:lnTo>
                  <a:lnTo>
                    <a:pt x="3287" y="1469"/>
                  </a:lnTo>
                  <a:lnTo>
                    <a:pt x="3268" y="1492"/>
                  </a:lnTo>
                  <a:lnTo>
                    <a:pt x="3246" y="1513"/>
                  </a:lnTo>
                  <a:lnTo>
                    <a:pt x="3219" y="1531"/>
                  </a:lnTo>
                  <a:lnTo>
                    <a:pt x="3058" y="1620"/>
                  </a:lnTo>
                  <a:lnTo>
                    <a:pt x="3051" y="1626"/>
                  </a:lnTo>
                  <a:lnTo>
                    <a:pt x="3047" y="1632"/>
                  </a:lnTo>
                  <a:lnTo>
                    <a:pt x="3044" y="1641"/>
                  </a:lnTo>
                  <a:lnTo>
                    <a:pt x="3044" y="1654"/>
                  </a:lnTo>
                  <a:lnTo>
                    <a:pt x="3044" y="3084"/>
                  </a:lnTo>
                  <a:lnTo>
                    <a:pt x="3041" y="3119"/>
                  </a:lnTo>
                  <a:lnTo>
                    <a:pt x="3033" y="3151"/>
                  </a:lnTo>
                  <a:lnTo>
                    <a:pt x="3020" y="3181"/>
                  </a:lnTo>
                  <a:lnTo>
                    <a:pt x="3003" y="3209"/>
                  </a:lnTo>
                  <a:lnTo>
                    <a:pt x="2982" y="3235"/>
                  </a:lnTo>
                  <a:lnTo>
                    <a:pt x="2957" y="3256"/>
                  </a:lnTo>
                  <a:lnTo>
                    <a:pt x="2929" y="3273"/>
                  </a:lnTo>
                  <a:lnTo>
                    <a:pt x="2898" y="3286"/>
                  </a:lnTo>
                  <a:lnTo>
                    <a:pt x="2866" y="3294"/>
                  </a:lnTo>
                  <a:lnTo>
                    <a:pt x="2831" y="3296"/>
                  </a:lnTo>
                  <a:lnTo>
                    <a:pt x="484" y="3296"/>
                  </a:lnTo>
                  <a:lnTo>
                    <a:pt x="450" y="3294"/>
                  </a:lnTo>
                  <a:lnTo>
                    <a:pt x="418" y="3286"/>
                  </a:lnTo>
                  <a:lnTo>
                    <a:pt x="386" y="3273"/>
                  </a:lnTo>
                  <a:lnTo>
                    <a:pt x="359" y="3256"/>
                  </a:lnTo>
                  <a:lnTo>
                    <a:pt x="334" y="3235"/>
                  </a:lnTo>
                  <a:lnTo>
                    <a:pt x="313" y="3209"/>
                  </a:lnTo>
                  <a:lnTo>
                    <a:pt x="296" y="3181"/>
                  </a:lnTo>
                  <a:lnTo>
                    <a:pt x="283" y="3151"/>
                  </a:lnTo>
                  <a:lnTo>
                    <a:pt x="275" y="3119"/>
                  </a:lnTo>
                  <a:lnTo>
                    <a:pt x="272" y="3084"/>
                  </a:lnTo>
                  <a:lnTo>
                    <a:pt x="272" y="1658"/>
                  </a:lnTo>
                  <a:lnTo>
                    <a:pt x="272" y="1648"/>
                  </a:lnTo>
                  <a:lnTo>
                    <a:pt x="270" y="1639"/>
                  </a:lnTo>
                  <a:lnTo>
                    <a:pt x="268" y="1631"/>
                  </a:lnTo>
                  <a:lnTo>
                    <a:pt x="264" y="1624"/>
                  </a:lnTo>
                  <a:lnTo>
                    <a:pt x="257" y="1620"/>
                  </a:lnTo>
                  <a:lnTo>
                    <a:pt x="97" y="1531"/>
                  </a:lnTo>
                  <a:lnTo>
                    <a:pt x="70" y="1513"/>
                  </a:lnTo>
                  <a:lnTo>
                    <a:pt x="47" y="1492"/>
                  </a:lnTo>
                  <a:lnTo>
                    <a:pt x="29" y="1469"/>
                  </a:lnTo>
                  <a:lnTo>
                    <a:pt x="15" y="1443"/>
                  </a:lnTo>
                  <a:lnTo>
                    <a:pt x="5" y="1416"/>
                  </a:lnTo>
                  <a:lnTo>
                    <a:pt x="0" y="1386"/>
                  </a:lnTo>
                  <a:lnTo>
                    <a:pt x="0" y="1357"/>
                  </a:lnTo>
                  <a:lnTo>
                    <a:pt x="5" y="1327"/>
                  </a:lnTo>
                  <a:lnTo>
                    <a:pt x="14" y="1299"/>
                  </a:lnTo>
                  <a:lnTo>
                    <a:pt x="28" y="1273"/>
                  </a:lnTo>
                  <a:lnTo>
                    <a:pt x="47" y="1249"/>
                  </a:lnTo>
                  <a:lnTo>
                    <a:pt x="70" y="1227"/>
                  </a:lnTo>
                  <a:lnTo>
                    <a:pt x="1511" y="50"/>
                  </a:lnTo>
                  <a:lnTo>
                    <a:pt x="1536" y="32"/>
                  </a:lnTo>
                  <a:lnTo>
                    <a:pt x="1564" y="18"/>
                  </a:lnTo>
                  <a:lnTo>
                    <a:pt x="1595" y="8"/>
                  </a:lnTo>
                  <a:lnTo>
                    <a:pt x="1626" y="2"/>
                  </a:lnTo>
                  <a:lnTo>
                    <a:pt x="16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Прямоугольник 7"/>
            <p:cNvSpPr/>
            <p:nvPr/>
          </p:nvSpPr>
          <p:spPr>
            <a:xfrm>
              <a:off x="4474505" y="4233739"/>
              <a:ext cx="194989" cy="9863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rot="5400000">
              <a:off x="4508117" y="3594102"/>
              <a:ext cx="118789" cy="9863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rot="5400000">
              <a:off x="4508117" y="3338127"/>
              <a:ext cx="118789" cy="9863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24" name="Group 144"/>
          <p:cNvGrpSpPr/>
          <p:nvPr/>
        </p:nvGrpSpPr>
        <p:grpSpPr>
          <a:xfrm flipH="1">
            <a:off x="11201400" y="3314700"/>
            <a:ext cx="3735634" cy="1953863"/>
            <a:chOff x="5372100" y="2811463"/>
            <a:chExt cx="585788" cy="306387"/>
          </a:xfrm>
          <a:solidFill>
            <a:schemeClr val="bg1"/>
          </a:solidFill>
        </p:grpSpPr>
        <p:sp>
          <p:nvSpPr>
            <p:cNvPr id="25" name="Freeform 161"/>
            <p:cNvSpPr>
              <a:spLocks noEditPoints="1"/>
            </p:cNvSpPr>
            <p:nvPr/>
          </p:nvSpPr>
          <p:spPr bwMode="auto">
            <a:xfrm>
              <a:off x="5394325" y="3027363"/>
              <a:ext cx="92075" cy="90487"/>
            </a:xfrm>
            <a:custGeom>
              <a:avLst/>
              <a:gdLst>
                <a:gd name="T0" fmla="*/ 231 w 517"/>
                <a:gd name="T1" fmla="*/ 140 h 520"/>
                <a:gd name="T2" fmla="*/ 184 w 517"/>
                <a:gd name="T3" fmla="*/ 163 h 520"/>
                <a:gd name="T4" fmla="*/ 152 w 517"/>
                <a:gd name="T5" fmla="*/ 202 h 520"/>
                <a:gd name="T6" fmla="*/ 138 w 517"/>
                <a:gd name="T7" fmla="*/ 254 h 520"/>
                <a:gd name="T8" fmla="*/ 137 w 517"/>
                <a:gd name="T9" fmla="*/ 265 h 520"/>
                <a:gd name="T10" fmla="*/ 151 w 517"/>
                <a:gd name="T11" fmla="*/ 317 h 520"/>
                <a:gd name="T12" fmla="*/ 184 w 517"/>
                <a:gd name="T13" fmla="*/ 356 h 520"/>
                <a:gd name="T14" fmla="*/ 231 w 517"/>
                <a:gd name="T15" fmla="*/ 379 h 520"/>
                <a:gd name="T16" fmla="*/ 285 w 517"/>
                <a:gd name="T17" fmla="*/ 379 h 520"/>
                <a:gd name="T18" fmla="*/ 333 w 517"/>
                <a:gd name="T19" fmla="*/ 356 h 520"/>
                <a:gd name="T20" fmla="*/ 365 w 517"/>
                <a:gd name="T21" fmla="*/ 316 h 520"/>
                <a:gd name="T22" fmla="*/ 380 w 517"/>
                <a:gd name="T23" fmla="*/ 265 h 520"/>
                <a:gd name="T24" fmla="*/ 375 w 517"/>
                <a:gd name="T25" fmla="*/ 227 h 520"/>
                <a:gd name="T26" fmla="*/ 350 w 517"/>
                <a:gd name="T27" fmla="*/ 180 h 520"/>
                <a:gd name="T28" fmla="*/ 309 w 517"/>
                <a:gd name="T29" fmla="*/ 149 h 520"/>
                <a:gd name="T30" fmla="*/ 259 w 517"/>
                <a:gd name="T31" fmla="*/ 137 h 520"/>
                <a:gd name="T32" fmla="*/ 299 w 517"/>
                <a:gd name="T33" fmla="*/ 3 h 520"/>
                <a:gd name="T34" fmla="*/ 374 w 517"/>
                <a:gd name="T35" fmla="*/ 26 h 520"/>
                <a:gd name="T36" fmla="*/ 436 w 517"/>
                <a:gd name="T37" fmla="*/ 72 h 520"/>
                <a:gd name="T38" fmla="*/ 483 w 517"/>
                <a:gd name="T39" fmla="*/ 133 h 520"/>
                <a:gd name="T40" fmla="*/ 510 w 517"/>
                <a:gd name="T41" fmla="*/ 207 h 520"/>
                <a:gd name="T42" fmla="*/ 516 w 517"/>
                <a:gd name="T43" fmla="*/ 251 h 520"/>
                <a:gd name="T44" fmla="*/ 517 w 517"/>
                <a:gd name="T45" fmla="*/ 260 h 520"/>
                <a:gd name="T46" fmla="*/ 506 w 517"/>
                <a:gd name="T47" fmla="*/ 335 h 520"/>
                <a:gd name="T48" fmla="*/ 475 w 517"/>
                <a:gd name="T49" fmla="*/ 401 h 520"/>
                <a:gd name="T50" fmla="*/ 427 w 517"/>
                <a:gd name="T51" fmla="*/ 456 h 520"/>
                <a:gd name="T52" fmla="*/ 367 w 517"/>
                <a:gd name="T53" fmla="*/ 496 h 520"/>
                <a:gd name="T54" fmla="*/ 296 w 517"/>
                <a:gd name="T55" fmla="*/ 517 h 520"/>
                <a:gd name="T56" fmla="*/ 220 w 517"/>
                <a:gd name="T57" fmla="*/ 517 h 520"/>
                <a:gd name="T58" fmla="*/ 150 w 517"/>
                <a:gd name="T59" fmla="*/ 496 h 520"/>
                <a:gd name="T60" fmla="*/ 89 w 517"/>
                <a:gd name="T61" fmla="*/ 456 h 520"/>
                <a:gd name="T62" fmla="*/ 42 w 517"/>
                <a:gd name="T63" fmla="*/ 401 h 520"/>
                <a:gd name="T64" fmla="*/ 10 w 517"/>
                <a:gd name="T65" fmla="*/ 335 h 520"/>
                <a:gd name="T66" fmla="*/ 0 w 517"/>
                <a:gd name="T67" fmla="*/ 260 h 520"/>
                <a:gd name="T68" fmla="*/ 0 w 517"/>
                <a:gd name="T69" fmla="*/ 251 h 520"/>
                <a:gd name="T70" fmla="*/ 6 w 517"/>
                <a:gd name="T71" fmla="*/ 207 h 520"/>
                <a:gd name="T72" fmla="*/ 34 w 517"/>
                <a:gd name="T73" fmla="*/ 133 h 520"/>
                <a:gd name="T74" fmla="*/ 81 w 517"/>
                <a:gd name="T75" fmla="*/ 72 h 520"/>
                <a:gd name="T76" fmla="*/ 143 w 517"/>
                <a:gd name="T77" fmla="*/ 26 h 520"/>
                <a:gd name="T78" fmla="*/ 218 w 517"/>
                <a:gd name="T79" fmla="*/ 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7" h="520">
                  <a:moveTo>
                    <a:pt x="259" y="137"/>
                  </a:moveTo>
                  <a:lnTo>
                    <a:pt x="231" y="140"/>
                  </a:lnTo>
                  <a:lnTo>
                    <a:pt x="207" y="149"/>
                  </a:lnTo>
                  <a:lnTo>
                    <a:pt x="184" y="163"/>
                  </a:lnTo>
                  <a:lnTo>
                    <a:pt x="166" y="180"/>
                  </a:lnTo>
                  <a:lnTo>
                    <a:pt x="152" y="202"/>
                  </a:lnTo>
                  <a:lnTo>
                    <a:pt x="143" y="227"/>
                  </a:lnTo>
                  <a:lnTo>
                    <a:pt x="138" y="254"/>
                  </a:lnTo>
                  <a:lnTo>
                    <a:pt x="138" y="260"/>
                  </a:lnTo>
                  <a:lnTo>
                    <a:pt x="137" y="265"/>
                  </a:lnTo>
                  <a:lnTo>
                    <a:pt x="141" y="293"/>
                  </a:lnTo>
                  <a:lnTo>
                    <a:pt x="151" y="317"/>
                  </a:lnTo>
                  <a:lnTo>
                    <a:pt x="165" y="339"/>
                  </a:lnTo>
                  <a:lnTo>
                    <a:pt x="184" y="356"/>
                  </a:lnTo>
                  <a:lnTo>
                    <a:pt x="206" y="371"/>
                  </a:lnTo>
                  <a:lnTo>
                    <a:pt x="231" y="379"/>
                  </a:lnTo>
                  <a:lnTo>
                    <a:pt x="259" y="382"/>
                  </a:lnTo>
                  <a:lnTo>
                    <a:pt x="285" y="379"/>
                  </a:lnTo>
                  <a:lnTo>
                    <a:pt x="310" y="371"/>
                  </a:lnTo>
                  <a:lnTo>
                    <a:pt x="333" y="356"/>
                  </a:lnTo>
                  <a:lnTo>
                    <a:pt x="351" y="339"/>
                  </a:lnTo>
                  <a:lnTo>
                    <a:pt x="365" y="316"/>
                  </a:lnTo>
                  <a:lnTo>
                    <a:pt x="376" y="292"/>
                  </a:lnTo>
                  <a:lnTo>
                    <a:pt x="380" y="265"/>
                  </a:lnTo>
                  <a:lnTo>
                    <a:pt x="379" y="254"/>
                  </a:lnTo>
                  <a:lnTo>
                    <a:pt x="375" y="227"/>
                  </a:lnTo>
                  <a:lnTo>
                    <a:pt x="364" y="202"/>
                  </a:lnTo>
                  <a:lnTo>
                    <a:pt x="350" y="180"/>
                  </a:lnTo>
                  <a:lnTo>
                    <a:pt x="332" y="163"/>
                  </a:lnTo>
                  <a:lnTo>
                    <a:pt x="309" y="149"/>
                  </a:lnTo>
                  <a:lnTo>
                    <a:pt x="285" y="140"/>
                  </a:lnTo>
                  <a:lnTo>
                    <a:pt x="259" y="137"/>
                  </a:lnTo>
                  <a:close/>
                  <a:moveTo>
                    <a:pt x="259" y="0"/>
                  </a:moveTo>
                  <a:lnTo>
                    <a:pt x="299" y="3"/>
                  </a:lnTo>
                  <a:lnTo>
                    <a:pt x="337" y="12"/>
                  </a:lnTo>
                  <a:lnTo>
                    <a:pt x="374" y="26"/>
                  </a:lnTo>
                  <a:lnTo>
                    <a:pt x="406" y="47"/>
                  </a:lnTo>
                  <a:lnTo>
                    <a:pt x="436" y="72"/>
                  </a:lnTo>
                  <a:lnTo>
                    <a:pt x="462" y="100"/>
                  </a:lnTo>
                  <a:lnTo>
                    <a:pt x="483" y="133"/>
                  </a:lnTo>
                  <a:lnTo>
                    <a:pt x="500" y="169"/>
                  </a:lnTo>
                  <a:lnTo>
                    <a:pt x="510" y="207"/>
                  </a:lnTo>
                  <a:lnTo>
                    <a:pt x="515" y="247"/>
                  </a:lnTo>
                  <a:lnTo>
                    <a:pt x="516" y="251"/>
                  </a:lnTo>
                  <a:lnTo>
                    <a:pt x="517" y="256"/>
                  </a:lnTo>
                  <a:lnTo>
                    <a:pt x="517" y="260"/>
                  </a:lnTo>
                  <a:lnTo>
                    <a:pt x="514" y="298"/>
                  </a:lnTo>
                  <a:lnTo>
                    <a:pt x="506" y="335"/>
                  </a:lnTo>
                  <a:lnTo>
                    <a:pt x="493" y="370"/>
                  </a:lnTo>
                  <a:lnTo>
                    <a:pt x="475" y="401"/>
                  </a:lnTo>
                  <a:lnTo>
                    <a:pt x="453" y="430"/>
                  </a:lnTo>
                  <a:lnTo>
                    <a:pt x="427" y="456"/>
                  </a:lnTo>
                  <a:lnTo>
                    <a:pt x="399" y="478"/>
                  </a:lnTo>
                  <a:lnTo>
                    <a:pt x="367" y="496"/>
                  </a:lnTo>
                  <a:lnTo>
                    <a:pt x="333" y="509"/>
                  </a:lnTo>
                  <a:lnTo>
                    <a:pt x="296" y="517"/>
                  </a:lnTo>
                  <a:lnTo>
                    <a:pt x="259" y="520"/>
                  </a:lnTo>
                  <a:lnTo>
                    <a:pt x="220" y="517"/>
                  </a:lnTo>
                  <a:lnTo>
                    <a:pt x="183" y="509"/>
                  </a:lnTo>
                  <a:lnTo>
                    <a:pt x="150" y="496"/>
                  </a:lnTo>
                  <a:lnTo>
                    <a:pt x="117" y="478"/>
                  </a:lnTo>
                  <a:lnTo>
                    <a:pt x="89" y="456"/>
                  </a:lnTo>
                  <a:lnTo>
                    <a:pt x="63" y="430"/>
                  </a:lnTo>
                  <a:lnTo>
                    <a:pt x="42" y="401"/>
                  </a:lnTo>
                  <a:lnTo>
                    <a:pt x="24" y="370"/>
                  </a:lnTo>
                  <a:lnTo>
                    <a:pt x="10" y="335"/>
                  </a:lnTo>
                  <a:lnTo>
                    <a:pt x="2" y="298"/>
                  </a:lnTo>
                  <a:lnTo>
                    <a:pt x="0" y="260"/>
                  </a:lnTo>
                  <a:lnTo>
                    <a:pt x="0" y="256"/>
                  </a:lnTo>
                  <a:lnTo>
                    <a:pt x="0" y="251"/>
                  </a:lnTo>
                  <a:lnTo>
                    <a:pt x="1" y="247"/>
                  </a:lnTo>
                  <a:lnTo>
                    <a:pt x="6" y="207"/>
                  </a:lnTo>
                  <a:lnTo>
                    <a:pt x="16" y="169"/>
                  </a:lnTo>
                  <a:lnTo>
                    <a:pt x="34" y="133"/>
                  </a:lnTo>
                  <a:lnTo>
                    <a:pt x="54" y="100"/>
                  </a:lnTo>
                  <a:lnTo>
                    <a:pt x="81" y="72"/>
                  </a:lnTo>
                  <a:lnTo>
                    <a:pt x="110" y="47"/>
                  </a:lnTo>
                  <a:lnTo>
                    <a:pt x="143" y="26"/>
                  </a:lnTo>
                  <a:lnTo>
                    <a:pt x="179" y="12"/>
                  </a:lnTo>
                  <a:lnTo>
                    <a:pt x="218" y="3"/>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62"/>
            <p:cNvSpPr>
              <a:spLocks noEditPoints="1"/>
            </p:cNvSpPr>
            <p:nvPr/>
          </p:nvSpPr>
          <p:spPr bwMode="auto">
            <a:xfrm>
              <a:off x="5697538" y="3027363"/>
              <a:ext cx="90488" cy="90487"/>
            </a:xfrm>
            <a:custGeom>
              <a:avLst/>
              <a:gdLst>
                <a:gd name="T0" fmla="*/ 232 w 517"/>
                <a:gd name="T1" fmla="*/ 140 h 520"/>
                <a:gd name="T2" fmla="*/ 185 w 517"/>
                <a:gd name="T3" fmla="*/ 163 h 520"/>
                <a:gd name="T4" fmla="*/ 152 w 517"/>
                <a:gd name="T5" fmla="*/ 202 h 520"/>
                <a:gd name="T6" fmla="*/ 138 w 517"/>
                <a:gd name="T7" fmla="*/ 254 h 520"/>
                <a:gd name="T8" fmla="*/ 137 w 517"/>
                <a:gd name="T9" fmla="*/ 265 h 520"/>
                <a:gd name="T10" fmla="*/ 151 w 517"/>
                <a:gd name="T11" fmla="*/ 317 h 520"/>
                <a:gd name="T12" fmla="*/ 184 w 517"/>
                <a:gd name="T13" fmla="*/ 356 h 520"/>
                <a:gd name="T14" fmla="*/ 231 w 517"/>
                <a:gd name="T15" fmla="*/ 379 h 520"/>
                <a:gd name="T16" fmla="*/ 285 w 517"/>
                <a:gd name="T17" fmla="*/ 379 h 520"/>
                <a:gd name="T18" fmla="*/ 333 w 517"/>
                <a:gd name="T19" fmla="*/ 356 h 520"/>
                <a:gd name="T20" fmla="*/ 365 w 517"/>
                <a:gd name="T21" fmla="*/ 316 h 520"/>
                <a:gd name="T22" fmla="*/ 380 w 517"/>
                <a:gd name="T23" fmla="*/ 265 h 520"/>
                <a:gd name="T24" fmla="*/ 379 w 517"/>
                <a:gd name="T25" fmla="*/ 254 h 520"/>
                <a:gd name="T26" fmla="*/ 364 w 517"/>
                <a:gd name="T27" fmla="*/ 202 h 520"/>
                <a:gd name="T28" fmla="*/ 332 w 517"/>
                <a:gd name="T29" fmla="*/ 163 h 520"/>
                <a:gd name="T30" fmla="*/ 285 w 517"/>
                <a:gd name="T31" fmla="*/ 140 h 520"/>
                <a:gd name="T32" fmla="*/ 259 w 517"/>
                <a:gd name="T33" fmla="*/ 0 h 520"/>
                <a:gd name="T34" fmla="*/ 338 w 517"/>
                <a:gd name="T35" fmla="*/ 12 h 520"/>
                <a:gd name="T36" fmla="*/ 407 w 517"/>
                <a:gd name="T37" fmla="*/ 47 h 520"/>
                <a:gd name="T38" fmla="*/ 462 w 517"/>
                <a:gd name="T39" fmla="*/ 100 h 520"/>
                <a:gd name="T40" fmla="*/ 500 w 517"/>
                <a:gd name="T41" fmla="*/ 169 h 520"/>
                <a:gd name="T42" fmla="*/ 516 w 517"/>
                <a:gd name="T43" fmla="*/ 247 h 520"/>
                <a:gd name="T44" fmla="*/ 517 w 517"/>
                <a:gd name="T45" fmla="*/ 256 h 520"/>
                <a:gd name="T46" fmla="*/ 514 w 517"/>
                <a:gd name="T47" fmla="*/ 298 h 520"/>
                <a:gd name="T48" fmla="*/ 493 w 517"/>
                <a:gd name="T49" fmla="*/ 370 h 520"/>
                <a:gd name="T50" fmla="*/ 454 w 517"/>
                <a:gd name="T51" fmla="*/ 430 h 520"/>
                <a:gd name="T52" fmla="*/ 399 w 517"/>
                <a:gd name="T53" fmla="*/ 478 h 520"/>
                <a:gd name="T54" fmla="*/ 333 w 517"/>
                <a:gd name="T55" fmla="*/ 509 h 520"/>
                <a:gd name="T56" fmla="*/ 259 w 517"/>
                <a:gd name="T57" fmla="*/ 520 h 520"/>
                <a:gd name="T58" fmla="*/ 184 w 517"/>
                <a:gd name="T59" fmla="*/ 509 h 520"/>
                <a:gd name="T60" fmla="*/ 118 w 517"/>
                <a:gd name="T61" fmla="*/ 478 h 520"/>
                <a:gd name="T62" fmla="*/ 63 w 517"/>
                <a:gd name="T63" fmla="*/ 430 h 520"/>
                <a:gd name="T64" fmla="*/ 24 w 517"/>
                <a:gd name="T65" fmla="*/ 370 h 520"/>
                <a:gd name="T66" fmla="*/ 3 w 517"/>
                <a:gd name="T67" fmla="*/ 298 h 520"/>
                <a:gd name="T68" fmla="*/ 0 w 517"/>
                <a:gd name="T69" fmla="*/ 256 h 520"/>
                <a:gd name="T70" fmla="*/ 1 w 517"/>
                <a:gd name="T71" fmla="*/ 247 h 520"/>
                <a:gd name="T72" fmla="*/ 18 w 517"/>
                <a:gd name="T73" fmla="*/ 169 h 520"/>
                <a:gd name="T74" fmla="*/ 55 w 517"/>
                <a:gd name="T75" fmla="*/ 100 h 520"/>
                <a:gd name="T76" fmla="*/ 110 w 517"/>
                <a:gd name="T77" fmla="*/ 47 h 520"/>
                <a:gd name="T78" fmla="*/ 179 w 517"/>
                <a:gd name="T79" fmla="*/ 12 h 520"/>
                <a:gd name="T80" fmla="*/ 259 w 517"/>
                <a:gd name="T81"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7" h="520">
                  <a:moveTo>
                    <a:pt x="259" y="137"/>
                  </a:moveTo>
                  <a:lnTo>
                    <a:pt x="232" y="140"/>
                  </a:lnTo>
                  <a:lnTo>
                    <a:pt x="207" y="149"/>
                  </a:lnTo>
                  <a:lnTo>
                    <a:pt x="185" y="163"/>
                  </a:lnTo>
                  <a:lnTo>
                    <a:pt x="167" y="180"/>
                  </a:lnTo>
                  <a:lnTo>
                    <a:pt x="152" y="202"/>
                  </a:lnTo>
                  <a:lnTo>
                    <a:pt x="143" y="227"/>
                  </a:lnTo>
                  <a:lnTo>
                    <a:pt x="138" y="254"/>
                  </a:lnTo>
                  <a:lnTo>
                    <a:pt x="138" y="260"/>
                  </a:lnTo>
                  <a:lnTo>
                    <a:pt x="137" y="265"/>
                  </a:lnTo>
                  <a:lnTo>
                    <a:pt x="142" y="293"/>
                  </a:lnTo>
                  <a:lnTo>
                    <a:pt x="151" y="317"/>
                  </a:lnTo>
                  <a:lnTo>
                    <a:pt x="166" y="339"/>
                  </a:lnTo>
                  <a:lnTo>
                    <a:pt x="184" y="356"/>
                  </a:lnTo>
                  <a:lnTo>
                    <a:pt x="207" y="371"/>
                  </a:lnTo>
                  <a:lnTo>
                    <a:pt x="231" y="379"/>
                  </a:lnTo>
                  <a:lnTo>
                    <a:pt x="259" y="382"/>
                  </a:lnTo>
                  <a:lnTo>
                    <a:pt x="285" y="379"/>
                  </a:lnTo>
                  <a:lnTo>
                    <a:pt x="311" y="371"/>
                  </a:lnTo>
                  <a:lnTo>
                    <a:pt x="333" y="356"/>
                  </a:lnTo>
                  <a:lnTo>
                    <a:pt x="351" y="339"/>
                  </a:lnTo>
                  <a:lnTo>
                    <a:pt x="365" y="316"/>
                  </a:lnTo>
                  <a:lnTo>
                    <a:pt x="376" y="292"/>
                  </a:lnTo>
                  <a:lnTo>
                    <a:pt x="380" y="265"/>
                  </a:lnTo>
                  <a:lnTo>
                    <a:pt x="380" y="260"/>
                  </a:lnTo>
                  <a:lnTo>
                    <a:pt x="379" y="254"/>
                  </a:lnTo>
                  <a:lnTo>
                    <a:pt x="375" y="227"/>
                  </a:lnTo>
                  <a:lnTo>
                    <a:pt x="364" y="202"/>
                  </a:lnTo>
                  <a:lnTo>
                    <a:pt x="350" y="180"/>
                  </a:lnTo>
                  <a:lnTo>
                    <a:pt x="332" y="163"/>
                  </a:lnTo>
                  <a:lnTo>
                    <a:pt x="310" y="149"/>
                  </a:lnTo>
                  <a:lnTo>
                    <a:pt x="285" y="140"/>
                  </a:lnTo>
                  <a:lnTo>
                    <a:pt x="259" y="137"/>
                  </a:lnTo>
                  <a:close/>
                  <a:moveTo>
                    <a:pt x="259" y="0"/>
                  </a:moveTo>
                  <a:lnTo>
                    <a:pt x="299" y="3"/>
                  </a:lnTo>
                  <a:lnTo>
                    <a:pt x="338" y="12"/>
                  </a:lnTo>
                  <a:lnTo>
                    <a:pt x="374" y="26"/>
                  </a:lnTo>
                  <a:lnTo>
                    <a:pt x="407" y="47"/>
                  </a:lnTo>
                  <a:lnTo>
                    <a:pt x="437" y="72"/>
                  </a:lnTo>
                  <a:lnTo>
                    <a:pt x="462" y="100"/>
                  </a:lnTo>
                  <a:lnTo>
                    <a:pt x="483" y="133"/>
                  </a:lnTo>
                  <a:lnTo>
                    <a:pt x="500" y="169"/>
                  </a:lnTo>
                  <a:lnTo>
                    <a:pt x="511" y="207"/>
                  </a:lnTo>
                  <a:lnTo>
                    <a:pt x="516" y="247"/>
                  </a:lnTo>
                  <a:lnTo>
                    <a:pt x="516" y="251"/>
                  </a:lnTo>
                  <a:lnTo>
                    <a:pt x="517" y="256"/>
                  </a:lnTo>
                  <a:lnTo>
                    <a:pt x="517" y="260"/>
                  </a:lnTo>
                  <a:lnTo>
                    <a:pt x="514" y="298"/>
                  </a:lnTo>
                  <a:lnTo>
                    <a:pt x="506" y="335"/>
                  </a:lnTo>
                  <a:lnTo>
                    <a:pt x="493" y="370"/>
                  </a:lnTo>
                  <a:lnTo>
                    <a:pt x="475" y="401"/>
                  </a:lnTo>
                  <a:lnTo>
                    <a:pt x="454" y="430"/>
                  </a:lnTo>
                  <a:lnTo>
                    <a:pt x="429" y="456"/>
                  </a:lnTo>
                  <a:lnTo>
                    <a:pt x="399" y="478"/>
                  </a:lnTo>
                  <a:lnTo>
                    <a:pt x="368" y="496"/>
                  </a:lnTo>
                  <a:lnTo>
                    <a:pt x="333" y="509"/>
                  </a:lnTo>
                  <a:lnTo>
                    <a:pt x="296" y="517"/>
                  </a:lnTo>
                  <a:lnTo>
                    <a:pt x="259" y="520"/>
                  </a:lnTo>
                  <a:lnTo>
                    <a:pt x="220" y="517"/>
                  </a:lnTo>
                  <a:lnTo>
                    <a:pt x="184" y="509"/>
                  </a:lnTo>
                  <a:lnTo>
                    <a:pt x="150" y="496"/>
                  </a:lnTo>
                  <a:lnTo>
                    <a:pt x="118" y="478"/>
                  </a:lnTo>
                  <a:lnTo>
                    <a:pt x="89" y="456"/>
                  </a:lnTo>
                  <a:lnTo>
                    <a:pt x="63" y="430"/>
                  </a:lnTo>
                  <a:lnTo>
                    <a:pt x="42" y="401"/>
                  </a:lnTo>
                  <a:lnTo>
                    <a:pt x="24" y="370"/>
                  </a:lnTo>
                  <a:lnTo>
                    <a:pt x="11" y="335"/>
                  </a:lnTo>
                  <a:lnTo>
                    <a:pt x="3" y="298"/>
                  </a:lnTo>
                  <a:lnTo>
                    <a:pt x="0" y="260"/>
                  </a:lnTo>
                  <a:lnTo>
                    <a:pt x="0" y="256"/>
                  </a:lnTo>
                  <a:lnTo>
                    <a:pt x="1" y="251"/>
                  </a:lnTo>
                  <a:lnTo>
                    <a:pt x="1" y="247"/>
                  </a:lnTo>
                  <a:lnTo>
                    <a:pt x="6" y="207"/>
                  </a:lnTo>
                  <a:lnTo>
                    <a:pt x="18" y="169"/>
                  </a:lnTo>
                  <a:lnTo>
                    <a:pt x="34" y="133"/>
                  </a:lnTo>
                  <a:lnTo>
                    <a:pt x="55" y="100"/>
                  </a:lnTo>
                  <a:lnTo>
                    <a:pt x="81" y="72"/>
                  </a:lnTo>
                  <a:lnTo>
                    <a:pt x="110" y="47"/>
                  </a:lnTo>
                  <a:lnTo>
                    <a:pt x="144" y="26"/>
                  </a:lnTo>
                  <a:lnTo>
                    <a:pt x="179" y="12"/>
                  </a:lnTo>
                  <a:lnTo>
                    <a:pt x="218" y="3"/>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63"/>
            <p:cNvSpPr>
              <a:spLocks noEditPoints="1"/>
            </p:cNvSpPr>
            <p:nvPr/>
          </p:nvSpPr>
          <p:spPr bwMode="auto">
            <a:xfrm>
              <a:off x="5372100" y="2811463"/>
              <a:ext cx="585788" cy="258762"/>
            </a:xfrm>
            <a:custGeom>
              <a:avLst/>
              <a:gdLst>
                <a:gd name="T0" fmla="*/ 407 w 3319"/>
                <a:gd name="T1" fmla="*/ 381 h 1466"/>
                <a:gd name="T2" fmla="*/ 238 w 3319"/>
                <a:gd name="T3" fmla="*/ 501 h 1466"/>
                <a:gd name="T4" fmla="*/ 178 w 3319"/>
                <a:gd name="T5" fmla="*/ 596 h 1466"/>
                <a:gd name="T6" fmla="*/ 171 w 3319"/>
                <a:gd name="T7" fmla="*/ 715 h 1466"/>
                <a:gd name="T8" fmla="*/ 219 w 3319"/>
                <a:gd name="T9" fmla="*/ 775 h 1466"/>
                <a:gd name="T10" fmla="*/ 507 w 3319"/>
                <a:gd name="T11" fmla="*/ 782 h 1466"/>
                <a:gd name="T12" fmla="*/ 567 w 3319"/>
                <a:gd name="T13" fmla="*/ 733 h 1466"/>
                <a:gd name="T14" fmla="*/ 574 w 3319"/>
                <a:gd name="T15" fmla="*/ 433 h 1466"/>
                <a:gd name="T16" fmla="*/ 527 w 3319"/>
                <a:gd name="T17" fmla="*/ 372 h 1466"/>
                <a:gd name="T18" fmla="*/ 2060 w 3319"/>
                <a:gd name="T19" fmla="*/ 0 h 1466"/>
                <a:gd name="T20" fmla="*/ 2251 w 3319"/>
                <a:gd name="T21" fmla="*/ 18 h 1466"/>
                <a:gd name="T22" fmla="*/ 2413 w 3319"/>
                <a:gd name="T23" fmla="*/ 74 h 1466"/>
                <a:gd name="T24" fmla="*/ 2531 w 3319"/>
                <a:gd name="T25" fmla="*/ 176 h 1466"/>
                <a:gd name="T26" fmla="*/ 2594 w 3319"/>
                <a:gd name="T27" fmla="*/ 328 h 1466"/>
                <a:gd name="T28" fmla="*/ 2908 w 3319"/>
                <a:gd name="T29" fmla="*/ 353 h 1466"/>
                <a:gd name="T30" fmla="*/ 2949 w 3319"/>
                <a:gd name="T31" fmla="*/ 439 h 1466"/>
                <a:gd name="T32" fmla="*/ 2908 w 3319"/>
                <a:gd name="T33" fmla="*/ 525 h 1466"/>
                <a:gd name="T34" fmla="*/ 2601 w 3319"/>
                <a:gd name="T35" fmla="*/ 550 h 1466"/>
                <a:gd name="T36" fmla="*/ 3066 w 3319"/>
                <a:gd name="T37" fmla="*/ 637 h 1466"/>
                <a:gd name="T38" fmla="*/ 3124 w 3319"/>
                <a:gd name="T39" fmla="*/ 711 h 1466"/>
                <a:gd name="T40" fmla="*/ 3103 w 3319"/>
                <a:gd name="T41" fmla="*/ 805 h 1466"/>
                <a:gd name="T42" fmla="*/ 3017 w 3319"/>
                <a:gd name="T43" fmla="*/ 846 h 1466"/>
                <a:gd name="T44" fmla="*/ 3234 w 3319"/>
                <a:gd name="T45" fmla="*/ 952 h 1466"/>
                <a:gd name="T46" fmla="*/ 3308 w 3319"/>
                <a:gd name="T47" fmla="*/ 1012 h 1466"/>
                <a:gd name="T48" fmla="*/ 3308 w 3319"/>
                <a:gd name="T49" fmla="*/ 1109 h 1466"/>
                <a:gd name="T50" fmla="*/ 3234 w 3319"/>
                <a:gd name="T51" fmla="*/ 1168 h 1466"/>
                <a:gd name="T52" fmla="*/ 2420 w 3319"/>
                <a:gd name="T53" fmla="*/ 1466 h 1466"/>
                <a:gd name="T54" fmla="*/ 2372 w 3319"/>
                <a:gd name="T55" fmla="*/ 1308 h 1466"/>
                <a:gd name="T56" fmla="*/ 2258 w 3319"/>
                <a:gd name="T57" fmla="*/ 1197 h 1466"/>
                <a:gd name="T58" fmla="*/ 2101 w 3319"/>
                <a:gd name="T59" fmla="*/ 1155 h 1466"/>
                <a:gd name="T60" fmla="*/ 1943 w 3319"/>
                <a:gd name="T61" fmla="*/ 1197 h 1466"/>
                <a:gd name="T62" fmla="*/ 1829 w 3319"/>
                <a:gd name="T63" fmla="*/ 1308 h 1466"/>
                <a:gd name="T64" fmla="*/ 1782 w 3319"/>
                <a:gd name="T65" fmla="*/ 1466 h 1466"/>
                <a:gd name="T66" fmla="*/ 693 w 3319"/>
                <a:gd name="T67" fmla="*/ 1385 h 1466"/>
                <a:gd name="T68" fmla="*/ 611 w 3319"/>
                <a:gd name="T69" fmla="*/ 1249 h 1466"/>
                <a:gd name="T70" fmla="*/ 471 w 3319"/>
                <a:gd name="T71" fmla="*/ 1167 h 1466"/>
                <a:gd name="T72" fmla="*/ 304 w 3319"/>
                <a:gd name="T73" fmla="*/ 1166 h 1466"/>
                <a:gd name="T74" fmla="*/ 166 w 3319"/>
                <a:gd name="T75" fmla="*/ 1244 h 1466"/>
                <a:gd name="T76" fmla="*/ 82 w 3319"/>
                <a:gd name="T77" fmla="*/ 1381 h 1466"/>
                <a:gd name="T78" fmla="*/ 34 w 3319"/>
                <a:gd name="T79" fmla="*/ 1444 h 1466"/>
                <a:gd name="T80" fmla="*/ 0 w 3319"/>
                <a:gd name="T81" fmla="*/ 1375 h 1466"/>
                <a:gd name="T82" fmla="*/ 20 w 3319"/>
                <a:gd name="T83" fmla="*/ 494 h 1466"/>
                <a:gd name="T84" fmla="*/ 291 w 3319"/>
                <a:gd name="T85" fmla="*/ 240 h 1466"/>
                <a:gd name="T86" fmla="*/ 396 w 3319"/>
                <a:gd name="T87" fmla="*/ 190 h 1466"/>
                <a:gd name="T88" fmla="*/ 719 w 3319"/>
                <a:gd name="T89" fmla="*/ 184 h 1466"/>
                <a:gd name="T90" fmla="*/ 780 w 3319"/>
                <a:gd name="T91" fmla="*/ 233 h 1466"/>
                <a:gd name="T92" fmla="*/ 881 w 3319"/>
                <a:gd name="T93" fmla="*/ 1084 h 1466"/>
                <a:gd name="T94" fmla="*/ 900 w 3319"/>
                <a:gd name="T95" fmla="*/ 274 h 1466"/>
                <a:gd name="T96" fmla="*/ 981 w 3319"/>
                <a:gd name="T97" fmla="*/ 141 h 1466"/>
                <a:gd name="T98" fmla="*/ 1111 w 3319"/>
                <a:gd name="T99" fmla="*/ 54 h 1466"/>
                <a:gd name="T100" fmla="*/ 1279 w 3319"/>
                <a:gd name="T101" fmla="*/ 10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19" h="1466">
                  <a:moveTo>
                    <a:pt x="488" y="363"/>
                  </a:moveTo>
                  <a:lnTo>
                    <a:pt x="463" y="365"/>
                  </a:lnTo>
                  <a:lnTo>
                    <a:pt x="435" y="371"/>
                  </a:lnTo>
                  <a:lnTo>
                    <a:pt x="407" y="381"/>
                  </a:lnTo>
                  <a:lnTo>
                    <a:pt x="379" y="392"/>
                  </a:lnTo>
                  <a:lnTo>
                    <a:pt x="354" y="406"/>
                  </a:lnTo>
                  <a:lnTo>
                    <a:pt x="333" y="422"/>
                  </a:lnTo>
                  <a:lnTo>
                    <a:pt x="238" y="501"/>
                  </a:lnTo>
                  <a:lnTo>
                    <a:pt x="220" y="520"/>
                  </a:lnTo>
                  <a:lnTo>
                    <a:pt x="202" y="542"/>
                  </a:lnTo>
                  <a:lnTo>
                    <a:pt x="189" y="569"/>
                  </a:lnTo>
                  <a:lnTo>
                    <a:pt x="178" y="596"/>
                  </a:lnTo>
                  <a:lnTo>
                    <a:pt x="171" y="623"/>
                  </a:lnTo>
                  <a:lnTo>
                    <a:pt x="169" y="650"/>
                  </a:lnTo>
                  <a:lnTo>
                    <a:pt x="169" y="693"/>
                  </a:lnTo>
                  <a:lnTo>
                    <a:pt x="171" y="715"/>
                  </a:lnTo>
                  <a:lnTo>
                    <a:pt x="178" y="733"/>
                  </a:lnTo>
                  <a:lnTo>
                    <a:pt x="188" y="751"/>
                  </a:lnTo>
                  <a:lnTo>
                    <a:pt x="202" y="765"/>
                  </a:lnTo>
                  <a:lnTo>
                    <a:pt x="219" y="775"/>
                  </a:lnTo>
                  <a:lnTo>
                    <a:pt x="238" y="782"/>
                  </a:lnTo>
                  <a:lnTo>
                    <a:pt x="258" y="784"/>
                  </a:lnTo>
                  <a:lnTo>
                    <a:pt x="485" y="784"/>
                  </a:lnTo>
                  <a:lnTo>
                    <a:pt x="507" y="782"/>
                  </a:lnTo>
                  <a:lnTo>
                    <a:pt x="525" y="775"/>
                  </a:lnTo>
                  <a:lnTo>
                    <a:pt x="542" y="765"/>
                  </a:lnTo>
                  <a:lnTo>
                    <a:pt x="555" y="751"/>
                  </a:lnTo>
                  <a:lnTo>
                    <a:pt x="567" y="733"/>
                  </a:lnTo>
                  <a:lnTo>
                    <a:pt x="574" y="715"/>
                  </a:lnTo>
                  <a:lnTo>
                    <a:pt x="576" y="693"/>
                  </a:lnTo>
                  <a:lnTo>
                    <a:pt x="576" y="454"/>
                  </a:lnTo>
                  <a:lnTo>
                    <a:pt x="574" y="433"/>
                  </a:lnTo>
                  <a:lnTo>
                    <a:pt x="567" y="414"/>
                  </a:lnTo>
                  <a:lnTo>
                    <a:pt x="556" y="397"/>
                  </a:lnTo>
                  <a:lnTo>
                    <a:pt x="543" y="384"/>
                  </a:lnTo>
                  <a:lnTo>
                    <a:pt x="527" y="372"/>
                  </a:lnTo>
                  <a:lnTo>
                    <a:pt x="509" y="365"/>
                  </a:lnTo>
                  <a:lnTo>
                    <a:pt x="488" y="363"/>
                  </a:lnTo>
                  <a:close/>
                  <a:moveTo>
                    <a:pt x="1423" y="0"/>
                  </a:moveTo>
                  <a:lnTo>
                    <a:pt x="2060" y="0"/>
                  </a:lnTo>
                  <a:lnTo>
                    <a:pt x="2110" y="1"/>
                  </a:lnTo>
                  <a:lnTo>
                    <a:pt x="2159" y="4"/>
                  </a:lnTo>
                  <a:lnTo>
                    <a:pt x="2205" y="10"/>
                  </a:lnTo>
                  <a:lnTo>
                    <a:pt x="2251" y="18"/>
                  </a:lnTo>
                  <a:lnTo>
                    <a:pt x="2295" y="28"/>
                  </a:lnTo>
                  <a:lnTo>
                    <a:pt x="2337" y="40"/>
                  </a:lnTo>
                  <a:lnTo>
                    <a:pt x="2376" y="57"/>
                  </a:lnTo>
                  <a:lnTo>
                    <a:pt x="2413" y="74"/>
                  </a:lnTo>
                  <a:lnTo>
                    <a:pt x="2447" y="96"/>
                  </a:lnTo>
                  <a:lnTo>
                    <a:pt x="2478" y="119"/>
                  </a:lnTo>
                  <a:lnTo>
                    <a:pt x="2507" y="146"/>
                  </a:lnTo>
                  <a:lnTo>
                    <a:pt x="2531" y="176"/>
                  </a:lnTo>
                  <a:lnTo>
                    <a:pt x="2552" y="209"/>
                  </a:lnTo>
                  <a:lnTo>
                    <a:pt x="2571" y="245"/>
                  </a:lnTo>
                  <a:lnTo>
                    <a:pt x="2584" y="285"/>
                  </a:lnTo>
                  <a:lnTo>
                    <a:pt x="2594" y="328"/>
                  </a:lnTo>
                  <a:lnTo>
                    <a:pt x="2839" y="328"/>
                  </a:lnTo>
                  <a:lnTo>
                    <a:pt x="2865" y="331"/>
                  </a:lnTo>
                  <a:lnTo>
                    <a:pt x="2888" y="340"/>
                  </a:lnTo>
                  <a:lnTo>
                    <a:pt x="2908" y="353"/>
                  </a:lnTo>
                  <a:lnTo>
                    <a:pt x="2925" y="370"/>
                  </a:lnTo>
                  <a:lnTo>
                    <a:pt x="2938" y="391"/>
                  </a:lnTo>
                  <a:lnTo>
                    <a:pt x="2946" y="413"/>
                  </a:lnTo>
                  <a:lnTo>
                    <a:pt x="2949" y="439"/>
                  </a:lnTo>
                  <a:lnTo>
                    <a:pt x="2946" y="465"/>
                  </a:lnTo>
                  <a:lnTo>
                    <a:pt x="2938" y="487"/>
                  </a:lnTo>
                  <a:lnTo>
                    <a:pt x="2925" y="508"/>
                  </a:lnTo>
                  <a:lnTo>
                    <a:pt x="2908" y="525"/>
                  </a:lnTo>
                  <a:lnTo>
                    <a:pt x="2888" y="538"/>
                  </a:lnTo>
                  <a:lnTo>
                    <a:pt x="2865" y="547"/>
                  </a:lnTo>
                  <a:lnTo>
                    <a:pt x="2839" y="550"/>
                  </a:lnTo>
                  <a:lnTo>
                    <a:pt x="2601" y="550"/>
                  </a:lnTo>
                  <a:lnTo>
                    <a:pt x="2601" y="625"/>
                  </a:lnTo>
                  <a:lnTo>
                    <a:pt x="3017" y="625"/>
                  </a:lnTo>
                  <a:lnTo>
                    <a:pt x="3043" y="629"/>
                  </a:lnTo>
                  <a:lnTo>
                    <a:pt x="3066" y="637"/>
                  </a:lnTo>
                  <a:lnTo>
                    <a:pt x="3086" y="650"/>
                  </a:lnTo>
                  <a:lnTo>
                    <a:pt x="3103" y="666"/>
                  </a:lnTo>
                  <a:lnTo>
                    <a:pt x="3116" y="687"/>
                  </a:lnTo>
                  <a:lnTo>
                    <a:pt x="3124" y="711"/>
                  </a:lnTo>
                  <a:lnTo>
                    <a:pt x="3127" y="736"/>
                  </a:lnTo>
                  <a:lnTo>
                    <a:pt x="3124" y="761"/>
                  </a:lnTo>
                  <a:lnTo>
                    <a:pt x="3116" y="784"/>
                  </a:lnTo>
                  <a:lnTo>
                    <a:pt x="3103" y="805"/>
                  </a:lnTo>
                  <a:lnTo>
                    <a:pt x="3086" y="822"/>
                  </a:lnTo>
                  <a:lnTo>
                    <a:pt x="3066" y="835"/>
                  </a:lnTo>
                  <a:lnTo>
                    <a:pt x="3043" y="843"/>
                  </a:lnTo>
                  <a:lnTo>
                    <a:pt x="3017" y="846"/>
                  </a:lnTo>
                  <a:lnTo>
                    <a:pt x="2601" y="846"/>
                  </a:lnTo>
                  <a:lnTo>
                    <a:pt x="2601" y="949"/>
                  </a:lnTo>
                  <a:lnTo>
                    <a:pt x="3209" y="949"/>
                  </a:lnTo>
                  <a:lnTo>
                    <a:pt x="3234" y="952"/>
                  </a:lnTo>
                  <a:lnTo>
                    <a:pt x="3257" y="961"/>
                  </a:lnTo>
                  <a:lnTo>
                    <a:pt x="3278" y="974"/>
                  </a:lnTo>
                  <a:lnTo>
                    <a:pt x="3295" y="991"/>
                  </a:lnTo>
                  <a:lnTo>
                    <a:pt x="3308" y="1012"/>
                  </a:lnTo>
                  <a:lnTo>
                    <a:pt x="3316" y="1035"/>
                  </a:lnTo>
                  <a:lnTo>
                    <a:pt x="3319" y="1060"/>
                  </a:lnTo>
                  <a:lnTo>
                    <a:pt x="3316" y="1086"/>
                  </a:lnTo>
                  <a:lnTo>
                    <a:pt x="3308" y="1109"/>
                  </a:lnTo>
                  <a:lnTo>
                    <a:pt x="3295" y="1130"/>
                  </a:lnTo>
                  <a:lnTo>
                    <a:pt x="3278" y="1146"/>
                  </a:lnTo>
                  <a:lnTo>
                    <a:pt x="3257" y="1159"/>
                  </a:lnTo>
                  <a:lnTo>
                    <a:pt x="3234" y="1168"/>
                  </a:lnTo>
                  <a:lnTo>
                    <a:pt x="3209" y="1171"/>
                  </a:lnTo>
                  <a:lnTo>
                    <a:pt x="2601" y="1171"/>
                  </a:lnTo>
                  <a:lnTo>
                    <a:pt x="2601" y="1466"/>
                  </a:lnTo>
                  <a:lnTo>
                    <a:pt x="2420" y="1466"/>
                  </a:lnTo>
                  <a:lnTo>
                    <a:pt x="2416" y="1423"/>
                  </a:lnTo>
                  <a:lnTo>
                    <a:pt x="2406" y="1383"/>
                  </a:lnTo>
                  <a:lnTo>
                    <a:pt x="2392" y="1344"/>
                  </a:lnTo>
                  <a:lnTo>
                    <a:pt x="2372" y="1308"/>
                  </a:lnTo>
                  <a:lnTo>
                    <a:pt x="2350" y="1275"/>
                  </a:lnTo>
                  <a:lnTo>
                    <a:pt x="2322" y="1245"/>
                  </a:lnTo>
                  <a:lnTo>
                    <a:pt x="2292" y="1219"/>
                  </a:lnTo>
                  <a:lnTo>
                    <a:pt x="2258" y="1197"/>
                  </a:lnTo>
                  <a:lnTo>
                    <a:pt x="2223" y="1179"/>
                  </a:lnTo>
                  <a:lnTo>
                    <a:pt x="2184" y="1166"/>
                  </a:lnTo>
                  <a:lnTo>
                    <a:pt x="2143" y="1157"/>
                  </a:lnTo>
                  <a:lnTo>
                    <a:pt x="2101" y="1155"/>
                  </a:lnTo>
                  <a:lnTo>
                    <a:pt x="2059" y="1157"/>
                  </a:lnTo>
                  <a:lnTo>
                    <a:pt x="2018" y="1166"/>
                  </a:lnTo>
                  <a:lnTo>
                    <a:pt x="1980" y="1179"/>
                  </a:lnTo>
                  <a:lnTo>
                    <a:pt x="1943" y="1197"/>
                  </a:lnTo>
                  <a:lnTo>
                    <a:pt x="1909" y="1219"/>
                  </a:lnTo>
                  <a:lnTo>
                    <a:pt x="1879" y="1245"/>
                  </a:lnTo>
                  <a:lnTo>
                    <a:pt x="1852" y="1275"/>
                  </a:lnTo>
                  <a:lnTo>
                    <a:pt x="1829" y="1308"/>
                  </a:lnTo>
                  <a:lnTo>
                    <a:pt x="1810" y="1344"/>
                  </a:lnTo>
                  <a:lnTo>
                    <a:pt x="1795" y="1383"/>
                  </a:lnTo>
                  <a:lnTo>
                    <a:pt x="1786" y="1423"/>
                  </a:lnTo>
                  <a:lnTo>
                    <a:pt x="1782" y="1466"/>
                  </a:lnTo>
                  <a:lnTo>
                    <a:pt x="706" y="1466"/>
                  </a:lnTo>
                  <a:lnTo>
                    <a:pt x="706" y="1465"/>
                  </a:lnTo>
                  <a:lnTo>
                    <a:pt x="702" y="1424"/>
                  </a:lnTo>
                  <a:lnTo>
                    <a:pt x="693" y="1385"/>
                  </a:lnTo>
                  <a:lnTo>
                    <a:pt x="680" y="1348"/>
                  </a:lnTo>
                  <a:lnTo>
                    <a:pt x="661" y="1313"/>
                  </a:lnTo>
                  <a:lnTo>
                    <a:pt x="639" y="1279"/>
                  </a:lnTo>
                  <a:lnTo>
                    <a:pt x="611" y="1249"/>
                  </a:lnTo>
                  <a:lnTo>
                    <a:pt x="581" y="1221"/>
                  </a:lnTo>
                  <a:lnTo>
                    <a:pt x="547" y="1198"/>
                  </a:lnTo>
                  <a:lnTo>
                    <a:pt x="511" y="1180"/>
                  </a:lnTo>
                  <a:lnTo>
                    <a:pt x="471" y="1167"/>
                  </a:lnTo>
                  <a:lnTo>
                    <a:pt x="430" y="1157"/>
                  </a:lnTo>
                  <a:lnTo>
                    <a:pt x="388" y="1155"/>
                  </a:lnTo>
                  <a:lnTo>
                    <a:pt x="345" y="1157"/>
                  </a:lnTo>
                  <a:lnTo>
                    <a:pt x="304" y="1166"/>
                  </a:lnTo>
                  <a:lnTo>
                    <a:pt x="267" y="1179"/>
                  </a:lnTo>
                  <a:lnTo>
                    <a:pt x="230" y="1196"/>
                  </a:lnTo>
                  <a:lnTo>
                    <a:pt x="196" y="1219"/>
                  </a:lnTo>
                  <a:lnTo>
                    <a:pt x="166" y="1244"/>
                  </a:lnTo>
                  <a:lnTo>
                    <a:pt x="139" y="1274"/>
                  </a:lnTo>
                  <a:lnTo>
                    <a:pt x="116" y="1307"/>
                  </a:lnTo>
                  <a:lnTo>
                    <a:pt x="97" y="1342"/>
                  </a:lnTo>
                  <a:lnTo>
                    <a:pt x="82" y="1381"/>
                  </a:lnTo>
                  <a:lnTo>
                    <a:pt x="73" y="1421"/>
                  </a:lnTo>
                  <a:lnTo>
                    <a:pt x="68" y="1463"/>
                  </a:lnTo>
                  <a:lnTo>
                    <a:pt x="50" y="1456"/>
                  </a:lnTo>
                  <a:lnTo>
                    <a:pt x="34" y="1444"/>
                  </a:lnTo>
                  <a:lnTo>
                    <a:pt x="19" y="1431"/>
                  </a:lnTo>
                  <a:lnTo>
                    <a:pt x="9" y="1414"/>
                  </a:lnTo>
                  <a:lnTo>
                    <a:pt x="2" y="1395"/>
                  </a:lnTo>
                  <a:lnTo>
                    <a:pt x="0" y="1375"/>
                  </a:lnTo>
                  <a:lnTo>
                    <a:pt x="0" y="575"/>
                  </a:lnTo>
                  <a:lnTo>
                    <a:pt x="2" y="550"/>
                  </a:lnTo>
                  <a:lnTo>
                    <a:pt x="9" y="522"/>
                  </a:lnTo>
                  <a:lnTo>
                    <a:pt x="20" y="494"/>
                  </a:lnTo>
                  <a:lnTo>
                    <a:pt x="35" y="469"/>
                  </a:lnTo>
                  <a:lnTo>
                    <a:pt x="51" y="445"/>
                  </a:lnTo>
                  <a:lnTo>
                    <a:pt x="69" y="427"/>
                  </a:lnTo>
                  <a:lnTo>
                    <a:pt x="291" y="240"/>
                  </a:lnTo>
                  <a:lnTo>
                    <a:pt x="313" y="225"/>
                  </a:lnTo>
                  <a:lnTo>
                    <a:pt x="339" y="210"/>
                  </a:lnTo>
                  <a:lnTo>
                    <a:pt x="367" y="199"/>
                  </a:lnTo>
                  <a:lnTo>
                    <a:pt x="396" y="190"/>
                  </a:lnTo>
                  <a:lnTo>
                    <a:pt x="424" y="184"/>
                  </a:lnTo>
                  <a:lnTo>
                    <a:pt x="451" y="182"/>
                  </a:lnTo>
                  <a:lnTo>
                    <a:pt x="699" y="182"/>
                  </a:lnTo>
                  <a:lnTo>
                    <a:pt x="719" y="184"/>
                  </a:lnTo>
                  <a:lnTo>
                    <a:pt x="739" y="191"/>
                  </a:lnTo>
                  <a:lnTo>
                    <a:pt x="756" y="202"/>
                  </a:lnTo>
                  <a:lnTo>
                    <a:pt x="769" y="216"/>
                  </a:lnTo>
                  <a:lnTo>
                    <a:pt x="780" y="233"/>
                  </a:lnTo>
                  <a:lnTo>
                    <a:pt x="786" y="251"/>
                  </a:lnTo>
                  <a:lnTo>
                    <a:pt x="789" y="273"/>
                  </a:lnTo>
                  <a:lnTo>
                    <a:pt x="789" y="1084"/>
                  </a:lnTo>
                  <a:lnTo>
                    <a:pt x="881" y="1084"/>
                  </a:lnTo>
                  <a:lnTo>
                    <a:pt x="881" y="409"/>
                  </a:lnTo>
                  <a:lnTo>
                    <a:pt x="883" y="361"/>
                  </a:lnTo>
                  <a:lnTo>
                    <a:pt x="890" y="316"/>
                  </a:lnTo>
                  <a:lnTo>
                    <a:pt x="900" y="274"/>
                  </a:lnTo>
                  <a:lnTo>
                    <a:pt x="916" y="236"/>
                  </a:lnTo>
                  <a:lnTo>
                    <a:pt x="934" y="201"/>
                  </a:lnTo>
                  <a:lnTo>
                    <a:pt x="955" y="169"/>
                  </a:lnTo>
                  <a:lnTo>
                    <a:pt x="981" y="141"/>
                  </a:lnTo>
                  <a:lnTo>
                    <a:pt x="1008" y="115"/>
                  </a:lnTo>
                  <a:lnTo>
                    <a:pt x="1040" y="92"/>
                  </a:lnTo>
                  <a:lnTo>
                    <a:pt x="1074" y="71"/>
                  </a:lnTo>
                  <a:lnTo>
                    <a:pt x="1111" y="54"/>
                  </a:lnTo>
                  <a:lnTo>
                    <a:pt x="1150" y="39"/>
                  </a:lnTo>
                  <a:lnTo>
                    <a:pt x="1190" y="27"/>
                  </a:lnTo>
                  <a:lnTo>
                    <a:pt x="1234" y="17"/>
                  </a:lnTo>
                  <a:lnTo>
                    <a:pt x="1279" y="10"/>
                  </a:lnTo>
                  <a:lnTo>
                    <a:pt x="1326" y="4"/>
                  </a:lnTo>
                  <a:lnTo>
                    <a:pt x="1373" y="1"/>
                  </a:lnTo>
                  <a:lnTo>
                    <a:pt x="14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D05A"/>
        </a:solidFill>
        <a:effectLst/>
      </p:bgPr>
    </p:bg>
    <p:spTree>
      <p:nvGrpSpPr>
        <p:cNvPr id="1" name=""/>
        <p:cNvGrpSpPr/>
        <p:nvPr/>
      </p:nvGrpSpPr>
      <p:grpSpPr>
        <a:xfrm>
          <a:off x="0" y="0"/>
          <a:ext cx="0" cy="0"/>
          <a:chOff x="0" y="0"/>
          <a:chExt cx="0" cy="0"/>
        </a:xfrm>
      </p:grpSpPr>
      <p:sp>
        <p:nvSpPr>
          <p:cNvPr id="2" name="Freeform 2"/>
          <p:cNvSpPr/>
          <p:nvPr/>
        </p:nvSpPr>
        <p:spPr>
          <a:xfrm>
            <a:off x="0" y="0"/>
            <a:ext cx="18815088" cy="6835157"/>
          </a:xfrm>
          <a:custGeom>
            <a:avLst/>
            <a:gdLst/>
            <a:ahLst/>
            <a:cxnLst/>
            <a:rect l="l" t="t" r="r" b="b"/>
            <a:pathLst>
              <a:path w="18815088" h="6835157">
                <a:moveTo>
                  <a:pt x="0" y="0"/>
                </a:moveTo>
                <a:lnTo>
                  <a:pt x="18815088" y="0"/>
                </a:lnTo>
                <a:lnTo>
                  <a:pt x="18815088" y="6835157"/>
                </a:lnTo>
                <a:lnTo>
                  <a:pt x="0" y="6835157"/>
                </a:lnTo>
                <a:lnTo>
                  <a:pt x="0" y="0"/>
                </a:lnTo>
                <a:close/>
              </a:path>
            </a:pathLst>
          </a:custGeom>
          <a:blipFill>
            <a:blip r:embed="rId3">
              <a:alphaModFix amt="21999"/>
            </a:blip>
            <a:stretch>
              <a:fillRect t="-24292" r="-53005" b="-156316"/>
            </a:stretch>
          </a:blipFill>
        </p:spPr>
      </p:sp>
      <p:grpSp>
        <p:nvGrpSpPr>
          <p:cNvPr id="3" name="Group 3"/>
          <p:cNvGrpSpPr/>
          <p:nvPr/>
        </p:nvGrpSpPr>
        <p:grpSpPr>
          <a:xfrm>
            <a:off x="10134599" y="2235701"/>
            <a:ext cx="6019799" cy="4555427"/>
            <a:chOff x="0" y="0"/>
            <a:chExt cx="6602210" cy="5188306"/>
          </a:xfrm>
        </p:grpSpPr>
        <p:sp>
          <p:nvSpPr>
            <p:cNvPr id="4" name="AutoShape 4"/>
            <p:cNvSpPr/>
            <p:nvPr/>
          </p:nvSpPr>
          <p:spPr>
            <a:xfrm>
              <a:off x="0" y="0"/>
              <a:ext cx="6602210" cy="4609104"/>
            </a:xfrm>
            <a:prstGeom prst="rect">
              <a:avLst/>
            </a:prstGeom>
            <a:solidFill>
              <a:srgbClr val="0097B2"/>
            </a:solidFill>
          </p:spPr>
        </p:sp>
        <p:grpSp>
          <p:nvGrpSpPr>
            <p:cNvPr id="5" name="Group 5"/>
            <p:cNvGrpSpPr/>
            <p:nvPr/>
          </p:nvGrpSpPr>
          <p:grpSpPr>
            <a:xfrm rot="-2700000">
              <a:off x="2801511" y="3983544"/>
              <a:ext cx="999188" cy="997589"/>
              <a:chOff x="0" y="0"/>
              <a:chExt cx="6350000" cy="6339840"/>
            </a:xfrm>
          </p:grpSpPr>
          <p:sp>
            <p:nvSpPr>
              <p:cNvPr id="6" name="Freeform 6"/>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97B2"/>
              </a:solidFill>
            </p:spPr>
          </p:sp>
        </p:grpSp>
      </p:grpSp>
      <p:grpSp>
        <p:nvGrpSpPr>
          <p:cNvPr id="12" name="Group 12"/>
          <p:cNvGrpSpPr/>
          <p:nvPr/>
        </p:nvGrpSpPr>
        <p:grpSpPr>
          <a:xfrm>
            <a:off x="1229698" y="2235701"/>
            <a:ext cx="6466501" cy="4440076"/>
            <a:chOff x="0" y="0"/>
            <a:chExt cx="6602210" cy="5188306"/>
          </a:xfrm>
        </p:grpSpPr>
        <p:sp>
          <p:nvSpPr>
            <p:cNvPr id="13" name="AutoShape 13"/>
            <p:cNvSpPr/>
            <p:nvPr/>
          </p:nvSpPr>
          <p:spPr>
            <a:xfrm>
              <a:off x="0" y="0"/>
              <a:ext cx="6602210" cy="4609104"/>
            </a:xfrm>
            <a:prstGeom prst="rect">
              <a:avLst/>
            </a:prstGeom>
            <a:solidFill>
              <a:srgbClr val="0097B2"/>
            </a:solidFill>
          </p:spPr>
        </p:sp>
        <p:grpSp>
          <p:nvGrpSpPr>
            <p:cNvPr id="14" name="Group 14"/>
            <p:cNvGrpSpPr/>
            <p:nvPr/>
          </p:nvGrpSpPr>
          <p:grpSpPr>
            <a:xfrm rot="-2700000">
              <a:off x="2801511" y="3983544"/>
              <a:ext cx="999188" cy="997589"/>
              <a:chOff x="0" y="0"/>
              <a:chExt cx="6350000" cy="6339840"/>
            </a:xfrm>
          </p:grpSpPr>
          <p:sp>
            <p:nvSpPr>
              <p:cNvPr id="15" name="Freeform 15"/>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97B2"/>
              </a:solidFill>
            </p:spPr>
          </p:sp>
        </p:grpSp>
      </p:grpSp>
      <p:sp>
        <p:nvSpPr>
          <p:cNvPr id="18" name="TextBox 18"/>
          <p:cNvSpPr txBox="1"/>
          <p:nvPr/>
        </p:nvSpPr>
        <p:spPr>
          <a:xfrm>
            <a:off x="1752600" y="596066"/>
            <a:ext cx="13868401" cy="966034"/>
          </a:xfrm>
          <a:prstGeom prst="rect">
            <a:avLst/>
          </a:prstGeom>
        </p:spPr>
        <p:txBody>
          <a:bodyPr wrap="square" lIns="0" tIns="0" rIns="0" bIns="0" rtlCol="0" anchor="t">
            <a:spAutoFit/>
          </a:bodyPr>
          <a:lstStyle/>
          <a:p>
            <a:pPr algn="ctr">
              <a:lnSpc>
                <a:spcPts val="8400"/>
              </a:lnSpc>
            </a:pPr>
            <a:r>
              <a:rPr lang="ru-RU" sz="4800" b="1" spc="179" dirty="0">
                <a:solidFill>
                  <a:srgbClr val="0097B2"/>
                </a:solidFill>
                <a:latin typeface="Lora Bold"/>
                <a:ea typeface="Lora Bold"/>
                <a:cs typeface="Lora Bold"/>
                <a:sym typeface="Lora Bold"/>
              </a:rPr>
              <a:t>Принятые нормативные правовые акты</a:t>
            </a:r>
            <a:endParaRPr lang="en-US" sz="4800" b="1" spc="179" dirty="0">
              <a:solidFill>
                <a:srgbClr val="0097B2"/>
              </a:solidFill>
              <a:latin typeface="Lora Bold"/>
              <a:ea typeface="Lora Bold"/>
              <a:cs typeface="Lora Bold"/>
              <a:sym typeface="Lora Bold"/>
            </a:endParaRPr>
          </a:p>
        </p:txBody>
      </p:sp>
      <p:sp>
        <p:nvSpPr>
          <p:cNvPr id="19" name="TextBox 19"/>
          <p:cNvSpPr txBox="1"/>
          <p:nvPr/>
        </p:nvSpPr>
        <p:spPr>
          <a:xfrm>
            <a:off x="1229698" y="6957923"/>
            <a:ext cx="7228502" cy="2293385"/>
          </a:xfrm>
          <a:prstGeom prst="rect">
            <a:avLst/>
          </a:prstGeom>
        </p:spPr>
        <p:txBody>
          <a:bodyPr wrap="square" lIns="0" tIns="0" rIns="0" bIns="0" rtlCol="0" anchor="t">
            <a:spAutoFit/>
          </a:bodyPr>
          <a:lstStyle/>
          <a:p>
            <a:pPr algn="just">
              <a:lnSpc>
                <a:spcPts val="3014"/>
              </a:lnSpc>
            </a:pPr>
            <a:r>
              <a:rPr lang="kk-KZ" sz="2400" b="1" dirty="0"/>
              <a:t>Өскемен қаласының 2026–2030 жылдарға арналған жайылымдарды басқару және пайдалану жоспарын бекіту туралы.</a:t>
            </a:r>
            <a:r>
              <a:rPr lang="kk-KZ" sz="2400" dirty="0"/>
              <a:t> Бұл жобаны қабылдау жайылымдарды тиімді пайдалануға, мал азығымен тұрақты қамтамасыз етуге және жайылымдардың тозуының алдын алуға мүмкіндік берді.</a:t>
            </a:r>
            <a:endParaRPr lang="en-US" sz="2009" b="1" spc="20" dirty="0">
              <a:solidFill>
                <a:srgbClr val="1C2529"/>
              </a:solidFill>
              <a:ea typeface="Lora Bold"/>
              <a:cs typeface="Lora Bold"/>
              <a:sym typeface="Lora Bold"/>
            </a:endParaRPr>
          </a:p>
        </p:txBody>
      </p:sp>
      <p:sp>
        <p:nvSpPr>
          <p:cNvPr id="20" name="TextBox 20"/>
          <p:cNvSpPr txBox="1"/>
          <p:nvPr/>
        </p:nvSpPr>
        <p:spPr>
          <a:xfrm>
            <a:off x="9144000" y="6835157"/>
            <a:ext cx="8915401" cy="3261149"/>
          </a:xfrm>
          <a:prstGeom prst="rect">
            <a:avLst/>
          </a:prstGeom>
        </p:spPr>
        <p:txBody>
          <a:bodyPr wrap="square" lIns="0" tIns="0" rIns="0" bIns="0" rtlCol="0" anchor="t">
            <a:spAutoFit/>
          </a:bodyPr>
          <a:lstStyle/>
          <a:p>
            <a:pPr algn="just">
              <a:lnSpc>
                <a:spcPts val="3159"/>
              </a:lnSpc>
            </a:pPr>
            <a:r>
              <a:rPr lang="kk-KZ" sz="2400" b="1" dirty="0"/>
              <a:t>«Өскемен қаласында әлеуметтік көмек көрсету, төлем мөлшерлерін белгілеу және мұқтаж азаматтардың жекелеген санаттарының тізбесін айқындау қағидаларын бекіту туралы» шешімге өзгерістер мен толықтырулар енгізу туралы. </a:t>
            </a:r>
            <a:r>
              <a:rPr lang="kk-KZ" sz="2400" dirty="0"/>
              <a:t>Жаңа қолдау шаралары бекітілді, соның ішінде бейбіт уақытта әскери қызмет өткеру кезінде қаза тапқан әскери қызметшілердің отбасылары және бірінші топтағы мүгедектерді санаторлық-курорттық емделуге бірге жүріп, апаратың адамдар үшін.</a:t>
            </a:r>
            <a:endParaRPr lang="en-US" sz="2106" b="1" spc="21" dirty="0">
              <a:solidFill>
                <a:srgbClr val="1C2529"/>
              </a:solidFill>
              <a:latin typeface="Lora Bold"/>
              <a:ea typeface="Lora Bold"/>
              <a:cs typeface="Lora Bold"/>
              <a:sym typeface="Lora Bold"/>
            </a:endParaRPr>
          </a:p>
        </p:txBody>
      </p:sp>
      <p:sp>
        <p:nvSpPr>
          <p:cNvPr id="16" name="Freeform 371"/>
          <p:cNvSpPr>
            <a:spLocks noEditPoints="1"/>
          </p:cNvSpPr>
          <p:nvPr/>
        </p:nvSpPr>
        <p:spPr bwMode="auto">
          <a:xfrm>
            <a:off x="2895600" y="3050712"/>
            <a:ext cx="2977048" cy="2321388"/>
          </a:xfrm>
          <a:custGeom>
            <a:avLst/>
            <a:gdLst>
              <a:gd name="T0" fmla="*/ 1041 w 3360"/>
              <a:gd name="T1" fmla="*/ 1459 h 2624"/>
              <a:gd name="T2" fmla="*/ 1151 w 3360"/>
              <a:gd name="T3" fmla="*/ 1575 h 2624"/>
              <a:gd name="T4" fmla="*/ 682 w 3360"/>
              <a:gd name="T5" fmla="*/ 1681 h 2624"/>
              <a:gd name="T6" fmla="*/ 3040 w 3360"/>
              <a:gd name="T7" fmla="*/ 2405 h 2624"/>
              <a:gd name="T8" fmla="*/ 2664 w 3360"/>
              <a:gd name="T9" fmla="*/ 1675 h 2624"/>
              <a:gd name="T10" fmla="*/ 2254 w 3360"/>
              <a:gd name="T11" fmla="*/ 1524 h 2624"/>
              <a:gd name="T12" fmla="*/ 2330 w 3360"/>
              <a:gd name="T13" fmla="*/ 1455 h 2624"/>
              <a:gd name="T14" fmla="*/ 2814 w 3360"/>
              <a:gd name="T15" fmla="*/ 1463 h 2624"/>
              <a:gd name="T16" fmla="*/ 3358 w 3360"/>
              <a:gd name="T17" fmla="*/ 2564 h 2624"/>
              <a:gd name="T18" fmla="*/ 3338 w 3360"/>
              <a:gd name="T19" fmla="*/ 2616 h 2624"/>
              <a:gd name="T20" fmla="*/ 38 w 3360"/>
              <a:gd name="T21" fmla="*/ 2622 h 2624"/>
              <a:gd name="T22" fmla="*/ 0 w 3360"/>
              <a:gd name="T23" fmla="*/ 2580 h 2624"/>
              <a:gd name="T24" fmla="*/ 534 w 3360"/>
              <a:gd name="T25" fmla="*/ 1473 h 2624"/>
              <a:gd name="T26" fmla="*/ 1679 w 3360"/>
              <a:gd name="T27" fmla="*/ 359 h 2624"/>
              <a:gd name="T28" fmla="*/ 1491 w 3360"/>
              <a:gd name="T29" fmla="*/ 405 h 2624"/>
              <a:gd name="T30" fmla="*/ 1349 w 3360"/>
              <a:gd name="T31" fmla="*/ 530 h 2624"/>
              <a:gd name="T32" fmla="*/ 1281 w 3360"/>
              <a:gd name="T33" fmla="*/ 709 h 2624"/>
              <a:gd name="T34" fmla="*/ 1304 w 3360"/>
              <a:gd name="T35" fmla="*/ 904 h 2624"/>
              <a:gd name="T36" fmla="*/ 1412 w 3360"/>
              <a:gd name="T37" fmla="*/ 1060 h 2624"/>
              <a:gd name="T38" fmla="*/ 1580 w 3360"/>
              <a:gd name="T39" fmla="*/ 1148 h 2624"/>
              <a:gd name="T40" fmla="*/ 1779 w 3360"/>
              <a:gd name="T41" fmla="*/ 1148 h 2624"/>
              <a:gd name="T42" fmla="*/ 1947 w 3360"/>
              <a:gd name="T43" fmla="*/ 1060 h 2624"/>
              <a:gd name="T44" fmla="*/ 2055 w 3360"/>
              <a:gd name="T45" fmla="*/ 904 h 2624"/>
              <a:gd name="T46" fmla="*/ 2078 w 3360"/>
              <a:gd name="T47" fmla="*/ 709 h 2624"/>
              <a:gd name="T48" fmla="*/ 2010 w 3360"/>
              <a:gd name="T49" fmla="*/ 530 h 2624"/>
              <a:gd name="T50" fmla="*/ 1868 w 3360"/>
              <a:gd name="T51" fmla="*/ 405 h 2624"/>
              <a:gd name="T52" fmla="*/ 1679 w 3360"/>
              <a:gd name="T53" fmla="*/ 359 h 2624"/>
              <a:gd name="T54" fmla="*/ 1880 w 3360"/>
              <a:gd name="T55" fmla="*/ 26 h 2624"/>
              <a:gd name="T56" fmla="*/ 2117 w 3360"/>
              <a:gd name="T57" fmla="*/ 138 h 2624"/>
              <a:gd name="T58" fmla="*/ 2301 w 3360"/>
              <a:gd name="T59" fmla="*/ 321 h 2624"/>
              <a:gd name="T60" fmla="*/ 2413 w 3360"/>
              <a:gd name="T61" fmla="*/ 558 h 2624"/>
              <a:gd name="T62" fmla="*/ 2439 w 3360"/>
              <a:gd name="T63" fmla="*/ 822 h 2624"/>
              <a:gd name="T64" fmla="*/ 2396 w 3360"/>
              <a:gd name="T65" fmla="*/ 1040 h 2624"/>
              <a:gd name="T66" fmla="*/ 2307 w 3360"/>
              <a:gd name="T67" fmla="*/ 1216 h 2624"/>
              <a:gd name="T68" fmla="*/ 2187 w 3360"/>
              <a:gd name="T69" fmla="*/ 1372 h 2624"/>
              <a:gd name="T70" fmla="*/ 2051 w 3360"/>
              <a:gd name="T71" fmla="*/ 1524 h 2624"/>
              <a:gd name="T72" fmla="*/ 1911 w 3360"/>
              <a:gd name="T73" fmla="*/ 1690 h 2624"/>
              <a:gd name="T74" fmla="*/ 1784 w 3360"/>
              <a:gd name="T75" fmla="*/ 1888 h 2624"/>
              <a:gd name="T76" fmla="*/ 1712 w 3360"/>
              <a:gd name="T77" fmla="*/ 2028 h 2624"/>
              <a:gd name="T78" fmla="*/ 1660 w 3360"/>
              <a:gd name="T79" fmla="*/ 2036 h 2624"/>
              <a:gd name="T80" fmla="*/ 1600 w 3360"/>
              <a:gd name="T81" fmla="*/ 1939 h 2624"/>
              <a:gd name="T82" fmla="*/ 1463 w 3360"/>
              <a:gd name="T83" fmla="*/ 1711 h 2624"/>
              <a:gd name="T84" fmla="*/ 1309 w 3360"/>
              <a:gd name="T85" fmla="*/ 1525 h 2624"/>
              <a:gd name="T86" fmla="*/ 1160 w 3360"/>
              <a:gd name="T87" fmla="*/ 1358 h 2624"/>
              <a:gd name="T88" fmla="*/ 1030 w 3360"/>
              <a:gd name="T89" fmla="*/ 1183 h 2624"/>
              <a:gd name="T90" fmla="*/ 944 w 3360"/>
              <a:gd name="T91" fmla="*/ 977 h 2624"/>
              <a:gd name="T92" fmla="*/ 921 w 3360"/>
              <a:gd name="T93" fmla="*/ 722 h 2624"/>
              <a:gd name="T94" fmla="*/ 981 w 3360"/>
              <a:gd name="T95" fmla="*/ 475 h 2624"/>
              <a:gd name="T96" fmla="*/ 1111 w 3360"/>
              <a:gd name="T97" fmla="*/ 262 h 2624"/>
              <a:gd name="T98" fmla="*/ 1301 w 3360"/>
              <a:gd name="T99" fmla="*/ 103 h 2624"/>
              <a:gd name="T100" fmla="*/ 1539 w 3360"/>
              <a:gd name="T101" fmla="*/ 13 h 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0" h="2624">
                <a:moveTo>
                  <a:pt x="574" y="1454"/>
                </a:moveTo>
                <a:lnTo>
                  <a:pt x="1018" y="1454"/>
                </a:lnTo>
                <a:lnTo>
                  <a:pt x="1029" y="1455"/>
                </a:lnTo>
                <a:lnTo>
                  <a:pt x="1041" y="1459"/>
                </a:lnTo>
                <a:lnTo>
                  <a:pt x="1051" y="1465"/>
                </a:lnTo>
                <a:lnTo>
                  <a:pt x="1059" y="1473"/>
                </a:lnTo>
                <a:lnTo>
                  <a:pt x="1105" y="1524"/>
                </a:lnTo>
                <a:lnTo>
                  <a:pt x="1151" y="1575"/>
                </a:lnTo>
                <a:lnTo>
                  <a:pt x="1238" y="1673"/>
                </a:lnTo>
                <a:lnTo>
                  <a:pt x="712" y="1673"/>
                </a:lnTo>
                <a:lnTo>
                  <a:pt x="696" y="1675"/>
                </a:lnTo>
                <a:lnTo>
                  <a:pt x="682" y="1681"/>
                </a:lnTo>
                <a:lnTo>
                  <a:pt x="671" y="1691"/>
                </a:lnTo>
                <a:lnTo>
                  <a:pt x="662" y="1703"/>
                </a:lnTo>
                <a:lnTo>
                  <a:pt x="320" y="2405"/>
                </a:lnTo>
                <a:lnTo>
                  <a:pt x="3040" y="2405"/>
                </a:lnTo>
                <a:lnTo>
                  <a:pt x="2698" y="1703"/>
                </a:lnTo>
                <a:lnTo>
                  <a:pt x="2689" y="1691"/>
                </a:lnTo>
                <a:lnTo>
                  <a:pt x="2678" y="1681"/>
                </a:lnTo>
                <a:lnTo>
                  <a:pt x="2664" y="1675"/>
                </a:lnTo>
                <a:lnTo>
                  <a:pt x="2648" y="1673"/>
                </a:lnTo>
                <a:lnTo>
                  <a:pt x="2121" y="1673"/>
                </a:lnTo>
                <a:lnTo>
                  <a:pt x="2208" y="1575"/>
                </a:lnTo>
                <a:lnTo>
                  <a:pt x="2254" y="1524"/>
                </a:lnTo>
                <a:lnTo>
                  <a:pt x="2300" y="1473"/>
                </a:lnTo>
                <a:lnTo>
                  <a:pt x="2308" y="1465"/>
                </a:lnTo>
                <a:lnTo>
                  <a:pt x="2318" y="1459"/>
                </a:lnTo>
                <a:lnTo>
                  <a:pt x="2330" y="1455"/>
                </a:lnTo>
                <a:lnTo>
                  <a:pt x="2341" y="1454"/>
                </a:lnTo>
                <a:lnTo>
                  <a:pt x="2786" y="1454"/>
                </a:lnTo>
                <a:lnTo>
                  <a:pt x="2800" y="1456"/>
                </a:lnTo>
                <a:lnTo>
                  <a:pt x="2814" y="1463"/>
                </a:lnTo>
                <a:lnTo>
                  <a:pt x="2826" y="1473"/>
                </a:lnTo>
                <a:lnTo>
                  <a:pt x="2835" y="1485"/>
                </a:lnTo>
                <a:lnTo>
                  <a:pt x="3352" y="2546"/>
                </a:lnTo>
                <a:lnTo>
                  <a:pt x="3358" y="2564"/>
                </a:lnTo>
                <a:lnTo>
                  <a:pt x="3360" y="2580"/>
                </a:lnTo>
                <a:lnTo>
                  <a:pt x="3357" y="2594"/>
                </a:lnTo>
                <a:lnTo>
                  <a:pt x="3349" y="2607"/>
                </a:lnTo>
                <a:lnTo>
                  <a:pt x="3338" y="2616"/>
                </a:lnTo>
                <a:lnTo>
                  <a:pt x="3322" y="2622"/>
                </a:lnTo>
                <a:lnTo>
                  <a:pt x="3303" y="2624"/>
                </a:lnTo>
                <a:lnTo>
                  <a:pt x="57" y="2624"/>
                </a:lnTo>
                <a:lnTo>
                  <a:pt x="38" y="2622"/>
                </a:lnTo>
                <a:lnTo>
                  <a:pt x="22" y="2616"/>
                </a:lnTo>
                <a:lnTo>
                  <a:pt x="11" y="2607"/>
                </a:lnTo>
                <a:lnTo>
                  <a:pt x="3" y="2594"/>
                </a:lnTo>
                <a:lnTo>
                  <a:pt x="0" y="2580"/>
                </a:lnTo>
                <a:lnTo>
                  <a:pt x="2" y="2564"/>
                </a:lnTo>
                <a:lnTo>
                  <a:pt x="8" y="2546"/>
                </a:lnTo>
                <a:lnTo>
                  <a:pt x="525" y="1485"/>
                </a:lnTo>
                <a:lnTo>
                  <a:pt x="534" y="1473"/>
                </a:lnTo>
                <a:lnTo>
                  <a:pt x="546" y="1463"/>
                </a:lnTo>
                <a:lnTo>
                  <a:pt x="560" y="1456"/>
                </a:lnTo>
                <a:lnTo>
                  <a:pt x="574" y="1454"/>
                </a:lnTo>
                <a:close/>
                <a:moveTo>
                  <a:pt x="1679" y="359"/>
                </a:moveTo>
                <a:lnTo>
                  <a:pt x="1629" y="362"/>
                </a:lnTo>
                <a:lnTo>
                  <a:pt x="1580" y="371"/>
                </a:lnTo>
                <a:lnTo>
                  <a:pt x="1534" y="386"/>
                </a:lnTo>
                <a:lnTo>
                  <a:pt x="1491" y="405"/>
                </a:lnTo>
                <a:lnTo>
                  <a:pt x="1450" y="431"/>
                </a:lnTo>
                <a:lnTo>
                  <a:pt x="1412" y="460"/>
                </a:lnTo>
                <a:lnTo>
                  <a:pt x="1379" y="494"/>
                </a:lnTo>
                <a:lnTo>
                  <a:pt x="1349" y="530"/>
                </a:lnTo>
                <a:lnTo>
                  <a:pt x="1325" y="571"/>
                </a:lnTo>
                <a:lnTo>
                  <a:pt x="1304" y="615"/>
                </a:lnTo>
                <a:lnTo>
                  <a:pt x="1290" y="662"/>
                </a:lnTo>
                <a:lnTo>
                  <a:pt x="1281" y="709"/>
                </a:lnTo>
                <a:lnTo>
                  <a:pt x="1278" y="760"/>
                </a:lnTo>
                <a:lnTo>
                  <a:pt x="1281" y="810"/>
                </a:lnTo>
                <a:lnTo>
                  <a:pt x="1290" y="859"/>
                </a:lnTo>
                <a:lnTo>
                  <a:pt x="1304" y="904"/>
                </a:lnTo>
                <a:lnTo>
                  <a:pt x="1325" y="948"/>
                </a:lnTo>
                <a:lnTo>
                  <a:pt x="1349" y="989"/>
                </a:lnTo>
                <a:lnTo>
                  <a:pt x="1379" y="1026"/>
                </a:lnTo>
                <a:lnTo>
                  <a:pt x="1412" y="1060"/>
                </a:lnTo>
                <a:lnTo>
                  <a:pt x="1450" y="1089"/>
                </a:lnTo>
                <a:lnTo>
                  <a:pt x="1491" y="1114"/>
                </a:lnTo>
                <a:lnTo>
                  <a:pt x="1534" y="1134"/>
                </a:lnTo>
                <a:lnTo>
                  <a:pt x="1580" y="1148"/>
                </a:lnTo>
                <a:lnTo>
                  <a:pt x="1629" y="1158"/>
                </a:lnTo>
                <a:lnTo>
                  <a:pt x="1679" y="1162"/>
                </a:lnTo>
                <a:lnTo>
                  <a:pt x="1730" y="1158"/>
                </a:lnTo>
                <a:lnTo>
                  <a:pt x="1779" y="1148"/>
                </a:lnTo>
                <a:lnTo>
                  <a:pt x="1825" y="1134"/>
                </a:lnTo>
                <a:lnTo>
                  <a:pt x="1868" y="1114"/>
                </a:lnTo>
                <a:lnTo>
                  <a:pt x="1909" y="1089"/>
                </a:lnTo>
                <a:lnTo>
                  <a:pt x="1947" y="1060"/>
                </a:lnTo>
                <a:lnTo>
                  <a:pt x="1980" y="1026"/>
                </a:lnTo>
                <a:lnTo>
                  <a:pt x="2010" y="989"/>
                </a:lnTo>
                <a:lnTo>
                  <a:pt x="2034" y="948"/>
                </a:lnTo>
                <a:lnTo>
                  <a:pt x="2055" y="904"/>
                </a:lnTo>
                <a:lnTo>
                  <a:pt x="2069" y="859"/>
                </a:lnTo>
                <a:lnTo>
                  <a:pt x="2078" y="810"/>
                </a:lnTo>
                <a:lnTo>
                  <a:pt x="2081" y="760"/>
                </a:lnTo>
                <a:lnTo>
                  <a:pt x="2078" y="709"/>
                </a:lnTo>
                <a:lnTo>
                  <a:pt x="2069" y="662"/>
                </a:lnTo>
                <a:lnTo>
                  <a:pt x="2055" y="615"/>
                </a:lnTo>
                <a:lnTo>
                  <a:pt x="2034" y="571"/>
                </a:lnTo>
                <a:lnTo>
                  <a:pt x="2010" y="530"/>
                </a:lnTo>
                <a:lnTo>
                  <a:pt x="1980" y="494"/>
                </a:lnTo>
                <a:lnTo>
                  <a:pt x="1947" y="460"/>
                </a:lnTo>
                <a:lnTo>
                  <a:pt x="1909" y="431"/>
                </a:lnTo>
                <a:lnTo>
                  <a:pt x="1868" y="405"/>
                </a:lnTo>
                <a:lnTo>
                  <a:pt x="1825" y="386"/>
                </a:lnTo>
                <a:lnTo>
                  <a:pt x="1779" y="371"/>
                </a:lnTo>
                <a:lnTo>
                  <a:pt x="1730" y="362"/>
                </a:lnTo>
                <a:lnTo>
                  <a:pt x="1679" y="359"/>
                </a:lnTo>
                <a:close/>
                <a:moveTo>
                  <a:pt x="1676" y="0"/>
                </a:moveTo>
                <a:lnTo>
                  <a:pt x="1746" y="3"/>
                </a:lnTo>
                <a:lnTo>
                  <a:pt x="1813" y="12"/>
                </a:lnTo>
                <a:lnTo>
                  <a:pt x="1880" y="26"/>
                </a:lnTo>
                <a:lnTo>
                  <a:pt x="1943" y="47"/>
                </a:lnTo>
                <a:lnTo>
                  <a:pt x="2004" y="72"/>
                </a:lnTo>
                <a:lnTo>
                  <a:pt x="2062" y="103"/>
                </a:lnTo>
                <a:lnTo>
                  <a:pt x="2117" y="138"/>
                </a:lnTo>
                <a:lnTo>
                  <a:pt x="2169" y="178"/>
                </a:lnTo>
                <a:lnTo>
                  <a:pt x="2217" y="222"/>
                </a:lnTo>
                <a:lnTo>
                  <a:pt x="2260" y="269"/>
                </a:lnTo>
                <a:lnTo>
                  <a:pt x="2301" y="321"/>
                </a:lnTo>
                <a:lnTo>
                  <a:pt x="2336" y="376"/>
                </a:lnTo>
                <a:lnTo>
                  <a:pt x="2367" y="434"/>
                </a:lnTo>
                <a:lnTo>
                  <a:pt x="2393" y="494"/>
                </a:lnTo>
                <a:lnTo>
                  <a:pt x="2413" y="558"/>
                </a:lnTo>
                <a:lnTo>
                  <a:pt x="2428" y="623"/>
                </a:lnTo>
                <a:lnTo>
                  <a:pt x="2438" y="690"/>
                </a:lnTo>
                <a:lnTo>
                  <a:pt x="2441" y="760"/>
                </a:lnTo>
                <a:lnTo>
                  <a:pt x="2439" y="822"/>
                </a:lnTo>
                <a:lnTo>
                  <a:pt x="2433" y="881"/>
                </a:lnTo>
                <a:lnTo>
                  <a:pt x="2423" y="937"/>
                </a:lnTo>
                <a:lnTo>
                  <a:pt x="2411" y="990"/>
                </a:lnTo>
                <a:lnTo>
                  <a:pt x="2396" y="1040"/>
                </a:lnTo>
                <a:lnTo>
                  <a:pt x="2377" y="1086"/>
                </a:lnTo>
                <a:lnTo>
                  <a:pt x="2356" y="1132"/>
                </a:lnTo>
                <a:lnTo>
                  <a:pt x="2333" y="1175"/>
                </a:lnTo>
                <a:lnTo>
                  <a:pt x="2307" y="1216"/>
                </a:lnTo>
                <a:lnTo>
                  <a:pt x="2280" y="1257"/>
                </a:lnTo>
                <a:lnTo>
                  <a:pt x="2250" y="1296"/>
                </a:lnTo>
                <a:lnTo>
                  <a:pt x="2219" y="1334"/>
                </a:lnTo>
                <a:lnTo>
                  <a:pt x="2187" y="1372"/>
                </a:lnTo>
                <a:lnTo>
                  <a:pt x="2153" y="1410"/>
                </a:lnTo>
                <a:lnTo>
                  <a:pt x="2120" y="1447"/>
                </a:lnTo>
                <a:lnTo>
                  <a:pt x="2085" y="1486"/>
                </a:lnTo>
                <a:lnTo>
                  <a:pt x="2051" y="1524"/>
                </a:lnTo>
                <a:lnTo>
                  <a:pt x="2015" y="1564"/>
                </a:lnTo>
                <a:lnTo>
                  <a:pt x="1980" y="1605"/>
                </a:lnTo>
                <a:lnTo>
                  <a:pt x="1946" y="1646"/>
                </a:lnTo>
                <a:lnTo>
                  <a:pt x="1911" y="1690"/>
                </a:lnTo>
                <a:lnTo>
                  <a:pt x="1878" y="1736"/>
                </a:lnTo>
                <a:lnTo>
                  <a:pt x="1845" y="1785"/>
                </a:lnTo>
                <a:lnTo>
                  <a:pt x="1814" y="1835"/>
                </a:lnTo>
                <a:lnTo>
                  <a:pt x="1784" y="1888"/>
                </a:lnTo>
                <a:lnTo>
                  <a:pt x="1756" y="1945"/>
                </a:lnTo>
                <a:lnTo>
                  <a:pt x="1730" y="2005"/>
                </a:lnTo>
                <a:lnTo>
                  <a:pt x="1722" y="2018"/>
                </a:lnTo>
                <a:lnTo>
                  <a:pt x="1712" y="2028"/>
                </a:lnTo>
                <a:lnTo>
                  <a:pt x="1699" y="2036"/>
                </a:lnTo>
                <a:lnTo>
                  <a:pt x="1686" y="2039"/>
                </a:lnTo>
                <a:lnTo>
                  <a:pt x="1673" y="2039"/>
                </a:lnTo>
                <a:lnTo>
                  <a:pt x="1660" y="2036"/>
                </a:lnTo>
                <a:lnTo>
                  <a:pt x="1647" y="2028"/>
                </a:lnTo>
                <a:lnTo>
                  <a:pt x="1636" y="2018"/>
                </a:lnTo>
                <a:lnTo>
                  <a:pt x="1629" y="2005"/>
                </a:lnTo>
                <a:lnTo>
                  <a:pt x="1600" y="1939"/>
                </a:lnTo>
                <a:lnTo>
                  <a:pt x="1568" y="1877"/>
                </a:lnTo>
                <a:lnTo>
                  <a:pt x="1534" y="1818"/>
                </a:lnTo>
                <a:lnTo>
                  <a:pt x="1500" y="1763"/>
                </a:lnTo>
                <a:lnTo>
                  <a:pt x="1463" y="1711"/>
                </a:lnTo>
                <a:lnTo>
                  <a:pt x="1425" y="1662"/>
                </a:lnTo>
                <a:lnTo>
                  <a:pt x="1388" y="1615"/>
                </a:lnTo>
                <a:lnTo>
                  <a:pt x="1349" y="1569"/>
                </a:lnTo>
                <a:lnTo>
                  <a:pt x="1309" y="1525"/>
                </a:lnTo>
                <a:lnTo>
                  <a:pt x="1271" y="1483"/>
                </a:lnTo>
                <a:lnTo>
                  <a:pt x="1233" y="1441"/>
                </a:lnTo>
                <a:lnTo>
                  <a:pt x="1195" y="1399"/>
                </a:lnTo>
                <a:lnTo>
                  <a:pt x="1160" y="1358"/>
                </a:lnTo>
                <a:lnTo>
                  <a:pt x="1124" y="1315"/>
                </a:lnTo>
                <a:lnTo>
                  <a:pt x="1091" y="1272"/>
                </a:lnTo>
                <a:lnTo>
                  <a:pt x="1060" y="1229"/>
                </a:lnTo>
                <a:lnTo>
                  <a:pt x="1030" y="1183"/>
                </a:lnTo>
                <a:lnTo>
                  <a:pt x="1005" y="1135"/>
                </a:lnTo>
                <a:lnTo>
                  <a:pt x="982" y="1085"/>
                </a:lnTo>
                <a:lnTo>
                  <a:pt x="961" y="1033"/>
                </a:lnTo>
                <a:lnTo>
                  <a:pt x="944" y="977"/>
                </a:lnTo>
                <a:lnTo>
                  <a:pt x="932" y="918"/>
                </a:lnTo>
                <a:lnTo>
                  <a:pt x="922" y="852"/>
                </a:lnTo>
                <a:lnTo>
                  <a:pt x="919" y="787"/>
                </a:lnTo>
                <a:lnTo>
                  <a:pt x="921" y="722"/>
                </a:lnTo>
                <a:lnTo>
                  <a:pt x="929" y="658"/>
                </a:lnTo>
                <a:lnTo>
                  <a:pt x="941" y="595"/>
                </a:lnTo>
                <a:lnTo>
                  <a:pt x="958" y="534"/>
                </a:lnTo>
                <a:lnTo>
                  <a:pt x="981" y="475"/>
                </a:lnTo>
                <a:lnTo>
                  <a:pt x="1007" y="418"/>
                </a:lnTo>
                <a:lnTo>
                  <a:pt x="1038" y="363"/>
                </a:lnTo>
                <a:lnTo>
                  <a:pt x="1072" y="311"/>
                </a:lnTo>
                <a:lnTo>
                  <a:pt x="1111" y="262"/>
                </a:lnTo>
                <a:lnTo>
                  <a:pt x="1153" y="216"/>
                </a:lnTo>
                <a:lnTo>
                  <a:pt x="1199" y="175"/>
                </a:lnTo>
                <a:lnTo>
                  <a:pt x="1248" y="136"/>
                </a:lnTo>
                <a:lnTo>
                  <a:pt x="1301" y="103"/>
                </a:lnTo>
                <a:lnTo>
                  <a:pt x="1356" y="72"/>
                </a:lnTo>
                <a:lnTo>
                  <a:pt x="1415" y="48"/>
                </a:lnTo>
                <a:lnTo>
                  <a:pt x="1476" y="27"/>
                </a:lnTo>
                <a:lnTo>
                  <a:pt x="1539" y="13"/>
                </a:lnTo>
                <a:lnTo>
                  <a:pt x="1606" y="4"/>
                </a:lnTo>
                <a:lnTo>
                  <a:pt x="167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7" name="Group 103"/>
          <p:cNvGrpSpPr/>
          <p:nvPr/>
        </p:nvGrpSpPr>
        <p:grpSpPr>
          <a:xfrm>
            <a:off x="12072045" y="3009900"/>
            <a:ext cx="2177355" cy="2389047"/>
            <a:chOff x="3084513" y="6337300"/>
            <a:chExt cx="457199" cy="501650"/>
          </a:xfrm>
          <a:solidFill>
            <a:schemeClr val="bg1"/>
          </a:solidFill>
        </p:grpSpPr>
        <p:sp>
          <p:nvSpPr>
            <p:cNvPr id="21" name="Freeform 689"/>
            <p:cNvSpPr>
              <a:spLocks noEditPoints="1"/>
            </p:cNvSpPr>
            <p:nvPr/>
          </p:nvSpPr>
          <p:spPr bwMode="auto">
            <a:xfrm>
              <a:off x="3084513" y="6337300"/>
              <a:ext cx="377825" cy="501650"/>
            </a:xfrm>
            <a:custGeom>
              <a:avLst/>
              <a:gdLst>
                <a:gd name="T0" fmla="*/ 1359 w 2380"/>
                <a:gd name="T1" fmla="*/ 512 h 3156"/>
                <a:gd name="T2" fmla="*/ 1123 w 2380"/>
                <a:gd name="T3" fmla="*/ 626 h 3156"/>
                <a:gd name="T4" fmla="*/ 1029 w 2380"/>
                <a:gd name="T5" fmla="*/ 809 h 3156"/>
                <a:gd name="T6" fmla="*/ 1051 w 2380"/>
                <a:gd name="T7" fmla="*/ 1025 h 3156"/>
                <a:gd name="T8" fmla="*/ 1163 w 2380"/>
                <a:gd name="T9" fmla="*/ 1245 h 3156"/>
                <a:gd name="T10" fmla="*/ 1318 w 2380"/>
                <a:gd name="T11" fmla="*/ 1443 h 3156"/>
                <a:gd name="T12" fmla="*/ 1442 w 2380"/>
                <a:gd name="T13" fmla="*/ 1573 h 3156"/>
                <a:gd name="T14" fmla="*/ 1573 w 2380"/>
                <a:gd name="T15" fmla="*/ 1488 h 3156"/>
                <a:gd name="T16" fmla="*/ 1767 w 2380"/>
                <a:gd name="T17" fmla="*/ 1212 h 3156"/>
                <a:gd name="T18" fmla="*/ 1842 w 2380"/>
                <a:gd name="T19" fmla="*/ 1047 h 3156"/>
                <a:gd name="T20" fmla="*/ 1859 w 2380"/>
                <a:gd name="T21" fmla="*/ 949 h 3156"/>
                <a:gd name="T22" fmla="*/ 1826 w 2380"/>
                <a:gd name="T23" fmla="*/ 708 h 3156"/>
                <a:gd name="T24" fmla="*/ 1711 w 2380"/>
                <a:gd name="T25" fmla="*/ 574 h 3156"/>
                <a:gd name="T26" fmla="*/ 1569 w 2380"/>
                <a:gd name="T27" fmla="*/ 515 h 3156"/>
                <a:gd name="T28" fmla="*/ 1452 w 2380"/>
                <a:gd name="T29" fmla="*/ 502 h 3156"/>
                <a:gd name="T30" fmla="*/ 1629 w 2380"/>
                <a:gd name="T31" fmla="*/ 12 h 3156"/>
                <a:gd name="T32" fmla="*/ 1893 w 2380"/>
                <a:gd name="T33" fmla="*/ 95 h 3156"/>
                <a:gd name="T34" fmla="*/ 2148 w 2380"/>
                <a:gd name="T35" fmla="*/ 291 h 3156"/>
                <a:gd name="T36" fmla="*/ 2324 w 2380"/>
                <a:gd name="T37" fmla="*/ 574 h 3156"/>
                <a:gd name="T38" fmla="*/ 2354 w 2380"/>
                <a:gd name="T39" fmla="*/ 668 h 3156"/>
                <a:gd name="T40" fmla="*/ 2380 w 2380"/>
                <a:gd name="T41" fmla="*/ 885 h 3156"/>
                <a:gd name="T42" fmla="*/ 2337 w 2380"/>
                <a:gd name="T43" fmla="*/ 1206 h 3156"/>
                <a:gd name="T44" fmla="*/ 2161 w 2380"/>
                <a:gd name="T45" fmla="*/ 1607 h 3156"/>
                <a:gd name="T46" fmla="*/ 1931 w 2380"/>
                <a:gd name="T47" fmla="*/ 1917 h 3156"/>
                <a:gd name="T48" fmla="*/ 1828 w 2380"/>
                <a:gd name="T49" fmla="*/ 2032 h 3156"/>
                <a:gd name="T50" fmla="*/ 1600 w 2380"/>
                <a:gd name="T51" fmla="*/ 2259 h 3156"/>
                <a:gd name="T52" fmla="*/ 1253 w 2380"/>
                <a:gd name="T53" fmla="*/ 2567 h 3156"/>
                <a:gd name="T54" fmla="*/ 1077 w 2380"/>
                <a:gd name="T55" fmla="*/ 2707 h 3156"/>
                <a:gd name="T56" fmla="*/ 939 w 2380"/>
                <a:gd name="T57" fmla="*/ 2810 h 3156"/>
                <a:gd name="T58" fmla="*/ 759 w 2380"/>
                <a:gd name="T59" fmla="*/ 2944 h 3156"/>
                <a:gd name="T60" fmla="*/ 613 w 2380"/>
                <a:gd name="T61" fmla="*/ 3049 h 3156"/>
                <a:gd name="T62" fmla="*/ 557 w 2380"/>
                <a:gd name="T63" fmla="*/ 3090 h 3156"/>
                <a:gd name="T64" fmla="*/ 432 w 2380"/>
                <a:gd name="T65" fmla="*/ 3146 h 3156"/>
                <a:gd name="T66" fmla="*/ 229 w 2380"/>
                <a:gd name="T67" fmla="*/ 3132 h 3156"/>
                <a:gd name="T68" fmla="*/ 118 w 2380"/>
                <a:gd name="T69" fmla="*/ 3067 h 3156"/>
                <a:gd name="T70" fmla="*/ 29 w 2380"/>
                <a:gd name="T71" fmla="*/ 2944 h 3156"/>
                <a:gd name="T72" fmla="*/ 0 w 2380"/>
                <a:gd name="T73" fmla="*/ 2797 h 3156"/>
                <a:gd name="T74" fmla="*/ 21 w 2380"/>
                <a:gd name="T75" fmla="*/ 2683 h 3156"/>
                <a:gd name="T76" fmla="*/ 124 w 2380"/>
                <a:gd name="T77" fmla="*/ 2538 h 3156"/>
                <a:gd name="T78" fmla="*/ 287 w 2380"/>
                <a:gd name="T79" fmla="*/ 2443 h 3156"/>
                <a:gd name="T80" fmla="*/ 525 w 2380"/>
                <a:gd name="T81" fmla="*/ 2300 h 3156"/>
                <a:gd name="T82" fmla="*/ 779 w 2380"/>
                <a:gd name="T83" fmla="*/ 2142 h 3156"/>
                <a:gd name="T84" fmla="*/ 980 w 2380"/>
                <a:gd name="T85" fmla="*/ 2014 h 3156"/>
                <a:gd name="T86" fmla="*/ 1042 w 2380"/>
                <a:gd name="T87" fmla="*/ 1958 h 3156"/>
                <a:gd name="T88" fmla="*/ 951 w 2380"/>
                <a:gd name="T89" fmla="*/ 1852 h 3156"/>
                <a:gd name="T90" fmla="*/ 800 w 2380"/>
                <a:gd name="T91" fmla="*/ 1657 h 3156"/>
                <a:gd name="T92" fmla="*/ 646 w 2380"/>
                <a:gd name="T93" fmla="*/ 1415 h 3156"/>
                <a:gd name="T94" fmla="*/ 546 w 2380"/>
                <a:gd name="T95" fmla="*/ 1173 h 3156"/>
                <a:gd name="T96" fmla="*/ 513 w 2380"/>
                <a:gd name="T97" fmla="*/ 948 h 3156"/>
                <a:gd name="T98" fmla="*/ 530 w 2380"/>
                <a:gd name="T99" fmla="*/ 691 h 3156"/>
                <a:gd name="T100" fmla="*/ 630 w 2380"/>
                <a:gd name="T101" fmla="*/ 431 h 3156"/>
                <a:gd name="T102" fmla="*/ 851 w 2380"/>
                <a:gd name="T103" fmla="*/ 199 h 3156"/>
                <a:gd name="T104" fmla="*/ 1225 w 2380"/>
                <a:gd name="T105" fmla="*/ 26 h 3156"/>
                <a:gd name="T106" fmla="*/ 1294 w 2380"/>
                <a:gd name="T107" fmla="*/ 12 h 3156"/>
                <a:gd name="T108" fmla="*/ 1472 w 2380"/>
                <a:gd name="T109" fmla="*/ 0 h 3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80" h="3156">
                  <a:moveTo>
                    <a:pt x="1440" y="502"/>
                  </a:moveTo>
                  <a:lnTo>
                    <a:pt x="1429" y="502"/>
                  </a:lnTo>
                  <a:lnTo>
                    <a:pt x="1421" y="503"/>
                  </a:lnTo>
                  <a:lnTo>
                    <a:pt x="1417" y="503"/>
                  </a:lnTo>
                  <a:lnTo>
                    <a:pt x="1415" y="503"/>
                  </a:lnTo>
                  <a:lnTo>
                    <a:pt x="1359" y="512"/>
                  </a:lnTo>
                  <a:lnTo>
                    <a:pt x="1309" y="525"/>
                  </a:lnTo>
                  <a:lnTo>
                    <a:pt x="1263" y="540"/>
                  </a:lnTo>
                  <a:lnTo>
                    <a:pt x="1222" y="557"/>
                  </a:lnTo>
                  <a:lnTo>
                    <a:pt x="1185" y="579"/>
                  </a:lnTo>
                  <a:lnTo>
                    <a:pt x="1152" y="601"/>
                  </a:lnTo>
                  <a:lnTo>
                    <a:pt x="1123" y="626"/>
                  </a:lnTo>
                  <a:lnTo>
                    <a:pt x="1099" y="653"/>
                  </a:lnTo>
                  <a:lnTo>
                    <a:pt x="1077" y="681"/>
                  </a:lnTo>
                  <a:lnTo>
                    <a:pt x="1060" y="711"/>
                  </a:lnTo>
                  <a:lnTo>
                    <a:pt x="1046" y="743"/>
                  </a:lnTo>
                  <a:lnTo>
                    <a:pt x="1036" y="776"/>
                  </a:lnTo>
                  <a:lnTo>
                    <a:pt x="1029" y="809"/>
                  </a:lnTo>
                  <a:lnTo>
                    <a:pt x="1026" y="844"/>
                  </a:lnTo>
                  <a:lnTo>
                    <a:pt x="1025" y="879"/>
                  </a:lnTo>
                  <a:lnTo>
                    <a:pt x="1028" y="916"/>
                  </a:lnTo>
                  <a:lnTo>
                    <a:pt x="1033" y="952"/>
                  </a:lnTo>
                  <a:lnTo>
                    <a:pt x="1040" y="989"/>
                  </a:lnTo>
                  <a:lnTo>
                    <a:pt x="1051" y="1025"/>
                  </a:lnTo>
                  <a:lnTo>
                    <a:pt x="1063" y="1060"/>
                  </a:lnTo>
                  <a:lnTo>
                    <a:pt x="1079" y="1097"/>
                  </a:lnTo>
                  <a:lnTo>
                    <a:pt x="1098" y="1134"/>
                  </a:lnTo>
                  <a:lnTo>
                    <a:pt x="1118" y="1172"/>
                  </a:lnTo>
                  <a:lnTo>
                    <a:pt x="1140" y="1208"/>
                  </a:lnTo>
                  <a:lnTo>
                    <a:pt x="1163" y="1245"/>
                  </a:lnTo>
                  <a:lnTo>
                    <a:pt x="1189" y="1281"/>
                  </a:lnTo>
                  <a:lnTo>
                    <a:pt x="1214" y="1315"/>
                  </a:lnTo>
                  <a:lnTo>
                    <a:pt x="1240" y="1350"/>
                  </a:lnTo>
                  <a:lnTo>
                    <a:pt x="1267" y="1382"/>
                  </a:lnTo>
                  <a:lnTo>
                    <a:pt x="1293" y="1414"/>
                  </a:lnTo>
                  <a:lnTo>
                    <a:pt x="1318" y="1443"/>
                  </a:lnTo>
                  <a:lnTo>
                    <a:pt x="1343" y="1470"/>
                  </a:lnTo>
                  <a:lnTo>
                    <a:pt x="1366" y="1496"/>
                  </a:lnTo>
                  <a:lnTo>
                    <a:pt x="1388" y="1519"/>
                  </a:lnTo>
                  <a:lnTo>
                    <a:pt x="1409" y="1539"/>
                  </a:lnTo>
                  <a:lnTo>
                    <a:pt x="1427" y="1557"/>
                  </a:lnTo>
                  <a:lnTo>
                    <a:pt x="1442" y="1573"/>
                  </a:lnTo>
                  <a:lnTo>
                    <a:pt x="1454" y="1586"/>
                  </a:lnTo>
                  <a:lnTo>
                    <a:pt x="1463" y="1594"/>
                  </a:lnTo>
                  <a:lnTo>
                    <a:pt x="1469" y="1600"/>
                  </a:lnTo>
                  <a:lnTo>
                    <a:pt x="1471" y="1602"/>
                  </a:lnTo>
                  <a:lnTo>
                    <a:pt x="1524" y="1543"/>
                  </a:lnTo>
                  <a:lnTo>
                    <a:pt x="1573" y="1488"/>
                  </a:lnTo>
                  <a:lnTo>
                    <a:pt x="1615" y="1435"/>
                  </a:lnTo>
                  <a:lnTo>
                    <a:pt x="1654" y="1384"/>
                  </a:lnTo>
                  <a:lnTo>
                    <a:pt x="1688" y="1337"/>
                  </a:lnTo>
                  <a:lnTo>
                    <a:pt x="1717" y="1292"/>
                  </a:lnTo>
                  <a:lnTo>
                    <a:pt x="1744" y="1251"/>
                  </a:lnTo>
                  <a:lnTo>
                    <a:pt x="1767" y="1212"/>
                  </a:lnTo>
                  <a:lnTo>
                    <a:pt x="1786" y="1177"/>
                  </a:lnTo>
                  <a:lnTo>
                    <a:pt x="1802" y="1144"/>
                  </a:lnTo>
                  <a:lnTo>
                    <a:pt x="1816" y="1115"/>
                  </a:lnTo>
                  <a:lnTo>
                    <a:pt x="1827" y="1089"/>
                  </a:lnTo>
                  <a:lnTo>
                    <a:pt x="1835" y="1066"/>
                  </a:lnTo>
                  <a:lnTo>
                    <a:pt x="1842" y="1047"/>
                  </a:lnTo>
                  <a:lnTo>
                    <a:pt x="1847" y="1031"/>
                  </a:lnTo>
                  <a:lnTo>
                    <a:pt x="1850" y="1018"/>
                  </a:lnTo>
                  <a:lnTo>
                    <a:pt x="1852" y="1009"/>
                  </a:lnTo>
                  <a:lnTo>
                    <a:pt x="1853" y="1004"/>
                  </a:lnTo>
                  <a:lnTo>
                    <a:pt x="1853" y="1002"/>
                  </a:lnTo>
                  <a:lnTo>
                    <a:pt x="1859" y="949"/>
                  </a:lnTo>
                  <a:lnTo>
                    <a:pt x="1862" y="901"/>
                  </a:lnTo>
                  <a:lnTo>
                    <a:pt x="1860" y="855"/>
                  </a:lnTo>
                  <a:lnTo>
                    <a:pt x="1856" y="813"/>
                  </a:lnTo>
                  <a:lnTo>
                    <a:pt x="1849" y="775"/>
                  </a:lnTo>
                  <a:lnTo>
                    <a:pt x="1839" y="740"/>
                  </a:lnTo>
                  <a:lnTo>
                    <a:pt x="1826" y="708"/>
                  </a:lnTo>
                  <a:lnTo>
                    <a:pt x="1811" y="679"/>
                  </a:lnTo>
                  <a:lnTo>
                    <a:pt x="1793" y="653"/>
                  </a:lnTo>
                  <a:lnTo>
                    <a:pt x="1775" y="629"/>
                  </a:lnTo>
                  <a:lnTo>
                    <a:pt x="1755" y="608"/>
                  </a:lnTo>
                  <a:lnTo>
                    <a:pt x="1734" y="590"/>
                  </a:lnTo>
                  <a:lnTo>
                    <a:pt x="1711" y="574"/>
                  </a:lnTo>
                  <a:lnTo>
                    <a:pt x="1688" y="559"/>
                  </a:lnTo>
                  <a:lnTo>
                    <a:pt x="1664" y="547"/>
                  </a:lnTo>
                  <a:lnTo>
                    <a:pt x="1639" y="537"/>
                  </a:lnTo>
                  <a:lnTo>
                    <a:pt x="1616" y="528"/>
                  </a:lnTo>
                  <a:lnTo>
                    <a:pt x="1592" y="521"/>
                  </a:lnTo>
                  <a:lnTo>
                    <a:pt x="1569" y="515"/>
                  </a:lnTo>
                  <a:lnTo>
                    <a:pt x="1546" y="511"/>
                  </a:lnTo>
                  <a:lnTo>
                    <a:pt x="1524" y="507"/>
                  </a:lnTo>
                  <a:lnTo>
                    <a:pt x="1504" y="505"/>
                  </a:lnTo>
                  <a:lnTo>
                    <a:pt x="1484" y="503"/>
                  </a:lnTo>
                  <a:lnTo>
                    <a:pt x="1467" y="502"/>
                  </a:lnTo>
                  <a:lnTo>
                    <a:pt x="1452" y="502"/>
                  </a:lnTo>
                  <a:lnTo>
                    <a:pt x="1440" y="502"/>
                  </a:lnTo>
                  <a:close/>
                  <a:moveTo>
                    <a:pt x="1472" y="0"/>
                  </a:moveTo>
                  <a:lnTo>
                    <a:pt x="1509" y="1"/>
                  </a:lnTo>
                  <a:lnTo>
                    <a:pt x="1548" y="3"/>
                  </a:lnTo>
                  <a:lnTo>
                    <a:pt x="1588" y="7"/>
                  </a:lnTo>
                  <a:lnTo>
                    <a:pt x="1629" y="12"/>
                  </a:lnTo>
                  <a:lnTo>
                    <a:pt x="1672" y="20"/>
                  </a:lnTo>
                  <a:lnTo>
                    <a:pt x="1715" y="30"/>
                  </a:lnTo>
                  <a:lnTo>
                    <a:pt x="1759" y="42"/>
                  </a:lnTo>
                  <a:lnTo>
                    <a:pt x="1803" y="56"/>
                  </a:lnTo>
                  <a:lnTo>
                    <a:pt x="1848" y="75"/>
                  </a:lnTo>
                  <a:lnTo>
                    <a:pt x="1893" y="95"/>
                  </a:lnTo>
                  <a:lnTo>
                    <a:pt x="1936" y="118"/>
                  </a:lnTo>
                  <a:lnTo>
                    <a:pt x="1980" y="145"/>
                  </a:lnTo>
                  <a:lnTo>
                    <a:pt x="2023" y="176"/>
                  </a:lnTo>
                  <a:lnTo>
                    <a:pt x="2066" y="210"/>
                  </a:lnTo>
                  <a:lnTo>
                    <a:pt x="2107" y="249"/>
                  </a:lnTo>
                  <a:lnTo>
                    <a:pt x="2148" y="291"/>
                  </a:lnTo>
                  <a:lnTo>
                    <a:pt x="2186" y="338"/>
                  </a:lnTo>
                  <a:lnTo>
                    <a:pt x="2224" y="388"/>
                  </a:lnTo>
                  <a:lnTo>
                    <a:pt x="2258" y="445"/>
                  </a:lnTo>
                  <a:lnTo>
                    <a:pt x="2292" y="506"/>
                  </a:lnTo>
                  <a:lnTo>
                    <a:pt x="2323" y="572"/>
                  </a:lnTo>
                  <a:lnTo>
                    <a:pt x="2324" y="574"/>
                  </a:lnTo>
                  <a:lnTo>
                    <a:pt x="2326" y="580"/>
                  </a:lnTo>
                  <a:lnTo>
                    <a:pt x="2330" y="590"/>
                  </a:lnTo>
                  <a:lnTo>
                    <a:pt x="2335" y="604"/>
                  </a:lnTo>
                  <a:lnTo>
                    <a:pt x="2341" y="621"/>
                  </a:lnTo>
                  <a:lnTo>
                    <a:pt x="2347" y="642"/>
                  </a:lnTo>
                  <a:lnTo>
                    <a:pt x="2354" y="668"/>
                  </a:lnTo>
                  <a:lnTo>
                    <a:pt x="2360" y="696"/>
                  </a:lnTo>
                  <a:lnTo>
                    <a:pt x="2366" y="727"/>
                  </a:lnTo>
                  <a:lnTo>
                    <a:pt x="2372" y="762"/>
                  </a:lnTo>
                  <a:lnTo>
                    <a:pt x="2376" y="800"/>
                  </a:lnTo>
                  <a:lnTo>
                    <a:pt x="2379" y="842"/>
                  </a:lnTo>
                  <a:lnTo>
                    <a:pt x="2380" y="885"/>
                  </a:lnTo>
                  <a:lnTo>
                    <a:pt x="2380" y="933"/>
                  </a:lnTo>
                  <a:lnTo>
                    <a:pt x="2377" y="982"/>
                  </a:lnTo>
                  <a:lnTo>
                    <a:pt x="2372" y="1034"/>
                  </a:lnTo>
                  <a:lnTo>
                    <a:pt x="2363" y="1089"/>
                  </a:lnTo>
                  <a:lnTo>
                    <a:pt x="2351" y="1146"/>
                  </a:lnTo>
                  <a:lnTo>
                    <a:pt x="2337" y="1206"/>
                  </a:lnTo>
                  <a:lnTo>
                    <a:pt x="2319" y="1268"/>
                  </a:lnTo>
                  <a:lnTo>
                    <a:pt x="2297" y="1332"/>
                  </a:lnTo>
                  <a:lnTo>
                    <a:pt x="2270" y="1397"/>
                  </a:lnTo>
                  <a:lnTo>
                    <a:pt x="2239" y="1465"/>
                  </a:lnTo>
                  <a:lnTo>
                    <a:pt x="2202" y="1535"/>
                  </a:lnTo>
                  <a:lnTo>
                    <a:pt x="2161" y="1607"/>
                  </a:lnTo>
                  <a:lnTo>
                    <a:pt x="2114" y="1680"/>
                  </a:lnTo>
                  <a:lnTo>
                    <a:pt x="2062" y="1755"/>
                  </a:lnTo>
                  <a:lnTo>
                    <a:pt x="2004" y="1831"/>
                  </a:lnTo>
                  <a:lnTo>
                    <a:pt x="1938" y="1909"/>
                  </a:lnTo>
                  <a:lnTo>
                    <a:pt x="1937" y="1911"/>
                  </a:lnTo>
                  <a:lnTo>
                    <a:pt x="1931" y="1917"/>
                  </a:lnTo>
                  <a:lnTo>
                    <a:pt x="1923" y="1927"/>
                  </a:lnTo>
                  <a:lnTo>
                    <a:pt x="1911" y="1941"/>
                  </a:lnTo>
                  <a:lnTo>
                    <a:pt x="1895" y="1958"/>
                  </a:lnTo>
                  <a:lnTo>
                    <a:pt x="1875" y="1979"/>
                  </a:lnTo>
                  <a:lnTo>
                    <a:pt x="1853" y="2005"/>
                  </a:lnTo>
                  <a:lnTo>
                    <a:pt x="1828" y="2032"/>
                  </a:lnTo>
                  <a:lnTo>
                    <a:pt x="1798" y="2063"/>
                  </a:lnTo>
                  <a:lnTo>
                    <a:pt x="1765" y="2097"/>
                  </a:lnTo>
                  <a:lnTo>
                    <a:pt x="1730" y="2133"/>
                  </a:lnTo>
                  <a:lnTo>
                    <a:pt x="1689" y="2173"/>
                  </a:lnTo>
                  <a:lnTo>
                    <a:pt x="1646" y="2215"/>
                  </a:lnTo>
                  <a:lnTo>
                    <a:pt x="1600" y="2259"/>
                  </a:lnTo>
                  <a:lnTo>
                    <a:pt x="1550" y="2305"/>
                  </a:lnTo>
                  <a:lnTo>
                    <a:pt x="1498" y="2354"/>
                  </a:lnTo>
                  <a:lnTo>
                    <a:pt x="1441" y="2405"/>
                  </a:lnTo>
                  <a:lnTo>
                    <a:pt x="1381" y="2457"/>
                  </a:lnTo>
                  <a:lnTo>
                    <a:pt x="1318" y="2512"/>
                  </a:lnTo>
                  <a:lnTo>
                    <a:pt x="1253" y="2567"/>
                  </a:lnTo>
                  <a:lnTo>
                    <a:pt x="1183" y="2624"/>
                  </a:lnTo>
                  <a:lnTo>
                    <a:pt x="1110" y="2683"/>
                  </a:lnTo>
                  <a:lnTo>
                    <a:pt x="1108" y="2684"/>
                  </a:lnTo>
                  <a:lnTo>
                    <a:pt x="1102" y="2689"/>
                  </a:lnTo>
                  <a:lnTo>
                    <a:pt x="1091" y="2697"/>
                  </a:lnTo>
                  <a:lnTo>
                    <a:pt x="1077" y="2707"/>
                  </a:lnTo>
                  <a:lnTo>
                    <a:pt x="1060" y="2720"/>
                  </a:lnTo>
                  <a:lnTo>
                    <a:pt x="1040" y="2735"/>
                  </a:lnTo>
                  <a:lnTo>
                    <a:pt x="1018" y="2752"/>
                  </a:lnTo>
                  <a:lnTo>
                    <a:pt x="993" y="2770"/>
                  </a:lnTo>
                  <a:lnTo>
                    <a:pt x="967" y="2790"/>
                  </a:lnTo>
                  <a:lnTo>
                    <a:pt x="939" y="2810"/>
                  </a:lnTo>
                  <a:lnTo>
                    <a:pt x="910" y="2833"/>
                  </a:lnTo>
                  <a:lnTo>
                    <a:pt x="880" y="2855"/>
                  </a:lnTo>
                  <a:lnTo>
                    <a:pt x="850" y="2877"/>
                  </a:lnTo>
                  <a:lnTo>
                    <a:pt x="819" y="2899"/>
                  </a:lnTo>
                  <a:lnTo>
                    <a:pt x="789" y="2922"/>
                  </a:lnTo>
                  <a:lnTo>
                    <a:pt x="759" y="2944"/>
                  </a:lnTo>
                  <a:lnTo>
                    <a:pt x="731" y="2964"/>
                  </a:lnTo>
                  <a:lnTo>
                    <a:pt x="704" y="2984"/>
                  </a:lnTo>
                  <a:lnTo>
                    <a:pt x="677" y="3004"/>
                  </a:lnTo>
                  <a:lnTo>
                    <a:pt x="653" y="3021"/>
                  </a:lnTo>
                  <a:lnTo>
                    <a:pt x="632" y="3036"/>
                  </a:lnTo>
                  <a:lnTo>
                    <a:pt x="613" y="3049"/>
                  </a:lnTo>
                  <a:lnTo>
                    <a:pt x="596" y="3060"/>
                  </a:lnTo>
                  <a:lnTo>
                    <a:pt x="583" y="3068"/>
                  </a:lnTo>
                  <a:lnTo>
                    <a:pt x="581" y="3069"/>
                  </a:lnTo>
                  <a:lnTo>
                    <a:pt x="577" y="3075"/>
                  </a:lnTo>
                  <a:lnTo>
                    <a:pt x="568" y="3081"/>
                  </a:lnTo>
                  <a:lnTo>
                    <a:pt x="557" y="3090"/>
                  </a:lnTo>
                  <a:lnTo>
                    <a:pt x="543" y="3099"/>
                  </a:lnTo>
                  <a:lnTo>
                    <a:pt x="527" y="3109"/>
                  </a:lnTo>
                  <a:lnTo>
                    <a:pt x="506" y="3120"/>
                  </a:lnTo>
                  <a:lnTo>
                    <a:pt x="484" y="3130"/>
                  </a:lnTo>
                  <a:lnTo>
                    <a:pt x="460" y="3139"/>
                  </a:lnTo>
                  <a:lnTo>
                    <a:pt x="432" y="3146"/>
                  </a:lnTo>
                  <a:lnTo>
                    <a:pt x="403" y="3152"/>
                  </a:lnTo>
                  <a:lnTo>
                    <a:pt x="373" y="3156"/>
                  </a:lnTo>
                  <a:lnTo>
                    <a:pt x="339" y="3156"/>
                  </a:lnTo>
                  <a:lnTo>
                    <a:pt x="304" y="3152"/>
                  </a:lnTo>
                  <a:lnTo>
                    <a:pt x="267" y="3144"/>
                  </a:lnTo>
                  <a:lnTo>
                    <a:pt x="229" y="3132"/>
                  </a:lnTo>
                  <a:lnTo>
                    <a:pt x="189" y="3115"/>
                  </a:lnTo>
                  <a:lnTo>
                    <a:pt x="148" y="3092"/>
                  </a:lnTo>
                  <a:lnTo>
                    <a:pt x="146" y="3091"/>
                  </a:lnTo>
                  <a:lnTo>
                    <a:pt x="140" y="3086"/>
                  </a:lnTo>
                  <a:lnTo>
                    <a:pt x="131" y="3079"/>
                  </a:lnTo>
                  <a:lnTo>
                    <a:pt x="118" y="3067"/>
                  </a:lnTo>
                  <a:lnTo>
                    <a:pt x="105" y="3054"/>
                  </a:lnTo>
                  <a:lnTo>
                    <a:pt x="90" y="3038"/>
                  </a:lnTo>
                  <a:lnTo>
                    <a:pt x="74" y="3019"/>
                  </a:lnTo>
                  <a:lnTo>
                    <a:pt x="59" y="2997"/>
                  </a:lnTo>
                  <a:lnTo>
                    <a:pt x="44" y="2972"/>
                  </a:lnTo>
                  <a:lnTo>
                    <a:pt x="29" y="2944"/>
                  </a:lnTo>
                  <a:lnTo>
                    <a:pt x="18" y="2914"/>
                  </a:lnTo>
                  <a:lnTo>
                    <a:pt x="9" y="2881"/>
                  </a:lnTo>
                  <a:lnTo>
                    <a:pt x="3" y="2846"/>
                  </a:lnTo>
                  <a:lnTo>
                    <a:pt x="0" y="2807"/>
                  </a:lnTo>
                  <a:lnTo>
                    <a:pt x="0" y="2801"/>
                  </a:lnTo>
                  <a:lnTo>
                    <a:pt x="0" y="2797"/>
                  </a:lnTo>
                  <a:lnTo>
                    <a:pt x="1" y="2786"/>
                  </a:lnTo>
                  <a:lnTo>
                    <a:pt x="2" y="2771"/>
                  </a:lnTo>
                  <a:lnTo>
                    <a:pt x="4" y="2752"/>
                  </a:lnTo>
                  <a:lnTo>
                    <a:pt x="8" y="2730"/>
                  </a:lnTo>
                  <a:lnTo>
                    <a:pt x="13" y="2708"/>
                  </a:lnTo>
                  <a:lnTo>
                    <a:pt x="21" y="2683"/>
                  </a:lnTo>
                  <a:lnTo>
                    <a:pt x="30" y="2658"/>
                  </a:lnTo>
                  <a:lnTo>
                    <a:pt x="43" y="2632"/>
                  </a:lnTo>
                  <a:lnTo>
                    <a:pt x="58" y="2607"/>
                  </a:lnTo>
                  <a:lnTo>
                    <a:pt x="76" y="2583"/>
                  </a:lnTo>
                  <a:lnTo>
                    <a:pt x="98" y="2559"/>
                  </a:lnTo>
                  <a:lnTo>
                    <a:pt x="124" y="2538"/>
                  </a:lnTo>
                  <a:lnTo>
                    <a:pt x="154" y="2520"/>
                  </a:lnTo>
                  <a:lnTo>
                    <a:pt x="173" y="2509"/>
                  </a:lnTo>
                  <a:lnTo>
                    <a:pt x="197" y="2496"/>
                  </a:lnTo>
                  <a:lnTo>
                    <a:pt x="224" y="2480"/>
                  </a:lnTo>
                  <a:lnTo>
                    <a:pt x="254" y="2463"/>
                  </a:lnTo>
                  <a:lnTo>
                    <a:pt x="287" y="2443"/>
                  </a:lnTo>
                  <a:lnTo>
                    <a:pt x="322" y="2423"/>
                  </a:lnTo>
                  <a:lnTo>
                    <a:pt x="359" y="2400"/>
                  </a:lnTo>
                  <a:lnTo>
                    <a:pt x="399" y="2376"/>
                  </a:lnTo>
                  <a:lnTo>
                    <a:pt x="439" y="2352"/>
                  </a:lnTo>
                  <a:lnTo>
                    <a:pt x="481" y="2327"/>
                  </a:lnTo>
                  <a:lnTo>
                    <a:pt x="525" y="2300"/>
                  </a:lnTo>
                  <a:lnTo>
                    <a:pt x="567" y="2274"/>
                  </a:lnTo>
                  <a:lnTo>
                    <a:pt x="611" y="2247"/>
                  </a:lnTo>
                  <a:lnTo>
                    <a:pt x="654" y="2220"/>
                  </a:lnTo>
                  <a:lnTo>
                    <a:pt x="697" y="2194"/>
                  </a:lnTo>
                  <a:lnTo>
                    <a:pt x="738" y="2168"/>
                  </a:lnTo>
                  <a:lnTo>
                    <a:pt x="779" y="2142"/>
                  </a:lnTo>
                  <a:lnTo>
                    <a:pt x="818" y="2117"/>
                  </a:lnTo>
                  <a:lnTo>
                    <a:pt x="856" y="2094"/>
                  </a:lnTo>
                  <a:lnTo>
                    <a:pt x="890" y="2072"/>
                  </a:lnTo>
                  <a:lnTo>
                    <a:pt x="923" y="2050"/>
                  </a:lnTo>
                  <a:lnTo>
                    <a:pt x="953" y="2031"/>
                  </a:lnTo>
                  <a:lnTo>
                    <a:pt x="980" y="2014"/>
                  </a:lnTo>
                  <a:lnTo>
                    <a:pt x="1003" y="1998"/>
                  </a:lnTo>
                  <a:lnTo>
                    <a:pt x="1023" y="1984"/>
                  </a:lnTo>
                  <a:lnTo>
                    <a:pt x="1038" y="1974"/>
                  </a:lnTo>
                  <a:lnTo>
                    <a:pt x="1049" y="1966"/>
                  </a:lnTo>
                  <a:lnTo>
                    <a:pt x="1048" y="1964"/>
                  </a:lnTo>
                  <a:lnTo>
                    <a:pt x="1042" y="1958"/>
                  </a:lnTo>
                  <a:lnTo>
                    <a:pt x="1034" y="1948"/>
                  </a:lnTo>
                  <a:lnTo>
                    <a:pt x="1022" y="1935"/>
                  </a:lnTo>
                  <a:lnTo>
                    <a:pt x="1008" y="1919"/>
                  </a:lnTo>
                  <a:lnTo>
                    <a:pt x="991" y="1899"/>
                  </a:lnTo>
                  <a:lnTo>
                    <a:pt x="972" y="1877"/>
                  </a:lnTo>
                  <a:lnTo>
                    <a:pt x="951" y="1852"/>
                  </a:lnTo>
                  <a:lnTo>
                    <a:pt x="929" y="1825"/>
                  </a:lnTo>
                  <a:lnTo>
                    <a:pt x="904" y="1794"/>
                  </a:lnTo>
                  <a:lnTo>
                    <a:pt x="879" y="1762"/>
                  </a:lnTo>
                  <a:lnTo>
                    <a:pt x="854" y="1728"/>
                  </a:lnTo>
                  <a:lnTo>
                    <a:pt x="826" y="1693"/>
                  </a:lnTo>
                  <a:lnTo>
                    <a:pt x="800" y="1657"/>
                  </a:lnTo>
                  <a:lnTo>
                    <a:pt x="773" y="1618"/>
                  </a:lnTo>
                  <a:lnTo>
                    <a:pt x="746" y="1579"/>
                  </a:lnTo>
                  <a:lnTo>
                    <a:pt x="719" y="1538"/>
                  </a:lnTo>
                  <a:lnTo>
                    <a:pt x="694" y="1498"/>
                  </a:lnTo>
                  <a:lnTo>
                    <a:pt x="669" y="1456"/>
                  </a:lnTo>
                  <a:lnTo>
                    <a:pt x="646" y="1415"/>
                  </a:lnTo>
                  <a:lnTo>
                    <a:pt x="624" y="1374"/>
                  </a:lnTo>
                  <a:lnTo>
                    <a:pt x="604" y="1333"/>
                  </a:lnTo>
                  <a:lnTo>
                    <a:pt x="585" y="1291"/>
                  </a:lnTo>
                  <a:lnTo>
                    <a:pt x="570" y="1251"/>
                  </a:lnTo>
                  <a:lnTo>
                    <a:pt x="557" y="1211"/>
                  </a:lnTo>
                  <a:lnTo>
                    <a:pt x="546" y="1173"/>
                  </a:lnTo>
                  <a:lnTo>
                    <a:pt x="539" y="1139"/>
                  </a:lnTo>
                  <a:lnTo>
                    <a:pt x="532" y="1104"/>
                  </a:lnTo>
                  <a:lnTo>
                    <a:pt x="526" y="1066"/>
                  </a:lnTo>
                  <a:lnTo>
                    <a:pt x="520" y="1028"/>
                  </a:lnTo>
                  <a:lnTo>
                    <a:pt x="516" y="989"/>
                  </a:lnTo>
                  <a:lnTo>
                    <a:pt x="513" y="948"/>
                  </a:lnTo>
                  <a:lnTo>
                    <a:pt x="511" y="907"/>
                  </a:lnTo>
                  <a:lnTo>
                    <a:pt x="511" y="865"/>
                  </a:lnTo>
                  <a:lnTo>
                    <a:pt x="512" y="822"/>
                  </a:lnTo>
                  <a:lnTo>
                    <a:pt x="516" y="779"/>
                  </a:lnTo>
                  <a:lnTo>
                    <a:pt x="521" y="735"/>
                  </a:lnTo>
                  <a:lnTo>
                    <a:pt x="530" y="691"/>
                  </a:lnTo>
                  <a:lnTo>
                    <a:pt x="539" y="647"/>
                  </a:lnTo>
                  <a:lnTo>
                    <a:pt x="552" y="603"/>
                  </a:lnTo>
                  <a:lnTo>
                    <a:pt x="567" y="559"/>
                  </a:lnTo>
                  <a:lnTo>
                    <a:pt x="584" y="516"/>
                  </a:lnTo>
                  <a:lnTo>
                    <a:pt x="606" y="473"/>
                  </a:lnTo>
                  <a:lnTo>
                    <a:pt x="630" y="431"/>
                  </a:lnTo>
                  <a:lnTo>
                    <a:pt x="657" y="389"/>
                  </a:lnTo>
                  <a:lnTo>
                    <a:pt x="689" y="349"/>
                  </a:lnTo>
                  <a:lnTo>
                    <a:pt x="723" y="309"/>
                  </a:lnTo>
                  <a:lnTo>
                    <a:pt x="761" y="272"/>
                  </a:lnTo>
                  <a:lnTo>
                    <a:pt x="804" y="235"/>
                  </a:lnTo>
                  <a:lnTo>
                    <a:pt x="851" y="199"/>
                  </a:lnTo>
                  <a:lnTo>
                    <a:pt x="901" y="166"/>
                  </a:lnTo>
                  <a:lnTo>
                    <a:pt x="956" y="133"/>
                  </a:lnTo>
                  <a:lnTo>
                    <a:pt x="1016" y="103"/>
                  </a:lnTo>
                  <a:lnTo>
                    <a:pt x="1080" y="76"/>
                  </a:lnTo>
                  <a:lnTo>
                    <a:pt x="1150" y="49"/>
                  </a:lnTo>
                  <a:lnTo>
                    <a:pt x="1225" y="26"/>
                  </a:lnTo>
                  <a:lnTo>
                    <a:pt x="1227" y="25"/>
                  </a:lnTo>
                  <a:lnTo>
                    <a:pt x="1233" y="24"/>
                  </a:lnTo>
                  <a:lnTo>
                    <a:pt x="1243" y="22"/>
                  </a:lnTo>
                  <a:lnTo>
                    <a:pt x="1257" y="19"/>
                  </a:lnTo>
                  <a:lnTo>
                    <a:pt x="1274" y="16"/>
                  </a:lnTo>
                  <a:lnTo>
                    <a:pt x="1294" y="12"/>
                  </a:lnTo>
                  <a:lnTo>
                    <a:pt x="1317" y="9"/>
                  </a:lnTo>
                  <a:lnTo>
                    <a:pt x="1344" y="6"/>
                  </a:lnTo>
                  <a:lnTo>
                    <a:pt x="1372" y="3"/>
                  </a:lnTo>
                  <a:lnTo>
                    <a:pt x="1403" y="1"/>
                  </a:lnTo>
                  <a:lnTo>
                    <a:pt x="1437" y="0"/>
                  </a:lnTo>
                  <a:lnTo>
                    <a:pt x="14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690"/>
            <p:cNvSpPr>
              <a:spLocks/>
            </p:cNvSpPr>
            <p:nvPr/>
          </p:nvSpPr>
          <p:spPr bwMode="auto">
            <a:xfrm>
              <a:off x="3327400" y="6669088"/>
              <a:ext cx="214312" cy="165100"/>
            </a:xfrm>
            <a:custGeom>
              <a:avLst/>
              <a:gdLst>
                <a:gd name="T0" fmla="*/ 1233 w 1353"/>
                <a:gd name="T1" fmla="*/ 436 h 1044"/>
                <a:gd name="T2" fmla="*/ 1240 w 1353"/>
                <a:gd name="T3" fmla="*/ 443 h 1044"/>
                <a:gd name="T4" fmla="*/ 1258 w 1353"/>
                <a:gd name="T5" fmla="*/ 462 h 1044"/>
                <a:gd name="T6" fmla="*/ 1282 w 1353"/>
                <a:gd name="T7" fmla="*/ 493 h 1044"/>
                <a:gd name="T8" fmla="*/ 1308 w 1353"/>
                <a:gd name="T9" fmla="*/ 534 h 1044"/>
                <a:gd name="T10" fmla="*/ 1332 w 1353"/>
                <a:gd name="T11" fmla="*/ 584 h 1044"/>
                <a:gd name="T12" fmla="*/ 1348 w 1353"/>
                <a:gd name="T13" fmla="*/ 642 h 1044"/>
                <a:gd name="T14" fmla="*/ 1353 w 1353"/>
                <a:gd name="T15" fmla="*/ 708 h 1044"/>
                <a:gd name="T16" fmla="*/ 1342 w 1353"/>
                <a:gd name="T17" fmla="*/ 779 h 1044"/>
                <a:gd name="T18" fmla="*/ 1309 w 1353"/>
                <a:gd name="T19" fmla="*/ 856 h 1044"/>
                <a:gd name="T20" fmla="*/ 1255 w 1353"/>
                <a:gd name="T21" fmla="*/ 932 h 1044"/>
                <a:gd name="T22" fmla="*/ 1194 w 1353"/>
                <a:gd name="T23" fmla="*/ 989 h 1044"/>
                <a:gd name="T24" fmla="*/ 1131 w 1353"/>
                <a:gd name="T25" fmla="*/ 1023 h 1044"/>
                <a:gd name="T26" fmla="*/ 1067 w 1353"/>
                <a:gd name="T27" fmla="*/ 1041 h 1044"/>
                <a:gd name="T28" fmla="*/ 1005 w 1353"/>
                <a:gd name="T29" fmla="*/ 1044 h 1044"/>
                <a:gd name="T30" fmla="*/ 945 w 1353"/>
                <a:gd name="T31" fmla="*/ 1036 h 1044"/>
                <a:gd name="T32" fmla="*/ 890 w 1353"/>
                <a:gd name="T33" fmla="*/ 1020 h 1044"/>
                <a:gd name="T34" fmla="*/ 843 w 1353"/>
                <a:gd name="T35" fmla="*/ 1000 h 1044"/>
                <a:gd name="T36" fmla="*/ 803 w 1353"/>
                <a:gd name="T37" fmla="*/ 978 h 1044"/>
                <a:gd name="T38" fmla="*/ 774 w 1353"/>
                <a:gd name="T39" fmla="*/ 958 h 1044"/>
                <a:gd name="T40" fmla="*/ 747 w 1353"/>
                <a:gd name="T41" fmla="*/ 939 h 1044"/>
                <a:gd name="T42" fmla="*/ 706 w 1353"/>
                <a:gd name="T43" fmla="*/ 909 h 1044"/>
                <a:gd name="T44" fmla="*/ 651 w 1353"/>
                <a:gd name="T45" fmla="*/ 868 h 1044"/>
                <a:gd name="T46" fmla="*/ 587 w 1353"/>
                <a:gd name="T47" fmla="*/ 821 h 1044"/>
                <a:gd name="T48" fmla="*/ 515 w 1353"/>
                <a:gd name="T49" fmla="*/ 766 h 1044"/>
                <a:gd name="T50" fmla="*/ 438 w 1353"/>
                <a:gd name="T51" fmla="*/ 707 h 1044"/>
                <a:gd name="T52" fmla="*/ 359 w 1353"/>
                <a:gd name="T53" fmla="*/ 646 h 1044"/>
                <a:gd name="T54" fmla="*/ 282 w 1353"/>
                <a:gd name="T55" fmla="*/ 585 h 1044"/>
                <a:gd name="T56" fmla="*/ 206 w 1353"/>
                <a:gd name="T57" fmla="*/ 524 h 1044"/>
                <a:gd name="T58" fmla="*/ 135 w 1353"/>
                <a:gd name="T59" fmla="*/ 466 h 1044"/>
                <a:gd name="T60" fmla="*/ 73 w 1353"/>
                <a:gd name="T61" fmla="*/ 413 h 1044"/>
                <a:gd name="T62" fmla="*/ 20 w 1353"/>
                <a:gd name="T63" fmla="*/ 365 h 1044"/>
                <a:gd name="T64" fmla="*/ 539 w 1353"/>
                <a:gd name="T65" fmla="*/ 0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53" h="1044">
                  <a:moveTo>
                    <a:pt x="539" y="0"/>
                  </a:moveTo>
                  <a:lnTo>
                    <a:pt x="1233" y="436"/>
                  </a:lnTo>
                  <a:lnTo>
                    <a:pt x="1235" y="438"/>
                  </a:lnTo>
                  <a:lnTo>
                    <a:pt x="1240" y="443"/>
                  </a:lnTo>
                  <a:lnTo>
                    <a:pt x="1249" y="451"/>
                  </a:lnTo>
                  <a:lnTo>
                    <a:pt x="1258" y="462"/>
                  </a:lnTo>
                  <a:lnTo>
                    <a:pt x="1270" y="476"/>
                  </a:lnTo>
                  <a:lnTo>
                    <a:pt x="1282" y="493"/>
                  </a:lnTo>
                  <a:lnTo>
                    <a:pt x="1295" y="512"/>
                  </a:lnTo>
                  <a:lnTo>
                    <a:pt x="1308" y="534"/>
                  </a:lnTo>
                  <a:lnTo>
                    <a:pt x="1320" y="557"/>
                  </a:lnTo>
                  <a:lnTo>
                    <a:pt x="1332" y="584"/>
                  </a:lnTo>
                  <a:lnTo>
                    <a:pt x="1341" y="612"/>
                  </a:lnTo>
                  <a:lnTo>
                    <a:pt x="1348" y="642"/>
                  </a:lnTo>
                  <a:lnTo>
                    <a:pt x="1352" y="674"/>
                  </a:lnTo>
                  <a:lnTo>
                    <a:pt x="1353" y="708"/>
                  </a:lnTo>
                  <a:lnTo>
                    <a:pt x="1349" y="743"/>
                  </a:lnTo>
                  <a:lnTo>
                    <a:pt x="1342" y="779"/>
                  </a:lnTo>
                  <a:lnTo>
                    <a:pt x="1329" y="816"/>
                  </a:lnTo>
                  <a:lnTo>
                    <a:pt x="1309" y="856"/>
                  </a:lnTo>
                  <a:lnTo>
                    <a:pt x="1284" y="895"/>
                  </a:lnTo>
                  <a:lnTo>
                    <a:pt x="1255" y="932"/>
                  </a:lnTo>
                  <a:lnTo>
                    <a:pt x="1225" y="963"/>
                  </a:lnTo>
                  <a:lnTo>
                    <a:pt x="1194" y="989"/>
                  </a:lnTo>
                  <a:lnTo>
                    <a:pt x="1162" y="1008"/>
                  </a:lnTo>
                  <a:lnTo>
                    <a:pt x="1131" y="1023"/>
                  </a:lnTo>
                  <a:lnTo>
                    <a:pt x="1099" y="1034"/>
                  </a:lnTo>
                  <a:lnTo>
                    <a:pt x="1067" y="1041"/>
                  </a:lnTo>
                  <a:lnTo>
                    <a:pt x="1036" y="1044"/>
                  </a:lnTo>
                  <a:lnTo>
                    <a:pt x="1005" y="1044"/>
                  </a:lnTo>
                  <a:lnTo>
                    <a:pt x="974" y="1041"/>
                  </a:lnTo>
                  <a:lnTo>
                    <a:pt x="945" y="1036"/>
                  </a:lnTo>
                  <a:lnTo>
                    <a:pt x="917" y="1029"/>
                  </a:lnTo>
                  <a:lnTo>
                    <a:pt x="890" y="1020"/>
                  </a:lnTo>
                  <a:lnTo>
                    <a:pt x="866" y="1010"/>
                  </a:lnTo>
                  <a:lnTo>
                    <a:pt x="843" y="1000"/>
                  </a:lnTo>
                  <a:lnTo>
                    <a:pt x="821" y="989"/>
                  </a:lnTo>
                  <a:lnTo>
                    <a:pt x="803" y="978"/>
                  </a:lnTo>
                  <a:lnTo>
                    <a:pt x="787" y="967"/>
                  </a:lnTo>
                  <a:lnTo>
                    <a:pt x="774" y="958"/>
                  </a:lnTo>
                  <a:lnTo>
                    <a:pt x="763" y="950"/>
                  </a:lnTo>
                  <a:lnTo>
                    <a:pt x="747" y="939"/>
                  </a:lnTo>
                  <a:lnTo>
                    <a:pt x="728" y="925"/>
                  </a:lnTo>
                  <a:lnTo>
                    <a:pt x="706" y="909"/>
                  </a:lnTo>
                  <a:lnTo>
                    <a:pt x="679" y="889"/>
                  </a:lnTo>
                  <a:lnTo>
                    <a:pt x="651" y="868"/>
                  </a:lnTo>
                  <a:lnTo>
                    <a:pt x="620" y="845"/>
                  </a:lnTo>
                  <a:lnTo>
                    <a:pt x="587" y="821"/>
                  </a:lnTo>
                  <a:lnTo>
                    <a:pt x="552" y="793"/>
                  </a:lnTo>
                  <a:lnTo>
                    <a:pt x="515" y="766"/>
                  </a:lnTo>
                  <a:lnTo>
                    <a:pt x="477" y="738"/>
                  </a:lnTo>
                  <a:lnTo>
                    <a:pt x="438" y="707"/>
                  </a:lnTo>
                  <a:lnTo>
                    <a:pt x="399" y="677"/>
                  </a:lnTo>
                  <a:lnTo>
                    <a:pt x="359" y="646"/>
                  </a:lnTo>
                  <a:lnTo>
                    <a:pt x="320" y="616"/>
                  </a:lnTo>
                  <a:lnTo>
                    <a:pt x="282" y="585"/>
                  </a:lnTo>
                  <a:lnTo>
                    <a:pt x="243" y="554"/>
                  </a:lnTo>
                  <a:lnTo>
                    <a:pt x="206" y="524"/>
                  </a:lnTo>
                  <a:lnTo>
                    <a:pt x="169" y="495"/>
                  </a:lnTo>
                  <a:lnTo>
                    <a:pt x="135" y="466"/>
                  </a:lnTo>
                  <a:lnTo>
                    <a:pt x="102" y="439"/>
                  </a:lnTo>
                  <a:lnTo>
                    <a:pt x="73" y="413"/>
                  </a:lnTo>
                  <a:lnTo>
                    <a:pt x="46" y="388"/>
                  </a:lnTo>
                  <a:lnTo>
                    <a:pt x="20" y="365"/>
                  </a:lnTo>
                  <a:lnTo>
                    <a:pt x="0" y="345"/>
                  </a:lnTo>
                  <a:lnTo>
                    <a:pt x="5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9201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D05A"/>
        </a:solidFill>
        <a:effectLst/>
      </p:bgPr>
    </p:bg>
    <p:spTree>
      <p:nvGrpSpPr>
        <p:cNvPr id="1" name=""/>
        <p:cNvGrpSpPr/>
        <p:nvPr/>
      </p:nvGrpSpPr>
      <p:grpSpPr>
        <a:xfrm>
          <a:off x="0" y="0"/>
          <a:ext cx="0" cy="0"/>
          <a:chOff x="0" y="0"/>
          <a:chExt cx="0" cy="0"/>
        </a:xfrm>
      </p:grpSpPr>
      <p:sp>
        <p:nvSpPr>
          <p:cNvPr id="2" name="Freeform 2"/>
          <p:cNvSpPr/>
          <p:nvPr/>
        </p:nvSpPr>
        <p:spPr>
          <a:xfrm>
            <a:off x="0" y="0"/>
            <a:ext cx="18815088" cy="6835157"/>
          </a:xfrm>
          <a:custGeom>
            <a:avLst/>
            <a:gdLst/>
            <a:ahLst/>
            <a:cxnLst/>
            <a:rect l="l" t="t" r="r" b="b"/>
            <a:pathLst>
              <a:path w="18815088" h="6835157">
                <a:moveTo>
                  <a:pt x="0" y="0"/>
                </a:moveTo>
                <a:lnTo>
                  <a:pt x="18815088" y="0"/>
                </a:lnTo>
                <a:lnTo>
                  <a:pt x="18815088" y="6835157"/>
                </a:lnTo>
                <a:lnTo>
                  <a:pt x="0" y="6835157"/>
                </a:lnTo>
                <a:lnTo>
                  <a:pt x="0" y="0"/>
                </a:lnTo>
                <a:close/>
              </a:path>
            </a:pathLst>
          </a:custGeom>
          <a:blipFill>
            <a:blip r:embed="rId3">
              <a:alphaModFix amt="21999"/>
            </a:blip>
            <a:stretch>
              <a:fillRect t="-24292" r="-53005" b="-156316"/>
            </a:stretch>
          </a:blipFill>
        </p:spPr>
      </p:sp>
      <p:grpSp>
        <p:nvGrpSpPr>
          <p:cNvPr id="3" name="Group 3"/>
          <p:cNvGrpSpPr/>
          <p:nvPr/>
        </p:nvGrpSpPr>
        <p:grpSpPr>
          <a:xfrm>
            <a:off x="5410199" y="2235701"/>
            <a:ext cx="6019799" cy="4555427"/>
            <a:chOff x="0" y="0"/>
            <a:chExt cx="6602210" cy="5188306"/>
          </a:xfrm>
        </p:grpSpPr>
        <p:sp>
          <p:nvSpPr>
            <p:cNvPr id="4" name="AutoShape 4"/>
            <p:cNvSpPr/>
            <p:nvPr/>
          </p:nvSpPr>
          <p:spPr>
            <a:xfrm>
              <a:off x="0" y="0"/>
              <a:ext cx="6602210" cy="4609104"/>
            </a:xfrm>
            <a:prstGeom prst="rect">
              <a:avLst/>
            </a:prstGeom>
            <a:solidFill>
              <a:srgbClr val="0097B2"/>
            </a:solidFill>
          </p:spPr>
        </p:sp>
        <p:grpSp>
          <p:nvGrpSpPr>
            <p:cNvPr id="5" name="Group 5"/>
            <p:cNvGrpSpPr/>
            <p:nvPr/>
          </p:nvGrpSpPr>
          <p:grpSpPr>
            <a:xfrm rot="-2700000">
              <a:off x="2801511" y="3983544"/>
              <a:ext cx="999188" cy="997589"/>
              <a:chOff x="0" y="0"/>
              <a:chExt cx="6350000" cy="6339840"/>
            </a:xfrm>
          </p:grpSpPr>
          <p:sp>
            <p:nvSpPr>
              <p:cNvPr id="6" name="Freeform 6"/>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0097B2"/>
              </a:solidFill>
            </p:spPr>
          </p:sp>
        </p:grpSp>
      </p:grpSp>
      <p:sp>
        <p:nvSpPr>
          <p:cNvPr id="18" name="TextBox 18"/>
          <p:cNvSpPr txBox="1"/>
          <p:nvPr/>
        </p:nvSpPr>
        <p:spPr>
          <a:xfrm>
            <a:off x="1752600" y="596066"/>
            <a:ext cx="13868401" cy="966034"/>
          </a:xfrm>
          <a:prstGeom prst="rect">
            <a:avLst/>
          </a:prstGeom>
        </p:spPr>
        <p:txBody>
          <a:bodyPr wrap="square" lIns="0" tIns="0" rIns="0" bIns="0" rtlCol="0" anchor="t">
            <a:spAutoFit/>
          </a:bodyPr>
          <a:lstStyle/>
          <a:p>
            <a:pPr algn="ctr">
              <a:lnSpc>
                <a:spcPts val="8400"/>
              </a:lnSpc>
            </a:pPr>
            <a:r>
              <a:rPr lang="ru-RU" sz="4800" b="1" spc="179" dirty="0">
                <a:solidFill>
                  <a:srgbClr val="0097B2"/>
                </a:solidFill>
                <a:latin typeface="Lora Bold"/>
                <a:ea typeface="Lora Bold"/>
                <a:cs typeface="Lora Bold"/>
                <a:sym typeface="Lora Bold"/>
              </a:rPr>
              <a:t>Принятые нормативные правовые акты</a:t>
            </a:r>
            <a:endParaRPr lang="en-US" sz="4800" b="1" spc="179" dirty="0">
              <a:solidFill>
                <a:srgbClr val="0097B2"/>
              </a:solidFill>
              <a:latin typeface="Lora Bold"/>
              <a:ea typeface="Lora Bold"/>
              <a:cs typeface="Lora Bold"/>
              <a:sym typeface="Lora Bold"/>
            </a:endParaRPr>
          </a:p>
        </p:txBody>
      </p:sp>
      <p:sp>
        <p:nvSpPr>
          <p:cNvPr id="20" name="TextBox 20"/>
          <p:cNvSpPr txBox="1"/>
          <p:nvPr/>
        </p:nvSpPr>
        <p:spPr>
          <a:xfrm>
            <a:off x="3276600" y="7093320"/>
            <a:ext cx="11125200" cy="2462213"/>
          </a:xfrm>
          <a:prstGeom prst="rect">
            <a:avLst/>
          </a:prstGeom>
        </p:spPr>
        <p:txBody>
          <a:bodyPr wrap="square" lIns="0" tIns="0" rIns="0" bIns="0" rtlCol="0" anchor="t">
            <a:spAutoFit/>
          </a:bodyPr>
          <a:lstStyle/>
          <a:p>
            <a:pPr algn="just">
              <a:lnSpc>
                <a:spcPts val="3159"/>
              </a:lnSpc>
            </a:pPr>
            <a:r>
              <a:rPr lang="kk-KZ" sz="2400" b="1" dirty="0"/>
              <a:t>Жергілікті бюджеттен қаржыландырылатын ұйымдар қызметкерлерінің базалық жалақысына ынталандырушы үстемеақыларын белгілеу туралы. </a:t>
            </a:r>
            <a:r>
              <a:rPr lang="kk-KZ" sz="2400" dirty="0"/>
              <a:t>Жергілікті бюджеттен қаржыландырылатын ұйымдар мен мекемелердің — атап айтқанда, ішкі саясат, кәсіпкерлік және ауыл шаруашылығы, мәдениет және тілдерді дамыту бөлімдерінің, сондай-ақ жастар ресурстық орталығының — қызметкерлерінің базалық жалақысына ынталандырушы үстемеақылар белгіленді.</a:t>
            </a:r>
            <a:endParaRPr lang="en-US" sz="2106" b="1" spc="21" dirty="0">
              <a:solidFill>
                <a:srgbClr val="1C2529"/>
              </a:solidFill>
              <a:latin typeface="Lora Bold"/>
              <a:ea typeface="Lora Bold"/>
              <a:cs typeface="Lora Bold"/>
              <a:sym typeface="Lora Bold"/>
            </a:endParaRPr>
          </a:p>
        </p:txBody>
      </p:sp>
      <p:grpSp>
        <p:nvGrpSpPr>
          <p:cNvPr id="17" name="Группа 16"/>
          <p:cNvGrpSpPr/>
          <p:nvPr/>
        </p:nvGrpSpPr>
        <p:grpSpPr>
          <a:xfrm>
            <a:off x="6841291" y="3432560"/>
            <a:ext cx="3369509" cy="1787140"/>
            <a:chOff x="6841291" y="3432560"/>
            <a:chExt cx="3369509" cy="1787140"/>
          </a:xfrm>
        </p:grpSpPr>
        <p:grpSp>
          <p:nvGrpSpPr>
            <p:cNvPr id="9" name="Group 776"/>
            <p:cNvGrpSpPr/>
            <p:nvPr/>
          </p:nvGrpSpPr>
          <p:grpSpPr>
            <a:xfrm>
              <a:off x="6841291" y="3432560"/>
              <a:ext cx="3369509" cy="1787140"/>
              <a:chOff x="1644650" y="5130801"/>
              <a:chExt cx="574676" cy="304800"/>
            </a:xfrm>
            <a:solidFill>
              <a:schemeClr val="bg1"/>
            </a:solidFill>
          </p:grpSpPr>
          <p:sp>
            <p:nvSpPr>
              <p:cNvPr id="11" name="Freeform 84"/>
              <p:cNvSpPr>
                <a:spLocks/>
              </p:cNvSpPr>
              <p:nvPr/>
            </p:nvSpPr>
            <p:spPr bwMode="auto">
              <a:xfrm>
                <a:off x="1725613" y="5262563"/>
                <a:ext cx="52388" cy="50800"/>
              </a:xfrm>
              <a:custGeom>
                <a:avLst/>
                <a:gdLst>
                  <a:gd name="T0" fmla="*/ 164 w 328"/>
                  <a:gd name="T1" fmla="*/ 0 h 328"/>
                  <a:gd name="T2" fmla="*/ 198 w 328"/>
                  <a:gd name="T3" fmla="*/ 4 h 328"/>
                  <a:gd name="T4" fmla="*/ 229 w 328"/>
                  <a:gd name="T5" fmla="*/ 13 h 328"/>
                  <a:gd name="T6" fmla="*/ 256 w 328"/>
                  <a:gd name="T7" fmla="*/ 29 h 328"/>
                  <a:gd name="T8" fmla="*/ 280 w 328"/>
                  <a:gd name="T9" fmla="*/ 49 h 328"/>
                  <a:gd name="T10" fmla="*/ 300 w 328"/>
                  <a:gd name="T11" fmla="*/ 73 h 328"/>
                  <a:gd name="T12" fmla="*/ 315 w 328"/>
                  <a:gd name="T13" fmla="*/ 100 h 328"/>
                  <a:gd name="T14" fmla="*/ 325 w 328"/>
                  <a:gd name="T15" fmla="*/ 131 h 328"/>
                  <a:gd name="T16" fmla="*/ 328 w 328"/>
                  <a:gd name="T17" fmla="*/ 163 h 328"/>
                  <a:gd name="T18" fmla="*/ 325 w 328"/>
                  <a:gd name="T19" fmla="*/ 196 h 328"/>
                  <a:gd name="T20" fmla="*/ 315 w 328"/>
                  <a:gd name="T21" fmla="*/ 227 h 328"/>
                  <a:gd name="T22" fmla="*/ 300 w 328"/>
                  <a:gd name="T23" fmla="*/ 255 h 328"/>
                  <a:gd name="T24" fmla="*/ 280 w 328"/>
                  <a:gd name="T25" fmla="*/ 280 h 328"/>
                  <a:gd name="T26" fmla="*/ 256 w 328"/>
                  <a:gd name="T27" fmla="*/ 299 h 328"/>
                  <a:gd name="T28" fmla="*/ 229 w 328"/>
                  <a:gd name="T29" fmla="*/ 315 h 328"/>
                  <a:gd name="T30" fmla="*/ 198 w 328"/>
                  <a:gd name="T31" fmla="*/ 324 h 328"/>
                  <a:gd name="T32" fmla="*/ 164 w 328"/>
                  <a:gd name="T33" fmla="*/ 328 h 328"/>
                  <a:gd name="T34" fmla="*/ 131 w 328"/>
                  <a:gd name="T35" fmla="*/ 324 h 328"/>
                  <a:gd name="T36" fmla="*/ 100 w 328"/>
                  <a:gd name="T37" fmla="*/ 315 h 328"/>
                  <a:gd name="T38" fmla="*/ 73 w 328"/>
                  <a:gd name="T39" fmla="*/ 299 h 328"/>
                  <a:gd name="T40" fmla="*/ 49 w 328"/>
                  <a:gd name="T41" fmla="*/ 280 h 328"/>
                  <a:gd name="T42" fmla="*/ 29 w 328"/>
                  <a:gd name="T43" fmla="*/ 255 h 328"/>
                  <a:gd name="T44" fmla="*/ 14 w 328"/>
                  <a:gd name="T45" fmla="*/ 227 h 328"/>
                  <a:gd name="T46" fmla="*/ 4 w 328"/>
                  <a:gd name="T47" fmla="*/ 196 h 328"/>
                  <a:gd name="T48" fmla="*/ 0 w 328"/>
                  <a:gd name="T49" fmla="*/ 163 h 328"/>
                  <a:gd name="T50" fmla="*/ 4 w 328"/>
                  <a:gd name="T51" fmla="*/ 131 h 328"/>
                  <a:gd name="T52" fmla="*/ 14 w 328"/>
                  <a:gd name="T53" fmla="*/ 100 h 328"/>
                  <a:gd name="T54" fmla="*/ 29 w 328"/>
                  <a:gd name="T55" fmla="*/ 73 h 328"/>
                  <a:gd name="T56" fmla="*/ 49 w 328"/>
                  <a:gd name="T57" fmla="*/ 49 h 328"/>
                  <a:gd name="T58" fmla="*/ 73 w 328"/>
                  <a:gd name="T59" fmla="*/ 29 h 328"/>
                  <a:gd name="T60" fmla="*/ 100 w 328"/>
                  <a:gd name="T61" fmla="*/ 13 h 328"/>
                  <a:gd name="T62" fmla="*/ 131 w 328"/>
                  <a:gd name="T63" fmla="*/ 4 h 328"/>
                  <a:gd name="T64" fmla="*/ 164 w 328"/>
                  <a:gd name="T65"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8" h="328">
                    <a:moveTo>
                      <a:pt x="164" y="0"/>
                    </a:moveTo>
                    <a:lnTo>
                      <a:pt x="198" y="4"/>
                    </a:lnTo>
                    <a:lnTo>
                      <a:pt x="229" y="13"/>
                    </a:lnTo>
                    <a:lnTo>
                      <a:pt x="256" y="29"/>
                    </a:lnTo>
                    <a:lnTo>
                      <a:pt x="280" y="49"/>
                    </a:lnTo>
                    <a:lnTo>
                      <a:pt x="300" y="73"/>
                    </a:lnTo>
                    <a:lnTo>
                      <a:pt x="315" y="100"/>
                    </a:lnTo>
                    <a:lnTo>
                      <a:pt x="325" y="131"/>
                    </a:lnTo>
                    <a:lnTo>
                      <a:pt x="328" y="163"/>
                    </a:lnTo>
                    <a:lnTo>
                      <a:pt x="325" y="196"/>
                    </a:lnTo>
                    <a:lnTo>
                      <a:pt x="315" y="227"/>
                    </a:lnTo>
                    <a:lnTo>
                      <a:pt x="300" y="255"/>
                    </a:lnTo>
                    <a:lnTo>
                      <a:pt x="280" y="280"/>
                    </a:lnTo>
                    <a:lnTo>
                      <a:pt x="256" y="299"/>
                    </a:lnTo>
                    <a:lnTo>
                      <a:pt x="229" y="315"/>
                    </a:lnTo>
                    <a:lnTo>
                      <a:pt x="198" y="324"/>
                    </a:lnTo>
                    <a:lnTo>
                      <a:pt x="164" y="328"/>
                    </a:lnTo>
                    <a:lnTo>
                      <a:pt x="131" y="324"/>
                    </a:lnTo>
                    <a:lnTo>
                      <a:pt x="100" y="315"/>
                    </a:lnTo>
                    <a:lnTo>
                      <a:pt x="73" y="299"/>
                    </a:lnTo>
                    <a:lnTo>
                      <a:pt x="49" y="280"/>
                    </a:lnTo>
                    <a:lnTo>
                      <a:pt x="29" y="255"/>
                    </a:lnTo>
                    <a:lnTo>
                      <a:pt x="14" y="227"/>
                    </a:lnTo>
                    <a:lnTo>
                      <a:pt x="4" y="196"/>
                    </a:lnTo>
                    <a:lnTo>
                      <a:pt x="0" y="163"/>
                    </a:lnTo>
                    <a:lnTo>
                      <a:pt x="4" y="131"/>
                    </a:lnTo>
                    <a:lnTo>
                      <a:pt x="14" y="100"/>
                    </a:lnTo>
                    <a:lnTo>
                      <a:pt x="29" y="73"/>
                    </a:lnTo>
                    <a:lnTo>
                      <a:pt x="49" y="49"/>
                    </a:lnTo>
                    <a:lnTo>
                      <a:pt x="73" y="29"/>
                    </a:lnTo>
                    <a:lnTo>
                      <a:pt x="100" y="13"/>
                    </a:lnTo>
                    <a:lnTo>
                      <a:pt x="131" y="4"/>
                    </a:lnTo>
                    <a:lnTo>
                      <a:pt x="1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85"/>
              <p:cNvSpPr>
                <a:spLocks/>
              </p:cNvSpPr>
              <p:nvPr/>
            </p:nvSpPr>
            <p:spPr bwMode="auto">
              <a:xfrm>
                <a:off x="1998663" y="5262563"/>
                <a:ext cx="52388" cy="50800"/>
              </a:xfrm>
              <a:custGeom>
                <a:avLst/>
                <a:gdLst>
                  <a:gd name="T0" fmla="*/ 165 w 328"/>
                  <a:gd name="T1" fmla="*/ 0 h 328"/>
                  <a:gd name="T2" fmla="*/ 198 w 328"/>
                  <a:gd name="T3" fmla="*/ 4 h 328"/>
                  <a:gd name="T4" fmla="*/ 228 w 328"/>
                  <a:gd name="T5" fmla="*/ 13 h 328"/>
                  <a:gd name="T6" fmla="*/ 256 w 328"/>
                  <a:gd name="T7" fmla="*/ 29 h 328"/>
                  <a:gd name="T8" fmla="*/ 280 w 328"/>
                  <a:gd name="T9" fmla="*/ 49 h 328"/>
                  <a:gd name="T10" fmla="*/ 300 w 328"/>
                  <a:gd name="T11" fmla="*/ 73 h 328"/>
                  <a:gd name="T12" fmla="*/ 315 w 328"/>
                  <a:gd name="T13" fmla="*/ 100 h 328"/>
                  <a:gd name="T14" fmla="*/ 325 w 328"/>
                  <a:gd name="T15" fmla="*/ 131 h 328"/>
                  <a:gd name="T16" fmla="*/ 328 w 328"/>
                  <a:gd name="T17" fmla="*/ 163 h 328"/>
                  <a:gd name="T18" fmla="*/ 325 w 328"/>
                  <a:gd name="T19" fmla="*/ 196 h 328"/>
                  <a:gd name="T20" fmla="*/ 315 w 328"/>
                  <a:gd name="T21" fmla="*/ 227 h 328"/>
                  <a:gd name="T22" fmla="*/ 300 w 328"/>
                  <a:gd name="T23" fmla="*/ 255 h 328"/>
                  <a:gd name="T24" fmla="*/ 280 w 328"/>
                  <a:gd name="T25" fmla="*/ 280 h 328"/>
                  <a:gd name="T26" fmla="*/ 256 w 328"/>
                  <a:gd name="T27" fmla="*/ 299 h 328"/>
                  <a:gd name="T28" fmla="*/ 228 w 328"/>
                  <a:gd name="T29" fmla="*/ 315 h 328"/>
                  <a:gd name="T30" fmla="*/ 198 w 328"/>
                  <a:gd name="T31" fmla="*/ 324 h 328"/>
                  <a:gd name="T32" fmla="*/ 165 w 328"/>
                  <a:gd name="T33" fmla="*/ 328 h 328"/>
                  <a:gd name="T34" fmla="*/ 131 w 328"/>
                  <a:gd name="T35" fmla="*/ 324 h 328"/>
                  <a:gd name="T36" fmla="*/ 100 w 328"/>
                  <a:gd name="T37" fmla="*/ 315 h 328"/>
                  <a:gd name="T38" fmla="*/ 73 w 328"/>
                  <a:gd name="T39" fmla="*/ 299 h 328"/>
                  <a:gd name="T40" fmla="*/ 49 w 328"/>
                  <a:gd name="T41" fmla="*/ 280 h 328"/>
                  <a:gd name="T42" fmla="*/ 29 w 328"/>
                  <a:gd name="T43" fmla="*/ 255 h 328"/>
                  <a:gd name="T44" fmla="*/ 13 w 328"/>
                  <a:gd name="T45" fmla="*/ 227 h 328"/>
                  <a:gd name="T46" fmla="*/ 4 w 328"/>
                  <a:gd name="T47" fmla="*/ 196 h 328"/>
                  <a:gd name="T48" fmla="*/ 0 w 328"/>
                  <a:gd name="T49" fmla="*/ 163 h 328"/>
                  <a:gd name="T50" fmla="*/ 4 w 328"/>
                  <a:gd name="T51" fmla="*/ 131 h 328"/>
                  <a:gd name="T52" fmla="*/ 13 w 328"/>
                  <a:gd name="T53" fmla="*/ 100 h 328"/>
                  <a:gd name="T54" fmla="*/ 29 w 328"/>
                  <a:gd name="T55" fmla="*/ 73 h 328"/>
                  <a:gd name="T56" fmla="*/ 49 w 328"/>
                  <a:gd name="T57" fmla="*/ 49 h 328"/>
                  <a:gd name="T58" fmla="*/ 73 w 328"/>
                  <a:gd name="T59" fmla="*/ 29 h 328"/>
                  <a:gd name="T60" fmla="*/ 100 w 328"/>
                  <a:gd name="T61" fmla="*/ 13 h 328"/>
                  <a:gd name="T62" fmla="*/ 131 w 328"/>
                  <a:gd name="T63" fmla="*/ 4 h 328"/>
                  <a:gd name="T64" fmla="*/ 165 w 328"/>
                  <a:gd name="T65"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8" h="328">
                    <a:moveTo>
                      <a:pt x="165" y="0"/>
                    </a:moveTo>
                    <a:lnTo>
                      <a:pt x="198" y="4"/>
                    </a:lnTo>
                    <a:lnTo>
                      <a:pt x="228" y="13"/>
                    </a:lnTo>
                    <a:lnTo>
                      <a:pt x="256" y="29"/>
                    </a:lnTo>
                    <a:lnTo>
                      <a:pt x="280" y="49"/>
                    </a:lnTo>
                    <a:lnTo>
                      <a:pt x="300" y="73"/>
                    </a:lnTo>
                    <a:lnTo>
                      <a:pt x="315" y="100"/>
                    </a:lnTo>
                    <a:lnTo>
                      <a:pt x="325" y="131"/>
                    </a:lnTo>
                    <a:lnTo>
                      <a:pt x="328" y="163"/>
                    </a:lnTo>
                    <a:lnTo>
                      <a:pt x="325" y="196"/>
                    </a:lnTo>
                    <a:lnTo>
                      <a:pt x="315" y="227"/>
                    </a:lnTo>
                    <a:lnTo>
                      <a:pt x="300" y="255"/>
                    </a:lnTo>
                    <a:lnTo>
                      <a:pt x="280" y="280"/>
                    </a:lnTo>
                    <a:lnTo>
                      <a:pt x="256" y="299"/>
                    </a:lnTo>
                    <a:lnTo>
                      <a:pt x="228" y="315"/>
                    </a:lnTo>
                    <a:lnTo>
                      <a:pt x="198" y="324"/>
                    </a:lnTo>
                    <a:lnTo>
                      <a:pt x="165" y="328"/>
                    </a:lnTo>
                    <a:lnTo>
                      <a:pt x="131" y="324"/>
                    </a:lnTo>
                    <a:lnTo>
                      <a:pt x="100" y="315"/>
                    </a:lnTo>
                    <a:lnTo>
                      <a:pt x="73" y="299"/>
                    </a:lnTo>
                    <a:lnTo>
                      <a:pt x="49" y="280"/>
                    </a:lnTo>
                    <a:lnTo>
                      <a:pt x="29" y="255"/>
                    </a:lnTo>
                    <a:lnTo>
                      <a:pt x="13" y="227"/>
                    </a:lnTo>
                    <a:lnTo>
                      <a:pt x="4" y="196"/>
                    </a:lnTo>
                    <a:lnTo>
                      <a:pt x="0" y="163"/>
                    </a:lnTo>
                    <a:lnTo>
                      <a:pt x="4" y="131"/>
                    </a:lnTo>
                    <a:lnTo>
                      <a:pt x="13" y="100"/>
                    </a:lnTo>
                    <a:lnTo>
                      <a:pt x="29" y="73"/>
                    </a:lnTo>
                    <a:lnTo>
                      <a:pt x="49" y="49"/>
                    </a:lnTo>
                    <a:lnTo>
                      <a:pt x="73" y="29"/>
                    </a:lnTo>
                    <a:lnTo>
                      <a:pt x="100" y="13"/>
                    </a:lnTo>
                    <a:lnTo>
                      <a:pt x="131" y="4"/>
                    </a:lnTo>
                    <a:lnTo>
                      <a:pt x="1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86"/>
              <p:cNvSpPr>
                <a:spLocks noEditPoints="1"/>
              </p:cNvSpPr>
              <p:nvPr/>
            </p:nvSpPr>
            <p:spPr bwMode="auto">
              <a:xfrm>
                <a:off x="1644650" y="5130801"/>
                <a:ext cx="493713" cy="304800"/>
              </a:xfrm>
              <a:custGeom>
                <a:avLst/>
                <a:gdLst>
                  <a:gd name="T0" fmla="*/ 2881 w 3109"/>
                  <a:gd name="T1" fmla="*/ 1077 h 1921"/>
                  <a:gd name="T2" fmla="*/ 2881 w 3109"/>
                  <a:gd name="T3" fmla="*/ 1077 h 1921"/>
                  <a:gd name="T4" fmla="*/ 2840 w 3109"/>
                  <a:gd name="T5" fmla="*/ 0 h 1921"/>
                  <a:gd name="T6" fmla="*/ 2918 w 3109"/>
                  <a:gd name="T7" fmla="*/ 11 h 1921"/>
                  <a:gd name="T8" fmla="*/ 2987 w 3109"/>
                  <a:gd name="T9" fmla="*/ 42 h 1921"/>
                  <a:gd name="T10" fmla="*/ 3043 w 3109"/>
                  <a:gd name="T11" fmla="*/ 92 h 1921"/>
                  <a:gd name="T12" fmla="*/ 3085 w 3109"/>
                  <a:gd name="T13" fmla="*/ 155 h 1921"/>
                  <a:gd name="T14" fmla="*/ 3107 w 3109"/>
                  <a:gd name="T15" fmla="*/ 229 h 1921"/>
                  <a:gd name="T16" fmla="*/ 3109 w 3109"/>
                  <a:gd name="T17" fmla="*/ 689 h 1921"/>
                  <a:gd name="T18" fmla="*/ 2976 w 3109"/>
                  <a:gd name="T19" fmla="*/ 908 h 1921"/>
                  <a:gd name="T20" fmla="*/ 2968 w 3109"/>
                  <a:gd name="T21" fmla="*/ 963 h 1921"/>
                  <a:gd name="T22" fmla="*/ 2985 w 3109"/>
                  <a:gd name="T23" fmla="*/ 1017 h 1921"/>
                  <a:gd name="T24" fmla="*/ 3012 w 3109"/>
                  <a:gd name="T25" fmla="*/ 1051 h 1921"/>
                  <a:gd name="T26" fmla="*/ 3050 w 3109"/>
                  <a:gd name="T27" fmla="*/ 1074 h 1921"/>
                  <a:gd name="T28" fmla="*/ 2894 w 3109"/>
                  <a:gd name="T29" fmla="*/ 1075 h 1921"/>
                  <a:gd name="T30" fmla="*/ 2881 w 3109"/>
                  <a:gd name="T31" fmla="*/ 546 h 1921"/>
                  <a:gd name="T32" fmla="*/ 2832 w 3109"/>
                  <a:gd name="T33" fmla="*/ 550 h 1921"/>
                  <a:gd name="T34" fmla="*/ 2753 w 3109"/>
                  <a:gd name="T35" fmla="*/ 539 h 1921"/>
                  <a:gd name="T36" fmla="*/ 2684 w 3109"/>
                  <a:gd name="T37" fmla="*/ 507 h 1921"/>
                  <a:gd name="T38" fmla="*/ 2626 w 3109"/>
                  <a:gd name="T39" fmla="*/ 457 h 1921"/>
                  <a:gd name="T40" fmla="*/ 2586 w 3109"/>
                  <a:gd name="T41" fmla="*/ 393 h 1921"/>
                  <a:gd name="T42" fmla="*/ 2563 w 3109"/>
                  <a:gd name="T43" fmla="*/ 318 h 1921"/>
                  <a:gd name="T44" fmla="*/ 2560 w 3109"/>
                  <a:gd name="T45" fmla="*/ 254 h 1921"/>
                  <a:gd name="T46" fmla="*/ 562 w 3109"/>
                  <a:gd name="T47" fmla="*/ 229 h 1921"/>
                  <a:gd name="T48" fmla="*/ 570 w 3109"/>
                  <a:gd name="T49" fmla="*/ 295 h 1921"/>
                  <a:gd name="T50" fmla="*/ 558 w 3109"/>
                  <a:gd name="T51" fmla="*/ 373 h 1921"/>
                  <a:gd name="T52" fmla="*/ 527 w 3109"/>
                  <a:gd name="T53" fmla="*/ 443 h 1921"/>
                  <a:gd name="T54" fmla="*/ 476 w 3109"/>
                  <a:gd name="T55" fmla="*/ 500 h 1921"/>
                  <a:gd name="T56" fmla="*/ 412 w 3109"/>
                  <a:gd name="T57" fmla="*/ 542 h 1921"/>
                  <a:gd name="T58" fmla="*/ 338 w 3109"/>
                  <a:gd name="T59" fmla="*/ 564 h 1921"/>
                  <a:gd name="T60" fmla="*/ 263 w 3109"/>
                  <a:gd name="T61" fmla="*/ 565 h 1921"/>
                  <a:gd name="T62" fmla="*/ 230 w 3109"/>
                  <a:gd name="T63" fmla="*/ 1393 h 1921"/>
                  <a:gd name="T64" fmla="*/ 297 w 3109"/>
                  <a:gd name="T65" fmla="*/ 1386 h 1921"/>
                  <a:gd name="T66" fmla="*/ 376 w 3109"/>
                  <a:gd name="T67" fmla="*/ 1397 h 1921"/>
                  <a:gd name="T68" fmla="*/ 446 w 3109"/>
                  <a:gd name="T69" fmla="*/ 1430 h 1921"/>
                  <a:gd name="T70" fmla="*/ 504 w 3109"/>
                  <a:gd name="T71" fmla="*/ 1479 h 1921"/>
                  <a:gd name="T72" fmla="*/ 545 w 3109"/>
                  <a:gd name="T73" fmla="*/ 1542 h 1921"/>
                  <a:gd name="T74" fmla="*/ 567 w 3109"/>
                  <a:gd name="T75" fmla="*/ 1617 h 1921"/>
                  <a:gd name="T76" fmla="*/ 568 w 3109"/>
                  <a:gd name="T77" fmla="*/ 1691 h 1921"/>
                  <a:gd name="T78" fmla="*/ 2416 w 3109"/>
                  <a:gd name="T79" fmla="*/ 1884 h 1921"/>
                  <a:gd name="T80" fmla="*/ 2421 w 3109"/>
                  <a:gd name="T81" fmla="*/ 1921 h 1921"/>
                  <a:gd name="T82" fmla="*/ 229 w 3109"/>
                  <a:gd name="T83" fmla="*/ 1918 h 1921"/>
                  <a:gd name="T84" fmla="*/ 156 w 3109"/>
                  <a:gd name="T85" fmla="*/ 1896 h 1921"/>
                  <a:gd name="T86" fmla="*/ 93 w 3109"/>
                  <a:gd name="T87" fmla="*/ 1855 h 1921"/>
                  <a:gd name="T88" fmla="*/ 44 w 3109"/>
                  <a:gd name="T89" fmla="*/ 1799 h 1921"/>
                  <a:gd name="T90" fmla="*/ 11 w 3109"/>
                  <a:gd name="T91" fmla="*/ 1730 h 1921"/>
                  <a:gd name="T92" fmla="*/ 0 w 3109"/>
                  <a:gd name="T93" fmla="*/ 1652 h 1921"/>
                  <a:gd name="T94" fmla="*/ 3 w 3109"/>
                  <a:gd name="T95" fmla="*/ 229 h 1921"/>
                  <a:gd name="T96" fmla="*/ 25 w 3109"/>
                  <a:gd name="T97" fmla="*/ 155 h 1921"/>
                  <a:gd name="T98" fmla="*/ 66 w 3109"/>
                  <a:gd name="T99" fmla="*/ 92 h 1921"/>
                  <a:gd name="T100" fmla="*/ 123 w 3109"/>
                  <a:gd name="T101" fmla="*/ 42 h 1921"/>
                  <a:gd name="T102" fmla="*/ 192 w 3109"/>
                  <a:gd name="T103" fmla="*/ 11 h 1921"/>
                  <a:gd name="T104" fmla="*/ 270 w 3109"/>
                  <a:gd name="T105" fmla="*/ 0 h 1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09" h="1921">
                    <a:moveTo>
                      <a:pt x="2881" y="1077"/>
                    </a:moveTo>
                    <a:lnTo>
                      <a:pt x="2881" y="1077"/>
                    </a:lnTo>
                    <a:lnTo>
                      <a:pt x="2880" y="1077"/>
                    </a:lnTo>
                    <a:lnTo>
                      <a:pt x="2881" y="1077"/>
                    </a:lnTo>
                    <a:close/>
                    <a:moveTo>
                      <a:pt x="270" y="0"/>
                    </a:moveTo>
                    <a:lnTo>
                      <a:pt x="2840" y="0"/>
                    </a:lnTo>
                    <a:lnTo>
                      <a:pt x="2880" y="2"/>
                    </a:lnTo>
                    <a:lnTo>
                      <a:pt x="2918" y="11"/>
                    </a:lnTo>
                    <a:lnTo>
                      <a:pt x="2953" y="24"/>
                    </a:lnTo>
                    <a:lnTo>
                      <a:pt x="2987" y="42"/>
                    </a:lnTo>
                    <a:lnTo>
                      <a:pt x="3017" y="65"/>
                    </a:lnTo>
                    <a:lnTo>
                      <a:pt x="3043" y="92"/>
                    </a:lnTo>
                    <a:lnTo>
                      <a:pt x="3066" y="122"/>
                    </a:lnTo>
                    <a:lnTo>
                      <a:pt x="3085" y="155"/>
                    </a:lnTo>
                    <a:lnTo>
                      <a:pt x="3098" y="190"/>
                    </a:lnTo>
                    <a:lnTo>
                      <a:pt x="3107" y="229"/>
                    </a:lnTo>
                    <a:lnTo>
                      <a:pt x="3109" y="268"/>
                    </a:lnTo>
                    <a:lnTo>
                      <a:pt x="3109" y="689"/>
                    </a:lnTo>
                    <a:lnTo>
                      <a:pt x="2988" y="882"/>
                    </a:lnTo>
                    <a:lnTo>
                      <a:pt x="2976" y="908"/>
                    </a:lnTo>
                    <a:lnTo>
                      <a:pt x="2969" y="935"/>
                    </a:lnTo>
                    <a:lnTo>
                      <a:pt x="2968" y="963"/>
                    </a:lnTo>
                    <a:lnTo>
                      <a:pt x="2974" y="991"/>
                    </a:lnTo>
                    <a:lnTo>
                      <a:pt x="2985" y="1017"/>
                    </a:lnTo>
                    <a:lnTo>
                      <a:pt x="2997" y="1035"/>
                    </a:lnTo>
                    <a:lnTo>
                      <a:pt x="3012" y="1051"/>
                    </a:lnTo>
                    <a:lnTo>
                      <a:pt x="3031" y="1064"/>
                    </a:lnTo>
                    <a:lnTo>
                      <a:pt x="3050" y="1074"/>
                    </a:lnTo>
                    <a:lnTo>
                      <a:pt x="2908" y="1074"/>
                    </a:lnTo>
                    <a:lnTo>
                      <a:pt x="2894" y="1075"/>
                    </a:lnTo>
                    <a:lnTo>
                      <a:pt x="2881" y="1077"/>
                    </a:lnTo>
                    <a:lnTo>
                      <a:pt x="2881" y="546"/>
                    </a:lnTo>
                    <a:lnTo>
                      <a:pt x="2857" y="549"/>
                    </a:lnTo>
                    <a:lnTo>
                      <a:pt x="2832" y="550"/>
                    </a:lnTo>
                    <a:lnTo>
                      <a:pt x="2792" y="548"/>
                    </a:lnTo>
                    <a:lnTo>
                      <a:pt x="2753" y="539"/>
                    </a:lnTo>
                    <a:lnTo>
                      <a:pt x="2717" y="525"/>
                    </a:lnTo>
                    <a:lnTo>
                      <a:pt x="2684" y="507"/>
                    </a:lnTo>
                    <a:lnTo>
                      <a:pt x="2654" y="484"/>
                    </a:lnTo>
                    <a:lnTo>
                      <a:pt x="2626" y="457"/>
                    </a:lnTo>
                    <a:lnTo>
                      <a:pt x="2604" y="427"/>
                    </a:lnTo>
                    <a:lnTo>
                      <a:pt x="2586" y="393"/>
                    </a:lnTo>
                    <a:lnTo>
                      <a:pt x="2571" y="357"/>
                    </a:lnTo>
                    <a:lnTo>
                      <a:pt x="2563" y="318"/>
                    </a:lnTo>
                    <a:lnTo>
                      <a:pt x="2559" y="279"/>
                    </a:lnTo>
                    <a:lnTo>
                      <a:pt x="2560" y="254"/>
                    </a:lnTo>
                    <a:lnTo>
                      <a:pt x="2565" y="229"/>
                    </a:lnTo>
                    <a:lnTo>
                      <a:pt x="562" y="229"/>
                    </a:lnTo>
                    <a:lnTo>
                      <a:pt x="568" y="261"/>
                    </a:lnTo>
                    <a:lnTo>
                      <a:pt x="570" y="295"/>
                    </a:lnTo>
                    <a:lnTo>
                      <a:pt x="567" y="335"/>
                    </a:lnTo>
                    <a:lnTo>
                      <a:pt x="558" y="373"/>
                    </a:lnTo>
                    <a:lnTo>
                      <a:pt x="545" y="409"/>
                    </a:lnTo>
                    <a:lnTo>
                      <a:pt x="527" y="443"/>
                    </a:lnTo>
                    <a:lnTo>
                      <a:pt x="504" y="474"/>
                    </a:lnTo>
                    <a:lnTo>
                      <a:pt x="476" y="500"/>
                    </a:lnTo>
                    <a:lnTo>
                      <a:pt x="446" y="523"/>
                    </a:lnTo>
                    <a:lnTo>
                      <a:pt x="412" y="542"/>
                    </a:lnTo>
                    <a:lnTo>
                      <a:pt x="376" y="556"/>
                    </a:lnTo>
                    <a:lnTo>
                      <a:pt x="338" y="564"/>
                    </a:lnTo>
                    <a:lnTo>
                      <a:pt x="297" y="567"/>
                    </a:lnTo>
                    <a:lnTo>
                      <a:pt x="263" y="565"/>
                    </a:lnTo>
                    <a:lnTo>
                      <a:pt x="230" y="559"/>
                    </a:lnTo>
                    <a:lnTo>
                      <a:pt x="230" y="1393"/>
                    </a:lnTo>
                    <a:lnTo>
                      <a:pt x="263" y="1388"/>
                    </a:lnTo>
                    <a:lnTo>
                      <a:pt x="297" y="1386"/>
                    </a:lnTo>
                    <a:lnTo>
                      <a:pt x="338" y="1388"/>
                    </a:lnTo>
                    <a:lnTo>
                      <a:pt x="376" y="1397"/>
                    </a:lnTo>
                    <a:lnTo>
                      <a:pt x="412" y="1411"/>
                    </a:lnTo>
                    <a:lnTo>
                      <a:pt x="446" y="1430"/>
                    </a:lnTo>
                    <a:lnTo>
                      <a:pt x="476" y="1453"/>
                    </a:lnTo>
                    <a:lnTo>
                      <a:pt x="504" y="1479"/>
                    </a:lnTo>
                    <a:lnTo>
                      <a:pt x="527" y="1509"/>
                    </a:lnTo>
                    <a:lnTo>
                      <a:pt x="545" y="1542"/>
                    </a:lnTo>
                    <a:lnTo>
                      <a:pt x="558" y="1578"/>
                    </a:lnTo>
                    <a:lnTo>
                      <a:pt x="567" y="1617"/>
                    </a:lnTo>
                    <a:lnTo>
                      <a:pt x="570" y="1657"/>
                    </a:lnTo>
                    <a:lnTo>
                      <a:pt x="568" y="1691"/>
                    </a:lnTo>
                    <a:lnTo>
                      <a:pt x="2416" y="1691"/>
                    </a:lnTo>
                    <a:lnTo>
                      <a:pt x="2416" y="1884"/>
                    </a:lnTo>
                    <a:lnTo>
                      <a:pt x="2417" y="1903"/>
                    </a:lnTo>
                    <a:lnTo>
                      <a:pt x="2421" y="1921"/>
                    </a:lnTo>
                    <a:lnTo>
                      <a:pt x="270" y="1921"/>
                    </a:lnTo>
                    <a:lnTo>
                      <a:pt x="229" y="1918"/>
                    </a:lnTo>
                    <a:lnTo>
                      <a:pt x="192" y="1910"/>
                    </a:lnTo>
                    <a:lnTo>
                      <a:pt x="156" y="1896"/>
                    </a:lnTo>
                    <a:lnTo>
                      <a:pt x="123" y="1877"/>
                    </a:lnTo>
                    <a:lnTo>
                      <a:pt x="93" y="1855"/>
                    </a:lnTo>
                    <a:lnTo>
                      <a:pt x="66" y="1829"/>
                    </a:lnTo>
                    <a:lnTo>
                      <a:pt x="44" y="1799"/>
                    </a:lnTo>
                    <a:lnTo>
                      <a:pt x="25" y="1766"/>
                    </a:lnTo>
                    <a:lnTo>
                      <a:pt x="11" y="1730"/>
                    </a:lnTo>
                    <a:lnTo>
                      <a:pt x="3" y="1692"/>
                    </a:lnTo>
                    <a:lnTo>
                      <a:pt x="0" y="1652"/>
                    </a:lnTo>
                    <a:lnTo>
                      <a:pt x="0" y="268"/>
                    </a:lnTo>
                    <a:lnTo>
                      <a:pt x="3" y="229"/>
                    </a:lnTo>
                    <a:lnTo>
                      <a:pt x="11" y="190"/>
                    </a:lnTo>
                    <a:lnTo>
                      <a:pt x="25" y="155"/>
                    </a:lnTo>
                    <a:lnTo>
                      <a:pt x="44" y="122"/>
                    </a:lnTo>
                    <a:lnTo>
                      <a:pt x="66" y="92"/>
                    </a:lnTo>
                    <a:lnTo>
                      <a:pt x="93" y="65"/>
                    </a:lnTo>
                    <a:lnTo>
                      <a:pt x="123" y="42"/>
                    </a:lnTo>
                    <a:lnTo>
                      <a:pt x="156" y="24"/>
                    </a:lnTo>
                    <a:lnTo>
                      <a:pt x="192" y="11"/>
                    </a:lnTo>
                    <a:lnTo>
                      <a:pt x="229" y="2"/>
                    </a:lnTo>
                    <a:lnTo>
                      <a:pt x="2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87"/>
              <p:cNvSpPr>
                <a:spLocks/>
              </p:cNvSpPr>
              <p:nvPr/>
            </p:nvSpPr>
            <p:spPr bwMode="auto">
              <a:xfrm>
                <a:off x="2044700" y="5349876"/>
                <a:ext cx="39688" cy="85725"/>
              </a:xfrm>
              <a:custGeom>
                <a:avLst/>
                <a:gdLst>
                  <a:gd name="T0" fmla="*/ 37 w 249"/>
                  <a:gd name="T1" fmla="*/ 0 h 535"/>
                  <a:gd name="T2" fmla="*/ 210 w 249"/>
                  <a:gd name="T3" fmla="*/ 0 h 535"/>
                  <a:gd name="T4" fmla="*/ 226 w 249"/>
                  <a:gd name="T5" fmla="*/ 3 h 535"/>
                  <a:gd name="T6" fmla="*/ 238 w 249"/>
                  <a:gd name="T7" fmla="*/ 11 h 535"/>
                  <a:gd name="T8" fmla="*/ 245 w 249"/>
                  <a:gd name="T9" fmla="*/ 23 h 535"/>
                  <a:gd name="T10" fmla="*/ 249 w 249"/>
                  <a:gd name="T11" fmla="*/ 38 h 535"/>
                  <a:gd name="T12" fmla="*/ 249 w 249"/>
                  <a:gd name="T13" fmla="*/ 498 h 535"/>
                  <a:gd name="T14" fmla="*/ 245 w 249"/>
                  <a:gd name="T15" fmla="*/ 512 h 535"/>
                  <a:gd name="T16" fmla="*/ 238 w 249"/>
                  <a:gd name="T17" fmla="*/ 524 h 535"/>
                  <a:gd name="T18" fmla="*/ 226 w 249"/>
                  <a:gd name="T19" fmla="*/ 532 h 535"/>
                  <a:gd name="T20" fmla="*/ 210 w 249"/>
                  <a:gd name="T21" fmla="*/ 535 h 535"/>
                  <a:gd name="T22" fmla="*/ 37 w 249"/>
                  <a:gd name="T23" fmla="*/ 535 h 535"/>
                  <a:gd name="T24" fmla="*/ 23 w 249"/>
                  <a:gd name="T25" fmla="*/ 532 h 535"/>
                  <a:gd name="T26" fmla="*/ 11 w 249"/>
                  <a:gd name="T27" fmla="*/ 524 h 535"/>
                  <a:gd name="T28" fmla="*/ 3 w 249"/>
                  <a:gd name="T29" fmla="*/ 512 h 535"/>
                  <a:gd name="T30" fmla="*/ 0 w 249"/>
                  <a:gd name="T31" fmla="*/ 498 h 535"/>
                  <a:gd name="T32" fmla="*/ 0 w 249"/>
                  <a:gd name="T33" fmla="*/ 38 h 535"/>
                  <a:gd name="T34" fmla="*/ 3 w 249"/>
                  <a:gd name="T35" fmla="*/ 23 h 535"/>
                  <a:gd name="T36" fmla="*/ 11 w 249"/>
                  <a:gd name="T37" fmla="*/ 11 h 535"/>
                  <a:gd name="T38" fmla="*/ 23 w 249"/>
                  <a:gd name="T39" fmla="*/ 3 h 535"/>
                  <a:gd name="T40" fmla="*/ 37 w 249"/>
                  <a:gd name="T41"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9" h="535">
                    <a:moveTo>
                      <a:pt x="37" y="0"/>
                    </a:moveTo>
                    <a:lnTo>
                      <a:pt x="210" y="0"/>
                    </a:lnTo>
                    <a:lnTo>
                      <a:pt x="226" y="3"/>
                    </a:lnTo>
                    <a:lnTo>
                      <a:pt x="238" y="11"/>
                    </a:lnTo>
                    <a:lnTo>
                      <a:pt x="245" y="23"/>
                    </a:lnTo>
                    <a:lnTo>
                      <a:pt x="249" y="38"/>
                    </a:lnTo>
                    <a:lnTo>
                      <a:pt x="249" y="498"/>
                    </a:lnTo>
                    <a:lnTo>
                      <a:pt x="245" y="512"/>
                    </a:lnTo>
                    <a:lnTo>
                      <a:pt x="238" y="524"/>
                    </a:lnTo>
                    <a:lnTo>
                      <a:pt x="226" y="532"/>
                    </a:lnTo>
                    <a:lnTo>
                      <a:pt x="210" y="535"/>
                    </a:lnTo>
                    <a:lnTo>
                      <a:pt x="37" y="535"/>
                    </a:lnTo>
                    <a:lnTo>
                      <a:pt x="23" y="532"/>
                    </a:lnTo>
                    <a:lnTo>
                      <a:pt x="11" y="524"/>
                    </a:lnTo>
                    <a:lnTo>
                      <a:pt x="3" y="512"/>
                    </a:lnTo>
                    <a:lnTo>
                      <a:pt x="0" y="498"/>
                    </a:lnTo>
                    <a:lnTo>
                      <a:pt x="0" y="38"/>
                    </a:lnTo>
                    <a:lnTo>
                      <a:pt x="3" y="23"/>
                    </a:lnTo>
                    <a:lnTo>
                      <a:pt x="11" y="11"/>
                    </a:lnTo>
                    <a:lnTo>
                      <a:pt x="23" y="3"/>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88"/>
              <p:cNvSpPr>
                <a:spLocks/>
              </p:cNvSpPr>
              <p:nvPr/>
            </p:nvSpPr>
            <p:spPr bwMode="auto">
              <a:xfrm>
                <a:off x="2100263" y="5318126"/>
                <a:ext cx="39688" cy="117475"/>
              </a:xfrm>
              <a:custGeom>
                <a:avLst/>
                <a:gdLst>
                  <a:gd name="T0" fmla="*/ 37 w 249"/>
                  <a:gd name="T1" fmla="*/ 0 h 743"/>
                  <a:gd name="T2" fmla="*/ 210 w 249"/>
                  <a:gd name="T3" fmla="*/ 0 h 743"/>
                  <a:gd name="T4" fmla="*/ 226 w 249"/>
                  <a:gd name="T5" fmla="*/ 2 h 743"/>
                  <a:gd name="T6" fmla="*/ 238 w 249"/>
                  <a:gd name="T7" fmla="*/ 11 h 743"/>
                  <a:gd name="T8" fmla="*/ 245 w 249"/>
                  <a:gd name="T9" fmla="*/ 23 h 743"/>
                  <a:gd name="T10" fmla="*/ 249 w 249"/>
                  <a:gd name="T11" fmla="*/ 37 h 743"/>
                  <a:gd name="T12" fmla="*/ 249 w 249"/>
                  <a:gd name="T13" fmla="*/ 705 h 743"/>
                  <a:gd name="T14" fmla="*/ 245 w 249"/>
                  <a:gd name="T15" fmla="*/ 720 h 743"/>
                  <a:gd name="T16" fmla="*/ 238 w 249"/>
                  <a:gd name="T17" fmla="*/ 732 h 743"/>
                  <a:gd name="T18" fmla="*/ 226 w 249"/>
                  <a:gd name="T19" fmla="*/ 740 h 743"/>
                  <a:gd name="T20" fmla="*/ 210 w 249"/>
                  <a:gd name="T21" fmla="*/ 743 h 743"/>
                  <a:gd name="T22" fmla="*/ 37 w 249"/>
                  <a:gd name="T23" fmla="*/ 743 h 743"/>
                  <a:gd name="T24" fmla="*/ 23 w 249"/>
                  <a:gd name="T25" fmla="*/ 740 h 743"/>
                  <a:gd name="T26" fmla="*/ 11 w 249"/>
                  <a:gd name="T27" fmla="*/ 732 h 743"/>
                  <a:gd name="T28" fmla="*/ 3 w 249"/>
                  <a:gd name="T29" fmla="*/ 720 h 743"/>
                  <a:gd name="T30" fmla="*/ 0 w 249"/>
                  <a:gd name="T31" fmla="*/ 705 h 743"/>
                  <a:gd name="T32" fmla="*/ 0 w 249"/>
                  <a:gd name="T33" fmla="*/ 37 h 743"/>
                  <a:gd name="T34" fmla="*/ 3 w 249"/>
                  <a:gd name="T35" fmla="*/ 23 h 743"/>
                  <a:gd name="T36" fmla="*/ 11 w 249"/>
                  <a:gd name="T37" fmla="*/ 11 h 743"/>
                  <a:gd name="T38" fmla="*/ 23 w 249"/>
                  <a:gd name="T39" fmla="*/ 2 h 743"/>
                  <a:gd name="T40" fmla="*/ 37 w 249"/>
                  <a:gd name="T41"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9" h="743">
                    <a:moveTo>
                      <a:pt x="37" y="0"/>
                    </a:moveTo>
                    <a:lnTo>
                      <a:pt x="210" y="0"/>
                    </a:lnTo>
                    <a:lnTo>
                      <a:pt x="226" y="2"/>
                    </a:lnTo>
                    <a:lnTo>
                      <a:pt x="238" y="11"/>
                    </a:lnTo>
                    <a:lnTo>
                      <a:pt x="245" y="23"/>
                    </a:lnTo>
                    <a:lnTo>
                      <a:pt x="249" y="37"/>
                    </a:lnTo>
                    <a:lnTo>
                      <a:pt x="249" y="705"/>
                    </a:lnTo>
                    <a:lnTo>
                      <a:pt x="245" y="720"/>
                    </a:lnTo>
                    <a:lnTo>
                      <a:pt x="238" y="732"/>
                    </a:lnTo>
                    <a:lnTo>
                      <a:pt x="226" y="740"/>
                    </a:lnTo>
                    <a:lnTo>
                      <a:pt x="210" y="743"/>
                    </a:lnTo>
                    <a:lnTo>
                      <a:pt x="37" y="743"/>
                    </a:lnTo>
                    <a:lnTo>
                      <a:pt x="23" y="740"/>
                    </a:lnTo>
                    <a:lnTo>
                      <a:pt x="11" y="732"/>
                    </a:lnTo>
                    <a:lnTo>
                      <a:pt x="3" y="720"/>
                    </a:lnTo>
                    <a:lnTo>
                      <a:pt x="0" y="705"/>
                    </a:lnTo>
                    <a:lnTo>
                      <a:pt x="0" y="37"/>
                    </a:lnTo>
                    <a:lnTo>
                      <a:pt x="3" y="23"/>
                    </a:lnTo>
                    <a:lnTo>
                      <a:pt x="11" y="11"/>
                    </a:lnTo>
                    <a:lnTo>
                      <a:pt x="23"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89"/>
              <p:cNvSpPr>
                <a:spLocks/>
              </p:cNvSpPr>
              <p:nvPr/>
            </p:nvSpPr>
            <p:spPr bwMode="auto">
              <a:xfrm>
                <a:off x="2132013" y="5214938"/>
                <a:ext cx="87313" cy="220663"/>
              </a:xfrm>
              <a:custGeom>
                <a:avLst/>
                <a:gdLst>
                  <a:gd name="T0" fmla="*/ 277 w 545"/>
                  <a:gd name="T1" fmla="*/ 0 h 1388"/>
                  <a:gd name="T2" fmla="*/ 288 w 545"/>
                  <a:gd name="T3" fmla="*/ 4 h 1388"/>
                  <a:gd name="T4" fmla="*/ 296 w 545"/>
                  <a:gd name="T5" fmla="*/ 13 h 1388"/>
                  <a:gd name="T6" fmla="*/ 541 w 545"/>
                  <a:gd name="T7" fmla="*/ 404 h 1388"/>
                  <a:gd name="T8" fmla="*/ 545 w 545"/>
                  <a:gd name="T9" fmla="*/ 416 h 1388"/>
                  <a:gd name="T10" fmla="*/ 544 w 545"/>
                  <a:gd name="T11" fmla="*/ 427 h 1388"/>
                  <a:gd name="T12" fmla="*/ 537 w 545"/>
                  <a:gd name="T13" fmla="*/ 438 h 1388"/>
                  <a:gd name="T14" fmla="*/ 527 w 545"/>
                  <a:gd name="T15" fmla="*/ 444 h 1388"/>
                  <a:gd name="T16" fmla="*/ 515 w 545"/>
                  <a:gd name="T17" fmla="*/ 448 h 1388"/>
                  <a:gd name="T18" fmla="*/ 396 w 545"/>
                  <a:gd name="T19" fmla="*/ 448 h 1388"/>
                  <a:gd name="T20" fmla="*/ 396 w 545"/>
                  <a:gd name="T21" fmla="*/ 1353 h 1388"/>
                  <a:gd name="T22" fmla="*/ 391 w 545"/>
                  <a:gd name="T23" fmla="*/ 1367 h 1388"/>
                  <a:gd name="T24" fmla="*/ 384 w 545"/>
                  <a:gd name="T25" fmla="*/ 1378 h 1388"/>
                  <a:gd name="T26" fmla="*/ 373 w 545"/>
                  <a:gd name="T27" fmla="*/ 1386 h 1388"/>
                  <a:gd name="T28" fmla="*/ 358 w 545"/>
                  <a:gd name="T29" fmla="*/ 1388 h 1388"/>
                  <a:gd name="T30" fmla="*/ 185 w 545"/>
                  <a:gd name="T31" fmla="*/ 1388 h 1388"/>
                  <a:gd name="T32" fmla="*/ 170 w 545"/>
                  <a:gd name="T33" fmla="*/ 1385 h 1388"/>
                  <a:gd name="T34" fmla="*/ 159 w 545"/>
                  <a:gd name="T35" fmla="*/ 1377 h 1388"/>
                  <a:gd name="T36" fmla="*/ 150 w 545"/>
                  <a:gd name="T37" fmla="*/ 1365 h 1388"/>
                  <a:gd name="T38" fmla="*/ 147 w 545"/>
                  <a:gd name="T39" fmla="*/ 1351 h 1388"/>
                  <a:gd name="T40" fmla="*/ 147 w 545"/>
                  <a:gd name="T41" fmla="*/ 448 h 1388"/>
                  <a:gd name="T42" fmla="*/ 27 w 545"/>
                  <a:gd name="T43" fmla="*/ 448 h 1388"/>
                  <a:gd name="T44" fmla="*/ 15 w 545"/>
                  <a:gd name="T45" fmla="*/ 444 h 1388"/>
                  <a:gd name="T46" fmla="*/ 6 w 545"/>
                  <a:gd name="T47" fmla="*/ 438 h 1388"/>
                  <a:gd name="T48" fmla="*/ 1 w 545"/>
                  <a:gd name="T49" fmla="*/ 427 h 1388"/>
                  <a:gd name="T50" fmla="*/ 0 w 545"/>
                  <a:gd name="T51" fmla="*/ 416 h 1388"/>
                  <a:gd name="T52" fmla="*/ 3 w 545"/>
                  <a:gd name="T53" fmla="*/ 404 h 1388"/>
                  <a:gd name="T54" fmla="*/ 248 w 545"/>
                  <a:gd name="T55" fmla="*/ 13 h 1388"/>
                  <a:gd name="T56" fmla="*/ 256 w 545"/>
                  <a:gd name="T57" fmla="*/ 4 h 1388"/>
                  <a:gd name="T58" fmla="*/ 266 w 545"/>
                  <a:gd name="T59" fmla="*/ 0 h 1388"/>
                  <a:gd name="T60" fmla="*/ 277 w 545"/>
                  <a:gd name="T61" fmla="*/ 0 h 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5" h="1388">
                    <a:moveTo>
                      <a:pt x="277" y="0"/>
                    </a:moveTo>
                    <a:lnTo>
                      <a:pt x="288" y="4"/>
                    </a:lnTo>
                    <a:lnTo>
                      <a:pt x="296" y="13"/>
                    </a:lnTo>
                    <a:lnTo>
                      <a:pt x="541" y="404"/>
                    </a:lnTo>
                    <a:lnTo>
                      <a:pt x="545" y="416"/>
                    </a:lnTo>
                    <a:lnTo>
                      <a:pt x="544" y="427"/>
                    </a:lnTo>
                    <a:lnTo>
                      <a:pt x="537" y="438"/>
                    </a:lnTo>
                    <a:lnTo>
                      <a:pt x="527" y="444"/>
                    </a:lnTo>
                    <a:lnTo>
                      <a:pt x="515" y="448"/>
                    </a:lnTo>
                    <a:lnTo>
                      <a:pt x="396" y="448"/>
                    </a:lnTo>
                    <a:lnTo>
                      <a:pt x="396" y="1353"/>
                    </a:lnTo>
                    <a:lnTo>
                      <a:pt x="391" y="1367"/>
                    </a:lnTo>
                    <a:lnTo>
                      <a:pt x="384" y="1378"/>
                    </a:lnTo>
                    <a:lnTo>
                      <a:pt x="373" y="1386"/>
                    </a:lnTo>
                    <a:lnTo>
                      <a:pt x="358" y="1388"/>
                    </a:lnTo>
                    <a:lnTo>
                      <a:pt x="185" y="1388"/>
                    </a:lnTo>
                    <a:lnTo>
                      <a:pt x="170" y="1385"/>
                    </a:lnTo>
                    <a:lnTo>
                      <a:pt x="159" y="1377"/>
                    </a:lnTo>
                    <a:lnTo>
                      <a:pt x="150" y="1365"/>
                    </a:lnTo>
                    <a:lnTo>
                      <a:pt x="147" y="1351"/>
                    </a:lnTo>
                    <a:lnTo>
                      <a:pt x="147" y="448"/>
                    </a:lnTo>
                    <a:lnTo>
                      <a:pt x="27" y="448"/>
                    </a:lnTo>
                    <a:lnTo>
                      <a:pt x="15" y="444"/>
                    </a:lnTo>
                    <a:lnTo>
                      <a:pt x="6" y="438"/>
                    </a:lnTo>
                    <a:lnTo>
                      <a:pt x="1" y="427"/>
                    </a:lnTo>
                    <a:lnTo>
                      <a:pt x="0" y="416"/>
                    </a:lnTo>
                    <a:lnTo>
                      <a:pt x="3" y="404"/>
                    </a:lnTo>
                    <a:lnTo>
                      <a:pt x="248" y="13"/>
                    </a:lnTo>
                    <a:lnTo>
                      <a:pt x="256" y="4"/>
                    </a:lnTo>
                    <a:lnTo>
                      <a:pt x="266" y="0"/>
                    </a:lnTo>
                    <a:lnTo>
                      <a:pt x="2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 name="Овал 6"/>
            <p:cNvSpPr/>
            <p:nvPr/>
          </p:nvSpPr>
          <p:spPr>
            <a:xfrm>
              <a:off x="7886700" y="3924300"/>
              <a:ext cx="876300" cy="876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996853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6" name="AutoShape 6"/>
          <p:cNvSpPr/>
          <p:nvPr/>
        </p:nvSpPr>
        <p:spPr>
          <a:xfrm>
            <a:off x="3670812" y="835127"/>
            <a:ext cx="1809750" cy="188768"/>
          </a:xfrm>
          <a:prstGeom prst="rect">
            <a:avLst/>
          </a:prstGeom>
          <a:solidFill>
            <a:srgbClr val="F8CF2C"/>
          </a:solidFill>
        </p:spPr>
      </p:sp>
      <p:sp>
        <p:nvSpPr>
          <p:cNvPr id="7" name="TextBox 7"/>
          <p:cNvSpPr txBox="1"/>
          <p:nvPr/>
        </p:nvSpPr>
        <p:spPr>
          <a:xfrm>
            <a:off x="985311" y="1433345"/>
            <a:ext cx="7180752" cy="2177199"/>
          </a:xfrm>
          <a:prstGeom prst="rect">
            <a:avLst/>
          </a:prstGeom>
        </p:spPr>
        <p:txBody>
          <a:bodyPr lIns="0" tIns="0" rIns="0" bIns="0" rtlCol="0" anchor="t">
            <a:spAutoFit/>
          </a:bodyPr>
          <a:lstStyle/>
          <a:p>
            <a:pPr algn="ctr">
              <a:lnSpc>
                <a:spcPts val="5759"/>
              </a:lnSpc>
            </a:pPr>
            <a:r>
              <a:rPr lang="ru-RU" sz="4000" b="1" spc="96" dirty="0" err="1">
                <a:solidFill>
                  <a:srgbClr val="FFFEE6"/>
                </a:solidFill>
                <a:ea typeface="Lora"/>
                <a:cs typeface="Lora"/>
                <a:sym typeface="Lora"/>
              </a:rPr>
              <a:t>Сессияларда</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дербес</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бөлімдердің</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басшылары</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есеп</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берді</a:t>
            </a:r>
            <a:endParaRPr lang="en-US" sz="4000" b="1" spc="96" dirty="0">
              <a:solidFill>
                <a:srgbClr val="FFFEE6"/>
              </a:solidFill>
              <a:ea typeface="Lora"/>
              <a:cs typeface="Lora"/>
              <a:sym typeface="Lora"/>
            </a:endParaRPr>
          </a:p>
        </p:txBody>
      </p:sp>
      <p:sp>
        <p:nvSpPr>
          <p:cNvPr id="8" name="AutoShape 8"/>
          <p:cNvSpPr/>
          <p:nvPr/>
        </p:nvSpPr>
        <p:spPr>
          <a:xfrm>
            <a:off x="12677775" y="5980834"/>
            <a:ext cx="1809750" cy="188768"/>
          </a:xfrm>
          <a:prstGeom prst="rect">
            <a:avLst/>
          </a:prstGeom>
          <a:solidFill>
            <a:srgbClr val="FFFEE6"/>
          </a:solidFill>
        </p:spPr>
      </p:sp>
      <p:sp>
        <p:nvSpPr>
          <p:cNvPr id="9" name="TextBox 9"/>
          <p:cNvSpPr txBox="1"/>
          <p:nvPr/>
        </p:nvSpPr>
        <p:spPr>
          <a:xfrm>
            <a:off x="8835589" y="6344602"/>
            <a:ext cx="9376211" cy="3447098"/>
          </a:xfrm>
          <a:prstGeom prst="rect">
            <a:avLst/>
          </a:prstGeom>
        </p:spPr>
        <p:txBody>
          <a:bodyPr wrap="square" lIns="0" tIns="0" rIns="0" bIns="0" rtlCol="0" anchor="t">
            <a:spAutoFit/>
          </a:bodyPr>
          <a:lstStyle/>
          <a:p>
            <a:pPr algn="ctr"/>
            <a:r>
              <a:rPr lang="ru-RU" sz="2800" b="1" spc="92" dirty="0" err="1">
                <a:solidFill>
                  <a:srgbClr val="F8CF2C"/>
                </a:solidFill>
                <a:ea typeface="Lora Bold"/>
                <a:cs typeface="Lora Bold"/>
                <a:sym typeface="Lora Bold"/>
              </a:rPr>
              <a:t>Жеңілдіктер</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алуға</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құқығы</a:t>
            </a:r>
            <a:r>
              <a:rPr lang="ru-RU" sz="2800" b="1" spc="92" dirty="0">
                <a:solidFill>
                  <a:srgbClr val="F8CF2C"/>
                </a:solidFill>
                <a:ea typeface="Lora Bold"/>
                <a:cs typeface="Lora Bold"/>
                <a:sym typeface="Lora Bold"/>
              </a:rPr>
              <a:t> бар </a:t>
            </a:r>
            <a:r>
              <a:rPr lang="ru-RU" sz="2800" b="1" spc="92" dirty="0" err="1">
                <a:solidFill>
                  <a:srgbClr val="F8CF2C"/>
                </a:solidFill>
                <a:ea typeface="Lora Bold"/>
                <a:cs typeface="Lora Bold"/>
                <a:sym typeface="Lora Bold"/>
              </a:rPr>
              <a:t>халық</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топтарына</a:t>
            </a:r>
            <a:r>
              <a:rPr lang="ru-RU" sz="2800" b="1" spc="92" dirty="0">
                <a:solidFill>
                  <a:srgbClr val="F8CF2C"/>
                </a:solidFill>
                <a:ea typeface="Lora Bold"/>
                <a:cs typeface="Lora Bold"/>
                <a:sym typeface="Lora Bold"/>
              </a:rPr>
              <a:t>, сондай-ақ </a:t>
            </a:r>
            <a:r>
              <a:rPr lang="ru-RU" sz="2800" b="1" spc="92" dirty="0" err="1">
                <a:solidFill>
                  <a:srgbClr val="F8CF2C"/>
                </a:solidFill>
                <a:ea typeface="Lora Bold"/>
                <a:cs typeface="Lora Bold"/>
                <a:sym typeface="Lora Bold"/>
              </a:rPr>
              <a:t>тозығы</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жеткен</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немесе</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қауіпті</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тұрғын</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үйлерде</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тұратын</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тұрғындарға</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арналған</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тұрғын</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үй</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құрылысы</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туралы</a:t>
            </a:r>
            <a:r>
              <a:rPr lang="ru-RU" sz="2800" b="1" spc="92" dirty="0">
                <a:solidFill>
                  <a:srgbClr val="F8CF2C"/>
                </a:solidFill>
                <a:ea typeface="Lora Bold"/>
                <a:cs typeface="Lora Bold"/>
                <a:sym typeface="Lora Bold"/>
              </a:rPr>
              <a:t> (42 </a:t>
            </a:r>
            <a:r>
              <a:rPr lang="ru-RU" sz="2800" b="1" spc="92" dirty="0" err="1">
                <a:solidFill>
                  <a:srgbClr val="F8CF2C"/>
                </a:solidFill>
                <a:ea typeface="Lora Bold"/>
                <a:cs typeface="Lora Bold"/>
                <a:sym typeface="Lora Bold"/>
              </a:rPr>
              <a:t>сессиясы</a:t>
            </a:r>
            <a:r>
              <a:rPr lang="ru-RU" sz="2800" b="1" spc="92" dirty="0">
                <a:solidFill>
                  <a:srgbClr val="F8CF2C"/>
                </a:solidFill>
                <a:ea typeface="Lora Bold"/>
                <a:cs typeface="Lora Bold"/>
                <a:sym typeface="Lora Bold"/>
              </a:rPr>
              <a:t>, 2026 ж. </a:t>
            </a:r>
            <a:r>
              <a:rPr lang="ru-RU" sz="2800" b="1" spc="92" dirty="0" err="1">
                <a:solidFill>
                  <a:srgbClr val="F8CF2C"/>
                </a:solidFill>
                <a:ea typeface="Lora Bold"/>
                <a:cs typeface="Lora Bold"/>
                <a:sym typeface="Lora Bold"/>
              </a:rPr>
              <a:t>ақпаны</a:t>
            </a:r>
            <a:r>
              <a:rPr lang="ru-RU" sz="2800" b="1" spc="92" dirty="0" smtClean="0">
                <a:solidFill>
                  <a:srgbClr val="F8CF2C"/>
                </a:solidFill>
                <a:ea typeface="Lora Bold"/>
                <a:cs typeface="Lora Bold"/>
                <a:sym typeface="Lora Bold"/>
              </a:rPr>
              <a:t>)</a:t>
            </a:r>
          </a:p>
          <a:p>
            <a:pPr algn="ctr"/>
            <a:endParaRPr lang="ru-RU" sz="2800" b="1" spc="92" dirty="0" smtClean="0">
              <a:solidFill>
                <a:srgbClr val="F8CF2C"/>
              </a:solidFill>
              <a:ea typeface="Lora Bold"/>
              <a:cs typeface="Lora Bold"/>
              <a:sym typeface="Lora Bold"/>
            </a:endParaRPr>
          </a:p>
          <a:p>
            <a:pPr algn="ctr"/>
            <a:endParaRPr lang="ru-RU" sz="2800" b="1" spc="92" dirty="0" smtClean="0">
              <a:solidFill>
                <a:srgbClr val="F8CF2C"/>
              </a:solidFill>
              <a:ea typeface="Lora Bold"/>
              <a:cs typeface="Lora Bold"/>
              <a:sym typeface="Lora Bold"/>
            </a:endParaRPr>
          </a:p>
          <a:p>
            <a:pPr algn="ctr"/>
            <a:r>
              <a:rPr lang="ru-RU" sz="2800" b="1" spc="92" dirty="0">
                <a:solidFill>
                  <a:srgbClr val="F8CF2C"/>
                </a:solidFill>
                <a:ea typeface="Lora Bold"/>
                <a:cs typeface="Lora Bold"/>
                <a:sym typeface="Lora Bold"/>
              </a:rPr>
              <a:t>Өскемен </a:t>
            </a:r>
            <a:r>
              <a:rPr lang="ru-RU" sz="2800" b="1" spc="92" dirty="0" err="1">
                <a:solidFill>
                  <a:srgbClr val="F8CF2C"/>
                </a:solidFill>
                <a:ea typeface="Lora Bold"/>
                <a:cs typeface="Lora Bold"/>
                <a:sym typeface="Lora Bold"/>
              </a:rPr>
              <a:t>қаласындағы</a:t>
            </a:r>
            <a:r>
              <a:rPr lang="ru-RU" sz="2800" b="1" spc="92" dirty="0">
                <a:solidFill>
                  <a:srgbClr val="F8CF2C"/>
                </a:solidFill>
                <a:ea typeface="Lora Bold"/>
                <a:cs typeface="Lora Bold"/>
                <a:sym typeface="Lora Bold"/>
              </a:rPr>
              <a:t> лифт </a:t>
            </a:r>
            <a:r>
              <a:rPr lang="ru-RU" sz="2800" b="1" spc="92" dirty="0" err="1">
                <a:solidFill>
                  <a:srgbClr val="F8CF2C"/>
                </a:solidFill>
                <a:ea typeface="Lora Bold"/>
                <a:cs typeface="Lora Bold"/>
                <a:sym typeface="Lora Bold"/>
              </a:rPr>
              <a:t>шаруашылығының</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жай-күйі</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туралы</a:t>
            </a:r>
            <a:r>
              <a:rPr lang="ru-RU" sz="2800" b="1" spc="92" dirty="0">
                <a:solidFill>
                  <a:srgbClr val="F8CF2C"/>
                </a:solidFill>
                <a:ea typeface="Lora Bold"/>
                <a:cs typeface="Lora Bold"/>
                <a:sym typeface="Lora Bold"/>
              </a:rPr>
              <a:t> (42 </a:t>
            </a:r>
            <a:r>
              <a:rPr lang="ru-RU" sz="2800" b="1" spc="92" dirty="0" err="1">
                <a:solidFill>
                  <a:srgbClr val="F8CF2C"/>
                </a:solidFill>
                <a:ea typeface="Lora Bold"/>
                <a:cs typeface="Lora Bold"/>
                <a:sym typeface="Lora Bold"/>
              </a:rPr>
              <a:t>сессиясы</a:t>
            </a:r>
            <a:r>
              <a:rPr lang="ru-RU" sz="2800" b="1" spc="92" dirty="0">
                <a:solidFill>
                  <a:srgbClr val="F8CF2C"/>
                </a:solidFill>
                <a:ea typeface="Lora Bold"/>
                <a:cs typeface="Lora Bold"/>
                <a:sym typeface="Lora Bold"/>
              </a:rPr>
              <a:t>, 2026 ж. </a:t>
            </a:r>
            <a:r>
              <a:rPr lang="ru-RU" sz="2800" b="1" spc="92" dirty="0" err="1">
                <a:solidFill>
                  <a:srgbClr val="F8CF2C"/>
                </a:solidFill>
                <a:ea typeface="Lora Bold"/>
                <a:cs typeface="Lora Bold"/>
                <a:sym typeface="Lora Bold"/>
              </a:rPr>
              <a:t>ақпаны</a:t>
            </a:r>
            <a:r>
              <a:rPr lang="ru-RU" sz="2800" b="1" spc="92" dirty="0">
                <a:solidFill>
                  <a:srgbClr val="F8CF2C"/>
                </a:solidFill>
                <a:ea typeface="Lora Bold"/>
                <a:cs typeface="Lora Bold"/>
                <a:sym typeface="Lora Bold"/>
              </a:rPr>
              <a:t>)</a:t>
            </a:r>
            <a:endParaRPr lang="en-US" sz="2800" b="1" spc="92" dirty="0">
              <a:solidFill>
                <a:srgbClr val="F8CF2C"/>
              </a:solidFill>
              <a:ea typeface="Lora Bold"/>
              <a:cs typeface="Lora Bold"/>
              <a:sym typeface="Lora Bold"/>
            </a:endParaRPr>
          </a:p>
        </p:txBody>
      </p:sp>
      <p:sp>
        <p:nvSpPr>
          <p:cNvPr id="5" name="AutoShape 5"/>
          <p:cNvSpPr/>
          <p:nvPr/>
        </p:nvSpPr>
        <p:spPr>
          <a:xfrm rot="-5400000">
            <a:off x="8956586" y="3553947"/>
            <a:ext cx="2412423" cy="1010405"/>
          </a:xfrm>
          <a:prstGeom prst="rect">
            <a:avLst/>
          </a:prstGeom>
          <a:solidFill>
            <a:srgbClr val="F8CF2C"/>
          </a:solidFill>
        </p:spPr>
      </p:sp>
      <p:sp>
        <p:nvSpPr>
          <p:cNvPr id="4" name="AutoShape 4"/>
          <p:cNvSpPr/>
          <p:nvPr/>
        </p:nvSpPr>
        <p:spPr>
          <a:xfrm rot="-5400000">
            <a:off x="7124175" y="5071595"/>
            <a:ext cx="2412423" cy="1010405"/>
          </a:xfrm>
          <a:prstGeom prst="rect">
            <a:avLst/>
          </a:prstGeom>
          <a:solidFill>
            <a:srgbClr val="F8CF2C"/>
          </a:solidFill>
        </p:spPr>
      </p:sp>
      <p:pic>
        <p:nvPicPr>
          <p:cNvPr id="1026" name="Picture 2" descr="\\10.10.47.101\рабочий стол\Desktop\Решения 8 созыва\42 очередная сессия\Фото сессии\52602953412260062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0" y="1"/>
            <a:ext cx="7600950" cy="52653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User\Downloads\522443598066687121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76" y="4076700"/>
            <a:ext cx="8254604" cy="6210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6" name="AutoShape 6"/>
          <p:cNvSpPr/>
          <p:nvPr/>
        </p:nvSpPr>
        <p:spPr>
          <a:xfrm>
            <a:off x="3670812" y="835127"/>
            <a:ext cx="1809750" cy="188768"/>
          </a:xfrm>
          <a:prstGeom prst="rect">
            <a:avLst/>
          </a:prstGeom>
          <a:solidFill>
            <a:srgbClr val="F8CF2C"/>
          </a:solidFill>
        </p:spPr>
      </p:sp>
      <p:sp>
        <p:nvSpPr>
          <p:cNvPr id="7" name="TextBox 7"/>
          <p:cNvSpPr txBox="1"/>
          <p:nvPr/>
        </p:nvSpPr>
        <p:spPr>
          <a:xfrm>
            <a:off x="838200" y="1433345"/>
            <a:ext cx="7180752" cy="2177199"/>
          </a:xfrm>
          <a:prstGeom prst="rect">
            <a:avLst/>
          </a:prstGeom>
        </p:spPr>
        <p:txBody>
          <a:bodyPr lIns="0" tIns="0" rIns="0" bIns="0" rtlCol="0" anchor="t">
            <a:spAutoFit/>
          </a:bodyPr>
          <a:lstStyle/>
          <a:p>
            <a:pPr algn="ctr">
              <a:lnSpc>
                <a:spcPts val="5759"/>
              </a:lnSpc>
            </a:pPr>
            <a:r>
              <a:rPr lang="ru-RU" sz="4000" b="1" spc="96" dirty="0" err="1">
                <a:solidFill>
                  <a:srgbClr val="FFFEE6"/>
                </a:solidFill>
                <a:ea typeface="Lora"/>
                <a:cs typeface="Lora"/>
                <a:sym typeface="Lora"/>
              </a:rPr>
              <a:t>Сессияларда</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дербес</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бөлімдердің</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басшылары</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есеп</a:t>
            </a:r>
            <a:r>
              <a:rPr lang="ru-RU" sz="4000" b="1" spc="96" dirty="0">
                <a:solidFill>
                  <a:srgbClr val="FFFEE6"/>
                </a:solidFill>
                <a:ea typeface="Lora"/>
                <a:cs typeface="Lora"/>
                <a:sym typeface="Lora"/>
              </a:rPr>
              <a:t> </a:t>
            </a:r>
            <a:r>
              <a:rPr lang="ru-RU" sz="4000" b="1" spc="96" dirty="0" err="1">
                <a:solidFill>
                  <a:srgbClr val="FFFEE6"/>
                </a:solidFill>
                <a:ea typeface="Lora"/>
                <a:cs typeface="Lora"/>
                <a:sym typeface="Lora"/>
              </a:rPr>
              <a:t>берді</a:t>
            </a:r>
            <a:endParaRPr lang="en-US" sz="4000" b="1" spc="96" dirty="0">
              <a:solidFill>
                <a:srgbClr val="FFFEE6"/>
              </a:solidFill>
              <a:ea typeface="Lora"/>
              <a:cs typeface="Lora"/>
              <a:sym typeface="Lora"/>
            </a:endParaRPr>
          </a:p>
        </p:txBody>
      </p:sp>
      <p:sp>
        <p:nvSpPr>
          <p:cNvPr id="8" name="AutoShape 8"/>
          <p:cNvSpPr/>
          <p:nvPr/>
        </p:nvSpPr>
        <p:spPr>
          <a:xfrm>
            <a:off x="12370840" y="6489123"/>
            <a:ext cx="1809750" cy="188768"/>
          </a:xfrm>
          <a:prstGeom prst="rect">
            <a:avLst/>
          </a:prstGeom>
          <a:solidFill>
            <a:srgbClr val="FFFEE6"/>
          </a:solidFill>
        </p:spPr>
      </p:sp>
      <p:sp>
        <p:nvSpPr>
          <p:cNvPr id="9" name="TextBox 9"/>
          <p:cNvSpPr txBox="1"/>
          <p:nvPr/>
        </p:nvSpPr>
        <p:spPr>
          <a:xfrm>
            <a:off x="8282480" y="6927890"/>
            <a:ext cx="9986470" cy="3016210"/>
          </a:xfrm>
          <a:prstGeom prst="rect">
            <a:avLst/>
          </a:prstGeom>
        </p:spPr>
        <p:txBody>
          <a:bodyPr wrap="square" lIns="0" tIns="0" rIns="0" bIns="0" rtlCol="0" anchor="t">
            <a:spAutoFit/>
          </a:bodyPr>
          <a:lstStyle/>
          <a:p>
            <a:pPr algn="ctr"/>
            <a:r>
              <a:rPr lang="ru-RU" sz="2800" b="1" spc="92" dirty="0" err="1">
                <a:solidFill>
                  <a:srgbClr val="F8CF2C"/>
                </a:solidFill>
                <a:ea typeface="Lora Bold"/>
                <a:cs typeface="Lora Bold"/>
                <a:sym typeface="Lora Bold"/>
              </a:rPr>
              <a:t>Коммуналдық</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мүлікті</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басқару</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жөніндегі</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істердің</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жай-күйі</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туралы</a:t>
            </a:r>
            <a:r>
              <a:rPr lang="ru-RU" sz="2800" b="1" spc="92" dirty="0">
                <a:solidFill>
                  <a:srgbClr val="F8CF2C"/>
                </a:solidFill>
                <a:ea typeface="Lora Bold"/>
                <a:cs typeface="Lora Bold"/>
                <a:sym typeface="Lora Bold"/>
              </a:rPr>
              <a:t> (42 </a:t>
            </a:r>
            <a:r>
              <a:rPr lang="ru-RU" sz="2800" b="1" spc="92" dirty="0" err="1">
                <a:solidFill>
                  <a:srgbClr val="F8CF2C"/>
                </a:solidFill>
                <a:ea typeface="Lora Bold"/>
                <a:cs typeface="Lora Bold"/>
                <a:sym typeface="Lora Bold"/>
              </a:rPr>
              <a:t>сессиясы</a:t>
            </a:r>
            <a:r>
              <a:rPr lang="ru-RU" sz="2800" b="1" spc="92" dirty="0">
                <a:solidFill>
                  <a:srgbClr val="F8CF2C"/>
                </a:solidFill>
                <a:ea typeface="Lora Bold"/>
                <a:cs typeface="Lora Bold"/>
                <a:sym typeface="Lora Bold"/>
              </a:rPr>
              <a:t>, 2026 ж. </a:t>
            </a:r>
            <a:r>
              <a:rPr lang="ru-RU" sz="2800" b="1" spc="92" dirty="0" err="1">
                <a:solidFill>
                  <a:srgbClr val="F8CF2C"/>
                </a:solidFill>
                <a:ea typeface="Lora Bold"/>
                <a:cs typeface="Lora Bold"/>
                <a:sym typeface="Lora Bold"/>
              </a:rPr>
              <a:t>ақпаны</a:t>
            </a:r>
            <a:r>
              <a:rPr lang="ru-RU" sz="2800" b="1" spc="92" dirty="0" smtClean="0">
                <a:solidFill>
                  <a:srgbClr val="F8CF2C"/>
                </a:solidFill>
                <a:ea typeface="Lora Bold"/>
                <a:cs typeface="Lora Bold"/>
                <a:sym typeface="Lora Bold"/>
              </a:rPr>
              <a:t>)</a:t>
            </a:r>
          </a:p>
          <a:p>
            <a:pPr algn="ctr"/>
            <a:endParaRPr lang="ru-RU" sz="2800" b="1" spc="92" dirty="0">
              <a:solidFill>
                <a:srgbClr val="F8CF2C"/>
              </a:solidFill>
              <a:ea typeface="Lora Bold"/>
              <a:cs typeface="Lora Bold"/>
              <a:sym typeface="Lora Bold"/>
            </a:endParaRPr>
          </a:p>
          <a:p>
            <a:pPr algn="ctr"/>
            <a:r>
              <a:rPr lang="ru-RU" sz="2800" b="1" spc="92" dirty="0" err="1">
                <a:solidFill>
                  <a:srgbClr val="F8CF2C"/>
                </a:solidFill>
                <a:ea typeface="Lora Bold"/>
                <a:cs typeface="Lora Bold"/>
                <a:sym typeface="Lora Bold"/>
              </a:rPr>
              <a:t>Тұрғын</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үй-коммуналдық</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шаруашылық</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әлеуметтік</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инфрақұрылым</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және</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тұрғын</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үй</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қоры</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объектілеріне</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жылу</a:t>
            </a:r>
            <a:r>
              <a:rPr lang="ru-RU" sz="2800" b="1" spc="92" dirty="0">
                <a:solidFill>
                  <a:srgbClr val="F8CF2C"/>
                </a:solidFill>
                <a:ea typeface="Lora Bold"/>
                <a:cs typeface="Lora Bold"/>
                <a:sym typeface="Lora Bold"/>
              </a:rPr>
              <a:t> беру </a:t>
            </a:r>
            <a:r>
              <a:rPr lang="ru-RU" sz="2800" b="1" spc="92" dirty="0" err="1">
                <a:solidFill>
                  <a:srgbClr val="F8CF2C"/>
                </a:solidFill>
                <a:ea typeface="Lora Bold"/>
                <a:cs typeface="Lora Bold"/>
                <a:sym typeface="Lora Bold"/>
              </a:rPr>
              <a:t>маусымына</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дайындау</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барысы</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туралы</a:t>
            </a:r>
            <a:r>
              <a:rPr lang="ru-RU" sz="2800" b="1" spc="92" dirty="0">
                <a:solidFill>
                  <a:srgbClr val="F8CF2C"/>
                </a:solidFill>
                <a:ea typeface="Lora Bold"/>
                <a:cs typeface="Lora Bold"/>
                <a:sym typeface="Lora Bold"/>
              </a:rPr>
              <a:t>. (45 </a:t>
            </a:r>
            <a:r>
              <a:rPr lang="ru-RU" sz="2800" b="1" spc="92" dirty="0" err="1">
                <a:solidFill>
                  <a:srgbClr val="F8CF2C"/>
                </a:solidFill>
                <a:ea typeface="Lora Bold"/>
                <a:cs typeface="Lora Bold"/>
                <a:sym typeface="Lora Bold"/>
              </a:rPr>
              <a:t>сессиясы</a:t>
            </a:r>
            <a:r>
              <a:rPr lang="ru-RU" sz="2800" b="1" spc="92" dirty="0">
                <a:solidFill>
                  <a:srgbClr val="F8CF2C"/>
                </a:solidFill>
                <a:ea typeface="Lora Bold"/>
                <a:cs typeface="Lora Bold"/>
                <a:sym typeface="Lora Bold"/>
              </a:rPr>
              <a:t>, 2026 </a:t>
            </a:r>
            <a:r>
              <a:rPr lang="ru-RU" sz="2800" b="1" spc="92" dirty="0" err="1">
                <a:solidFill>
                  <a:srgbClr val="F8CF2C"/>
                </a:solidFill>
                <a:ea typeface="Lora Bold"/>
                <a:cs typeface="Lora Bold"/>
                <a:sym typeface="Lora Bold"/>
              </a:rPr>
              <a:t>ж.мамыр</a:t>
            </a:r>
            <a:r>
              <a:rPr lang="ru-RU" sz="2800" b="1" spc="92" dirty="0">
                <a:solidFill>
                  <a:srgbClr val="F8CF2C"/>
                </a:solidFill>
                <a:ea typeface="Lora Bold"/>
                <a:cs typeface="Lora Bold"/>
                <a:sym typeface="Lora Bold"/>
              </a:rPr>
              <a:t>  </a:t>
            </a:r>
            <a:r>
              <a:rPr lang="ru-RU" sz="2800" b="1" spc="92" dirty="0" err="1">
                <a:solidFill>
                  <a:srgbClr val="F8CF2C"/>
                </a:solidFill>
                <a:ea typeface="Lora Bold"/>
                <a:cs typeface="Lora Bold"/>
                <a:sym typeface="Lora Bold"/>
              </a:rPr>
              <a:t>және</a:t>
            </a:r>
            <a:r>
              <a:rPr lang="ru-RU" sz="2800" b="1" spc="92" dirty="0">
                <a:solidFill>
                  <a:srgbClr val="F8CF2C"/>
                </a:solidFill>
                <a:ea typeface="Lora Bold"/>
                <a:cs typeface="Lora Bold"/>
                <a:sym typeface="Lora Bold"/>
              </a:rPr>
              <a:t> 50 </a:t>
            </a:r>
            <a:r>
              <a:rPr lang="ru-RU" sz="2800" b="1" spc="92" dirty="0" err="1">
                <a:solidFill>
                  <a:srgbClr val="F8CF2C"/>
                </a:solidFill>
                <a:ea typeface="Lora Bold"/>
                <a:cs typeface="Lora Bold"/>
                <a:sym typeface="Lora Bold"/>
              </a:rPr>
              <a:t>сессиясы</a:t>
            </a:r>
            <a:r>
              <a:rPr lang="ru-RU" sz="2800" b="1" spc="92" dirty="0">
                <a:solidFill>
                  <a:srgbClr val="F8CF2C"/>
                </a:solidFill>
                <a:ea typeface="Lora Bold"/>
                <a:cs typeface="Lora Bold"/>
                <a:sym typeface="Lora Bold"/>
              </a:rPr>
              <a:t>, 2026 ж. </a:t>
            </a:r>
            <a:r>
              <a:rPr lang="ru-RU" sz="2800" b="1" spc="92" dirty="0" err="1">
                <a:solidFill>
                  <a:srgbClr val="F8CF2C"/>
                </a:solidFill>
                <a:ea typeface="Lora Bold"/>
                <a:cs typeface="Lora Bold"/>
                <a:sym typeface="Lora Bold"/>
              </a:rPr>
              <a:t>тамыз</a:t>
            </a:r>
            <a:r>
              <a:rPr lang="ru-RU" sz="2800" b="1" spc="92" dirty="0">
                <a:solidFill>
                  <a:srgbClr val="F8CF2C"/>
                </a:solidFill>
                <a:ea typeface="Lora Bold"/>
                <a:cs typeface="Lora Bold"/>
                <a:sym typeface="Lora Bold"/>
              </a:rPr>
              <a:t>)</a:t>
            </a:r>
            <a:endParaRPr lang="en-US" sz="2800" b="1" spc="92" dirty="0">
              <a:solidFill>
                <a:srgbClr val="F8CF2C"/>
              </a:solidFill>
              <a:ea typeface="Lora Bold"/>
              <a:cs typeface="Lora Bold"/>
              <a:sym typeface="Lora Bold"/>
            </a:endParaRPr>
          </a:p>
        </p:txBody>
      </p:sp>
      <p:sp>
        <p:nvSpPr>
          <p:cNvPr id="5" name="AutoShape 5"/>
          <p:cNvSpPr/>
          <p:nvPr/>
        </p:nvSpPr>
        <p:spPr>
          <a:xfrm rot="-5400000">
            <a:off x="7057973" y="5140276"/>
            <a:ext cx="2412423" cy="1010405"/>
          </a:xfrm>
          <a:prstGeom prst="rect">
            <a:avLst/>
          </a:prstGeom>
          <a:solidFill>
            <a:srgbClr val="F8CF2C"/>
          </a:solidFill>
        </p:spPr>
      </p:sp>
      <p:sp>
        <p:nvSpPr>
          <p:cNvPr id="4" name="AutoShape 4"/>
          <p:cNvSpPr/>
          <p:nvPr/>
        </p:nvSpPr>
        <p:spPr>
          <a:xfrm rot="-5400000">
            <a:off x="8964091" y="3983670"/>
            <a:ext cx="2412423" cy="1010405"/>
          </a:xfrm>
          <a:prstGeom prst="rect">
            <a:avLst/>
          </a:prstGeom>
          <a:solidFill>
            <a:srgbClr val="F8CF2C"/>
          </a:solidFill>
        </p:spPr>
      </p:sp>
      <p:pic>
        <p:nvPicPr>
          <p:cNvPr id="2051" name="Picture 3" descr="C:\Users\User\Downloads\54723967778110245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75505" y="-3031"/>
            <a:ext cx="7593445" cy="569508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User\Downloads\522673537730813427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39485"/>
            <a:ext cx="7772400" cy="5847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9904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7889739" y="1757839"/>
            <a:ext cx="2743200" cy="207818"/>
          </a:xfrm>
          <a:prstGeom prst="rect">
            <a:avLst/>
          </a:prstGeom>
          <a:solidFill>
            <a:srgbClr val="F8CF2C"/>
          </a:solidFill>
        </p:spPr>
      </p:sp>
      <p:sp>
        <p:nvSpPr>
          <p:cNvPr id="7" name="TextBox 7"/>
          <p:cNvSpPr txBox="1"/>
          <p:nvPr/>
        </p:nvSpPr>
        <p:spPr>
          <a:xfrm>
            <a:off x="1828800" y="3009900"/>
            <a:ext cx="14554200" cy="3949799"/>
          </a:xfrm>
          <a:prstGeom prst="rect">
            <a:avLst/>
          </a:prstGeom>
        </p:spPr>
        <p:txBody>
          <a:bodyPr wrap="square" lIns="0" tIns="0" rIns="0" bIns="0" rtlCol="0" anchor="t">
            <a:spAutoFit/>
          </a:bodyPr>
          <a:lstStyle/>
          <a:p>
            <a:pPr algn="ctr">
              <a:lnSpc>
                <a:spcPts val="7678"/>
              </a:lnSpc>
            </a:pPr>
            <a:r>
              <a:rPr lang="kk-KZ" sz="6000" b="1" dirty="0">
                <a:solidFill>
                  <a:schemeClr val="bg1"/>
                </a:solidFill>
              </a:rPr>
              <a:t>2025 жылдың желтоқсанында Өскемен қаласының 2026–2028 жылдарға арналған бюджеті — қаланың негізгі қаржылық құжаты — бекітілді.</a:t>
            </a:r>
            <a:r>
              <a:rPr lang="ru-RU" sz="5484" b="1" dirty="0" smtClean="0">
                <a:solidFill>
                  <a:schemeClr val="bg1"/>
                </a:solidFill>
                <a:ea typeface="Lora Bold"/>
                <a:cs typeface="Lora Bold"/>
                <a:sym typeface="Lora Bold"/>
              </a:rPr>
              <a:t> </a:t>
            </a:r>
            <a:endParaRPr lang="en-US" sz="5484" b="1" dirty="0">
              <a:solidFill>
                <a:schemeClr val="bg1"/>
              </a:solidFill>
              <a:ea typeface="Lora Bold"/>
              <a:cs typeface="Lora Bold"/>
              <a:sym typeface="Lora Bold"/>
            </a:endParaRPr>
          </a:p>
        </p:txBody>
      </p:sp>
      <p:sp>
        <p:nvSpPr>
          <p:cNvPr id="5" name="Freeform 221"/>
          <p:cNvSpPr>
            <a:spLocks noEditPoints="1"/>
          </p:cNvSpPr>
          <p:nvPr/>
        </p:nvSpPr>
        <p:spPr bwMode="auto">
          <a:xfrm>
            <a:off x="7756358" y="7505700"/>
            <a:ext cx="2606842" cy="2010097"/>
          </a:xfrm>
          <a:custGeom>
            <a:avLst/>
            <a:gdLst>
              <a:gd name="T0" fmla="*/ 3281 w 3317"/>
              <a:gd name="T1" fmla="*/ 2733 h 2943"/>
              <a:gd name="T2" fmla="*/ 3307 w 3317"/>
              <a:gd name="T3" fmla="*/ 2868 h 2943"/>
              <a:gd name="T4" fmla="*/ 3194 w 3317"/>
              <a:gd name="T5" fmla="*/ 2943 h 2943"/>
              <a:gd name="T6" fmla="*/ 26 w 3317"/>
              <a:gd name="T7" fmla="*/ 2890 h 2943"/>
              <a:gd name="T8" fmla="*/ 26 w 3317"/>
              <a:gd name="T9" fmla="*/ 2751 h 2943"/>
              <a:gd name="T10" fmla="*/ 128 w 3317"/>
              <a:gd name="T11" fmla="*/ 2252 h 2943"/>
              <a:gd name="T12" fmla="*/ 3296 w 3317"/>
              <a:gd name="T13" fmla="*/ 2306 h 2943"/>
              <a:gd name="T14" fmla="*/ 3296 w 3317"/>
              <a:gd name="T15" fmla="*/ 2443 h 2943"/>
              <a:gd name="T16" fmla="*/ 128 w 3317"/>
              <a:gd name="T17" fmla="*/ 2497 h 2943"/>
              <a:gd name="T18" fmla="*/ 14 w 3317"/>
              <a:gd name="T19" fmla="*/ 2422 h 2943"/>
              <a:gd name="T20" fmla="*/ 40 w 3317"/>
              <a:gd name="T21" fmla="*/ 2288 h 2943"/>
              <a:gd name="T22" fmla="*/ 2605 w 3317"/>
              <a:gd name="T23" fmla="*/ 857 h 2943"/>
              <a:gd name="T24" fmla="*/ 2737 w 3317"/>
              <a:gd name="T25" fmla="*/ 968 h 2943"/>
              <a:gd name="T26" fmla="*/ 2707 w 3317"/>
              <a:gd name="T27" fmla="*/ 1141 h 2943"/>
              <a:gd name="T28" fmla="*/ 2543 w 3317"/>
              <a:gd name="T29" fmla="*/ 1200 h 2943"/>
              <a:gd name="T30" fmla="*/ 2411 w 3317"/>
              <a:gd name="T31" fmla="*/ 1089 h 2943"/>
              <a:gd name="T32" fmla="*/ 2440 w 3317"/>
              <a:gd name="T33" fmla="*/ 916 h 2943"/>
              <a:gd name="T34" fmla="*/ 743 w 3317"/>
              <a:gd name="T35" fmla="*/ 854 h 2943"/>
              <a:gd name="T36" fmla="*/ 894 w 3317"/>
              <a:gd name="T37" fmla="*/ 940 h 2943"/>
              <a:gd name="T38" fmla="*/ 894 w 3317"/>
              <a:gd name="T39" fmla="*/ 1117 h 2943"/>
              <a:gd name="T40" fmla="*/ 743 w 3317"/>
              <a:gd name="T41" fmla="*/ 1203 h 2943"/>
              <a:gd name="T42" fmla="*/ 592 w 3317"/>
              <a:gd name="T43" fmla="*/ 1117 h 2943"/>
              <a:gd name="T44" fmla="*/ 593 w 3317"/>
              <a:gd name="T45" fmla="*/ 940 h 2943"/>
              <a:gd name="T46" fmla="*/ 743 w 3317"/>
              <a:gd name="T47" fmla="*/ 854 h 2943"/>
              <a:gd name="T48" fmla="*/ 1576 w 3317"/>
              <a:gd name="T49" fmla="*/ 1291 h 2943"/>
              <a:gd name="T50" fmla="*/ 1778 w 3317"/>
              <a:gd name="T51" fmla="*/ 409 h 2943"/>
              <a:gd name="T52" fmla="*/ 2083 w 3317"/>
              <a:gd name="T53" fmla="*/ 563 h 2943"/>
              <a:gd name="T54" fmla="*/ 2263 w 3317"/>
              <a:gd name="T55" fmla="*/ 852 h 2943"/>
              <a:gd name="T56" fmla="*/ 2263 w 3317"/>
              <a:gd name="T57" fmla="*/ 1205 h 2943"/>
              <a:gd name="T58" fmla="*/ 2083 w 3317"/>
              <a:gd name="T59" fmla="*/ 1494 h 2943"/>
              <a:gd name="T60" fmla="*/ 1778 w 3317"/>
              <a:gd name="T61" fmla="*/ 1648 h 2943"/>
              <a:gd name="T62" fmla="*/ 1427 w 3317"/>
              <a:gd name="T63" fmla="*/ 1615 h 2943"/>
              <a:gd name="T64" fmla="*/ 1157 w 3317"/>
              <a:gd name="T65" fmla="*/ 1410 h 2943"/>
              <a:gd name="T66" fmla="*/ 1032 w 3317"/>
              <a:gd name="T67" fmla="*/ 1089 h 2943"/>
              <a:gd name="T68" fmla="*/ 1097 w 3317"/>
              <a:gd name="T69" fmla="*/ 744 h 2943"/>
              <a:gd name="T70" fmla="*/ 1324 w 3317"/>
              <a:gd name="T71" fmla="*/ 494 h 2943"/>
              <a:gd name="T72" fmla="*/ 1658 w 3317"/>
              <a:gd name="T73" fmla="*/ 398 h 2943"/>
              <a:gd name="T74" fmla="*/ 560 w 3317"/>
              <a:gd name="T75" fmla="*/ 422 h 2943"/>
              <a:gd name="T76" fmla="*/ 380 w 3317"/>
              <a:gd name="T77" fmla="*/ 579 h 2943"/>
              <a:gd name="T78" fmla="*/ 271 w 3317"/>
              <a:gd name="T79" fmla="*/ 1467 h 2943"/>
              <a:gd name="T80" fmla="*/ 487 w 3317"/>
              <a:gd name="T81" fmla="*/ 1537 h 2943"/>
              <a:gd name="T82" fmla="*/ 587 w 3317"/>
              <a:gd name="T83" fmla="*/ 1757 h 2943"/>
              <a:gd name="T84" fmla="*/ 2711 w 3317"/>
              <a:gd name="T85" fmla="*/ 1731 h 2943"/>
              <a:gd name="T86" fmla="*/ 2841 w 3317"/>
              <a:gd name="T87" fmla="*/ 1530 h 2943"/>
              <a:gd name="T88" fmla="*/ 3070 w 3317"/>
              <a:gd name="T89" fmla="*/ 1493 h 2943"/>
              <a:gd name="T90" fmla="*/ 2876 w 3317"/>
              <a:gd name="T91" fmla="*/ 582 h 2943"/>
              <a:gd name="T92" fmla="*/ 2720 w 3317"/>
              <a:gd name="T93" fmla="*/ 401 h 2943"/>
              <a:gd name="T94" fmla="*/ 288 w 3317"/>
              <a:gd name="T95" fmla="*/ 0 h 2943"/>
              <a:gd name="T96" fmla="*/ 3217 w 3317"/>
              <a:gd name="T97" fmla="*/ 71 h 2943"/>
              <a:gd name="T98" fmla="*/ 3316 w 3317"/>
              <a:gd name="T99" fmla="*/ 288 h 2943"/>
              <a:gd name="T100" fmla="*/ 3246 w 3317"/>
              <a:gd name="T101" fmla="*/ 1958 h 2943"/>
              <a:gd name="T102" fmla="*/ 3029 w 3317"/>
              <a:gd name="T103" fmla="*/ 2057 h 2943"/>
              <a:gd name="T104" fmla="*/ 100 w 3317"/>
              <a:gd name="T105" fmla="*/ 1986 h 2943"/>
              <a:gd name="T106" fmla="*/ 0 w 3317"/>
              <a:gd name="T107" fmla="*/ 1769 h 2943"/>
              <a:gd name="T108" fmla="*/ 70 w 3317"/>
              <a:gd name="T109" fmla="*/ 99 h 2943"/>
              <a:gd name="T110" fmla="*/ 288 w 3317"/>
              <a:gd name="T111" fmla="*/ 0 h 2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17" h="2943">
                <a:moveTo>
                  <a:pt x="128" y="2698"/>
                </a:moveTo>
                <a:lnTo>
                  <a:pt x="3194" y="2698"/>
                </a:lnTo>
                <a:lnTo>
                  <a:pt x="3219" y="2700"/>
                </a:lnTo>
                <a:lnTo>
                  <a:pt x="3243" y="2707"/>
                </a:lnTo>
                <a:lnTo>
                  <a:pt x="3263" y="2718"/>
                </a:lnTo>
                <a:lnTo>
                  <a:pt x="3281" y="2733"/>
                </a:lnTo>
                <a:lnTo>
                  <a:pt x="3296" y="2751"/>
                </a:lnTo>
                <a:lnTo>
                  <a:pt x="3307" y="2773"/>
                </a:lnTo>
                <a:lnTo>
                  <a:pt x="3314" y="2796"/>
                </a:lnTo>
                <a:lnTo>
                  <a:pt x="3317" y="2820"/>
                </a:lnTo>
                <a:lnTo>
                  <a:pt x="3314" y="2845"/>
                </a:lnTo>
                <a:lnTo>
                  <a:pt x="3307" y="2868"/>
                </a:lnTo>
                <a:lnTo>
                  <a:pt x="3296" y="2890"/>
                </a:lnTo>
                <a:lnTo>
                  <a:pt x="3281" y="2908"/>
                </a:lnTo>
                <a:lnTo>
                  <a:pt x="3263" y="2923"/>
                </a:lnTo>
                <a:lnTo>
                  <a:pt x="3243" y="2934"/>
                </a:lnTo>
                <a:lnTo>
                  <a:pt x="3219" y="2941"/>
                </a:lnTo>
                <a:lnTo>
                  <a:pt x="3194" y="2943"/>
                </a:lnTo>
                <a:lnTo>
                  <a:pt x="128" y="2943"/>
                </a:lnTo>
                <a:lnTo>
                  <a:pt x="103" y="2941"/>
                </a:lnTo>
                <a:lnTo>
                  <a:pt x="80" y="2934"/>
                </a:lnTo>
                <a:lnTo>
                  <a:pt x="58" y="2923"/>
                </a:lnTo>
                <a:lnTo>
                  <a:pt x="40" y="2908"/>
                </a:lnTo>
                <a:lnTo>
                  <a:pt x="26" y="2890"/>
                </a:lnTo>
                <a:lnTo>
                  <a:pt x="14" y="2868"/>
                </a:lnTo>
                <a:lnTo>
                  <a:pt x="7" y="2845"/>
                </a:lnTo>
                <a:lnTo>
                  <a:pt x="5" y="2820"/>
                </a:lnTo>
                <a:lnTo>
                  <a:pt x="7" y="2796"/>
                </a:lnTo>
                <a:lnTo>
                  <a:pt x="14" y="2773"/>
                </a:lnTo>
                <a:lnTo>
                  <a:pt x="26" y="2751"/>
                </a:lnTo>
                <a:lnTo>
                  <a:pt x="40" y="2733"/>
                </a:lnTo>
                <a:lnTo>
                  <a:pt x="58" y="2718"/>
                </a:lnTo>
                <a:lnTo>
                  <a:pt x="80" y="2707"/>
                </a:lnTo>
                <a:lnTo>
                  <a:pt x="103" y="2700"/>
                </a:lnTo>
                <a:lnTo>
                  <a:pt x="128" y="2698"/>
                </a:lnTo>
                <a:close/>
                <a:moveTo>
                  <a:pt x="128" y="2252"/>
                </a:moveTo>
                <a:lnTo>
                  <a:pt x="3194" y="2252"/>
                </a:lnTo>
                <a:lnTo>
                  <a:pt x="3219" y="2255"/>
                </a:lnTo>
                <a:lnTo>
                  <a:pt x="3243" y="2262"/>
                </a:lnTo>
                <a:lnTo>
                  <a:pt x="3263" y="2273"/>
                </a:lnTo>
                <a:lnTo>
                  <a:pt x="3281" y="2288"/>
                </a:lnTo>
                <a:lnTo>
                  <a:pt x="3296" y="2306"/>
                </a:lnTo>
                <a:lnTo>
                  <a:pt x="3307" y="2327"/>
                </a:lnTo>
                <a:lnTo>
                  <a:pt x="3314" y="2349"/>
                </a:lnTo>
                <a:lnTo>
                  <a:pt x="3317" y="2375"/>
                </a:lnTo>
                <a:lnTo>
                  <a:pt x="3314" y="2400"/>
                </a:lnTo>
                <a:lnTo>
                  <a:pt x="3307" y="2422"/>
                </a:lnTo>
                <a:lnTo>
                  <a:pt x="3296" y="2443"/>
                </a:lnTo>
                <a:lnTo>
                  <a:pt x="3281" y="2461"/>
                </a:lnTo>
                <a:lnTo>
                  <a:pt x="3263" y="2476"/>
                </a:lnTo>
                <a:lnTo>
                  <a:pt x="3243" y="2487"/>
                </a:lnTo>
                <a:lnTo>
                  <a:pt x="3219" y="2494"/>
                </a:lnTo>
                <a:lnTo>
                  <a:pt x="3194" y="2497"/>
                </a:lnTo>
                <a:lnTo>
                  <a:pt x="128" y="2497"/>
                </a:lnTo>
                <a:lnTo>
                  <a:pt x="103" y="2494"/>
                </a:lnTo>
                <a:lnTo>
                  <a:pt x="80" y="2487"/>
                </a:lnTo>
                <a:lnTo>
                  <a:pt x="58" y="2476"/>
                </a:lnTo>
                <a:lnTo>
                  <a:pt x="40" y="2461"/>
                </a:lnTo>
                <a:lnTo>
                  <a:pt x="26" y="2443"/>
                </a:lnTo>
                <a:lnTo>
                  <a:pt x="14" y="2422"/>
                </a:lnTo>
                <a:lnTo>
                  <a:pt x="7" y="2400"/>
                </a:lnTo>
                <a:lnTo>
                  <a:pt x="5" y="2375"/>
                </a:lnTo>
                <a:lnTo>
                  <a:pt x="7" y="2349"/>
                </a:lnTo>
                <a:lnTo>
                  <a:pt x="14" y="2327"/>
                </a:lnTo>
                <a:lnTo>
                  <a:pt x="26" y="2306"/>
                </a:lnTo>
                <a:lnTo>
                  <a:pt x="40" y="2288"/>
                </a:lnTo>
                <a:lnTo>
                  <a:pt x="58" y="2273"/>
                </a:lnTo>
                <a:lnTo>
                  <a:pt x="80" y="2262"/>
                </a:lnTo>
                <a:lnTo>
                  <a:pt x="103" y="2255"/>
                </a:lnTo>
                <a:lnTo>
                  <a:pt x="128" y="2252"/>
                </a:lnTo>
                <a:close/>
                <a:moveTo>
                  <a:pt x="2574" y="854"/>
                </a:moveTo>
                <a:lnTo>
                  <a:pt x="2605" y="857"/>
                </a:lnTo>
                <a:lnTo>
                  <a:pt x="2635" y="865"/>
                </a:lnTo>
                <a:lnTo>
                  <a:pt x="2662" y="878"/>
                </a:lnTo>
                <a:lnTo>
                  <a:pt x="2686" y="895"/>
                </a:lnTo>
                <a:lnTo>
                  <a:pt x="2707" y="916"/>
                </a:lnTo>
                <a:lnTo>
                  <a:pt x="2724" y="940"/>
                </a:lnTo>
                <a:lnTo>
                  <a:pt x="2737" y="968"/>
                </a:lnTo>
                <a:lnTo>
                  <a:pt x="2745" y="997"/>
                </a:lnTo>
                <a:lnTo>
                  <a:pt x="2748" y="1029"/>
                </a:lnTo>
                <a:lnTo>
                  <a:pt x="2745" y="1060"/>
                </a:lnTo>
                <a:lnTo>
                  <a:pt x="2737" y="1089"/>
                </a:lnTo>
                <a:lnTo>
                  <a:pt x="2724" y="1117"/>
                </a:lnTo>
                <a:lnTo>
                  <a:pt x="2707" y="1141"/>
                </a:lnTo>
                <a:lnTo>
                  <a:pt x="2686" y="1162"/>
                </a:lnTo>
                <a:lnTo>
                  <a:pt x="2662" y="1179"/>
                </a:lnTo>
                <a:lnTo>
                  <a:pt x="2635" y="1192"/>
                </a:lnTo>
                <a:lnTo>
                  <a:pt x="2605" y="1200"/>
                </a:lnTo>
                <a:lnTo>
                  <a:pt x="2574" y="1203"/>
                </a:lnTo>
                <a:lnTo>
                  <a:pt x="2543" y="1200"/>
                </a:lnTo>
                <a:lnTo>
                  <a:pt x="2513" y="1192"/>
                </a:lnTo>
                <a:lnTo>
                  <a:pt x="2486" y="1179"/>
                </a:lnTo>
                <a:lnTo>
                  <a:pt x="2462" y="1162"/>
                </a:lnTo>
                <a:lnTo>
                  <a:pt x="2440" y="1141"/>
                </a:lnTo>
                <a:lnTo>
                  <a:pt x="2423" y="1117"/>
                </a:lnTo>
                <a:lnTo>
                  <a:pt x="2411" y="1089"/>
                </a:lnTo>
                <a:lnTo>
                  <a:pt x="2403" y="1060"/>
                </a:lnTo>
                <a:lnTo>
                  <a:pt x="2400" y="1029"/>
                </a:lnTo>
                <a:lnTo>
                  <a:pt x="2403" y="997"/>
                </a:lnTo>
                <a:lnTo>
                  <a:pt x="2411" y="968"/>
                </a:lnTo>
                <a:lnTo>
                  <a:pt x="2423" y="940"/>
                </a:lnTo>
                <a:lnTo>
                  <a:pt x="2440" y="916"/>
                </a:lnTo>
                <a:lnTo>
                  <a:pt x="2462" y="895"/>
                </a:lnTo>
                <a:lnTo>
                  <a:pt x="2486" y="878"/>
                </a:lnTo>
                <a:lnTo>
                  <a:pt x="2513" y="865"/>
                </a:lnTo>
                <a:lnTo>
                  <a:pt x="2543" y="857"/>
                </a:lnTo>
                <a:lnTo>
                  <a:pt x="2574" y="854"/>
                </a:lnTo>
                <a:close/>
                <a:moveTo>
                  <a:pt x="743" y="854"/>
                </a:moveTo>
                <a:lnTo>
                  <a:pt x="774" y="857"/>
                </a:lnTo>
                <a:lnTo>
                  <a:pt x="804" y="865"/>
                </a:lnTo>
                <a:lnTo>
                  <a:pt x="830" y="878"/>
                </a:lnTo>
                <a:lnTo>
                  <a:pt x="855" y="895"/>
                </a:lnTo>
                <a:lnTo>
                  <a:pt x="876" y="916"/>
                </a:lnTo>
                <a:lnTo>
                  <a:pt x="894" y="940"/>
                </a:lnTo>
                <a:lnTo>
                  <a:pt x="906" y="968"/>
                </a:lnTo>
                <a:lnTo>
                  <a:pt x="914" y="997"/>
                </a:lnTo>
                <a:lnTo>
                  <a:pt x="917" y="1029"/>
                </a:lnTo>
                <a:lnTo>
                  <a:pt x="914" y="1060"/>
                </a:lnTo>
                <a:lnTo>
                  <a:pt x="906" y="1089"/>
                </a:lnTo>
                <a:lnTo>
                  <a:pt x="894" y="1117"/>
                </a:lnTo>
                <a:lnTo>
                  <a:pt x="876" y="1141"/>
                </a:lnTo>
                <a:lnTo>
                  <a:pt x="855" y="1162"/>
                </a:lnTo>
                <a:lnTo>
                  <a:pt x="830" y="1179"/>
                </a:lnTo>
                <a:lnTo>
                  <a:pt x="804" y="1192"/>
                </a:lnTo>
                <a:lnTo>
                  <a:pt x="774" y="1200"/>
                </a:lnTo>
                <a:lnTo>
                  <a:pt x="743" y="1203"/>
                </a:lnTo>
                <a:lnTo>
                  <a:pt x="711" y="1200"/>
                </a:lnTo>
                <a:lnTo>
                  <a:pt x="682" y="1192"/>
                </a:lnTo>
                <a:lnTo>
                  <a:pt x="655" y="1179"/>
                </a:lnTo>
                <a:lnTo>
                  <a:pt x="630" y="1162"/>
                </a:lnTo>
                <a:lnTo>
                  <a:pt x="609" y="1141"/>
                </a:lnTo>
                <a:lnTo>
                  <a:pt x="592" y="1117"/>
                </a:lnTo>
                <a:lnTo>
                  <a:pt x="580" y="1089"/>
                </a:lnTo>
                <a:lnTo>
                  <a:pt x="572" y="1060"/>
                </a:lnTo>
                <a:lnTo>
                  <a:pt x="569" y="1029"/>
                </a:lnTo>
                <a:lnTo>
                  <a:pt x="572" y="997"/>
                </a:lnTo>
                <a:lnTo>
                  <a:pt x="580" y="968"/>
                </a:lnTo>
                <a:lnTo>
                  <a:pt x="593" y="940"/>
                </a:lnTo>
                <a:lnTo>
                  <a:pt x="610" y="916"/>
                </a:lnTo>
                <a:lnTo>
                  <a:pt x="631" y="895"/>
                </a:lnTo>
                <a:lnTo>
                  <a:pt x="655" y="878"/>
                </a:lnTo>
                <a:lnTo>
                  <a:pt x="682" y="865"/>
                </a:lnTo>
                <a:lnTo>
                  <a:pt x="711" y="857"/>
                </a:lnTo>
                <a:lnTo>
                  <a:pt x="743" y="854"/>
                </a:lnTo>
                <a:close/>
                <a:moveTo>
                  <a:pt x="1859" y="766"/>
                </a:moveTo>
                <a:lnTo>
                  <a:pt x="1577" y="1046"/>
                </a:lnTo>
                <a:lnTo>
                  <a:pt x="1459" y="927"/>
                </a:lnTo>
                <a:lnTo>
                  <a:pt x="1336" y="1049"/>
                </a:lnTo>
                <a:lnTo>
                  <a:pt x="1454" y="1168"/>
                </a:lnTo>
                <a:lnTo>
                  <a:pt x="1576" y="1291"/>
                </a:lnTo>
                <a:lnTo>
                  <a:pt x="1699" y="1169"/>
                </a:lnTo>
                <a:lnTo>
                  <a:pt x="1981" y="889"/>
                </a:lnTo>
                <a:lnTo>
                  <a:pt x="1859" y="766"/>
                </a:lnTo>
                <a:close/>
                <a:moveTo>
                  <a:pt x="1658" y="398"/>
                </a:moveTo>
                <a:lnTo>
                  <a:pt x="1719" y="401"/>
                </a:lnTo>
                <a:lnTo>
                  <a:pt x="1778" y="409"/>
                </a:lnTo>
                <a:lnTo>
                  <a:pt x="1835" y="423"/>
                </a:lnTo>
                <a:lnTo>
                  <a:pt x="1890" y="442"/>
                </a:lnTo>
                <a:lnTo>
                  <a:pt x="1942" y="466"/>
                </a:lnTo>
                <a:lnTo>
                  <a:pt x="1993" y="494"/>
                </a:lnTo>
                <a:lnTo>
                  <a:pt x="2039" y="527"/>
                </a:lnTo>
                <a:lnTo>
                  <a:pt x="2083" y="563"/>
                </a:lnTo>
                <a:lnTo>
                  <a:pt x="2123" y="604"/>
                </a:lnTo>
                <a:lnTo>
                  <a:pt x="2160" y="647"/>
                </a:lnTo>
                <a:lnTo>
                  <a:pt x="2192" y="694"/>
                </a:lnTo>
                <a:lnTo>
                  <a:pt x="2220" y="744"/>
                </a:lnTo>
                <a:lnTo>
                  <a:pt x="2244" y="797"/>
                </a:lnTo>
                <a:lnTo>
                  <a:pt x="2263" y="852"/>
                </a:lnTo>
                <a:lnTo>
                  <a:pt x="2276" y="909"/>
                </a:lnTo>
                <a:lnTo>
                  <a:pt x="2285" y="968"/>
                </a:lnTo>
                <a:lnTo>
                  <a:pt x="2288" y="1029"/>
                </a:lnTo>
                <a:lnTo>
                  <a:pt x="2285" y="1089"/>
                </a:lnTo>
                <a:lnTo>
                  <a:pt x="2276" y="1148"/>
                </a:lnTo>
                <a:lnTo>
                  <a:pt x="2263" y="1205"/>
                </a:lnTo>
                <a:lnTo>
                  <a:pt x="2244" y="1260"/>
                </a:lnTo>
                <a:lnTo>
                  <a:pt x="2220" y="1313"/>
                </a:lnTo>
                <a:lnTo>
                  <a:pt x="2192" y="1363"/>
                </a:lnTo>
                <a:lnTo>
                  <a:pt x="2160" y="1410"/>
                </a:lnTo>
                <a:lnTo>
                  <a:pt x="2123" y="1453"/>
                </a:lnTo>
                <a:lnTo>
                  <a:pt x="2083" y="1494"/>
                </a:lnTo>
                <a:lnTo>
                  <a:pt x="2039" y="1530"/>
                </a:lnTo>
                <a:lnTo>
                  <a:pt x="1993" y="1563"/>
                </a:lnTo>
                <a:lnTo>
                  <a:pt x="1942" y="1591"/>
                </a:lnTo>
                <a:lnTo>
                  <a:pt x="1890" y="1615"/>
                </a:lnTo>
                <a:lnTo>
                  <a:pt x="1835" y="1634"/>
                </a:lnTo>
                <a:lnTo>
                  <a:pt x="1778" y="1648"/>
                </a:lnTo>
                <a:lnTo>
                  <a:pt x="1719" y="1656"/>
                </a:lnTo>
                <a:lnTo>
                  <a:pt x="1658" y="1659"/>
                </a:lnTo>
                <a:lnTo>
                  <a:pt x="1598" y="1656"/>
                </a:lnTo>
                <a:lnTo>
                  <a:pt x="1539" y="1648"/>
                </a:lnTo>
                <a:lnTo>
                  <a:pt x="1482" y="1634"/>
                </a:lnTo>
                <a:lnTo>
                  <a:pt x="1427" y="1615"/>
                </a:lnTo>
                <a:lnTo>
                  <a:pt x="1375" y="1591"/>
                </a:lnTo>
                <a:lnTo>
                  <a:pt x="1324" y="1563"/>
                </a:lnTo>
                <a:lnTo>
                  <a:pt x="1278" y="1530"/>
                </a:lnTo>
                <a:lnTo>
                  <a:pt x="1234" y="1494"/>
                </a:lnTo>
                <a:lnTo>
                  <a:pt x="1194" y="1453"/>
                </a:lnTo>
                <a:lnTo>
                  <a:pt x="1157" y="1410"/>
                </a:lnTo>
                <a:lnTo>
                  <a:pt x="1125" y="1363"/>
                </a:lnTo>
                <a:lnTo>
                  <a:pt x="1097" y="1313"/>
                </a:lnTo>
                <a:lnTo>
                  <a:pt x="1073" y="1260"/>
                </a:lnTo>
                <a:lnTo>
                  <a:pt x="1054" y="1205"/>
                </a:lnTo>
                <a:lnTo>
                  <a:pt x="1041" y="1148"/>
                </a:lnTo>
                <a:lnTo>
                  <a:pt x="1032" y="1089"/>
                </a:lnTo>
                <a:lnTo>
                  <a:pt x="1029" y="1029"/>
                </a:lnTo>
                <a:lnTo>
                  <a:pt x="1032" y="968"/>
                </a:lnTo>
                <a:lnTo>
                  <a:pt x="1041" y="909"/>
                </a:lnTo>
                <a:lnTo>
                  <a:pt x="1054" y="852"/>
                </a:lnTo>
                <a:lnTo>
                  <a:pt x="1073" y="797"/>
                </a:lnTo>
                <a:lnTo>
                  <a:pt x="1097" y="744"/>
                </a:lnTo>
                <a:lnTo>
                  <a:pt x="1125" y="694"/>
                </a:lnTo>
                <a:lnTo>
                  <a:pt x="1157" y="647"/>
                </a:lnTo>
                <a:lnTo>
                  <a:pt x="1194" y="604"/>
                </a:lnTo>
                <a:lnTo>
                  <a:pt x="1234" y="563"/>
                </a:lnTo>
                <a:lnTo>
                  <a:pt x="1278" y="527"/>
                </a:lnTo>
                <a:lnTo>
                  <a:pt x="1324" y="494"/>
                </a:lnTo>
                <a:lnTo>
                  <a:pt x="1375" y="466"/>
                </a:lnTo>
                <a:lnTo>
                  <a:pt x="1427" y="442"/>
                </a:lnTo>
                <a:lnTo>
                  <a:pt x="1482" y="423"/>
                </a:lnTo>
                <a:lnTo>
                  <a:pt x="1539" y="409"/>
                </a:lnTo>
                <a:lnTo>
                  <a:pt x="1598" y="401"/>
                </a:lnTo>
                <a:lnTo>
                  <a:pt x="1658" y="398"/>
                </a:lnTo>
                <a:close/>
                <a:moveTo>
                  <a:pt x="583" y="246"/>
                </a:moveTo>
                <a:lnTo>
                  <a:pt x="586" y="272"/>
                </a:lnTo>
                <a:lnTo>
                  <a:pt x="587" y="299"/>
                </a:lnTo>
                <a:lnTo>
                  <a:pt x="584" y="343"/>
                </a:lnTo>
                <a:lnTo>
                  <a:pt x="575" y="384"/>
                </a:lnTo>
                <a:lnTo>
                  <a:pt x="560" y="422"/>
                </a:lnTo>
                <a:lnTo>
                  <a:pt x="540" y="459"/>
                </a:lnTo>
                <a:lnTo>
                  <a:pt x="515" y="491"/>
                </a:lnTo>
                <a:lnTo>
                  <a:pt x="487" y="519"/>
                </a:lnTo>
                <a:lnTo>
                  <a:pt x="455" y="544"/>
                </a:lnTo>
                <a:lnTo>
                  <a:pt x="419" y="563"/>
                </a:lnTo>
                <a:lnTo>
                  <a:pt x="380" y="579"/>
                </a:lnTo>
                <a:lnTo>
                  <a:pt x="339" y="588"/>
                </a:lnTo>
                <a:lnTo>
                  <a:pt x="296" y="591"/>
                </a:lnTo>
                <a:lnTo>
                  <a:pt x="271" y="590"/>
                </a:lnTo>
                <a:lnTo>
                  <a:pt x="246" y="586"/>
                </a:lnTo>
                <a:lnTo>
                  <a:pt x="246" y="1470"/>
                </a:lnTo>
                <a:lnTo>
                  <a:pt x="271" y="1467"/>
                </a:lnTo>
                <a:lnTo>
                  <a:pt x="296" y="1465"/>
                </a:lnTo>
                <a:lnTo>
                  <a:pt x="339" y="1468"/>
                </a:lnTo>
                <a:lnTo>
                  <a:pt x="380" y="1478"/>
                </a:lnTo>
                <a:lnTo>
                  <a:pt x="419" y="1493"/>
                </a:lnTo>
                <a:lnTo>
                  <a:pt x="455" y="1513"/>
                </a:lnTo>
                <a:lnTo>
                  <a:pt x="487" y="1537"/>
                </a:lnTo>
                <a:lnTo>
                  <a:pt x="515" y="1566"/>
                </a:lnTo>
                <a:lnTo>
                  <a:pt x="540" y="1598"/>
                </a:lnTo>
                <a:lnTo>
                  <a:pt x="560" y="1634"/>
                </a:lnTo>
                <a:lnTo>
                  <a:pt x="575" y="1673"/>
                </a:lnTo>
                <a:lnTo>
                  <a:pt x="584" y="1713"/>
                </a:lnTo>
                <a:lnTo>
                  <a:pt x="587" y="1757"/>
                </a:lnTo>
                <a:lnTo>
                  <a:pt x="586" y="1784"/>
                </a:lnTo>
                <a:lnTo>
                  <a:pt x="583" y="1810"/>
                </a:lnTo>
                <a:lnTo>
                  <a:pt x="2710" y="1810"/>
                </a:lnTo>
                <a:lnTo>
                  <a:pt x="2709" y="1793"/>
                </a:lnTo>
                <a:lnTo>
                  <a:pt x="2708" y="1775"/>
                </a:lnTo>
                <a:lnTo>
                  <a:pt x="2711" y="1731"/>
                </a:lnTo>
                <a:lnTo>
                  <a:pt x="2720" y="1690"/>
                </a:lnTo>
                <a:lnTo>
                  <a:pt x="2735" y="1652"/>
                </a:lnTo>
                <a:lnTo>
                  <a:pt x="2755" y="1616"/>
                </a:lnTo>
                <a:lnTo>
                  <a:pt x="2780" y="1583"/>
                </a:lnTo>
                <a:lnTo>
                  <a:pt x="2809" y="1555"/>
                </a:lnTo>
                <a:lnTo>
                  <a:pt x="2841" y="1530"/>
                </a:lnTo>
                <a:lnTo>
                  <a:pt x="2876" y="1511"/>
                </a:lnTo>
                <a:lnTo>
                  <a:pt x="2915" y="1496"/>
                </a:lnTo>
                <a:lnTo>
                  <a:pt x="2956" y="1487"/>
                </a:lnTo>
                <a:lnTo>
                  <a:pt x="2999" y="1484"/>
                </a:lnTo>
                <a:lnTo>
                  <a:pt x="3036" y="1486"/>
                </a:lnTo>
                <a:lnTo>
                  <a:pt x="3070" y="1493"/>
                </a:lnTo>
                <a:lnTo>
                  <a:pt x="3070" y="600"/>
                </a:lnTo>
                <a:lnTo>
                  <a:pt x="3036" y="607"/>
                </a:lnTo>
                <a:lnTo>
                  <a:pt x="2999" y="609"/>
                </a:lnTo>
                <a:lnTo>
                  <a:pt x="2956" y="606"/>
                </a:lnTo>
                <a:lnTo>
                  <a:pt x="2915" y="596"/>
                </a:lnTo>
                <a:lnTo>
                  <a:pt x="2876" y="582"/>
                </a:lnTo>
                <a:lnTo>
                  <a:pt x="2841" y="561"/>
                </a:lnTo>
                <a:lnTo>
                  <a:pt x="2809" y="537"/>
                </a:lnTo>
                <a:lnTo>
                  <a:pt x="2780" y="508"/>
                </a:lnTo>
                <a:lnTo>
                  <a:pt x="2755" y="476"/>
                </a:lnTo>
                <a:lnTo>
                  <a:pt x="2735" y="440"/>
                </a:lnTo>
                <a:lnTo>
                  <a:pt x="2720" y="401"/>
                </a:lnTo>
                <a:lnTo>
                  <a:pt x="2711" y="360"/>
                </a:lnTo>
                <a:lnTo>
                  <a:pt x="2708" y="317"/>
                </a:lnTo>
                <a:lnTo>
                  <a:pt x="2711" y="281"/>
                </a:lnTo>
                <a:lnTo>
                  <a:pt x="2717" y="246"/>
                </a:lnTo>
                <a:lnTo>
                  <a:pt x="583" y="246"/>
                </a:lnTo>
                <a:close/>
                <a:moveTo>
                  <a:pt x="288" y="0"/>
                </a:moveTo>
                <a:lnTo>
                  <a:pt x="3029" y="0"/>
                </a:lnTo>
                <a:lnTo>
                  <a:pt x="3071" y="3"/>
                </a:lnTo>
                <a:lnTo>
                  <a:pt x="3112" y="12"/>
                </a:lnTo>
                <a:lnTo>
                  <a:pt x="3150" y="27"/>
                </a:lnTo>
                <a:lnTo>
                  <a:pt x="3185" y="46"/>
                </a:lnTo>
                <a:lnTo>
                  <a:pt x="3217" y="71"/>
                </a:lnTo>
                <a:lnTo>
                  <a:pt x="3246" y="99"/>
                </a:lnTo>
                <a:lnTo>
                  <a:pt x="3270" y="131"/>
                </a:lnTo>
                <a:lnTo>
                  <a:pt x="3290" y="166"/>
                </a:lnTo>
                <a:lnTo>
                  <a:pt x="3304" y="205"/>
                </a:lnTo>
                <a:lnTo>
                  <a:pt x="3313" y="246"/>
                </a:lnTo>
                <a:lnTo>
                  <a:pt x="3316" y="288"/>
                </a:lnTo>
                <a:lnTo>
                  <a:pt x="3316" y="1769"/>
                </a:lnTo>
                <a:lnTo>
                  <a:pt x="3313" y="1811"/>
                </a:lnTo>
                <a:lnTo>
                  <a:pt x="3304" y="1852"/>
                </a:lnTo>
                <a:lnTo>
                  <a:pt x="3290" y="1891"/>
                </a:lnTo>
                <a:lnTo>
                  <a:pt x="3270" y="1926"/>
                </a:lnTo>
                <a:lnTo>
                  <a:pt x="3246" y="1958"/>
                </a:lnTo>
                <a:lnTo>
                  <a:pt x="3217" y="1986"/>
                </a:lnTo>
                <a:lnTo>
                  <a:pt x="3185" y="2011"/>
                </a:lnTo>
                <a:lnTo>
                  <a:pt x="3150" y="2030"/>
                </a:lnTo>
                <a:lnTo>
                  <a:pt x="3112" y="2045"/>
                </a:lnTo>
                <a:lnTo>
                  <a:pt x="3071" y="2054"/>
                </a:lnTo>
                <a:lnTo>
                  <a:pt x="3029" y="2057"/>
                </a:lnTo>
                <a:lnTo>
                  <a:pt x="288" y="2057"/>
                </a:lnTo>
                <a:lnTo>
                  <a:pt x="246" y="2054"/>
                </a:lnTo>
                <a:lnTo>
                  <a:pt x="204" y="2045"/>
                </a:lnTo>
                <a:lnTo>
                  <a:pt x="167" y="2030"/>
                </a:lnTo>
                <a:lnTo>
                  <a:pt x="131" y="2011"/>
                </a:lnTo>
                <a:lnTo>
                  <a:pt x="100" y="1986"/>
                </a:lnTo>
                <a:lnTo>
                  <a:pt x="70" y="1958"/>
                </a:lnTo>
                <a:lnTo>
                  <a:pt x="46" y="1926"/>
                </a:lnTo>
                <a:lnTo>
                  <a:pt x="27" y="1891"/>
                </a:lnTo>
                <a:lnTo>
                  <a:pt x="12" y="1852"/>
                </a:lnTo>
                <a:lnTo>
                  <a:pt x="3" y="1811"/>
                </a:lnTo>
                <a:lnTo>
                  <a:pt x="0" y="1769"/>
                </a:lnTo>
                <a:lnTo>
                  <a:pt x="0" y="288"/>
                </a:lnTo>
                <a:lnTo>
                  <a:pt x="3" y="246"/>
                </a:lnTo>
                <a:lnTo>
                  <a:pt x="12" y="205"/>
                </a:lnTo>
                <a:lnTo>
                  <a:pt x="27" y="166"/>
                </a:lnTo>
                <a:lnTo>
                  <a:pt x="46" y="131"/>
                </a:lnTo>
                <a:lnTo>
                  <a:pt x="70" y="99"/>
                </a:lnTo>
                <a:lnTo>
                  <a:pt x="99" y="71"/>
                </a:lnTo>
                <a:lnTo>
                  <a:pt x="131" y="46"/>
                </a:lnTo>
                <a:lnTo>
                  <a:pt x="166" y="27"/>
                </a:lnTo>
                <a:lnTo>
                  <a:pt x="204" y="12"/>
                </a:lnTo>
                <a:lnTo>
                  <a:pt x="245" y="3"/>
                </a:lnTo>
                <a:lnTo>
                  <a:pt x="28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EE6"/>
        </a:solidFill>
        <a:effectLst/>
      </p:bgPr>
    </p:bg>
    <p:spTree>
      <p:nvGrpSpPr>
        <p:cNvPr id="1" name=""/>
        <p:cNvGrpSpPr/>
        <p:nvPr/>
      </p:nvGrpSpPr>
      <p:grpSpPr>
        <a:xfrm>
          <a:off x="0" y="0"/>
          <a:ext cx="0" cy="0"/>
          <a:chOff x="0" y="0"/>
          <a:chExt cx="0" cy="0"/>
        </a:xfrm>
      </p:grpSpPr>
      <p:sp>
        <p:nvSpPr>
          <p:cNvPr id="2" name="AutoShape 2"/>
          <p:cNvSpPr/>
          <p:nvPr/>
        </p:nvSpPr>
        <p:spPr>
          <a:xfrm>
            <a:off x="0" y="0"/>
            <a:ext cx="7787759" cy="10287000"/>
          </a:xfrm>
          <a:prstGeom prst="rect">
            <a:avLst/>
          </a:prstGeom>
          <a:solidFill>
            <a:srgbClr val="0097B2"/>
          </a:solidFill>
        </p:spPr>
      </p:sp>
      <p:sp>
        <p:nvSpPr>
          <p:cNvPr id="3" name="AutoShape 3"/>
          <p:cNvSpPr/>
          <p:nvPr/>
        </p:nvSpPr>
        <p:spPr>
          <a:xfrm>
            <a:off x="1028700" y="1028700"/>
            <a:ext cx="2743200" cy="207818"/>
          </a:xfrm>
          <a:prstGeom prst="rect">
            <a:avLst/>
          </a:prstGeom>
          <a:solidFill>
            <a:srgbClr val="F8CF2C"/>
          </a:solidFill>
        </p:spPr>
      </p:sp>
      <p:sp>
        <p:nvSpPr>
          <p:cNvPr id="4" name="AutoShape 4"/>
          <p:cNvSpPr/>
          <p:nvPr/>
        </p:nvSpPr>
        <p:spPr>
          <a:xfrm>
            <a:off x="8320578" y="858917"/>
            <a:ext cx="1346078" cy="1311341"/>
          </a:xfrm>
          <a:prstGeom prst="rect">
            <a:avLst/>
          </a:prstGeom>
          <a:solidFill>
            <a:srgbClr val="F8CF2C"/>
          </a:solidFill>
        </p:spPr>
      </p:sp>
      <p:sp>
        <p:nvSpPr>
          <p:cNvPr id="5" name="AutoShape 5"/>
          <p:cNvSpPr/>
          <p:nvPr/>
        </p:nvSpPr>
        <p:spPr>
          <a:xfrm>
            <a:off x="10200889" y="858917"/>
            <a:ext cx="876300" cy="131618"/>
          </a:xfrm>
          <a:prstGeom prst="rect">
            <a:avLst/>
          </a:prstGeom>
          <a:solidFill>
            <a:srgbClr val="F8CF2C"/>
          </a:solidFill>
        </p:spPr>
      </p:sp>
      <p:sp>
        <p:nvSpPr>
          <p:cNvPr id="6" name="AutoShape 6"/>
          <p:cNvSpPr/>
          <p:nvPr/>
        </p:nvSpPr>
        <p:spPr>
          <a:xfrm>
            <a:off x="10200889" y="3162300"/>
            <a:ext cx="876300" cy="131618"/>
          </a:xfrm>
          <a:prstGeom prst="rect">
            <a:avLst/>
          </a:prstGeom>
          <a:solidFill>
            <a:srgbClr val="F8CF2C"/>
          </a:solidFill>
        </p:spPr>
      </p:sp>
      <p:sp>
        <p:nvSpPr>
          <p:cNvPr id="7" name="AutoShape 7"/>
          <p:cNvSpPr/>
          <p:nvPr/>
        </p:nvSpPr>
        <p:spPr>
          <a:xfrm>
            <a:off x="10134600" y="5676900"/>
            <a:ext cx="876300" cy="131618"/>
          </a:xfrm>
          <a:prstGeom prst="rect">
            <a:avLst/>
          </a:prstGeom>
          <a:solidFill>
            <a:srgbClr val="F8CF2C"/>
          </a:solidFill>
        </p:spPr>
      </p:sp>
      <p:sp>
        <p:nvSpPr>
          <p:cNvPr id="8" name="AutoShape 8"/>
          <p:cNvSpPr/>
          <p:nvPr/>
        </p:nvSpPr>
        <p:spPr>
          <a:xfrm>
            <a:off x="10200889" y="8115300"/>
            <a:ext cx="876300" cy="131618"/>
          </a:xfrm>
          <a:prstGeom prst="rect">
            <a:avLst/>
          </a:prstGeom>
          <a:solidFill>
            <a:srgbClr val="F8CF2C"/>
          </a:solidFill>
        </p:spPr>
      </p:sp>
      <p:sp>
        <p:nvSpPr>
          <p:cNvPr id="10" name="AutoShape 10"/>
          <p:cNvSpPr/>
          <p:nvPr/>
        </p:nvSpPr>
        <p:spPr>
          <a:xfrm>
            <a:off x="8320578" y="3162300"/>
            <a:ext cx="1346078" cy="1311341"/>
          </a:xfrm>
          <a:prstGeom prst="rect">
            <a:avLst/>
          </a:prstGeom>
          <a:solidFill>
            <a:srgbClr val="F8CF2C"/>
          </a:solidFill>
        </p:spPr>
      </p:sp>
      <p:sp>
        <p:nvSpPr>
          <p:cNvPr id="11" name="AutoShape 11"/>
          <p:cNvSpPr/>
          <p:nvPr/>
        </p:nvSpPr>
        <p:spPr>
          <a:xfrm>
            <a:off x="8320578" y="8099359"/>
            <a:ext cx="1346078" cy="1311341"/>
          </a:xfrm>
          <a:prstGeom prst="rect">
            <a:avLst/>
          </a:prstGeom>
          <a:solidFill>
            <a:srgbClr val="F8CF2C"/>
          </a:solidFill>
        </p:spPr>
      </p:sp>
      <p:sp>
        <p:nvSpPr>
          <p:cNvPr id="12" name="AutoShape 12"/>
          <p:cNvSpPr/>
          <p:nvPr/>
        </p:nvSpPr>
        <p:spPr>
          <a:xfrm>
            <a:off x="8320578" y="5676900"/>
            <a:ext cx="1346078" cy="1311341"/>
          </a:xfrm>
          <a:prstGeom prst="rect">
            <a:avLst/>
          </a:prstGeom>
          <a:solidFill>
            <a:srgbClr val="F8CF2C"/>
          </a:solidFill>
        </p:spPr>
      </p:sp>
      <p:sp>
        <p:nvSpPr>
          <p:cNvPr id="17" name="Freeform 17"/>
          <p:cNvSpPr/>
          <p:nvPr/>
        </p:nvSpPr>
        <p:spPr>
          <a:xfrm>
            <a:off x="1028701" y="7658100"/>
            <a:ext cx="2019300" cy="2197877"/>
          </a:xfrm>
          <a:custGeom>
            <a:avLst/>
            <a:gdLst/>
            <a:ahLst/>
            <a:cxnLst/>
            <a:rect l="l" t="t" r="r" b="b"/>
            <a:pathLst>
              <a:path w="2783573" h="3029739">
                <a:moveTo>
                  <a:pt x="0" y="0"/>
                </a:moveTo>
                <a:lnTo>
                  <a:pt x="2783573" y="0"/>
                </a:lnTo>
                <a:lnTo>
                  <a:pt x="2783573" y="3029739"/>
                </a:lnTo>
                <a:lnTo>
                  <a:pt x="0" y="3029739"/>
                </a:lnTo>
                <a:lnTo>
                  <a:pt x="0" y="0"/>
                </a:lnTo>
                <a:close/>
              </a:path>
            </a:pathLst>
          </a:custGeom>
          <a:blipFill>
            <a:blip r:embed="rId3">
              <a:extLst>
                <a:ext uri="{96DAC541-7B7A-43D3-8B79-37D633B846F1}">
                  <asvg:svgBlip xmlns="" xmlns:asvg="http://schemas.microsoft.com/office/drawing/2016/SVG/main" r:embed="rId9"/>
                </a:ext>
              </a:extLst>
            </a:blip>
            <a:stretch>
              <a:fillRect/>
            </a:stretch>
          </a:blipFill>
        </p:spPr>
      </p:sp>
      <p:sp>
        <p:nvSpPr>
          <p:cNvPr id="19" name="Freeform 19"/>
          <p:cNvSpPr/>
          <p:nvPr/>
        </p:nvSpPr>
        <p:spPr>
          <a:xfrm>
            <a:off x="8349694" y="950259"/>
            <a:ext cx="1242610" cy="1217758"/>
          </a:xfrm>
          <a:custGeom>
            <a:avLst/>
            <a:gdLst/>
            <a:ahLst/>
            <a:cxnLst/>
            <a:rect l="l" t="t" r="r" b="b"/>
            <a:pathLst>
              <a:path w="1242610" h="1217758">
                <a:moveTo>
                  <a:pt x="0" y="0"/>
                </a:moveTo>
                <a:lnTo>
                  <a:pt x="1242610" y="0"/>
                </a:lnTo>
                <a:lnTo>
                  <a:pt x="1242610" y="1217758"/>
                </a:lnTo>
                <a:lnTo>
                  <a:pt x="0" y="1217758"/>
                </a:lnTo>
                <a:lnTo>
                  <a:pt x="0" y="0"/>
                </a:lnTo>
                <a:close/>
              </a:path>
            </a:pathLst>
          </a:custGeom>
          <a:blipFill>
            <a:blip r:embed="rId10">
              <a:extLst>
                <a:ext uri="{96DAC541-7B7A-43D3-8B79-37D633B846F1}">
                  <asvg:svgBlip xmlns="" xmlns:asvg="http://schemas.microsoft.com/office/drawing/2016/SVG/main" r:embed="rId13"/>
                </a:ext>
              </a:extLst>
            </a:blip>
            <a:stretch>
              <a:fillRect/>
            </a:stretch>
          </a:blipFill>
        </p:spPr>
      </p:sp>
      <p:sp>
        <p:nvSpPr>
          <p:cNvPr id="20" name="TextBox 20"/>
          <p:cNvSpPr txBox="1"/>
          <p:nvPr/>
        </p:nvSpPr>
        <p:spPr>
          <a:xfrm>
            <a:off x="10200889" y="3316785"/>
            <a:ext cx="8087111" cy="844270"/>
          </a:xfrm>
          <a:prstGeom prst="rect">
            <a:avLst/>
          </a:prstGeom>
        </p:spPr>
        <p:txBody>
          <a:bodyPr lIns="0" tIns="0" rIns="0" bIns="0" rtlCol="0" anchor="t">
            <a:spAutoFit/>
          </a:bodyPr>
          <a:lstStyle/>
          <a:p>
            <a:pPr>
              <a:lnSpc>
                <a:spcPts val="3359"/>
              </a:lnSpc>
            </a:pPr>
            <a:r>
              <a:rPr lang="kk-KZ" sz="2400" b="1" dirty="0"/>
              <a:t>қысқы жол күтімі үшін (</a:t>
            </a:r>
            <a:r>
              <a:rPr lang="kk-KZ" sz="2400" b="1" i="1" dirty="0"/>
              <a:t>жеке секторда және шағын аудан ішіндегі жолдар – 50 млн. теңге, 2026ж. ақпан</a:t>
            </a:r>
            <a:r>
              <a:rPr lang="kk-KZ" sz="2400" b="1" dirty="0"/>
              <a:t>)</a:t>
            </a:r>
            <a:endParaRPr lang="ru-RU" sz="2399" b="1" spc="71" dirty="0">
              <a:solidFill>
                <a:srgbClr val="252827"/>
              </a:solidFill>
              <a:ea typeface="Lora Bold"/>
              <a:cs typeface="Lora Bold"/>
              <a:sym typeface="Lora Bold"/>
            </a:endParaRPr>
          </a:p>
        </p:txBody>
      </p:sp>
      <p:sp>
        <p:nvSpPr>
          <p:cNvPr id="21" name="TextBox 21"/>
          <p:cNvSpPr txBox="1"/>
          <p:nvPr/>
        </p:nvSpPr>
        <p:spPr>
          <a:xfrm>
            <a:off x="10108227" y="5980891"/>
            <a:ext cx="6960573" cy="692497"/>
          </a:xfrm>
          <a:prstGeom prst="rect">
            <a:avLst/>
          </a:prstGeom>
        </p:spPr>
        <p:txBody>
          <a:bodyPr wrap="square" lIns="0" tIns="0" rIns="0" bIns="0" rtlCol="0" anchor="t">
            <a:spAutoFit/>
          </a:bodyPr>
          <a:lstStyle/>
          <a:p>
            <a:pPr>
              <a:lnSpc>
                <a:spcPts val="2660"/>
              </a:lnSpc>
            </a:pPr>
            <a:r>
              <a:rPr lang="kk-KZ" sz="2400" b="1" dirty="0"/>
              <a:t>Молдағұлова көшесін абаттандыру </a:t>
            </a:r>
            <a:r>
              <a:rPr lang="kk-KZ" sz="2400" b="1" i="1" dirty="0"/>
              <a:t>(100 млн.тг., 2026 ж. ақпан)</a:t>
            </a:r>
            <a:endParaRPr lang="en-US" sz="2400" b="1" spc="57" dirty="0">
              <a:solidFill>
                <a:srgbClr val="252827"/>
              </a:solidFill>
              <a:ea typeface="Lora Bold"/>
              <a:cs typeface="Lora Bold"/>
              <a:sym typeface="Lora Bold"/>
            </a:endParaRPr>
          </a:p>
        </p:txBody>
      </p:sp>
      <p:sp>
        <p:nvSpPr>
          <p:cNvPr id="22" name="TextBox 22"/>
          <p:cNvSpPr txBox="1"/>
          <p:nvPr/>
        </p:nvSpPr>
        <p:spPr>
          <a:xfrm>
            <a:off x="10200889" y="8401969"/>
            <a:ext cx="8087111" cy="743793"/>
          </a:xfrm>
          <a:prstGeom prst="rect">
            <a:avLst/>
          </a:prstGeom>
        </p:spPr>
        <p:txBody>
          <a:bodyPr lIns="0" tIns="0" rIns="0" bIns="0" rtlCol="0" anchor="t">
            <a:spAutoFit/>
          </a:bodyPr>
          <a:lstStyle/>
          <a:p>
            <a:pPr>
              <a:lnSpc>
                <a:spcPts val="2940"/>
              </a:lnSpc>
            </a:pPr>
            <a:r>
              <a:rPr lang="ru-RU" sz="2400" b="1" spc="63" dirty="0" err="1">
                <a:solidFill>
                  <a:srgbClr val="252827"/>
                </a:solidFill>
                <a:ea typeface="Lora Bold"/>
                <a:cs typeface="Lora Bold"/>
                <a:sym typeface="Lora Bold"/>
              </a:rPr>
              <a:t>қала</a:t>
            </a:r>
            <a:r>
              <a:rPr lang="ru-RU" sz="2400" b="1" spc="63" dirty="0">
                <a:solidFill>
                  <a:srgbClr val="252827"/>
                </a:solidFill>
                <a:ea typeface="Lora Bold"/>
                <a:cs typeface="Lora Bold"/>
                <a:sym typeface="Lora Bold"/>
              </a:rPr>
              <a:t> </a:t>
            </a:r>
            <a:r>
              <a:rPr lang="ru-RU" sz="2400" b="1" spc="63" dirty="0" err="1">
                <a:solidFill>
                  <a:srgbClr val="252827"/>
                </a:solidFill>
                <a:ea typeface="Lora Bold"/>
                <a:cs typeface="Lora Bold"/>
                <a:sym typeface="Lora Bold"/>
              </a:rPr>
              <a:t>аумағын</a:t>
            </a:r>
            <a:r>
              <a:rPr lang="ru-RU" sz="2400" b="1" spc="63" dirty="0">
                <a:solidFill>
                  <a:srgbClr val="252827"/>
                </a:solidFill>
                <a:ea typeface="Lora Bold"/>
                <a:cs typeface="Lora Bold"/>
                <a:sym typeface="Lora Bold"/>
              </a:rPr>
              <a:t> </a:t>
            </a:r>
            <a:r>
              <a:rPr lang="ru-RU" sz="2400" b="1" spc="63" dirty="0" err="1">
                <a:solidFill>
                  <a:srgbClr val="252827"/>
                </a:solidFill>
                <a:ea typeface="Lora Bold"/>
                <a:cs typeface="Lora Bold"/>
                <a:sym typeface="Lora Bold"/>
              </a:rPr>
              <a:t>жинау</a:t>
            </a:r>
            <a:r>
              <a:rPr lang="ru-RU" sz="2400" b="1" spc="63" dirty="0">
                <a:solidFill>
                  <a:srgbClr val="252827"/>
                </a:solidFill>
                <a:ea typeface="Lora Bold"/>
                <a:cs typeface="Lora Bold"/>
                <a:sym typeface="Lora Bold"/>
              </a:rPr>
              <a:t> </a:t>
            </a:r>
            <a:r>
              <a:rPr lang="ru-RU" sz="2400" b="1" spc="63" dirty="0" err="1">
                <a:solidFill>
                  <a:srgbClr val="252827"/>
                </a:solidFill>
                <a:ea typeface="Lora Bold"/>
                <a:cs typeface="Lora Bold"/>
                <a:sym typeface="Lora Bold"/>
              </a:rPr>
              <a:t>үшін</a:t>
            </a:r>
            <a:r>
              <a:rPr lang="ru-RU" sz="2400" b="1" spc="63" dirty="0">
                <a:solidFill>
                  <a:srgbClr val="252827"/>
                </a:solidFill>
                <a:ea typeface="Lora Bold"/>
                <a:cs typeface="Lora Bold"/>
                <a:sym typeface="Lora Bold"/>
              </a:rPr>
              <a:t> </a:t>
            </a:r>
            <a:r>
              <a:rPr lang="ru-RU" sz="2400" b="1" spc="63" dirty="0" err="1">
                <a:solidFill>
                  <a:srgbClr val="252827"/>
                </a:solidFill>
                <a:ea typeface="Lora Bold"/>
                <a:cs typeface="Lora Bold"/>
                <a:sym typeface="Lora Bold"/>
              </a:rPr>
              <a:t>арнайы</a:t>
            </a:r>
            <a:r>
              <a:rPr lang="ru-RU" sz="2400" b="1" spc="63" dirty="0">
                <a:solidFill>
                  <a:srgbClr val="252827"/>
                </a:solidFill>
                <a:ea typeface="Lora Bold"/>
                <a:cs typeface="Lora Bold"/>
                <a:sym typeface="Lora Bold"/>
              </a:rPr>
              <a:t> техника </a:t>
            </a:r>
            <a:r>
              <a:rPr lang="ru-RU" sz="2400" b="1" spc="63" dirty="0" err="1">
                <a:solidFill>
                  <a:srgbClr val="252827"/>
                </a:solidFill>
                <a:ea typeface="Lora Bold"/>
                <a:cs typeface="Lora Bold"/>
                <a:sym typeface="Lora Bold"/>
              </a:rPr>
              <a:t>сатып</a:t>
            </a:r>
            <a:r>
              <a:rPr lang="ru-RU" sz="2400" b="1" spc="63" dirty="0">
                <a:solidFill>
                  <a:srgbClr val="252827"/>
                </a:solidFill>
                <a:ea typeface="Lora Bold"/>
                <a:cs typeface="Lora Bold"/>
                <a:sym typeface="Lora Bold"/>
              </a:rPr>
              <a:t> </a:t>
            </a:r>
            <a:r>
              <a:rPr lang="ru-RU" sz="2400" b="1" spc="63" dirty="0" err="1">
                <a:solidFill>
                  <a:srgbClr val="252827"/>
                </a:solidFill>
                <a:ea typeface="Lora Bold"/>
                <a:cs typeface="Lora Bold"/>
                <a:sym typeface="Lora Bold"/>
              </a:rPr>
              <a:t>алу</a:t>
            </a:r>
            <a:r>
              <a:rPr lang="ru-RU" sz="2400" b="1" spc="63" dirty="0">
                <a:solidFill>
                  <a:srgbClr val="252827"/>
                </a:solidFill>
                <a:ea typeface="Lora Bold"/>
                <a:cs typeface="Lora Bold"/>
                <a:sym typeface="Lora Bold"/>
              </a:rPr>
              <a:t> (60 млн. </a:t>
            </a:r>
            <a:r>
              <a:rPr lang="ru-RU" sz="2400" b="1" spc="63" dirty="0" err="1">
                <a:solidFill>
                  <a:srgbClr val="252827"/>
                </a:solidFill>
                <a:ea typeface="Lora Bold"/>
                <a:cs typeface="Lora Bold"/>
                <a:sym typeface="Lora Bold"/>
              </a:rPr>
              <a:t>теңге</a:t>
            </a:r>
            <a:r>
              <a:rPr lang="ru-RU" sz="2400" b="1" spc="63" dirty="0">
                <a:solidFill>
                  <a:srgbClr val="252827"/>
                </a:solidFill>
                <a:ea typeface="Lora Bold"/>
                <a:cs typeface="Lora Bold"/>
                <a:sym typeface="Lora Bold"/>
              </a:rPr>
              <a:t> 2026 ж. </a:t>
            </a:r>
            <a:r>
              <a:rPr lang="ru-RU" sz="2400" b="1" spc="63" dirty="0" err="1">
                <a:solidFill>
                  <a:srgbClr val="252827"/>
                </a:solidFill>
                <a:ea typeface="Lora Bold"/>
                <a:cs typeface="Lora Bold"/>
                <a:sym typeface="Lora Bold"/>
              </a:rPr>
              <a:t>ақпан</a:t>
            </a:r>
            <a:r>
              <a:rPr lang="ru-RU" sz="2400" b="1" spc="63" dirty="0">
                <a:solidFill>
                  <a:srgbClr val="252827"/>
                </a:solidFill>
                <a:ea typeface="Lora Bold"/>
                <a:cs typeface="Lora Bold"/>
                <a:sym typeface="Lora Bold"/>
              </a:rPr>
              <a:t>)</a:t>
            </a:r>
            <a:endParaRPr lang="en-US" sz="2400" b="1" spc="63" dirty="0">
              <a:solidFill>
                <a:srgbClr val="252827"/>
              </a:solidFill>
              <a:ea typeface="Lora Bold"/>
              <a:cs typeface="Lora Bold"/>
              <a:sym typeface="Lora Bold"/>
            </a:endParaRPr>
          </a:p>
        </p:txBody>
      </p:sp>
      <p:sp>
        <p:nvSpPr>
          <p:cNvPr id="24" name="TextBox 24"/>
          <p:cNvSpPr txBox="1"/>
          <p:nvPr/>
        </p:nvSpPr>
        <p:spPr>
          <a:xfrm>
            <a:off x="10200889" y="1181100"/>
            <a:ext cx="7096511" cy="820738"/>
          </a:xfrm>
          <a:prstGeom prst="rect">
            <a:avLst/>
          </a:prstGeom>
        </p:spPr>
        <p:txBody>
          <a:bodyPr wrap="square" lIns="0" tIns="0" rIns="0" bIns="0" rtlCol="0" anchor="t">
            <a:spAutoFit/>
          </a:bodyPr>
          <a:lstStyle/>
          <a:p>
            <a:pPr algn="just">
              <a:lnSpc>
                <a:spcPts val="3219"/>
              </a:lnSpc>
            </a:pPr>
            <a:r>
              <a:rPr lang="kk-KZ" sz="2400" b="1" dirty="0"/>
              <a:t>жолды орташа ауқымда жөндеу </a:t>
            </a:r>
            <a:r>
              <a:rPr lang="kk-KZ" sz="2400" b="1" i="1" dirty="0"/>
              <a:t>( 500 млн. теңге, </a:t>
            </a:r>
            <a:r>
              <a:rPr lang="kk-KZ" sz="2400" b="1" i="1" dirty="0" smtClean="0"/>
              <a:t>2026 ж</a:t>
            </a:r>
            <a:r>
              <a:rPr lang="kk-KZ" sz="2400" b="1" i="1" dirty="0"/>
              <a:t>. ақпан)</a:t>
            </a:r>
            <a:r>
              <a:rPr lang="ru-RU" sz="2400" b="1" spc="68" dirty="0" smtClean="0">
                <a:solidFill>
                  <a:srgbClr val="252827"/>
                </a:solidFill>
                <a:ea typeface="Lora Bold"/>
                <a:cs typeface="Lora Bold"/>
                <a:sym typeface="Lora Bold"/>
              </a:rPr>
              <a:t> </a:t>
            </a:r>
            <a:endParaRPr lang="en-US" sz="2400" b="1" spc="68" dirty="0">
              <a:solidFill>
                <a:srgbClr val="252827"/>
              </a:solidFill>
              <a:ea typeface="Lora Bold"/>
              <a:cs typeface="Lora Bold"/>
              <a:sym typeface="Lora Bold"/>
            </a:endParaRPr>
          </a:p>
        </p:txBody>
      </p:sp>
      <p:sp>
        <p:nvSpPr>
          <p:cNvPr id="25" name="TextBox 25"/>
          <p:cNvSpPr txBox="1"/>
          <p:nvPr/>
        </p:nvSpPr>
        <p:spPr>
          <a:xfrm>
            <a:off x="1028700" y="1712447"/>
            <a:ext cx="6261369" cy="5775940"/>
          </a:xfrm>
          <a:prstGeom prst="rect">
            <a:avLst/>
          </a:prstGeom>
        </p:spPr>
        <p:txBody>
          <a:bodyPr lIns="0" tIns="0" rIns="0" bIns="0" rtlCol="0" anchor="t">
            <a:spAutoFit/>
          </a:bodyPr>
          <a:lstStyle/>
          <a:p>
            <a:pPr>
              <a:lnSpc>
                <a:spcPts val="5500"/>
              </a:lnSpc>
            </a:pPr>
            <a:r>
              <a:rPr lang="ru-RU" sz="5000" spc="200" dirty="0">
                <a:solidFill>
                  <a:srgbClr val="FFFEE6"/>
                </a:solidFill>
                <a:latin typeface="Oswald"/>
                <a:ea typeface="Oswald"/>
                <a:cs typeface="Oswald"/>
                <a:sym typeface="Oswald"/>
              </a:rPr>
              <a:t>Өскемен </a:t>
            </a:r>
            <a:r>
              <a:rPr lang="ru-RU" sz="5000" spc="200" dirty="0" err="1">
                <a:solidFill>
                  <a:srgbClr val="FFFEE6"/>
                </a:solidFill>
                <a:latin typeface="Oswald"/>
                <a:ea typeface="Oswald"/>
                <a:cs typeface="Oswald"/>
                <a:sym typeface="Oswald"/>
              </a:rPr>
              <a:t>қаласының</a:t>
            </a:r>
            <a:r>
              <a:rPr lang="ru-RU" sz="5000" spc="200" dirty="0">
                <a:solidFill>
                  <a:srgbClr val="FFFEE6"/>
                </a:solidFill>
                <a:latin typeface="Oswald"/>
                <a:ea typeface="Oswald"/>
                <a:cs typeface="Oswald"/>
                <a:sym typeface="Oswald"/>
              </a:rPr>
              <a:t> 2026-2028 </a:t>
            </a:r>
            <a:r>
              <a:rPr lang="ru-RU" sz="5000" spc="200" dirty="0" err="1">
                <a:solidFill>
                  <a:srgbClr val="FFFEE6"/>
                </a:solidFill>
                <a:latin typeface="Oswald"/>
                <a:ea typeface="Oswald"/>
                <a:cs typeface="Oswald"/>
                <a:sym typeface="Oswald"/>
              </a:rPr>
              <a:t>жылдарға</a:t>
            </a:r>
            <a:r>
              <a:rPr lang="ru-RU" sz="5000" spc="200" dirty="0">
                <a:solidFill>
                  <a:srgbClr val="FFFEE6"/>
                </a:solidFill>
                <a:latin typeface="Oswald"/>
                <a:ea typeface="Oswald"/>
                <a:cs typeface="Oswald"/>
                <a:sym typeface="Oswald"/>
              </a:rPr>
              <a:t> </a:t>
            </a:r>
            <a:r>
              <a:rPr lang="ru-RU" sz="5000" spc="200" dirty="0" err="1">
                <a:solidFill>
                  <a:srgbClr val="FFFEE6"/>
                </a:solidFill>
                <a:latin typeface="Oswald"/>
                <a:ea typeface="Oswald"/>
                <a:cs typeface="Oswald"/>
                <a:sym typeface="Oswald"/>
              </a:rPr>
              <a:t>арналған</a:t>
            </a:r>
            <a:r>
              <a:rPr lang="ru-RU" sz="5000" spc="200" dirty="0">
                <a:solidFill>
                  <a:srgbClr val="FFFEE6"/>
                </a:solidFill>
                <a:latin typeface="Oswald"/>
                <a:ea typeface="Oswald"/>
                <a:cs typeface="Oswald"/>
                <a:sym typeface="Oswald"/>
              </a:rPr>
              <a:t> </a:t>
            </a:r>
            <a:r>
              <a:rPr lang="ru-RU" sz="5000" spc="200" dirty="0" err="1" smtClean="0">
                <a:solidFill>
                  <a:srgbClr val="FFFEE6"/>
                </a:solidFill>
                <a:latin typeface="Oswald"/>
                <a:ea typeface="Oswald"/>
                <a:cs typeface="Oswald"/>
                <a:sym typeface="Oswald"/>
              </a:rPr>
              <a:t>бюджеті</a:t>
            </a:r>
            <a:endParaRPr lang="ru-RU" sz="5000" spc="200" dirty="0" smtClean="0">
              <a:solidFill>
                <a:srgbClr val="FFFEE6"/>
              </a:solidFill>
              <a:latin typeface="Oswald"/>
              <a:ea typeface="Oswald"/>
              <a:cs typeface="Oswald"/>
              <a:sym typeface="Oswald"/>
            </a:endParaRPr>
          </a:p>
          <a:p>
            <a:pPr>
              <a:lnSpc>
                <a:spcPts val="5500"/>
              </a:lnSpc>
            </a:pPr>
            <a:endParaRPr lang="ru-RU" sz="2800" spc="200" dirty="0">
              <a:solidFill>
                <a:srgbClr val="FFFEE6"/>
              </a:solidFill>
              <a:latin typeface="Oswald"/>
              <a:ea typeface="Oswald"/>
              <a:cs typeface="Oswald"/>
              <a:sym typeface="Oswald"/>
            </a:endParaRPr>
          </a:p>
          <a:p>
            <a:r>
              <a:rPr lang="kk-KZ" sz="3200" dirty="0">
                <a:solidFill>
                  <a:schemeClr val="bg1"/>
                </a:solidFill>
              </a:rPr>
              <a:t>Есеп беру кезеңінде қала бюджетіне </a:t>
            </a:r>
            <a:r>
              <a:rPr lang="kk-KZ" sz="3200" b="1" dirty="0" smtClean="0">
                <a:solidFill>
                  <a:schemeClr val="bg1"/>
                </a:solidFill>
              </a:rPr>
              <a:t>3 рет</a:t>
            </a:r>
            <a:r>
              <a:rPr lang="kk-KZ" sz="3200" dirty="0" smtClean="0">
                <a:solidFill>
                  <a:schemeClr val="bg1"/>
                </a:solidFill>
              </a:rPr>
              <a:t> </a:t>
            </a:r>
            <a:r>
              <a:rPr lang="kk-KZ" sz="3200" dirty="0">
                <a:solidFill>
                  <a:schemeClr val="bg1"/>
                </a:solidFill>
              </a:rPr>
              <a:t>өзгерістер мен толықтырулар енгізілді. Атап айтқанда, бюджетті қайта қарау барысында мына мақсаттарға қосымша қаражат бөлінді:</a:t>
            </a:r>
            <a:endParaRPr lang="en-US" sz="3200" b="1" spc="200" dirty="0">
              <a:solidFill>
                <a:schemeClr val="bg1"/>
              </a:solidFill>
              <a:latin typeface="Oswald"/>
              <a:ea typeface="Oswald"/>
              <a:cs typeface="Oswald"/>
              <a:sym typeface="Oswald"/>
            </a:endParaRPr>
          </a:p>
        </p:txBody>
      </p:sp>
      <p:grpSp>
        <p:nvGrpSpPr>
          <p:cNvPr id="23" name="Group 745"/>
          <p:cNvGrpSpPr/>
          <p:nvPr/>
        </p:nvGrpSpPr>
        <p:grpSpPr>
          <a:xfrm>
            <a:off x="8637857" y="3381532"/>
            <a:ext cx="608049" cy="833252"/>
            <a:chOff x="1731963" y="5819776"/>
            <a:chExt cx="342900" cy="469900"/>
          </a:xfrm>
          <a:solidFill>
            <a:schemeClr val="bg1"/>
          </a:solidFill>
        </p:grpSpPr>
        <p:sp>
          <p:nvSpPr>
            <p:cNvPr id="26" name="Rectangle 465"/>
            <p:cNvSpPr>
              <a:spLocks noChangeArrowheads="1"/>
            </p:cNvSpPr>
            <p:nvPr/>
          </p:nvSpPr>
          <p:spPr bwMode="auto">
            <a:xfrm>
              <a:off x="1884363" y="5819776"/>
              <a:ext cx="39687" cy="444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466"/>
            <p:cNvSpPr>
              <a:spLocks noEditPoints="1"/>
            </p:cNvSpPr>
            <p:nvPr/>
          </p:nvSpPr>
          <p:spPr bwMode="auto">
            <a:xfrm>
              <a:off x="1825625" y="6002338"/>
              <a:ext cx="155575" cy="287338"/>
            </a:xfrm>
            <a:custGeom>
              <a:avLst/>
              <a:gdLst>
                <a:gd name="T0" fmla="*/ 103 w 1181"/>
                <a:gd name="T1" fmla="*/ 1808 h 2179"/>
                <a:gd name="T2" fmla="*/ 103 w 1181"/>
                <a:gd name="T3" fmla="*/ 1861 h 2179"/>
                <a:gd name="T4" fmla="*/ 129 w 1181"/>
                <a:gd name="T5" fmla="*/ 1915 h 2179"/>
                <a:gd name="T6" fmla="*/ 177 w 1181"/>
                <a:gd name="T7" fmla="*/ 1964 h 2179"/>
                <a:gd name="T8" fmla="*/ 245 w 1181"/>
                <a:gd name="T9" fmla="*/ 2007 h 2179"/>
                <a:gd name="T10" fmla="*/ 330 w 1181"/>
                <a:gd name="T11" fmla="*/ 2041 h 2179"/>
                <a:gd name="T12" fmla="*/ 427 w 1181"/>
                <a:gd name="T13" fmla="*/ 2066 h 2179"/>
                <a:gd name="T14" fmla="*/ 534 w 1181"/>
                <a:gd name="T15" fmla="*/ 2079 h 2179"/>
                <a:gd name="T16" fmla="*/ 647 w 1181"/>
                <a:gd name="T17" fmla="*/ 2079 h 2179"/>
                <a:gd name="T18" fmla="*/ 755 w 1181"/>
                <a:gd name="T19" fmla="*/ 2066 h 2179"/>
                <a:gd name="T20" fmla="*/ 852 w 1181"/>
                <a:gd name="T21" fmla="*/ 2041 h 2179"/>
                <a:gd name="T22" fmla="*/ 936 w 1181"/>
                <a:gd name="T23" fmla="*/ 2007 h 2179"/>
                <a:gd name="T24" fmla="*/ 1004 w 1181"/>
                <a:gd name="T25" fmla="*/ 1964 h 2179"/>
                <a:gd name="T26" fmla="*/ 1053 w 1181"/>
                <a:gd name="T27" fmla="*/ 1915 h 2179"/>
                <a:gd name="T28" fmla="*/ 1078 w 1181"/>
                <a:gd name="T29" fmla="*/ 1861 h 2179"/>
                <a:gd name="T30" fmla="*/ 1079 w 1181"/>
                <a:gd name="T31" fmla="*/ 1808 h 2179"/>
                <a:gd name="T32" fmla="*/ 1055 w 1181"/>
                <a:gd name="T33" fmla="*/ 1811 h 2179"/>
                <a:gd name="T34" fmla="*/ 1009 w 1181"/>
                <a:gd name="T35" fmla="*/ 1861 h 2179"/>
                <a:gd name="T36" fmla="*/ 940 w 1181"/>
                <a:gd name="T37" fmla="*/ 1905 h 2179"/>
                <a:gd name="T38" fmla="*/ 856 w 1181"/>
                <a:gd name="T39" fmla="*/ 1940 h 2179"/>
                <a:gd name="T40" fmla="*/ 757 w 1181"/>
                <a:gd name="T41" fmla="*/ 1966 h 2179"/>
                <a:gd name="T42" fmla="*/ 648 w 1181"/>
                <a:gd name="T43" fmla="*/ 1979 h 2179"/>
                <a:gd name="T44" fmla="*/ 533 w 1181"/>
                <a:gd name="T45" fmla="*/ 1979 h 2179"/>
                <a:gd name="T46" fmla="*/ 425 w 1181"/>
                <a:gd name="T47" fmla="*/ 1966 h 2179"/>
                <a:gd name="T48" fmla="*/ 326 w 1181"/>
                <a:gd name="T49" fmla="*/ 1940 h 2179"/>
                <a:gd name="T50" fmla="*/ 241 w 1181"/>
                <a:gd name="T51" fmla="*/ 1905 h 2179"/>
                <a:gd name="T52" fmla="*/ 174 w 1181"/>
                <a:gd name="T53" fmla="*/ 1861 h 2179"/>
                <a:gd name="T54" fmla="*/ 126 w 1181"/>
                <a:gd name="T55" fmla="*/ 1811 h 2179"/>
                <a:gd name="T56" fmla="*/ 442 w 1181"/>
                <a:gd name="T57" fmla="*/ 0 h 2179"/>
                <a:gd name="T58" fmla="*/ 739 w 1181"/>
                <a:gd name="T59" fmla="*/ 1497 h 2179"/>
                <a:gd name="T60" fmla="*/ 852 w 1181"/>
                <a:gd name="T61" fmla="*/ 1520 h 2179"/>
                <a:gd name="T62" fmla="*/ 953 w 1181"/>
                <a:gd name="T63" fmla="*/ 1556 h 2179"/>
                <a:gd name="T64" fmla="*/ 1038 w 1181"/>
                <a:gd name="T65" fmla="*/ 1603 h 2179"/>
                <a:gd name="T66" fmla="*/ 1105 w 1181"/>
                <a:gd name="T67" fmla="*/ 1659 h 2179"/>
                <a:gd name="T68" fmla="*/ 1153 w 1181"/>
                <a:gd name="T69" fmla="*/ 1724 h 2179"/>
                <a:gd name="T70" fmla="*/ 1178 w 1181"/>
                <a:gd name="T71" fmla="*/ 1795 h 2179"/>
                <a:gd name="T72" fmla="*/ 1178 w 1181"/>
                <a:gd name="T73" fmla="*/ 1870 h 2179"/>
                <a:gd name="T74" fmla="*/ 1152 w 1181"/>
                <a:gd name="T75" fmla="*/ 1943 h 2179"/>
                <a:gd name="T76" fmla="*/ 1102 w 1181"/>
                <a:gd name="T77" fmla="*/ 2008 h 2179"/>
                <a:gd name="T78" fmla="*/ 1032 w 1181"/>
                <a:gd name="T79" fmla="*/ 2066 h 2179"/>
                <a:gd name="T80" fmla="*/ 941 w 1181"/>
                <a:gd name="T81" fmla="*/ 2113 h 2179"/>
                <a:gd name="T82" fmla="*/ 837 w 1181"/>
                <a:gd name="T83" fmla="*/ 2149 h 2179"/>
                <a:gd name="T84" fmla="*/ 719 w 1181"/>
                <a:gd name="T85" fmla="*/ 2171 h 2179"/>
                <a:gd name="T86" fmla="*/ 591 w 1181"/>
                <a:gd name="T87" fmla="*/ 2179 h 2179"/>
                <a:gd name="T88" fmla="*/ 463 w 1181"/>
                <a:gd name="T89" fmla="*/ 2171 h 2179"/>
                <a:gd name="T90" fmla="*/ 345 w 1181"/>
                <a:gd name="T91" fmla="*/ 2149 h 2179"/>
                <a:gd name="T92" fmla="*/ 240 w 1181"/>
                <a:gd name="T93" fmla="*/ 2113 h 2179"/>
                <a:gd name="T94" fmla="*/ 151 w 1181"/>
                <a:gd name="T95" fmla="*/ 2066 h 2179"/>
                <a:gd name="T96" fmla="*/ 80 w 1181"/>
                <a:gd name="T97" fmla="*/ 2008 h 2179"/>
                <a:gd name="T98" fmla="*/ 30 w 1181"/>
                <a:gd name="T99" fmla="*/ 1943 h 2179"/>
                <a:gd name="T100" fmla="*/ 3 w 1181"/>
                <a:gd name="T101" fmla="*/ 1870 h 2179"/>
                <a:gd name="T102" fmla="*/ 3 w 1181"/>
                <a:gd name="T103" fmla="*/ 1795 h 2179"/>
                <a:gd name="T104" fmla="*/ 28 w 1181"/>
                <a:gd name="T105" fmla="*/ 1724 h 2179"/>
                <a:gd name="T106" fmla="*/ 76 w 1181"/>
                <a:gd name="T107" fmla="*/ 1659 h 2179"/>
                <a:gd name="T108" fmla="*/ 143 w 1181"/>
                <a:gd name="T109" fmla="*/ 1603 h 2179"/>
                <a:gd name="T110" fmla="*/ 229 w 1181"/>
                <a:gd name="T111" fmla="*/ 1556 h 2179"/>
                <a:gd name="T112" fmla="*/ 329 w 1181"/>
                <a:gd name="T113" fmla="*/ 1520 h 2179"/>
                <a:gd name="T114" fmla="*/ 442 w 1181"/>
                <a:gd name="T115" fmla="*/ 1497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81" h="2179">
                  <a:moveTo>
                    <a:pt x="111" y="1784"/>
                  </a:moveTo>
                  <a:lnTo>
                    <a:pt x="103" y="1808"/>
                  </a:lnTo>
                  <a:lnTo>
                    <a:pt x="100" y="1833"/>
                  </a:lnTo>
                  <a:lnTo>
                    <a:pt x="103" y="1861"/>
                  </a:lnTo>
                  <a:lnTo>
                    <a:pt x="113" y="1888"/>
                  </a:lnTo>
                  <a:lnTo>
                    <a:pt x="129" y="1915"/>
                  </a:lnTo>
                  <a:lnTo>
                    <a:pt x="150" y="1940"/>
                  </a:lnTo>
                  <a:lnTo>
                    <a:pt x="177" y="1964"/>
                  </a:lnTo>
                  <a:lnTo>
                    <a:pt x="210" y="1986"/>
                  </a:lnTo>
                  <a:lnTo>
                    <a:pt x="245" y="2007"/>
                  </a:lnTo>
                  <a:lnTo>
                    <a:pt x="286" y="2025"/>
                  </a:lnTo>
                  <a:lnTo>
                    <a:pt x="330" y="2041"/>
                  </a:lnTo>
                  <a:lnTo>
                    <a:pt x="377" y="2055"/>
                  </a:lnTo>
                  <a:lnTo>
                    <a:pt x="427" y="2066"/>
                  </a:lnTo>
                  <a:lnTo>
                    <a:pt x="480" y="2073"/>
                  </a:lnTo>
                  <a:lnTo>
                    <a:pt x="534" y="2079"/>
                  </a:lnTo>
                  <a:lnTo>
                    <a:pt x="591" y="2081"/>
                  </a:lnTo>
                  <a:lnTo>
                    <a:pt x="647" y="2079"/>
                  </a:lnTo>
                  <a:lnTo>
                    <a:pt x="701" y="2073"/>
                  </a:lnTo>
                  <a:lnTo>
                    <a:pt x="755" y="2066"/>
                  </a:lnTo>
                  <a:lnTo>
                    <a:pt x="805" y="2055"/>
                  </a:lnTo>
                  <a:lnTo>
                    <a:pt x="852" y="2041"/>
                  </a:lnTo>
                  <a:lnTo>
                    <a:pt x="896" y="2025"/>
                  </a:lnTo>
                  <a:lnTo>
                    <a:pt x="936" y="2007"/>
                  </a:lnTo>
                  <a:lnTo>
                    <a:pt x="973" y="1986"/>
                  </a:lnTo>
                  <a:lnTo>
                    <a:pt x="1004" y="1964"/>
                  </a:lnTo>
                  <a:lnTo>
                    <a:pt x="1032" y="1940"/>
                  </a:lnTo>
                  <a:lnTo>
                    <a:pt x="1053" y="1915"/>
                  </a:lnTo>
                  <a:lnTo>
                    <a:pt x="1068" y="1888"/>
                  </a:lnTo>
                  <a:lnTo>
                    <a:pt x="1078" y="1861"/>
                  </a:lnTo>
                  <a:lnTo>
                    <a:pt x="1081" y="1833"/>
                  </a:lnTo>
                  <a:lnTo>
                    <a:pt x="1079" y="1808"/>
                  </a:lnTo>
                  <a:lnTo>
                    <a:pt x="1071" y="1784"/>
                  </a:lnTo>
                  <a:lnTo>
                    <a:pt x="1055" y="1811"/>
                  </a:lnTo>
                  <a:lnTo>
                    <a:pt x="1035" y="1837"/>
                  </a:lnTo>
                  <a:lnTo>
                    <a:pt x="1009" y="1861"/>
                  </a:lnTo>
                  <a:lnTo>
                    <a:pt x="977" y="1883"/>
                  </a:lnTo>
                  <a:lnTo>
                    <a:pt x="940" y="1905"/>
                  </a:lnTo>
                  <a:lnTo>
                    <a:pt x="900" y="1924"/>
                  </a:lnTo>
                  <a:lnTo>
                    <a:pt x="856" y="1940"/>
                  </a:lnTo>
                  <a:lnTo>
                    <a:pt x="808" y="1954"/>
                  </a:lnTo>
                  <a:lnTo>
                    <a:pt x="757" y="1966"/>
                  </a:lnTo>
                  <a:lnTo>
                    <a:pt x="704" y="1973"/>
                  </a:lnTo>
                  <a:lnTo>
                    <a:pt x="648" y="1979"/>
                  </a:lnTo>
                  <a:lnTo>
                    <a:pt x="591" y="1981"/>
                  </a:lnTo>
                  <a:lnTo>
                    <a:pt x="533" y="1979"/>
                  </a:lnTo>
                  <a:lnTo>
                    <a:pt x="478" y="1973"/>
                  </a:lnTo>
                  <a:lnTo>
                    <a:pt x="425" y="1966"/>
                  </a:lnTo>
                  <a:lnTo>
                    <a:pt x="373" y="1954"/>
                  </a:lnTo>
                  <a:lnTo>
                    <a:pt x="326" y="1940"/>
                  </a:lnTo>
                  <a:lnTo>
                    <a:pt x="281" y="1924"/>
                  </a:lnTo>
                  <a:lnTo>
                    <a:pt x="241" y="1905"/>
                  </a:lnTo>
                  <a:lnTo>
                    <a:pt x="205" y="1883"/>
                  </a:lnTo>
                  <a:lnTo>
                    <a:pt x="174" y="1861"/>
                  </a:lnTo>
                  <a:lnTo>
                    <a:pt x="147" y="1837"/>
                  </a:lnTo>
                  <a:lnTo>
                    <a:pt x="126" y="1811"/>
                  </a:lnTo>
                  <a:lnTo>
                    <a:pt x="111" y="1784"/>
                  </a:lnTo>
                  <a:close/>
                  <a:moveTo>
                    <a:pt x="442" y="0"/>
                  </a:moveTo>
                  <a:lnTo>
                    <a:pt x="739" y="0"/>
                  </a:lnTo>
                  <a:lnTo>
                    <a:pt x="739" y="1497"/>
                  </a:lnTo>
                  <a:lnTo>
                    <a:pt x="798" y="1506"/>
                  </a:lnTo>
                  <a:lnTo>
                    <a:pt x="852" y="1520"/>
                  </a:lnTo>
                  <a:lnTo>
                    <a:pt x="904" y="1537"/>
                  </a:lnTo>
                  <a:lnTo>
                    <a:pt x="953" y="1556"/>
                  </a:lnTo>
                  <a:lnTo>
                    <a:pt x="998" y="1579"/>
                  </a:lnTo>
                  <a:lnTo>
                    <a:pt x="1038" y="1603"/>
                  </a:lnTo>
                  <a:lnTo>
                    <a:pt x="1074" y="1630"/>
                  </a:lnTo>
                  <a:lnTo>
                    <a:pt x="1105" y="1659"/>
                  </a:lnTo>
                  <a:lnTo>
                    <a:pt x="1133" y="1691"/>
                  </a:lnTo>
                  <a:lnTo>
                    <a:pt x="1153" y="1724"/>
                  </a:lnTo>
                  <a:lnTo>
                    <a:pt x="1168" y="1759"/>
                  </a:lnTo>
                  <a:lnTo>
                    <a:pt x="1178" y="1795"/>
                  </a:lnTo>
                  <a:lnTo>
                    <a:pt x="1181" y="1831"/>
                  </a:lnTo>
                  <a:lnTo>
                    <a:pt x="1178" y="1870"/>
                  </a:lnTo>
                  <a:lnTo>
                    <a:pt x="1168" y="1907"/>
                  </a:lnTo>
                  <a:lnTo>
                    <a:pt x="1152" y="1943"/>
                  </a:lnTo>
                  <a:lnTo>
                    <a:pt x="1129" y="1977"/>
                  </a:lnTo>
                  <a:lnTo>
                    <a:pt x="1102" y="2008"/>
                  </a:lnTo>
                  <a:lnTo>
                    <a:pt x="1070" y="2038"/>
                  </a:lnTo>
                  <a:lnTo>
                    <a:pt x="1032" y="2066"/>
                  </a:lnTo>
                  <a:lnTo>
                    <a:pt x="989" y="2090"/>
                  </a:lnTo>
                  <a:lnTo>
                    <a:pt x="941" y="2113"/>
                  </a:lnTo>
                  <a:lnTo>
                    <a:pt x="891" y="2133"/>
                  </a:lnTo>
                  <a:lnTo>
                    <a:pt x="837" y="2149"/>
                  </a:lnTo>
                  <a:lnTo>
                    <a:pt x="780" y="2162"/>
                  </a:lnTo>
                  <a:lnTo>
                    <a:pt x="719" y="2171"/>
                  </a:lnTo>
                  <a:lnTo>
                    <a:pt x="656" y="2177"/>
                  </a:lnTo>
                  <a:lnTo>
                    <a:pt x="591" y="2179"/>
                  </a:lnTo>
                  <a:lnTo>
                    <a:pt x="526" y="2177"/>
                  </a:lnTo>
                  <a:lnTo>
                    <a:pt x="463" y="2171"/>
                  </a:lnTo>
                  <a:lnTo>
                    <a:pt x="403" y="2162"/>
                  </a:lnTo>
                  <a:lnTo>
                    <a:pt x="345" y="2149"/>
                  </a:lnTo>
                  <a:lnTo>
                    <a:pt x="291" y="2133"/>
                  </a:lnTo>
                  <a:lnTo>
                    <a:pt x="240" y="2113"/>
                  </a:lnTo>
                  <a:lnTo>
                    <a:pt x="193" y="2090"/>
                  </a:lnTo>
                  <a:lnTo>
                    <a:pt x="151" y="2066"/>
                  </a:lnTo>
                  <a:lnTo>
                    <a:pt x="113" y="2038"/>
                  </a:lnTo>
                  <a:lnTo>
                    <a:pt x="80" y="2008"/>
                  </a:lnTo>
                  <a:lnTo>
                    <a:pt x="52" y="1977"/>
                  </a:lnTo>
                  <a:lnTo>
                    <a:pt x="30" y="1943"/>
                  </a:lnTo>
                  <a:lnTo>
                    <a:pt x="14" y="1907"/>
                  </a:lnTo>
                  <a:lnTo>
                    <a:pt x="3" y="1870"/>
                  </a:lnTo>
                  <a:lnTo>
                    <a:pt x="0" y="1831"/>
                  </a:lnTo>
                  <a:lnTo>
                    <a:pt x="3" y="1795"/>
                  </a:lnTo>
                  <a:lnTo>
                    <a:pt x="13" y="1759"/>
                  </a:lnTo>
                  <a:lnTo>
                    <a:pt x="28" y="1724"/>
                  </a:lnTo>
                  <a:lnTo>
                    <a:pt x="50" y="1691"/>
                  </a:lnTo>
                  <a:lnTo>
                    <a:pt x="76" y="1659"/>
                  </a:lnTo>
                  <a:lnTo>
                    <a:pt x="107" y="1630"/>
                  </a:lnTo>
                  <a:lnTo>
                    <a:pt x="143" y="1603"/>
                  </a:lnTo>
                  <a:lnTo>
                    <a:pt x="183" y="1579"/>
                  </a:lnTo>
                  <a:lnTo>
                    <a:pt x="229" y="1556"/>
                  </a:lnTo>
                  <a:lnTo>
                    <a:pt x="277" y="1537"/>
                  </a:lnTo>
                  <a:lnTo>
                    <a:pt x="329" y="1520"/>
                  </a:lnTo>
                  <a:lnTo>
                    <a:pt x="384" y="1506"/>
                  </a:lnTo>
                  <a:lnTo>
                    <a:pt x="442" y="1497"/>
                  </a:lnTo>
                  <a:lnTo>
                    <a:pt x="4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467"/>
            <p:cNvSpPr>
              <a:spLocks/>
            </p:cNvSpPr>
            <p:nvPr/>
          </p:nvSpPr>
          <p:spPr bwMode="auto">
            <a:xfrm>
              <a:off x="1731963" y="5886451"/>
              <a:ext cx="342900" cy="93663"/>
            </a:xfrm>
            <a:custGeom>
              <a:avLst/>
              <a:gdLst>
                <a:gd name="T0" fmla="*/ 54 w 2595"/>
                <a:gd name="T1" fmla="*/ 0 h 709"/>
                <a:gd name="T2" fmla="*/ 2246 w 2595"/>
                <a:gd name="T3" fmla="*/ 0 h 709"/>
                <a:gd name="T4" fmla="*/ 2260 w 2595"/>
                <a:gd name="T5" fmla="*/ 2 h 709"/>
                <a:gd name="T6" fmla="*/ 2273 w 2595"/>
                <a:gd name="T7" fmla="*/ 7 h 709"/>
                <a:gd name="T8" fmla="*/ 2285 w 2595"/>
                <a:gd name="T9" fmla="*/ 16 h 709"/>
                <a:gd name="T10" fmla="*/ 2580 w 2595"/>
                <a:gd name="T11" fmla="*/ 317 h 709"/>
                <a:gd name="T12" fmla="*/ 2591 w 2595"/>
                <a:gd name="T13" fmla="*/ 331 h 709"/>
                <a:gd name="T14" fmla="*/ 2595 w 2595"/>
                <a:gd name="T15" fmla="*/ 346 h 709"/>
                <a:gd name="T16" fmla="*/ 2595 w 2595"/>
                <a:gd name="T17" fmla="*/ 364 h 709"/>
                <a:gd name="T18" fmla="*/ 2591 w 2595"/>
                <a:gd name="T19" fmla="*/ 379 h 709"/>
                <a:gd name="T20" fmla="*/ 2580 w 2595"/>
                <a:gd name="T21" fmla="*/ 393 h 709"/>
                <a:gd name="T22" fmla="*/ 2285 w 2595"/>
                <a:gd name="T23" fmla="*/ 693 h 709"/>
                <a:gd name="T24" fmla="*/ 2273 w 2595"/>
                <a:gd name="T25" fmla="*/ 703 h 709"/>
                <a:gd name="T26" fmla="*/ 2260 w 2595"/>
                <a:gd name="T27" fmla="*/ 708 h 709"/>
                <a:gd name="T28" fmla="*/ 2246 w 2595"/>
                <a:gd name="T29" fmla="*/ 709 h 709"/>
                <a:gd name="T30" fmla="*/ 54 w 2595"/>
                <a:gd name="T31" fmla="*/ 709 h 709"/>
                <a:gd name="T32" fmla="*/ 38 w 2595"/>
                <a:gd name="T33" fmla="*/ 707 h 709"/>
                <a:gd name="T34" fmla="*/ 23 w 2595"/>
                <a:gd name="T35" fmla="*/ 700 h 709"/>
                <a:gd name="T36" fmla="*/ 11 w 2595"/>
                <a:gd name="T37" fmla="*/ 689 h 709"/>
                <a:gd name="T38" fmla="*/ 3 w 2595"/>
                <a:gd name="T39" fmla="*/ 674 h 709"/>
                <a:gd name="T40" fmla="*/ 0 w 2595"/>
                <a:gd name="T41" fmla="*/ 657 h 709"/>
                <a:gd name="T42" fmla="*/ 1 w 2595"/>
                <a:gd name="T43" fmla="*/ 641 h 709"/>
                <a:gd name="T44" fmla="*/ 8 w 2595"/>
                <a:gd name="T45" fmla="*/ 626 h 709"/>
                <a:gd name="T46" fmla="*/ 18 w 2595"/>
                <a:gd name="T47" fmla="*/ 614 h 709"/>
                <a:gd name="T48" fmla="*/ 324 w 2595"/>
                <a:gd name="T49" fmla="*/ 355 h 709"/>
                <a:gd name="T50" fmla="*/ 18 w 2595"/>
                <a:gd name="T51" fmla="*/ 96 h 709"/>
                <a:gd name="T52" fmla="*/ 8 w 2595"/>
                <a:gd name="T53" fmla="*/ 83 h 709"/>
                <a:gd name="T54" fmla="*/ 1 w 2595"/>
                <a:gd name="T55" fmla="*/ 69 h 709"/>
                <a:gd name="T56" fmla="*/ 0 w 2595"/>
                <a:gd name="T57" fmla="*/ 53 h 709"/>
                <a:gd name="T58" fmla="*/ 3 w 2595"/>
                <a:gd name="T59" fmla="*/ 35 h 709"/>
                <a:gd name="T60" fmla="*/ 11 w 2595"/>
                <a:gd name="T61" fmla="*/ 21 h 709"/>
                <a:gd name="T62" fmla="*/ 23 w 2595"/>
                <a:gd name="T63" fmla="*/ 9 h 709"/>
                <a:gd name="T64" fmla="*/ 38 w 2595"/>
                <a:gd name="T65" fmla="*/ 3 h 709"/>
                <a:gd name="T66" fmla="*/ 54 w 2595"/>
                <a:gd name="T67"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95" h="709">
                  <a:moveTo>
                    <a:pt x="54" y="0"/>
                  </a:moveTo>
                  <a:lnTo>
                    <a:pt x="2246" y="0"/>
                  </a:lnTo>
                  <a:lnTo>
                    <a:pt x="2260" y="2"/>
                  </a:lnTo>
                  <a:lnTo>
                    <a:pt x="2273" y="7"/>
                  </a:lnTo>
                  <a:lnTo>
                    <a:pt x="2285" y="16"/>
                  </a:lnTo>
                  <a:lnTo>
                    <a:pt x="2580" y="317"/>
                  </a:lnTo>
                  <a:lnTo>
                    <a:pt x="2591" y="331"/>
                  </a:lnTo>
                  <a:lnTo>
                    <a:pt x="2595" y="346"/>
                  </a:lnTo>
                  <a:lnTo>
                    <a:pt x="2595" y="364"/>
                  </a:lnTo>
                  <a:lnTo>
                    <a:pt x="2591" y="379"/>
                  </a:lnTo>
                  <a:lnTo>
                    <a:pt x="2580" y="393"/>
                  </a:lnTo>
                  <a:lnTo>
                    <a:pt x="2285" y="693"/>
                  </a:lnTo>
                  <a:lnTo>
                    <a:pt x="2273" y="703"/>
                  </a:lnTo>
                  <a:lnTo>
                    <a:pt x="2260" y="708"/>
                  </a:lnTo>
                  <a:lnTo>
                    <a:pt x="2246" y="709"/>
                  </a:lnTo>
                  <a:lnTo>
                    <a:pt x="54" y="709"/>
                  </a:lnTo>
                  <a:lnTo>
                    <a:pt x="38" y="707"/>
                  </a:lnTo>
                  <a:lnTo>
                    <a:pt x="23" y="700"/>
                  </a:lnTo>
                  <a:lnTo>
                    <a:pt x="11" y="689"/>
                  </a:lnTo>
                  <a:lnTo>
                    <a:pt x="3" y="674"/>
                  </a:lnTo>
                  <a:lnTo>
                    <a:pt x="0" y="657"/>
                  </a:lnTo>
                  <a:lnTo>
                    <a:pt x="1" y="641"/>
                  </a:lnTo>
                  <a:lnTo>
                    <a:pt x="8" y="626"/>
                  </a:lnTo>
                  <a:lnTo>
                    <a:pt x="18" y="614"/>
                  </a:lnTo>
                  <a:lnTo>
                    <a:pt x="324" y="355"/>
                  </a:lnTo>
                  <a:lnTo>
                    <a:pt x="18" y="96"/>
                  </a:lnTo>
                  <a:lnTo>
                    <a:pt x="8" y="83"/>
                  </a:lnTo>
                  <a:lnTo>
                    <a:pt x="1" y="69"/>
                  </a:lnTo>
                  <a:lnTo>
                    <a:pt x="0" y="53"/>
                  </a:lnTo>
                  <a:lnTo>
                    <a:pt x="3" y="35"/>
                  </a:lnTo>
                  <a:lnTo>
                    <a:pt x="11" y="21"/>
                  </a:lnTo>
                  <a:lnTo>
                    <a:pt x="23" y="9"/>
                  </a:lnTo>
                  <a:lnTo>
                    <a:pt x="38" y="3"/>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0" name="Group 647"/>
          <p:cNvGrpSpPr/>
          <p:nvPr/>
        </p:nvGrpSpPr>
        <p:grpSpPr>
          <a:xfrm>
            <a:off x="8534400" y="5904691"/>
            <a:ext cx="905235" cy="907830"/>
            <a:chOff x="5346700" y="5005388"/>
            <a:chExt cx="554038" cy="555626"/>
          </a:xfrm>
          <a:solidFill>
            <a:schemeClr val="bg1"/>
          </a:solidFill>
        </p:grpSpPr>
        <p:sp>
          <p:nvSpPr>
            <p:cNvPr id="31" name="Freeform 552"/>
            <p:cNvSpPr>
              <a:spLocks noEditPoints="1"/>
            </p:cNvSpPr>
            <p:nvPr/>
          </p:nvSpPr>
          <p:spPr bwMode="auto">
            <a:xfrm>
              <a:off x="5572125" y="5116513"/>
              <a:ext cx="128588" cy="130175"/>
            </a:xfrm>
            <a:custGeom>
              <a:avLst/>
              <a:gdLst>
                <a:gd name="T0" fmla="*/ 364 w 814"/>
                <a:gd name="T1" fmla="*/ 120 h 817"/>
                <a:gd name="T2" fmla="*/ 285 w 814"/>
                <a:gd name="T3" fmla="*/ 144 h 817"/>
                <a:gd name="T4" fmla="*/ 216 w 814"/>
                <a:gd name="T5" fmla="*/ 189 h 817"/>
                <a:gd name="T6" fmla="*/ 163 w 814"/>
                <a:gd name="T7" fmla="*/ 249 h 817"/>
                <a:gd name="T8" fmla="*/ 128 w 814"/>
                <a:gd name="T9" fmla="*/ 325 h 817"/>
                <a:gd name="T10" fmla="*/ 116 w 814"/>
                <a:gd name="T11" fmla="*/ 408 h 817"/>
                <a:gd name="T12" fmla="*/ 128 w 814"/>
                <a:gd name="T13" fmla="*/ 492 h 817"/>
                <a:gd name="T14" fmla="*/ 163 w 814"/>
                <a:gd name="T15" fmla="*/ 567 h 817"/>
                <a:gd name="T16" fmla="*/ 216 w 814"/>
                <a:gd name="T17" fmla="*/ 628 h 817"/>
                <a:gd name="T18" fmla="*/ 285 w 814"/>
                <a:gd name="T19" fmla="*/ 672 h 817"/>
                <a:gd name="T20" fmla="*/ 364 w 814"/>
                <a:gd name="T21" fmla="*/ 697 h 817"/>
                <a:gd name="T22" fmla="*/ 450 w 814"/>
                <a:gd name="T23" fmla="*/ 697 h 817"/>
                <a:gd name="T24" fmla="*/ 529 w 814"/>
                <a:gd name="T25" fmla="*/ 672 h 817"/>
                <a:gd name="T26" fmla="*/ 598 w 814"/>
                <a:gd name="T27" fmla="*/ 628 h 817"/>
                <a:gd name="T28" fmla="*/ 651 w 814"/>
                <a:gd name="T29" fmla="*/ 567 h 817"/>
                <a:gd name="T30" fmla="*/ 685 w 814"/>
                <a:gd name="T31" fmla="*/ 492 h 817"/>
                <a:gd name="T32" fmla="*/ 698 w 814"/>
                <a:gd name="T33" fmla="*/ 408 h 817"/>
                <a:gd name="T34" fmla="*/ 685 w 814"/>
                <a:gd name="T35" fmla="*/ 325 h 817"/>
                <a:gd name="T36" fmla="*/ 651 w 814"/>
                <a:gd name="T37" fmla="*/ 249 h 817"/>
                <a:gd name="T38" fmla="*/ 598 w 814"/>
                <a:gd name="T39" fmla="*/ 189 h 817"/>
                <a:gd name="T40" fmla="*/ 529 w 814"/>
                <a:gd name="T41" fmla="*/ 144 h 817"/>
                <a:gd name="T42" fmla="*/ 450 w 814"/>
                <a:gd name="T43" fmla="*/ 120 h 817"/>
                <a:gd name="T44" fmla="*/ 407 w 814"/>
                <a:gd name="T45" fmla="*/ 0 h 817"/>
                <a:gd name="T46" fmla="*/ 507 w 814"/>
                <a:gd name="T47" fmla="*/ 13 h 817"/>
                <a:gd name="T48" fmla="*/ 598 w 814"/>
                <a:gd name="T49" fmla="*/ 48 h 817"/>
                <a:gd name="T50" fmla="*/ 677 w 814"/>
                <a:gd name="T51" fmla="*/ 103 h 817"/>
                <a:gd name="T52" fmla="*/ 740 w 814"/>
                <a:gd name="T53" fmla="*/ 175 h 817"/>
                <a:gd name="T54" fmla="*/ 787 w 814"/>
                <a:gd name="T55" fmla="*/ 261 h 817"/>
                <a:gd name="T56" fmla="*/ 811 w 814"/>
                <a:gd name="T57" fmla="*/ 357 h 817"/>
                <a:gd name="T58" fmla="*/ 811 w 814"/>
                <a:gd name="T59" fmla="*/ 459 h 817"/>
                <a:gd name="T60" fmla="*/ 787 w 814"/>
                <a:gd name="T61" fmla="*/ 556 h 817"/>
                <a:gd name="T62" fmla="*/ 740 w 814"/>
                <a:gd name="T63" fmla="*/ 642 h 817"/>
                <a:gd name="T64" fmla="*/ 677 w 814"/>
                <a:gd name="T65" fmla="*/ 714 h 817"/>
                <a:gd name="T66" fmla="*/ 598 w 814"/>
                <a:gd name="T67" fmla="*/ 769 h 817"/>
                <a:gd name="T68" fmla="*/ 507 w 814"/>
                <a:gd name="T69" fmla="*/ 804 h 817"/>
                <a:gd name="T70" fmla="*/ 407 w 814"/>
                <a:gd name="T71" fmla="*/ 817 h 817"/>
                <a:gd name="T72" fmla="*/ 307 w 814"/>
                <a:gd name="T73" fmla="*/ 804 h 817"/>
                <a:gd name="T74" fmla="*/ 216 w 814"/>
                <a:gd name="T75" fmla="*/ 769 h 817"/>
                <a:gd name="T76" fmla="*/ 137 w 814"/>
                <a:gd name="T77" fmla="*/ 714 h 817"/>
                <a:gd name="T78" fmla="*/ 73 w 814"/>
                <a:gd name="T79" fmla="*/ 642 h 817"/>
                <a:gd name="T80" fmla="*/ 27 w 814"/>
                <a:gd name="T81" fmla="*/ 556 h 817"/>
                <a:gd name="T82" fmla="*/ 3 w 814"/>
                <a:gd name="T83" fmla="*/ 459 h 817"/>
                <a:gd name="T84" fmla="*/ 3 w 814"/>
                <a:gd name="T85" fmla="*/ 357 h 817"/>
                <a:gd name="T86" fmla="*/ 27 w 814"/>
                <a:gd name="T87" fmla="*/ 261 h 817"/>
                <a:gd name="T88" fmla="*/ 73 w 814"/>
                <a:gd name="T89" fmla="*/ 175 h 817"/>
                <a:gd name="T90" fmla="*/ 137 w 814"/>
                <a:gd name="T91" fmla="*/ 103 h 817"/>
                <a:gd name="T92" fmla="*/ 216 w 814"/>
                <a:gd name="T93" fmla="*/ 48 h 817"/>
                <a:gd name="T94" fmla="*/ 307 w 814"/>
                <a:gd name="T95" fmla="*/ 13 h 817"/>
                <a:gd name="T96" fmla="*/ 407 w 814"/>
                <a:gd name="T97" fmla="*/ 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4" h="817">
                  <a:moveTo>
                    <a:pt x="407" y="117"/>
                  </a:moveTo>
                  <a:lnTo>
                    <a:pt x="364" y="120"/>
                  </a:lnTo>
                  <a:lnTo>
                    <a:pt x="323" y="129"/>
                  </a:lnTo>
                  <a:lnTo>
                    <a:pt x="285" y="144"/>
                  </a:lnTo>
                  <a:lnTo>
                    <a:pt x="249" y="163"/>
                  </a:lnTo>
                  <a:lnTo>
                    <a:pt x="216" y="189"/>
                  </a:lnTo>
                  <a:lnTo>
                    <a:pt x="187" y="217"/>
                  </a:lnTo>
                  <a:lnTo>
                    <a:pt x="163" y="249"/>
                  </a:lnTo>
                  <a:lnTo>
                    <a:pt x="143" y="285"/>
                  </a:lnTo>
                  <a:lnTo>
                    <a:pt x="128" y="325"/>
                  </a:lnTo>
                  <a:lnTo>
                    <a:pt x="120" y="365"/>
                  </a:lnTo>
                  <a:lnTo>
                    <a:pt x="116" y="408"/>
                  </a:lnTo>
                  <a:lnTo>
                    <a:pt x="120" y="452"/>
                  </a:lnTo>
                  <a:lnTo>
                    <a:pt x="128" y="492"/>
                  </a:lnTo>
                  <a:lnTo>
                    <a:pt x="143" y="531"/>
                  </a:lnTo>
                  <a:lnTo>
                    <a:pt x="163" y="567"/>
                  </a:lnTo>
                  <a:lnTo>
                    <a:pt x="187" y="599"/>
                  </a:lnTo>
                  <a:lnTo>
                    <a:pt x="216" y="628"/>
                  </a:lnTo>
                  <a:lnTo>
                    <a:pt x="249" y="653"/>
                  </a:lnTo>
                  <a:lnTo>
                    <a:pt x="285" y="672"/>
                  </a:lnTo>
                  <a:lnTo>
                    <a:pt x="323" y="687"/>
                  </a:lnTo>
                  <a:lnTo>
                    <a:pt x="364" y="697"/>
                  </a:lnTo>
                  <a:lnTo>
                    <a:pt x="407" y="700"/>
                  </a:lnTo>
                  <a:lnTo>
                    <a:pt x="450" y="697"/>
                  </a:lnTo>
                  <a:lnTo>
                    <a:pt x="491" y="687"/>
                  </a:lnTo>
                  <a:lnTo>
                    <a:pt x="529" y="672"/>
                  </a:lnTo>
                  <a:lnTo>
                    <a:pt x="565" y="653"/>
                  </a:lnTo>
                  <a:lnTo>
                    <a:pt x="598" y="628"/>
                  </a:lnTo>
                  <a:lnTo>
                    <a:pt x="626" y="599"/>
                  </a:lnTo>
                  <a:lnTo>
                    <a:pt x="651" y="567"/>
                  </a:lnTo>
                  <a:lnTo>
                    <a:pt x="671" y="531"/>
                  </a:lnTo>
                  <a:lnTo>
                    <a:pt x="685" y="492"/>
                  </a:lnTo>
                  <a:lnTo>
                    <a:pt x="695" y="452"/>
                  </a:lnTo>
                  <a:lnTo>
                    <a:pt x="698" y="408"/>
                  </a:lnTo>
                  <a:lnTo>
                    <a:pt x="695" y="365"/>
                  </a:lnTo>
                  <a:lnTo>
                    <a:pt x="685" y="325"/>
                  </a:lnTo>
                  <a:lnTo>
                    <a:pt x="671" y="285"/>
                  </a:lnTo>
                  <a:lnTo>
                    <a:pt x="651" y="249"/>
                  </a:lnTo>
                  <a:lnTo>
                    <a:pt x="626" y="217"/>
                  </a:lnTo>
                  <a:lnTo>
                    <a:pt x="598" y="189"/>
                  </a:lnTo>
                  <a:lnTo>
                    <a:pt x="565" y="163"/>
                  </a:lnTo>
                  <a:lnTo>
                    <a:pt x="529" y="144"/>
                  </a:lnTo>
                  <a:lnTo>
                    <a:pt x="491" y="129"/>
                  </a:lnTo>
                  <a:lnTo>
                    <a:pt x="450" y="120"/>
                  </a:lnTo>
                  <a:lnTo>
                    <a:pt x="407" y="117"/>
                  </a:lnTo>
                  <a:close/>
                  <a:moveTo>
                    <a:pt x="407" y="0"/>
                  </a:moveTo>
                  <a:lnTo>
                    <a:pt x="458" y="3"/>
                  </a:lnTo>
                  <a:lnTo>
                    <a:pt x="507" y="13"/>
                  </a:lnTo>
                  <a:lnTo>
                    <a:pt x="554" y="28"/>
                  </a:lnTo>
                  <a:lnTo>
                    <a:pt x="598" y="48"/>
                  </a:lnTo>
                  <a:lnTo>
                    <a:pt x="639" y="73"/>
                  </a:lnTo>
                  <a:lnTo>
                    <a:pt x="677" y="103"/>
                  </a:lnTo>
                  <a:lnTo>
                    <a:pt x="711" y="138"/>
                  </a:lnTo>
                  <a:lnTo>
                    <a:pt x="740" y="175"/>
                  </a:lnTo>
                  <a:lnTo>
                    <a:pt x="766" y="216"/>
                  </a:lnTo>
                  <a:lnTo>
                    <a:pt x="787" y="261"/>
                  </a:lnTo>
                  <a:lnTo>
                    <a:pt x="802" y="308"/>
                  </a:lnTo>
                  <a:lnTo>
                    <a:pt x="811" y="357"/>
                  </a:lnTo>
                  <a:lnTo>
                    <a:pt x="814" y="408"/>
                  </a:lnTo>
                  <a:lnTo>
                    <a:pt x="811" y="459"/>
                  </a:lnTo>
                  <a:lnTo>
                    <a:pt x="802" y="509"/>
                  </a:lnTo>
                  <a:lnTo>
                    <a:pt x="787" y="556"/>
                  </a:lnTo>
                  <a:lnTo>
                    <a:pt x="766" y="600"/>
                  </a:lnTo>
                  <a:lnTo>
                    <a:pt x="740" y="642"/>
                  </a:lnTo>
                  <a:lnTo>
                    <a:pt x="711" y="680"/>
                  </a:lnTo>
                  <a:lnTo>
                    <a:pt x="677" y="714"/>
                  </a:lnTo>
                  <a:lnTo>
                    <a:pt x="639" y="743"/>
                  </a:lnTo>
                  <a:lnTo>
                    <a:pt x="598" y="769"/>
                  </a:lnTo>
                  <a:lnTo>
                    <a:pt x="554" y="789"/>
                  </a:lnTo>
                  <a:lnTo>
                    <a:pt x="507" y="804"/>
                  </a:lnTo>
                  <a:lnTo>
                    <a:pt x="458" y="813"/>
                  </a:lnTo>
                  <a:lnTo>
                    <a:pt x="407" y="817"/>
                  </a:lnTo>
                  <a:lnTo>
                    <a:pt x="355" y="813"/>
                  </a:lnTo>
                  <a:lnTo>
                    <a:pt x="307" y="804"/>
                  </a:lnTo>
                  <a:lnTo>
                    <a:pt x="260" y="789"/>
                  </a:lnTo>
                  <a:lnTo>
                    <a:pt x="216" y="769"/>
                  </a:lnTo>
                  <a:lnTo>
                    <a:pt x="175" y="743"/>
                  </a:lnTo>
                  <a:lnTo>
                    <a:pt x="137" y="714"/>
                  </a:lnTo>
                  <a:lnTo>
                    <a:pt x="103" y="680"/>
                  </a:lnTo>
                  <a:lnTo>
                    <a:pt x="73" y="642"/>
                  </a:lnTo>
                  <a:lnTo>
                    <a:pt x="48" y="600"/>
                  </a:lnTo>
                  <a:lnTo>
                    <a:pt x="27" y="556"/>
                  </a:lnTo>
                  <a:lnTo>
                    <a:pt x="12" y="509"/>
                  </a:lnTo>
                  <a:lnTo>
                    <a:pt x="3" y="459"/>
                  </a:lnTo>
                  <a:lnTo>
                    <a:pt x="0" y="408"/>
                  </a:lnTo>
                  <a:lnTo>
                    <a:pt x="3" y="357"/>
                  </a:lnTo>
                  <a:lnTo>
                    <a:pt x="12" y="308"/>
                  </a:lnTo>
                  <a:lnTo>
                    <a:pt x="27" y="261"/>
                  </a:lnTo>
                  <a:lnTo>
                    <a:pt x="48" y="216"/>
                  </a:lnTo>
                  <a:lnTo>
                    <a:pt x="73" y="175"/>
                  </a:lnTo>
                  <a:lnTo>
                    <a:pt x="103" y="138"/>
                  </a:lnTo>
                  <a:lnTo>
                    <a:pt x="137" y="103"/>
                  </a:lnTo>
                  <a:lnTo>
                    <a:pt x="175" y="73"/>
                  </a:lnTo>
                  <a:lnTo>
                    <a:pt x="216" y="48"/>
                  </a:lnTo>
                  <a:lnTo>
                    <a:pt x="260" y="28"/>
                  </a:lnTo>
                  <a:lnTo>
                    <a:pt x="307" y="13"/>
                  </a:lnTo>
                  <a:lnTo>
                    <a:pt x="355" y="3"/>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553"/>
            <p:cNvSpPr>
              <a:spLocks noEditPoints="1"/>
            </p:cNvSpPr>
            <p:nvPr/>
          </p:nvSpPr>
          <p:spPr bwMode="auto">
            <a:xfrm>
              <a:off x="5457825" y="5005388"/>
              <a:ext cx="354013" cy="506413"/>
            </a:xfrm>
            <a:custGeom>
              <a:avLst/>
              <a:gdLst>
                <a:gd name="T0" fmla="*/ 972 w 2230"/>
                <a:gd name="T1" fmla="*/ 127 h 3195"/>
                <a:gd name="T2" fmla="*/ 766 w 2230"/>
                <a:gd name="T3" fmla="*/ 179 h 3195"/>
                <a:gd name="T4" fmla="*/ 576 w 2230"/>
                <a:gd name="T5" fmla="*/ 275 h 3195"/>
                <a:gd name="T6" fmla="*/ 409 w 2230"/>
                <a:gd name="T7" fmla="*/ 410 h 3195"/>
                <a:gd name="T8" fmla="*/ 277 w 2230"/>
                <a:gd name="T9" fmla="*/ 579 h 3195"/>
                <a:gd name="T10" fmla="*/ 184 w 2230"/>
                <a:gd name="T11" fmla="*/ 775 h 3195"/>
                <a:gd name="T12" fmla="*/ 130 w 2230"/>
                <a:gd name="T13" fmla="*/ 991 h 3195"/>
                <a:gd name="T14" fmla="*/ 115 w 2230"/>
                <a:gd name="T15" fmla="*/ 1213 h 3195"/>
                <a:gd name="T16" fmla="*/ 141 w 2230"/>
                <a:gd name="T17" fmla="*/ 1435 h 3195"/>
                <a:gd name="T18" fmla="*/ 207 w 2230"/>
                <a:gd name="T19" fmla="*/ 1644 h 3195"/>
                <a:gd name="T20" fmla="*/ 316 w 2230"/>
                <a:gd name="T21" fmla="*/ 1832 h 3195"/>
                <a:gd name="T22" fmla="*/ 1954 w 2230"/>
                <a:gd name="T23" fmla="*/ 1773 h 3195"/>
                <a:gd name="T24" fmla="*/ 2050 w 2230"/>
                <a:gd name="T25" fmla="*/ 1577 h 3195"/>
                <a:gd name="T26" fmla="*/ 2102 w 2230"/>
                <a:gd name="T27" fmla="*/ 1363 h 3195"/>
                <a:gd name="T28" fmla="*/ 2115 w 2230"/>
                <a:gd name="T29" fmla="*/ 1139 h 3195"/>
                <a:gd name="T30" fmla="*/ 2088 w 2230"/>
                <a:gd name="T31" fmla="*/ 917 h 3195"/>
                <a:gd name="T32" fmla="*/ 2020 w 2230"/>
                <a:gd name="T33" fmla="*/ 707 h 3195"/>
                <a:gd name="T34" fmla="*/ 1914 w 2230"/>
                <a:gd name="T35" fmla="*/ 519 h 3195"/>
                <a:gd name="T36" fmla="*/ 1769 w 2230"/>
                <a:gd name="T37" fmla="*/ 361 h 3195"/>
                <a:gd name="T38" fmla="*/ 1594 w 2230"/>
                <a:gd name="T39" fmla="*/ 239 h 3195"/>
                <a:gd name="T40" fmla="*/ 1398 w 2230"/>
                <a:gd name="T41" fmla="*/ 157 h 3195"/>
                <a:gd name="T42" fmla="*/ 1188 w 2230"/>
                <a:gd name="T43" fmla="*/ 120 h 3195"/>
                <a:gd name="T44" fmla="*/ 1196 w 2230"/>
                <a:gd name="T45" fmla="*/ 3 h 3195"/>
                <a:gd name="T46" fmla="*/ 1431 w 2230"/>
                <a:gd name="T47" fmla="*/ 46 h 3195"/>
                <a:gd name="T48" fmla="*/ 1650 w 2230"/>
                <a:gd name="T49" fmla="*/ 136 h 3195"/>
                <a:gd name="T50" fmla="*/ 1845 w 2230"/>
                <a:gd name="T51" fmla="*/ 273 h 3195"/>
                <a:gd name="T52" fmla="*/ 1998 w 2230"/>
                <a:gd name="T53" fmla="*/ 437 h 3195"/>
                <a:gd name="T54" fmla="*/ 2110 w 2230"/>
                <a:gd name="T55" fmla="*/ 625 h 3195"/>
                <a:gd name="T56" fmla="*/ 2185 w 2230"/>
                <a:gd name="T57" fmla="*/ 834 h 3195"/>
                <a:gd name="T58" fmla="*/ 2225 w 2230"/>
                <a:gd name="T59" fmla="*/ 1055 h 3195"/>
                <a:gd name="T60" fmla="*/ 2227 w 2230"/>
                <a:gd name="T61" fmla="*/ 1282 h 3195"/>
                <a:gd name="T62" fmla="*/ 2192 w 2230"/>
                <a:gd name="T63" fmla="*/ 1504 h 3195"/>
                <a:gd name="T64" fmla="*/ 2119 w 2230"/>
                <a:gd name="T65" fmla="*/ 1713 h 3195"/>
                <a:gd name="T66" fmla="*/ 2008 w 2230"/>
                <a:gd name="T67" fmla="*/ 1902 h 3195"/>
                <a:gd name="T68" fmla="*/ 181 w 2230"/>
                <a:gd name="T69" fmla="*/ 1840 h 3195"/>
                <a:gd name="T70" fmla="*/ 82 w 2230"/>
                <a:gd name="T71" fmla="*/ 1644 h 3195"/>
                <a:gd name="T72" fmla="*/ 22 w 2230"/>
                <a:gd name="T73" fmla="*/ 1430 h 3195"/>
                <a:gd name="T74" fmla="*/ 0 w 2230"/>
                <a:gd name="T75" fmla="*/ 1206 h 3195"/>
                <a:gd name="T76" fmla="*/ 15 w 2230"/>
                <a:gd name="T77" fmla="*/ 981 h 3195"/>
                <a:gd name="T78" fmla="*/ 67 w 2230"/>
                <a:gd name="T79" fmla="*/ 763 h 3195"/>
                <a:gd name="T80" fmla="*/ 154 w 2230"/>
                <a:gd name="T81" fmla="*/ 560 h 3195"/>
                <a:gd name="T82" fmla="*/ 278 w 2230"/>
                <a:gd name="T83" fmla="*/ 381 h 3195"/>
                <a:gd name="T84" fmla="*/ 448 w 2230"/>
                <a:gd name="T85" fmla="*/ 222 h 3195"/>
                <a:gd name="T86" fmla="*/ 653 w 2230"/>
                <a:gd name="T87" fmla="*/ 101 h 3195"/>
                <a:gd name="T88" fmla="*/ 877 w 2230"/>
                <a:gd name="T89" fmla="*/ 25 h 3195"/>
                <a:gd name="T90" fmla="*/ 1116 w 2230"/>
                <a:gd name="T91" fmla="*/ 0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30" h="3195">
                  <a:moveTo>
                    <a:pt x="1116" y="117"/>
                  </a:moveTo>
                  <a:lnTo>
                    <a:pt x="1043" y="120"/>
                  </a:lnTo>
                  <a:lnTo>
                    <a:pt x="972" y="127"/>
                  </a:lnTo>
                  <a:lnTo>
                    <a:pt x="902" y="140"/>
                  </a:lnTo>
                  <a:lnTo>
                    <a:pt x="833" y="157"/>
                  </a:lnTo>
                  <a:lnTo>
                    <a:pt x="766" y="179"/>
                  </a:lnTo>
                  <a:lnTo>
                    <a:pt x="700" y="207"/>
                  </a:lnTo>
                  <a:lnTo>
                    <a:pt x="638" y="239"/>
                  </a:lnTo>
                  <a:lnTo>
                    <a:pt x="576" y="275"/>
                  </a:lnTo>
                  <a:lnTo>
                    <a:pt x="518" y="315"/>
                  </a:lnTo>
                  <a:lnTo>
                    <a:pt x="462" y="361"/>
                  </a:lnTo>
                  <a:lnTo>
                    <a:pt x="409" y="410"/>
                  </a:lnTo>
                  <a:lnTo>
                    <a:pt x="361" y="462"/>
                  </a:lnTo>
                  <a:lnTo>
                    <a:pt x="317" y="519"/>
                  </a:lnTo>
                  <a:lnTo>
                    <a:pt x="277" y="579"/>
                  </a:lnTo>
                  <a:lnTo>
                    <a:pt x="242" y="642"/>
                  </a:lnTo>
                  <a:lnTo>
                    <a:pt x="210" y="707"/>
                  </a:lnTo>
                  <a:lnTo>
                    <a:pt x="184" y="775"/>
                  </a:lnTo>
                  <a:lnTo>
                    <a:pt x="162" y="845"/>
                  </a:lnTo>
                  <a:lnTo>
                    <a:pt x="144" y="917"/>
                  </a:lnTo>
                  <a:lnTo>
                    <a:pt x="130" y="991"/>
                  </a:lnTo>
                  <a:lnTo>
                    <a:pt x="121" y="1065"/>
                  </a:lnTo>
                  <a:lnTo>
                    <a:pt x="115" y="1139"/>
                  </a:lnTo>
                  <a:lnTo>
                    <a:pt x="115" y="1213"/>
                  </a:lnTo>
                  <a:lnTo>
                    <a:pt x="120" y="1288"/>
                  </a:lnTo>
                  <a:lnTo>
                    <a:pt x="128" y="1362"/>
                  </a:lnTo>
                  <a:lnTo>
                    <a:pt x="141" y="1435"/>
                  </a:lnTo>
                  <a:lnTo>
                    <a:pt x="159" y="1506"/>
                  </a:lnTo>
                  <a:lnTo>
                    <a:pt x="181" y="1576"/>
                  </a:lnTo>
                  <a:lnTo>
                    <a:pt x="207" y="1644"/>
                  </a:lnTo>
                  <a:lnTo>
                    <a:pt x="239" y="1710"/>
                  </a:lnTo>
                  <a:lnTo>
                    <a:pt x="275" y="1772"/>
                  </a:lnTo>
                  <a:lnTo>
                    <a:pt x="316" y="1832"/>
                  </a:lnTo>
                  <a:lnTo>
                    <a:pt x="1116" y="2989"/>
                  </a:lnTo>
                  <a:lnTo>
                    <a:pt x="1913" y="1834"/>
                  </a:lnTo>
                  <a:lnTo>
                    <a:pt x="1954" y="1773"/>
                  </a:lnTo>
                  <a:lnTo>
                    <a:pt x="1990" y="1711"/>
                  </a:lnTo>
                  <a:lnTo>
                    <a:pt x="2022" y="1645"/>
                  </a:lnTo>
                  <a:lnTo>
                    <a:pt x="2050" y="1577"/>
                  </a:lnTo>
                  <a:lnTo>
                    <a:pt x="2072" y="1507"/>
                  </a:lnTo>
                  <a:lnTo>
                    <a:pt x="2090" y="1435"/>
                  </a:lnTo>
                  <a:lnTo>
                    <a:pt x="2102" y="1363"/>
                  </a:lnTo>
                  <a:lnTo>
                    <a:pt x="2112" y="1289"/>
                  </a:lnTo>
                  <a:lnTo>
                    <a:pt x="2116" y="1214"/>
                  </a:lnTo>
                  <a:lnTo>
                    <a:pt x="2115" y="1139"/>
                  </a:lnTo>
                  <a:lnTo>
                    <a:pt x="2111" y="1065"/>
                  </a:lnTo>
                  <a:lnTo>
                    <a:pt x="2101" y="991"/>
                  </a:lnTo>
                  <a:lnTo>
                    <a:pt x="2088" y="917"/>
                  </a:lnTo>
                  <a:lnTo>
                    <a:pt x="2070" y="845"/>
                  </a:lnTo>
                  <a:lnTo>
                    <a:pt x="2047" y="775"/>
                  </a:lnTo>
                  <a:lnTo>
                    <a:pt x="2020" y="707"/>
                  </a:lnTo>
                  <a:lnTo>
                    <a:pt x="1989" y="642"/>
                  </a:lnTo>
                  <a:lnTo>
                    <a:pt x="1954" y="579"/>
                  </a:lnTo>
                  <a:lnTo>
                    <a:pt x="1914" y="519"/>
                  </a:lnTo>
                  <a:lnTo>
                    <a:pt x="1870" y="462"/>
                  </a:lnTo>
                  <a:lnTo>
                    <a:pt x="1822" y="410"/>
                  </a:lnTo>
                  <a:lnTo>
                    <a:pt x="1769" y="361"/>
                  </a:lnTo>
                  <a:lnTo>
                    <a:pt x="1713" y="315"/>
                  </a:lnTo>
                  <a:lnTo>
                    <a:pt x="1655" y="275"/>
                  </a:lnTo>
                  <a:lnTo>
                    <a:pt x="1594" y="239"/>
                  </a:lnTo>
                  <a:lnTo>
                    <a:pt x="1530" y="207"/>
                  </a:lnTo>
                  <a:lnTo>
                    <a:pt x="1465" y="179"/>
                  </a:lnTo>
                  <a:lnTo>
                    <a:pt x="1398" y="157"/>
                  </a:lnTo>
                  <a:lnTo>
                    <a:pt x="1329" y="140"/>
                  </a:lnTo>
                  <a:lnTo>
                    <a:pt x="1260" y="127"/>
                  </a:lnTo>
                  <a:lnTo>
                    <a:pt x="1188" y="120"/>
                  </a:lnTo>
                  <a:lnTo>
                    <a:pt x="1116" y="117"/>
                  </a:lnTo>
                  <a:close/>
                  <a:moveTo>
                    <a:pt x="1116" y="0"/>
                  </a:moveTo>
                  <a:lnTo>
                    <a:pt x="1196" y="3"/>
                  </a:lnTo>
                  <a:lnTo>
                    <a:pt x="1275" y="12"/>
                  </a:lnTo>
                  <a:lnTo>
                    <a:pt x="1354" y="25"/>
                  </a:lnTo>
                  <a:lnTo>
                    <a:pt x="1431" y="46"/>
                  </a:lnTo>
                  <a:lnTo>
                    <a:pt x="1506" y="70"/>
                  </a:lnTo>
                  <a:lnTo>
                    <a:pt x="1579" y="101"/>
                  </a:lnTo>
                  <a:lnTo>
                    <a:pt x="1650" y="136"/>
                  </a:lnTo>
                  <a:lnTo>
                    <a:pt x="1718" y="176"/>
                  </a:lnTo>
                  <a:lnTo>
                    <a:pt x="1783" y="222"/>
                  </a:lnTo>
                  <a:lnTo>
                    <a:pt x="1845" y="273"/>
                  </a:lnTo>
                  <a:lnTo>
                    <a:pt x="1904" y="328"/>
                  </a:lnTo>
                  <a:lnTo>
                    <a:pt x="1953" y="381"/>
                  </a:lnTo>
                  <a:lnTo>
                    <a:pt x="1998" y="437"/>
                  </a:lnTo>
                  <a:lnTo>
                    <a:pt x="2039" y="497"/>
                  </a:lnTo>
                  <a:lnTo>
                    <a:pt x="2076" y="560"/>
                  </a:lnTo>
                  <a:lnTo>
                    <a:pt x="2110" y="625"/>
                  </a:lnTo>
                  <a:lnTo>
                    <a:pt x="2138" y="693"/>
                  </a:lnTo>
                  <a:lnTo>
                    <a:pt x="2164" y="763"/>
                  </a:lnTo>
                  <a:lnTo>
                    <a:pt x="2185" y="834"/>
                  </a:lnTo>
                  <a:lnTo>
                    <a:pt x="2203" y="907"/>
                  </a:lnTo>
                  <a:lnTo>
                    <a:pt x="2216" y="981"/>
                  </a:lnTo>
                  <a:lnTo>
                    <a:pt x="2225" y="1055"/>
                  </a:lnTo>
                  <a:lnTo>
                    <a:pt x="2229" y="1131"/>
                  </a:lnTo>
                  <a:lnTo>
                    <a:pt x="2230" y="1207"/>
                  </a:lnTo>
                  <a:lnTo>
                    <a:pt x="2227" y="1282"/>
                  </a:lnTo>
                  <a:lnTo>
                    <a:pt x="2220" y="1357"/>
                  </a:lnTo>
                  <a:lnTo>
                    <a:pt x="2208" y="1431"/>
                  </a:lnTo>
                  <a:lnTo>
                    <a:pt x="2192" y="1504"/>
                  </a:lnTo>
                  <a:lnTo>
                    <a:pt x="2172" y="1575"/>
                  </a:lnTo>
                  <a:lnTo>
                    <a:pt x="2148" y="1645"/>
                  </a:lnTo>
                  <a:lnTo>
                    <a:pt x="2119" y="1713"/>
                  </a:lnTo>
                  <a:lnTo>
                    <a:pt x="2087" y="1779"/>
                  </a:lnTo>
                  <a:lnTo>
                    <a:pt x="2050" y="1841"/>
                  </a:lnTo>
                  <a:lnTo>
                    <a:pt x="2008" y="1902"/>
                  </a:lnTo>
                  <a:lnTo>
                    <a:pt x="1116" y="3195"/>
                  </a:lnTo>
                  <a:lnTo>
                    <a:pt x="222" y="1900"/>
                  </a:lnTo>
                  <a:lnTo>
                    <a:pt x="181" y="1840"/>
                  </a:lnTo>
                  <a:lnTo>
                    <a:pt x="144" y="1778"/>
                  </a:lnTo>
                  <a:lnTo>
                    <a:pt x="111" y="1712"/>
                  </a:lnTo>
                  <a:lnTo>
                    <a:pt x="82" y="1644"/>
                  </a:lnTo>
                  <a:lnTo>
                    <a:pt x="58" y="1575"/>
                  </a:lnTo>
                  <a:lnTo>
                    <a:pt x="38" y="1503"/>
                  </a:lnTo>
                  <a:lnTo>
                    <a:pt x="22" y="1430"/>
                  </a:lnTo>
                  <a:lnTo>
                    <a:pt x="11" y="1357"/>
                  </a:lnTo>
                  <a:lnTo>
                    <a:pt x="3" y="1281"/>
                  </a:lnTo>
                  <a:lnTo>
                    <a:pt x="0" y="1206"/>
                  </a:lnTo>
                  <a:lnTo>
                    <a:pt x="1" y="1131"/>
                  </a:lnTo>
                  <a:lnTo>
                    <a:pt x="6" y="1055"/>
                  </a:lnTo>
                  <a:lnTo>
                    <a:pt x="15" y="981"/>
                  </a:lnTo>
                  <a:lnTo>
                    <a:pt x="29" y="907"/>
                  </a:lnTo>
                  <a:lnTo>
                    <a:pt x="45" y="834"/>
                  </a:lnTo>
                  <a:lnTo>
                    <a:pt x="67" y="763"/>
                  </a:lnTo>
                  <a:lnTo>
                    <a:pt x="92" y="693"/>
                  </a:lnTo>
                  <a:lnTo>
                    <a:pt x="122" y="625"/>
                  </a:lnTo>
                  <a:lnTo>
                    <a:pt x="154" y="560"/>
                  </a:lnTo>
                  <a:lnTo>
                    <a:pt x="191" y="496"/>
                  </a:lnTo>
                  <a:lnTo>
                    <a:pt x="233" y="437"/>
                  </a:lnTo>
                  <a:lnTo>
                    <a:pt x="278" y="381"/>
                  </a:lnTo>
                  <a:lnTo>
                    <a:pt x="327" y="328"/>
                  </a:lnTo>
                  <a:lnTo>
                    <a:pt x="386" y="273"/>
                  </a:lnTo>
                  <a:lnTo>
                    <a:pt x="448" y="222"/>
                  </a:lnTo>
                  <a:lnTo>
                    <a:pt x="514" y="176"/>
                  </a:lnTo>
                  <a:lnTo>
                    <a:pt x="582" y="136"/>
                  </a:lnTo>
                  <a:lnTo>
                    <a:pt x="653" y="101"/>
                  </a:lnTo>
                  <a:lnTo>
                    <a:pt x="725" y="70"/>
                  </a:lnTo>
                  <a:lnTo>
                    <a:pt x="800" y="46"/>
                  </a:lnTo>
                  <a:lnTo>
                    <a:pt x="877" y="25"/>
                  </a:lnTo>
                  <a:lnTo>
                    <a:pt x="955" y="12"/>
                  </a:lnTo>
                  <a:lnTo>
                    <a:pt x="1034" y="3"/>
                  </a:lnTo>
                  <a:lnTo>
                    <a:pt x="11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554"/>
            <p:cNvSpPr>
              <a:spLocks/>
            </p:cNvSpPr>
            <p:nvPr/>
          </p:nvSpPr>
          <p:spPr bwMode="auto">
            <a:xfrm>
              <a:off x="5346700" y="5535613"/>
              <a:ext cx="25400" cy="25400"/>
            </a:xfrm>
            <a:custGeom>
              <a:avLst/>
              <a:gdLst>
                <a:gd name="T0" fmla="*/ 99 w 158"/>
                <a:gd name="T1" fmla="*/ 0 h 158"/>
                <a:gd name="T2" fmla="*/ 114 w 158"/>
                <a:gd name="T3" fmla="*/ 2 h 158"/>
                <a:gd name="T4" fmla="*/ 128 w 158"/>
                <a:gd name="T5" fmla="*/ 7 h 158"/>
                <a:gd name="T6" fmla="*/ 141 w 158"/>
                <a:gd name="T7" fmla="*/ 17 h 158"/>
                <a:gd name="T8" fmla="*/ 150 w 158"/>
                <a:gd name="T9" fmla="*/ 30 h 158"/>
                <a:gd name="T10" fmla="*/ 155 w 158"/>
                <a:gd name="T11" fmla="*/ 43 h 158"/>
                <a:gd name="T12" fmla="*/ 158 w 158"/>
                <a:gd name="T13" fmla="*/ 58 h 158"/>
                <a:gd name="T14" fmla="*/ 155 w 158"/>
                <a:gd name="T15" fmla="*/ 73 h 158"/>
                <a:gd name="T16" fmla="*/ 150 w 158"/>
                <a:gd name="T17" fmla="*/ 87 h 158"/>
                <a:gd name="T18" fmla="*/ 141 w 158"/>
                <a:gd name="T19" fmla="*/ 100 h 158"/>
                <a:gd name="T20" fmla="*/ 99 w 158"/>
                <a:gd name="T21" fmla="*/ 141 h 158"/>
                <a:gd name="T22" fmla="*/ 87 w 158"/>
                <a:gd name="T23" fmla="*/ 151 h 158"/>
                <a:gd name="T24" fmla="*/ 73 w 158"/>
                <a:gd name="T25" fmla="*/ 156 h 158"/>
                <a:gd name="T26" fmla="*/ 58 w 158"/>
                <a:gd name="T27" fmla="*/ 158 h 158"/>
                <a:gd name="T28" fmla="*/ 43 w 158"/>
                <a:gd name="T29" fmla="*/ 156 h 158"/>
                <a:gd name="T30" fmla="*/ 30 w 158"/>
                <a:gd name="T31" fmla="*/ 151 h 158"/>
                <a:gd name="T32" fmla="*/ 17 w 158"/>
                <a:gd name="T33" fmla="*/ 141 h 158"/>
                <a:gd name="T34" fmla="*/ 7 w 158"/>
                <a:gd name="T35" fmla="*/ 128 h 158"/>
                <a:gd name="T36" fmla="*/ 2 w 158"/>
                <a:gd name="T37" fmla="*/ 115 h 158"/>
                <a:gd name="T38" fmla="*/ 0 w 158"/>
                <a:gd name="T39" fmla="*/ 100 h 158"/>
                <a:gd name="T40" fmla="*/ 2 w 158"/>
                <a:gd name="T41" fmla="*/ 85 h 158"/>
                <a:gd name="T42" fmla="*/ 7 w 158"/>
                <a:gd name="T43" fmla="*/ 71 h 158"/>
                <a:gd name="T44" fmla="*/ 17 w 158"/>
                <a:gd name="T45" fmla="*/ 58 h 158"/>
                <a:gd name="T46" fmla="*/ 58 w 158"/>
                <a:gd name="T47" fmla="*/ 17 h 158"/>
                <a:gd name="T48" fmla="*/ 71 w 158"/>
                <a:gd name="T49" fmla="*/ 7 h 158"/>
                <a:gd name="T50" fmla="*/ 85 w 158"/>
                <a:gd name="T51" fmla="*/ 2 h 158"/>
                <a:gd name="T52" fmla="*/ 99 w 158"/>
                <a:gd name="T5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158">
                  <a:moveTo>
                    <a:pt x="99" y="0"/>
                  </a:moveTo>
                  <a:lnTo>
                    <a:pt x="114" y="2"/>
                  </a:lnTo>
                  <a:lnTo>
                    <a:pt x="128" y="7"/>
                  </a:lnTo>
                  <a:lnTo>
                    <a:pt x="141" y="17"/>
                  </a:lnTo>
                  <a:lnTo>
                    <a:pt x="150" y="30"/>
                  </a:lnTo>
                  <a:lnTo>
                    <a:pt x="155" y="43"/>
                  </a:lnTo>
                  <a:lnTo>
                    <a:pt x="158" y="58"/>
                  </a:lnTo>
                  <a:lnTo>
                    <a:pt x="155" y="73"/>
                  </a:lnTo>
                  <a:lnTo>
                    <a:pt x="150" y="87"/>
                  </a:lnTo>
                  <a:lnTo>
                    <a:pt x="141" y="100"/>
                  </a:lnTo>
                  <a:lnTo>
                    <a:pt x="99" y="141"/>
                  </a:lnTo>
                  <a:lnTo>
                    <a:pt x="87" y="151"/>
                  </a:lnTo>
                  <a:lnTo>
                    <a:pt x="73" y="156"/>
                  </a:lnTo>
                  <a:lnTo>
                    <a:pt x="58" y="158"/>
                  </a:lnTo>
                  <a:lnTo>
                    <a:pt x="43" y="156"/>
                  </a:lnTo>
                  <a:lnTo>
                    <a:pt x="30" y="151"/>
                  </a:lnTo>
                  <a:lnTo>
                    <a:pt x="17" y="141"/>
                  </a:lnTo>
                  <a:lnTo>
                    <a:pt x="7" y="128"/>
                  </a:lnTo>
                  <a:lnTo>
                    <a:pt x="2" y="115"/>
                  </a:lnTo>
                  <a:lnTo>
                    <a:pt x="0" y="100"/>
                  </a:lnTo>
                  <a:lnTo>
                    <a:pt x="2" y="85"/>
                  </a:lnTo>
                  <a:lnTo>
                    <a:pt x="7" y="71"/>
                  </a:lnTo>
                  <a:lnTo>
                    <a:pt x="17" y="58"/>
                  </a:lnTo>
                  <a:lnTo>
                    <a:pt x="58" y="17"/>
                  </a:lnTo>
                  <a:lnTo>
                    <a:pt x="71" y="7"/>
                  </a:lnTo>
                  <a:lnTo>
                    <a:pt x="85" y="2"/>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555"/>
            <p:cNvSpPr>
              <a:spLocks/>
            </p:cNvSpPr>
            <p:nvPr/>
          </p:nvSpPr>
          <p:spPr bwMode="auto">
            <a:xfrm>
              <a:off x="5416550" y="5486401"/>
              <a:ext cx="36513" cy="19050"/>
            </a:xfrm>
            <a:custGeom>
              <a:avLst/>
              <a:gdLst>
                <a:gd name="T0" fmla="*/ 58 w 222"/>
                <a:gd name="T1" fmla="*/ 0 h 117"/>
                <a:gd name="T2" fmla="*/ 164 w 222"/>
                <a:gd name="T3" fmla="*/ 0 h 117"/>
                <a:gd name="T4" fmla="*/ 183 w 222"/>
                <a:gd name="T5" fmla="*/ 4 h 117"/>
                <a:gd name="T6" fmla="*/ 199 w 222"/>
                <a:gd name="T7" fmla="*/ 12 h 117"/>
                <a:gd name="T8" fmla="*/ 211 w 222"/>
                <a:gd name="T9" fmla="*/ 25 h 117"/>
                <a:gd name="T10" fmla="*/ 219 w 222"/>
                <a:gd name="T11" fmla="*/ 41 h 117"/>
                <a:gd name="T12" fmla="*/ 222 w 222"/>
                <a:gd name="T13" fmla="*/ 59 h 117"/>
                <a:gd name="T14" fmla="*/ 219 w 222"/>
                <a:gd name="T15" fmla="*/ 77 h 117"/>
                <a:gd name="T16" fmla="*/ 211 w 222"/>
                <a:gd name="T17" fmla="*/ 93 h 117"/>
                <a:gd name="T18" fmla="*/ 199 w 222"/>
                <a:gd name="T19" fmla="*/ 105 h 117"/>
                <a:gd name="T20" fmla="*/ 183 w 222"/>
                <a:gd name="T21" fmla="*/ 114 h 117"/>
                <a:gd name="T22" fmla="*/ 164 w 222"/>
                <a:gd name="T23" fmla="*/ 117 h 117"/>
                <a:gd name="T24" fmla="*/ 58 w 222"/>
                <a:gd name="T25" fmla="*/ 117 h 117"/>
                <a:gd name="T26" fmla="*/ 40 w 222"/>
                <a:gd name="T27" fmla="*/ 114 h 117"/>
                <a:gd name="T28" fmla="*/ 24 w 222"/>
                <a:gd name="T29" fmla="*/ 105 h 117"/>
                <a:gd name="T30" fmla="*/ 12 w 222"/>
                <a:gd name="T31" fmla="*/ 93 h 117"/>
                <a:gd name="T32" fmla="*/ 3 w 222"/>
                <a:gd name="T33" fmla="*/ 77 h 117"/>
                <a:gd name="T34" fmla="*/ 0 w 222"/>
                <a:gd name="T35" fmla="*/ 59 h 117"/>
                <a:gd name="T36" fmla="*/ 3 w 222"/>
                <a:gd name="T37" fmla="*/ 41 h 117"/>
                <a:gd name="T38" fmla="*/ 12 w 222"/>
                <a:gd name="T39" fmla="*/ 25 h 117"/>
                <a:gd name="T40" fmla="*/ 24 w 222"/>
                <a:gd name="T41" fmla="*/ 12 h 117"/>
                <a:gd name="T42" fmla="*/ 40 w 222"/>
                <a:gd name="T43" fmla="*/ 4 h 117"/>
                <a:gd name="T44" fmla="*/ 58 w 222"/>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2" h="117">
                  <a:moveTo>
                    <a:pt x="58" y="0"/>
                  </a:moveTo>
                  <a:lnTo>
                    <a:pt x="164" y="0"/>
                  </a:lnTo>
                  <a:lnTo>
                    <a:pt x="183" y="4"/>
                  </a:lnTo>
                  <a:lnTo>
                    <a:pt x="199" y="12"/>
                  </a:lnTo>
                  <a:lnTo>
                    <a:pt x="211" y="25"/>
                  </a:lnTo>
                  <a:lnTo>
                    <a:pt x="219" y="41"/>
                  </a:lnTo>
                  <a:lnTo>
                    <a:pt x="222" y="59"/>
                  </a:lnTo>
                  <a:lnTo>
                    <a:pt x="219" y="77"/>
                  </a:lnTo>
                  <a:lnTo>
                    <a:pt x="211" y="93"/>
                  </a:lnTo>
                  <a:lnTo>
                    <a:pt x="199" y="105"/>
                  </a:lnTo>
                  <a:lnTo>
                    <a:pt x="183" y="114"/>
                  </a:lnTo>
                  <a:lnTo>
                    <a:pt x="164" y="117"/>
                  </a:lnTo>
                  <a:lnTo>
                    <a:pt x="58" y="117"/>
                  </a:lnTo>
                  <a:lnTo>
                    <a:pt x="40" y="114"/>
                  </a:lnTo>
                  <a:lnTo>
                    <a:pt x="24" y="105"/>
                  </a:lnTo>
                  <a:lnTo>
                    <a:pt x="12" y="93"/>
                  </a:lnTo>
                  <a:lnTo>
                    <a:pt x="3" y="77"/>
                  </a:lnTo>
                  <a:lnTo>
                    <a:pt x="0" y="59"/>
                  </a:lnTo>
                  <a:lnTo>
                    <a:pt x="3" y="41"/>
                  </a:lnTo>
                  <a:lnTo>
                    <a:pt x="12" y="25"/>
                  </a:lnTo>
                  <a:lnTo>
                    <a:pt x="24" y="12"/>
                  </a:lnTo>
                  <a:lnTo>
                    <a:pt x="40"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556"/>
            <p:cNvSpPr>
              <a:spLocks/>
            </p:cNvSpPr>
            <p:nvPr/>
          </p:nvSpPr>
          <p:spPr bwMode="auto">
            <a:xfrm>
              <a:off x="5376863" y="5500688"/>
              <a:ext cx="30163" cy="30163"/>
            </a:xfrm>
            <a:custGeom>
              <a:avLst/>
              <a:gdLst>
                <a:gd name="T0" fmla="*/ 134 w 192"/>
                <a:gd name="T1" fmla="*/ 0 h 192"/>
                <a:gd name="T2" fmla="*/ 148 w 192"/>
                <a:gd name="T3" fmla="*/ 2 h 192"/>
                <a:gd name="T4" fmla="*/ 162 w 192"/>
                <a:gd name="T5" fmla="*/ 8 h 192"/>
                <a:gd name="T6" fmla="*/ 175 w 192"/>
                <a:gd name="T7" fmla="*/ 17 h 192"/>
                <a:gd name="T8" fmla="*/ 184 w 192"/>
                <a:gd name="T9" fmla="*/ 30 h 192"/>
                <a:gd name="T10" fmla="*/ 190 w 192"/>
                <a:gd name="T11" fmla="*/ 44 h 192"/>
                <a:gd name="T12" fmla="*/ 192 w 192"/>
                <a:gd name="T13" fmla="*/ 58 h 192"/>
                <a:gd name="T14" fmla="*/ 190 w 192"/>
                <a:gd name="T15" fmla="*/ 73 h 192"/>
                <a:gd name="T16" fmla="*/ 184 w 192"/>
                <a:gd name="T17" fmla="*/ 87 h 192"/>
                <a:gd name="T18" fmla="*/ 175 w 192"/>
                <a:gd name="T19" fmla="*/ 99 h 192"/>
                <a:gd name="T20" fmla="*/ 100 w 192"/>
                <a:gd name="T21" fmla="*/ 174 h 192"/>
                <a:gd name="T22" fmla="*/ 88 w 192"/>
                <a:gd name="T23" fmla="*/ 184 h 192"/>
                <a:gd name="T24" fmla="*/ 73 w 192"/>
                <a:gd name="T25" fmla="*/ 190 h 192"/>
                <a:gd name="T26" fmla="*/ 60 w 192"/>
                <a:gd name="T27" fmla="*/ 192 h 192"/>
                <a:gd name="T28" fmla="*/ 45 w 192"/>
                <a:gd name="T29" fmla="*/ 190 h 192"/>
                <a:gd name="T30" fmla="*/ 30 w 192"/>
                <a:gd name="T31" fmla="*/ 184 h 192"/>
                <a:gd name="T32" fmla="*/ 18 w 192"/>
                <a:gd name="T33" fmla="*/ 174 h 192"/>
                <a:gd name="T34" fmla="*/ 9 w 192"/>
                <a:gd name="T35" fmla="*/ 162 h 192"/>
                <a:gd name="T36" fmla="*/ 2 w 192"/>
                <a:gd name="T37" fmla="*/ 149 h 192"/>
                <a:gd name="T38" fmla="*/ 0 w 192"/>
                <a:gd name="T39" fmla="*/ 134 h 192"/>
                <a:gd name="T40" fmla="*/ 2 w 192"/>
                <a:gd name="T41" fmla="*/ 119 h 192"/>
                <a:gd name="T42" fmla="*/ 9 w 192"/>
                <a:gd name="T43" fmla="*/ 104 h 192"/>
                <a:gd name="T44" fmla="*/ 18 w 192"/>
                <a:gd name="T45" fmla="*/ 92 h 192"/>
                <a:gd name="T46" fmla="*/ 93 w 192"/>
                <a:gd name="T47" fmla="*/ 17 h 192"/>
                <a:gd name="T48" fmla="*/ 105 w 192"/>
                <a:gd name="T49" fmla="*/ 8 h 192"/>
                <a:gd name="T50" fmla="*/ 119 w 192"/>
                <a:gd name="T51" fmla="*/ 2 h 192"/>
                <a:gd name="T52" fmla="*/ 134 w 192"/>
                <a:gd name="T5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92">
                  <a:moveTo>
                    <a:pt x="134" y="0"/>
                  </a:moveTo>
                  <a:lnTo>
                    <a:pt x="148" y="2"/>
                  </a:lnTo>
                  <a:lnTo>
                    <a:pt x="162" y="8"/>
                  </a:lnTo>
                  <a:lnTo>
                    <a:pt x="175" y="17"/>
                  </a:lnTo>
                  <a:lnTo>
                    <a:pt x="184" y="30"/>
                  </a:lnTo>
                  <a:lnTo>
                    <a:pt x="190" y="44"/>
                  </a:lnTo>
                  <a:lnTo>
                    <a:pt x="192" y="58"/>
                  </a:lnTo>
                  <a:lnTo>
                    <a:pt x="190" y="73"/>
                  </a:lnTo>
                  <a:lnTo>
                    <a:pt x="184" y="87"/>
                  </a:lnTo>
                  <a:lnTo>
                    <a:pt x="175" y="99"/>
                  </a:lnTo>
                  <a:lnTo>
                    <a:pt x="100" y="174"/>
                  </a:lnTo>
                  <a:lnTo>
                    <a:pt x="88" y="184"/>
                  </a:lnTo>
                  <a:lnTo>
                    <a:pt x="73" y="190"/>
                  </a:lnTo>
                  <a:lnTo>
                    <a:pt x="60" y="192"/>
                  </a:lnTo>
                  <a:lnTo>
                    <a:pt x="45" y="190"/>
                  </a:lnTo>
                  <a:lnTo>
                    <a:pt x="30" y="184"/>
                  </a:lnTo>
                  <a:lnTo>
                    <a:pt x="18" y="174"/>
                  </a:lnTo>
                  <a:lnTo>
                    <a:pt x="9" y="162"/>
                  </a:lnTo>
                  <a:lnTo>
                    <a:pt x="2" y="149"/>
                  </a:lnTo>
                  <a:lnTo>
                    <a:pt x="0" y="134"/>
                  </a:lnTo>
                  <a:lnTo>
                    <a:pt x="2" y="119"/>
                  </a:lnTo>
                  <a:lnTo>
                    <a:pt x="9" y="104"/>
                  </a:lnTo>
                  <a:lnTo>
                    <a:pt x="18" y="92"/>
                  </a:lnTo>
                  <a:lnTo>
                    <a:pt x="93" y="17"/>
                  </a:lnTo>
                  <a:lnTo>
                    <a:pt x="105" y="8"/>
                  </a:lnTo>
                  <a:lnTo>
                    <a:pt x="119" y="2"/>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557"/>
            <p:cNvSpPr>
              <a:spLocks/>
            </p:cNvSpPr>
            <p:nvPr/>
          </p:nvSpPr>
          <p:spPr bwMode="auto">
            <a:xfrm>
              <a:off x="5518150" y="5486401"/>
              <a:ext cx="34925" cy="19050"/>
            </a:xfrm>
            <a:custGeom>
              <a:avLst/>
              <a:gdLst>
                <a:gd name="T0" fmla="*/ 58 w 222"/>
                <a:gd name="T1" fmla="*/ 0 h 117"/>
                <a:gd name="T2" fmla="*/ 164 w 222"/>
                <a:gd name="T3" fmla="*/ 0 h 117"/>
                <a:gd name="T4" fmla="*/ 182 w 222"/>
                <a:gd name="T5" fmla="*/ 4 h 117"/>
                <a:gd name="T6" fmla="*/ 197 w 222"/>
                <a:gd name="T7" fmla="*/ 12 h 117"/>
                <a:gd name="T8" fmla="*/ 210 w 222"/>
                <a:gd name="T9" fmla="*/ 25 h 117"/>
                <a:gd name="T10" fmla="*/ 219 w 222"/>
                <a:gd name="T11" fmla="*/ 41 h 117"/>
                <a:gd name="T12" fmla="*/ 222 w 222"/>
                <a:gd name="T13" fmla="*/ 59 h 117"/>
                <a:gd name="T14" fmla="*/ 219 w 222"/>
                <a:gd name="T15" fmla="*/ 77 h 117"/>
                <a:gd name="T16" fmla="*/ 210 w 222"/>
                <a:gd name="T17" fmla="*/ 93 h 117"/>
                <a:gd name="T18" fmla="*/ 197 w 222"/>
                <a:gd name="T19" fmla="*/ 105 h 117"/>
                <a:gd name="T20" fmla="*/ 182 w 222"/>
                <a:gd name="T21" fmla="*/ 114 h 117"/>
                <a:gd name="T22" fmla="*/ 164 w 222"/>
                <a:gd name="T23" fmla="*/ 117 h 117"/>
                <a:gd name="T24" fmla="*/ 58 w 222"/>
                <a:gd name="T25" fmla="*/ 117 h 117"/>
                <a:gd name="T26" fmla="*/ 39 w 222"/>
                <a:gd name="T27" fmla="*/ 114 h 117"/>
                <a:gd name="T28" fmla="*/ 23 w 222"/>
                <a:gd name="T29" fmla="*/ 105 h 117"/>
                <a:gd name="T30" fmla="*/ 10 w 222"/>
                <a:gd name="T31" fmla="*/ 93 h 117"/>
                <a:gd name="T32" fmla="*/ 3 w 222"/>
                <a:gd name="T33" fmla="*/ 77 h 117"/>
                <a:gd name="T34" fmla="*/ 0 w 222"/>
                <a:gd name="T35" fmla="*/ 59 h 117"/>
                <a:gd name="T36" fmla="*/ 3 w 222"/>
                <a:gd name="T37" fmla="*/ 41 h 117"/>
                <a:gd name="T38" fmla="*/ 10 w 222"/>
                <a:gd name="T39" fmla="*/ 25 h 117"/>
                <a:gd name="T40" fmla="*/ 23 w 222"/>
                <a:gd name="T41" fmla="*/ 12 h 117"/>
                <a:gd name="T42" fmla="*/ 39 w 222"/>
                <a:gd name="T43" fmla="*/ 4 h 117"/>
                <a:gd name="T44" fmla="*/ 58 w 222"/>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2" h="117">
                  <a:moveTo>
                    <a:pt x="58" y="0"/>
                  </a:moveTo>
                  <a:lnTo>
                    <a:pt x="164" y="0"/>
                  </a:lnTo>
                  <a:lnTo>
                    <a:pt x="182" y="4"/>
                  </a:lnTo>
                  <a:lnTo>
                    <a:pt x="197" y="12"/>
                  </a:lnTo>
                  <a:lnTo>
                    <a:pt x="210" y="25"/>
                  </a:lnTo>
                  <a:lnTo>
                    <a:pt x="219" y="41"/>
                  </a:lnTo>
                  <a:lnTo>
                    <a:pt x="222" y="59"/>
                  </a:lnTo>
                  <a:lnTo>
                    <a:pt x="219" y="77"/>
                  </a:lnTo>
                  <a:lnTo>
                    <a:pt x="210" y="93"/>
                  </a:lnTo>
                  <a:lnTo>
                    <a:pt x="197" y="105"/>
                  </a:lnTo>
                  <a:lnTo>
                    <a:pt x="182" y="114"/>
                  </a:lnTo>
                  <a:lnTo>
                    <a:pt x="164" y="117"/>
                  </a:lnTo>
                  <a:lnTo>
                    <a:pt x="58" y="117"/>
                  </a:lnTo>
                  <a:lnTo>
                    <a:pt x="39" y="114"/>
                  </a:lnTo>
                  <a:lnTo>
                    <a:pt x="23" y="105"/>
                  </a:lnTo>
                  <a:lnTo>
                    <a:pt x="10" y="93"/>
                  </a:lnTo>
                  <a:lnTo>
                    <a:pt x="3" y="77"/>
                  </a:lnTo>
                  <a:lnTo>
                    <a:pt x="0" y="59"/>
                  </a:lnTo>
                  <a:lnTo>
                    <a:pt x="3" y="41"/>
                  </a:lnTo>
                  <a:lnTo>
                    <a:pt x="10" y="25"/>
                  </a:lnTo>
                  <a:lnTo>
                    <a:pt x="23" y="12"/>
                  </a:lnTo>
                  <a:lnTo>
                    <a:pt x="39"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558"/>
            <p:cNvSpPr>
              <a:spLocks/>
            </p:cNvSpPr>
            <p:nvPr/>
          </p:nvSpPr>
          <p:spPr bwMode="auto">
            <a:xfrm>
              <a:off x="5467350" y="5486401"/>
              <a:ext cx="34925" cy="19050"/>
            </a:xfrm>
            <a:custGeom>
              <a:avLst/>
              <a:gdLst>
                <a:gd name="T0" fmla="*/ 59 w 224"/>
                <a:gd name="T1" fmla="*/ 0 h 117"/>
                <a:gd name="T2" fmla="*/ 164 w 224"/>
                <a:gd name="T3" fmla="*/ 0 h 117"/>
                <a:gd name="T4" fmla="*/ 183 w 224"/>
                <a:gd name="T5" fmla="*/ 4 h 117"/>
                <a:gd name="T6" fmla="*/ 199 w 224"/>
                <a:gd name="T7" fmla="*/ 12 h 117"/>
                <a:gd name="T8" fmla="*/ 212 w 224"/>
                <a:gd name="T9" fmla="*/ 25 h 117"/>
                <a:gd name="T10" fmla="*/ 220 w 224"/>
                <a:gd name="T11" fmla="*/ 41 h 117"/>
                <a:gd name="T12" fmla="*/ 224 w 224"/>
                <a:gd name="T13" fmla="*/ 59 h 117"/>
                <a:gd name="T14" fmla="*/ 220 w 224"/>
                <a:gd name="T15" fmla="*/ 77 h 117"/>
                <a:gd name="T16" fmla="*/ 212 w 224"/>
                <a:gd name="T17" fmla="*/ 93 h 117"/>
                <a:gd name="T18" fmla="*/ 199 w 224"/>
                <a:gd name="T19" fmla="*/ 105 h 117"/>
                <a:gd name="T20" fmla="*/ 183 w 224"/>
                <a:gd name="T21" fmla="*/ 114 h 117"/>
                <a:gd name="T22" fmla="*/ 164 w 224"/>
                <a:gd name="T23" fmla="*/ 117 h 117"/>
                <a:gd name="T24" fmla="*/ 59 w 224"/>
                <a:gd name="T25" fmla="*/ 117 h 117"/>
                <a:gd name="T26" fmla="*/ 41 w 224"/>
                <a:gd name="T27" fmla="*/ 114 h 117"/>
                <a:gd name="T28" fmla="*/ 25 w 224"/>
                <a:gd name="T29" fmla="*/ 105 h 117"/>
                <a:gd name="T30" fmla="*/ 12 w 224"/>
                <a:gd name="T31" fmla="*/ 93 h 117"/>
                <a:gd name="T32" fmla="*/ 4 w 224"/>
                <a:gd name="T33" fmla="*/ 77 h 117"/>
                <a:gd name="T34" fmla="*/ 0 w 224"/>
                <a:gd name="T35" fmla="*/ 59 h 117"/>
                <a:gd name="T36" fmla="*/ 4 w 224"/>
                <a:gd name="T37" fmla="*/ 41 h 117"/>
                <a:gd name="T38" fmla="*/ 12 w 224"/>
                <a:gd name="T39" fmla="*/ 25 h 117"/>
                <a:gd name="T40" fmla="*/ 25 w 224"/>
                <a:gd name="T41" fmla="*/ 12 h 117"/>
                <a:gd name="T42" fmla="*/ 41 w 224"/>
                <a:gd name="T43" fmla="*/ 4 h 117"/>
                <a:gd name="T44" fmla="*/ 59 w 224"/>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117">
                  <a:moveTo>
                    <a:pt x="59" y="0"/>
                  </a:moveTo>
                  <a:lnTo>
                    <a:pt x="164" y="0"/>
                  </a:lnTo>
                  <a:lnTo>
                    <a:pt x="183" y="4"/>
                  </a:lnTo>
                  <a:lnTo>
                    <a:pt x="199" y="12"/>
                  </a:lnTo>
                  <a:lnTo>
                    <a:pt x="212" y="25"/>
                  </a:lnTo>
                  <a:lnTo>
                    <a:pt x="220" y="41"/>
                  </a:lnTo>
                  <a:lnTo>
                    <a:pt x="224" y="59"/>
                  </a:lnTo>
                  <a:lnTo>
                    <a:pt x="220" y="77"/>
                  </a:lnTo>
                  <a:lnTo>
                    <a:pt x="212" y="93"/>
                  </a:lnTo>
                  <a:lnTo>
                    <a:pt x="199" y="105"/>
                  </a:lnTo>
                  <a:lnTo>
                    <a:pt x="183" y="114"/>
                  </a:lnTo>
                  <a:lnTo>
                    <a:pt x="164" y="117"/>
                  </a:lnTo>
                  <a:lnTo>
                    <a:pt x="59" y="117"/>
                  </a:lnTo>
                  <a:lnTo>
                    <a:pt x="41" y="114"/>
                  </a:lnTo>
                  <a:lnTo>
                    <a:pt x="25" y="105"/>
                  </a:lnTo>
                  <a:lnTo>
                    <a:pt x="12" y="93"/>
                  </a:lnTo>
                  <a:lnTo>
                    <a:pt x="4" y="77"/>
                  </a:lnTo>
                  <a:lnTo>
                    <a:pt x="0" y="59"/>
                  </a:lnTo>
                  <a:lnTo>
                    <a:pt x="4" y="41"/>
                  </a:lnTo>
                  <a:lnTo>
                    <a:pt x="12" y="25"/>
                  </a:lnTo>
                  <a:lnTo>
                    <a:pt x="25" y="12"/>
                  </a:lnTo>
                  <a:lnTo>
                    <a:pt x="41" y="4"/>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559"/>
            <p:cNvSpPr>
              <a:spLocks/>
            </p:cNvSpPr>
            <p:nvPr/>
          </p:nvSpPr>
          <p:spPr bwMode="auto">
            <a:xfrm>
              <a:off x="5568950" y="5486401"/>
              <a:ext cx="26988" cy="19050"/>
            </a:xfrm>
            <a:custGeom>
              <a:avLst/>
              <a:gdLst>
                <a:gd name="T0" fmla="*/ 58 w 175"/>
                <a:gd name="T1" fmla="*/ 0 h 117"/>
                <a:gd name="T2" fmla="*/ 116 w 175"/>
                <a:gd name="T3" fmla="*/ 0 h 117"/>
                <a:gd name="T4" fmla="*/ 134 w 175"/>
                <a:gd name="T5" fmla="*/ 4 h 117"/>
                <a:gd name="T6" fmla="*/ 151 w 175"/>
                <a:gd name="T7" fmla="*/ 12 h 117"/>
                <a:gd name="T8" fmla="*/ 163 w 175"/>
                <a:gd name="T9" fmla="*/ 25 h 117"/>
                <a:gd name="T10" fmla="*/ 171 w 175"/>
                <a:gd name="T11" fmla="*/ 41 h 117"/>
                <a:gd name="T12" fmla="*/ 175 w 175"/>
                <a:gd name="T13" fmla="*/ 59 h 117"/>
                <a:gd name="T14" fmla="*/ 171 w 175"/>
                <a:gd name="T15" fmla="*/ 77 h 117"/>
                <a:gd name="T16" fmla="*/ 163 w 175"/>
                <a:gd name="T17" fmla="*/ 93 h 117"/>
                <a:gd name="T18" fmla="*/ 151 w 175"/>
                <a:gd name="T19" fmla="*/ 105 h 117"/>
                <a:gd name="T20" fmla="*/ 134 w 175"/>
                <a:gd name="T21" fmla="*/ 114 h 117"/>
                <a:gd name="T22" fmla="*/ 116 w 175"/>
                <a:gd name="T23" fmla="*/ 117 h 117"/>
                <a:gd name="T24" fmla="*/ 58 w 175"/>
                <a:gd name="T25" fmla="*/ 117 h 117"/>
                <a:gd name="T26" fmla="*/ 40 w 175"/>
                <a:gd name="T27" fmla="*/ 114 h 117"/>
                <a:gd name="T28" fmla="*/ 24 w 175"/>
                <a:gd name="T29" fmla="*/ 105 h 117"/>
                <a:gd name="T30" fmla="*/ 12 w 175"/>
                <a:gd name="T31" fmla="*/ 93 h 117"/>
                <a:gd name="T32" fmla="*/ 3 w 175"/>
                <a:gd name="T33" fmla="*/ 77 h 117"/>
                <a:gd name="T34" fmla="*/ 0 w 175"/>
                <a:gd name="T35" fmla="*/ 59 h 117"/>
                <a:gd name="T36" fmla="*/ 3 w 175"/>
                <a:gd name="T37" fmla="*/ 41 h 117"/>
                <a:gd name="T38" fmla="*/ 12 w 175"/>
                <a:gd name="T39" fmla="*/ 25 h 117"/>
                <a:gd name="T40" fmla="*/ 24 w 175"/>
                <a:gd name="T41" fmla="*/ 12 h 117"/>
                <a:gd name="T42" fmla="*/ 40 w 175"/>
                <a:gd name="T43" fmla="*/ 4 h 117"/>
                <a:gd name="T44" fmla="*/ 58 w 175"/>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117">
                  <a:moveTo>
                    <a:pt x="58" y="0"/>
                  </a:moveTo>
                  <a:lnTo>
                    <a:pt x="116" y="0"/>
                  </a:lnTo>
                  <a:lnTo>
                    <a:pt x="134" y="4"/>
                  </a:lnTo>
                  <a:lnTo>
                    <a:pt x="151" y="12"/>
                  </a:lnTo>
                  <a:lnTo>
                    <a:pt x="163" y="25"/>
                  </a:lnTo>
                  <a:lnTo>
                    <a:pt x="171" y="41"/>
                  </a:lnTo>
                  <a:lnTo>
                    <a:pt x="175" y="59"/>
                  </a:lnTo>
                  <a:lnTo>
                    <a:pt x="171" y="77"/>
                  </a:lnTo>
                  <a:lnTo>
                    <a:pt x="163" y="93"/>
                  </a:lnTo>
                  <a:lnTo>
                    <a:pt x="151" y="105"/>
                  </a:lnTo>
                  <a:lnTo>
                    <a:pt x="134" y="114"/>
                  </a:lnTo>
                  <a:lnTo>
                    <a:pt x="116" y="117"/>
                  </a:lnTo>
                  <a:lnTo>
                    <a:pt x="58" y="117"/>
                  </a:lnTo>
                  <a:lnTo>
                    <a:pt x="40" y="114"/>
                  </a:lnTo>
                  <a:lnTo>
                    <a:pt x="24" y="105"/>
                  </a:lnTo>
                  <a:lnTo>
                    <a:pt x="12" y="93"/>
                  </a:lnTo>
                  <a:lnTo>
                    <a:pt x="3" y="77"/>
                  </a:lnTo>
                  <a:lnTo>
                    <a:pt x="0" y="59"/>
                  </a:lnTo>
                  <a:lnTo>
                    <a:pt x="3" y="41"/>
                  </a:lnTo>
                  <a:lnTo>
                    <a:pt x="12" y="25"/>
                  </a:lnTo>
                  <a:lnTo>
                    <a:pt x="24" y="12"/>
                  </a:lnTo>
                  <a:lnTo>
                    <a:pt x="40"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560"/>
            <p:cNvSpPr>
              <a:spLocks/>
            </p:cNvSpPr>
            <p:nvPr/>
          </p:nvSpPr>
          <p:spPr bwMode="auto">
            <a:xfrm>
              <a:off x="5346700" y="5440363"/>
              <a:ext cx="212725" cy="63500"/>
            </a:xfrm>
            <a:custGeom>
              <a:avLst/>
              <a:gdLst>
                <a:gd name="T0" fmla="*/ 407 w 1338"/>
                <a:gd name="T1" fmla="*/ 0 h 394"/>
                <a:gd name="T2" fmla="*/ 1280 w 1338"/>
                <a:gd name="T3" fmla="*/ 0 h 394"/>
                <a:gd name="T4" fmla="*/ 1298 w 1338"/>
                <a:gd name="T5" fmla="*/ 3 h 394"/>
                <a:gd name="T6" fmla="*/ 1315 w 1338"/>
                <a:gd name="T7" fmla="*/ 11 h 394"/>
                <a:gd name="T8" fmla="*/ 1327 w 1338"/>
                <a:gd name="T9" fmla="*/ 24 h 394"/>
                <a:gd name="T10" fmla="*/ 1335 w 1338"/>
                <a:gd name="T11" fmla="*/ 40 h 394"/>
                <a:gd name="T12" fmla="*/ 1338 w 1338"/>
                <a:gd name="T13" fmla="*/ 58 h 394"/>
                <a:gd name="T14" fmla="*/ 1335 w 1338"/>
                <a:gd name="T15" fmla="*/ 76 h 394"/>
                <a:gd name="T16" fmla="*/ 1327 w 1338"/>
                <a:gd name="T17" fmla="*/ 92 h 394"/>
                <a:gd name="T18" fmla="*/ 1315 w 1338"/>
                <a:gd name="T19" fmla="*/ 105 h 394"/>
                <a:gd name="T20" fmla="*/ 1298 w 1338"/>
                <a:gd name="T21" fmla="*/ 113 h 394"/>
                <a:gd name="T22" fmla="*/ 1280 w 1338"/>
                <a:gd name="T23" fmla="*/ 116 h 394"/>
                <a:gd name="T24" fmla="*/ 407 w 1338"/>
                <a:gd name="T25" fmla="*/ 116 h 394"/>
                <a:gd name="T26" fmla="*/ 384 w 1338"/>
                <a:gd name="T27" fmla="*/ 118 h 394"/>
                <a:gd name="T28" fmla="*/ 363 w 1338"/>
                <a:gd name="T29" fmla="*/ 126 h 394"/>
                <a:gd name="T30" fmla="*/ 360 w 1338"/>
                <a:gd name="T31" fmla="*/ 127 h 394"/>
                <a:gd name="T32" fmla="*/ 356 w 1338"/>
                <a:gd name="T33" fmla="*/ 129 h 394"/>
                <a:gd name="T34" fmla="*/ 345 w 1338"/>
                <a:gd name="T35" fmla="*/ 134 h 394"/>
                <a:gd name="T36" fmla="*/ 334 w 1338"/>
                <a:gd name="T37" fmla="*/ 143 h 394"/>
                <a:gd name="T38" fmla="*/ 325 w 1338"/>
                <a:gd name="T39" fmla="*/ 150 h 394"/>
                <a:gd name="T40" fmla="*/ 99 w 1338"/>
                <a:gd name="T41" fmla="*/ 377 h 394"/>
                <a:gd name="T42" fmla="*/ 87 w 1338"/>
                <a:gd name="T43" fmla="*/ 387 h 394"/>
                <a:gd name="T44" fmla="*/ 73 w 1338"/>
                <a:gd name="T45" fmla="*/ 392 h 394"/>
                <a:gd name="T46" fmla="*/ 58 w 1338"/>
                <a:gd name="T47" fmla="*/ 394 h 394"/>
                <a:gd name="T48" fmla="*/ 43 w 1338"/>
                <a:gd name="T49" fmla="*/ 392 h 394"/>
                <a:gd name="T50" fmla="*/ 30 w 1338"/>
                <a:gd name="T51" fmla="*/ 387 h 394"/>
                <a:gd name="T52" fmla="*/ 17 w 1338"/>
                <a:gd name="T53" fmla="*/ 377 h 394"/>
                <a:gd name="T54" fmla="*/ 7 w 1338"/>
                <a:gd name="T55" fmla="*/ 365 h 394"/>
                <a:gd name="T56" fmla="*/ 2 w 1338"/>
                <a:gd name="T57" fmla="*/ 351 h 394"/>
                <a:gd name="T58" fmla="*/ 0 w 1338"/>
                <a:gd name="T59" fmla="*/ 336 h 394"/>
                <a:gd name="T60" fmla="*/ 2 w 1338"/>
                <a:gd name="T61" fmla="*/ 321 h 394"/>
                <a:gd name="T62" fmla="*/ 7 w 1338"/>
                <a:gd name="T63" fmla="*/ 307 h 394"/>
                <a:gd name="T64" fmla="*/ 17 w 1338"/>
                <a:gd name="T65" fmla="*/ 295 h 394"/>
                <a:gd name="T66" fmla="*/ 242 w 1338"/>
                <a:gd name="T67" fmla="*/ 69 h 394"/>
                <a:gd name="T68" fmla="*/ 259 w 1338"/>
                <a:gd name="T69" fmla="*/ 53 h 394"/>
                <a:gd name="T70" fmla="*/ 278 w 1338"/>
                <a:gd name="T71" fmla="*/ 39 h 394"/>
                <a:gd name="T72" fmla="*/ 286 w 1338"/>
                <a:gd name="T73" fmla="*/ 35 h 394"/>
                <a:gd name="T74" fmla="*/ 293 w 1338"/>
                <a:gd name="T75" fmla="*/ 30 h 394"/>
                <a:gd name="T76" fmla="*/ 298 w 1338"/>
                <a:gd name="T77" fmla="*/ 27 h 394"/>
                <a:gd name="T78" fmla="*/ 318 w 1338"/>
                <a:gd name="T79" fmla="*/ 18 h 394"/>
                <a:gd name="T80" fmla="*/ 337 w 1338"/>
                <a:gd name="T81" fmla="*/ 11 h 394"/>
                <a:gd name="T82" fmla="*/ 345 w 1338"/>
                <a:gd name="T83" fmla="*/ 9 h 394"/>
                <a:gd name="T84" fmla="*/ 353 w 1338"/>
                <a:gd name="T85" fmla="*/ 6 h 394"/>
                <a:gd name="T86" fmla="*/ 362 w 1338"/>
                <a:gd name="T87" fmla="*/ 4 h 394"/>
                <a:gd name="T88" fmla="*/ 385 w 1338"/>
                <a:gd name="T89" fmla="*/ 1 h 394"/>
                <a:gd name="T90" fmla="*/ 407 w 1338"/>
                <a:gd name="T91"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38" h="394">
                  <a:moveTo>
                    <a:pt x="407" y="0"/>
                  </a:moveTo>
                  <a:lnTo>
                    <a:pt x="1280" y="0"/>
                  </a:lnTo>
                  <a:lnTo>
                    <a:pt x="1298" y="3"/>
                  </a:lnTo>
                  <a:lnTo>
                    <a:pt x="1315" y="11"/>
                  </a:lnTo>
                  <a:lnTo>
                    <a:pt x="1327" y="24"/>
                  </a:lnTo>
                  <a:lnTo>
                    <a:pt x="1335" y="40"/>
                  </a:lnTo>
                  <a:lnTo>
                    <a:pt x="1338" y="58"/>
                  </a:lnTo>
                  <a:lnTo>
                    <a:pt x="1335" y="76"/>
                  </a:lnTo>
                  <a:lnTo>
                    <a:pt x="1327" y="92"/>
                  </a:lnTo>
                  <a:lnTo>
                    <a:pt x="1315" y="105"/>
                  </a:lnTo>
                  <a:lnTo>
                    <a:pt x="1298" y="113"/>
                  </a:lnTo>
                  <a:lnTo>
                    <a:pt x="1280" y="116"/>
                  </a:lnTo>
                  <a:lnTo>
                    <a:pt x="407" y="116"/>
                  </a:lnTo>
                  <a:lnTo>
                    <a:pt x="384" y="118"/>
                  </a:lnTo>
                  <a:lnTo>
                    <a:pt x="363" y="126"/>
                  </a:lnTo>
                  <a:lnTo>
                    <a:pt x="360" y="127"/>
                  </a:lnTo>
                  <a:lnTo>
                    <a:pt x="356" y="129"/>
                  </a:lnTo>
                  <a:lnTo>
                    <a:pt x="345" y="134"/>
                  </a:lnTo>
                  <a:lnTo>
                    <a:pt x="334" y="143"/>
                  </a:lnTo>
                  <a:lnTo>
                    <a:pt x="325" y="150"/>
                  </a:lnTo>
                  <a:lnTo>
                    <a:pt x="99" y="377"/>
                  </a:lnTo>
                  <a:lnTo>
                    <a:pt x="87" y="387"/>
                  </a:lnTo>
                  <a:lnTo>
                    <a:pt x="73" y="392"/>
                  </a:lnTo>
                  <a:lnTo>
                    <a:pt x="58" y="394"/>
                  </a:lnTo>
                  <a:lnTo>
                    <a:pt x="43" y="392"/>
                  </a:lnTo>
                  <a:lnTo>
                    <a:pt x="30" y="387"/>
                  </a:lnTo>
                  <a:lnTo>
                    <a:pt x="17" y="377"/>
                  </a:lnTo>
                  <a:lnTo>
                    <a:pt x="7" y="365"/>
                  </a:lnTo>
                  <a:lnTo>
                    <a:pt x="2" y="351"/>
                  </a:lnTo>
                  <a:lnTo>
                    <a:pt x="0" y="336"/>
                  </a:lnTo>
                  <a:lnTo>
                    <a:pt x="2" y="321"/>
                  </a:lnTo>
                  <a:lnTo>
                    <a:pt x="7" y="307"/>
                  </a:lnTo>
                  <a:lnTo>
                    <a:pt x="17" y="295"/>
                  </a:lnTo>
                  <a:lnTo>
                    <a:pt x="242" y="69"/>
                  </a:lnTo>
                  <a:lnTo>
                    <a:pt x="259" y="53"/>
                  </a:lnTo>
                  <a:lnTo>
                    <a:pt x="278" y="39"/>
                  </a:lnTo>
                  <a:lnTo>
                    <a:pt x="286" y="35"/>
                  </a:lnTo>
                  <a:lnTo>
                    <a:pt x="293" y="30"/>
                  </a:lnTo>
                  <a:lnTo>
                    <a:pt x="298" y="27"/>
                  </a:lnTo>
                  <a:lnTo>
                    <a:pt x="318" y="18"/>
                  </a:lnTo>
                  <a:lnTo>
                    <a:pt x="337" y="11"/>
                  </a:lnTo>
                  <a:lnTo>
                    <a:pt x="345" y="9"/>
                  </a:lnTo>
                  <a:lnTo>
                    <a:pt x="353" y="6"/>
                  </a:lnTo>
                  <a:lnTo>
                    <a:pt x="362" y="4"/>
                  </a:lnTo>
                  <a:lnTo>
                    <a:pt x="385" y="1"/>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561"/>
            <p:cNvSpPr>
              <a:spLocks/>
            </p:cNvSpPr>
            <p:nvPr/>
          </p:nvSpPr>
          <p:spPr bwMode="auto">
            <a:xfrm>
              <a:off x="5875338" y="5430838"/>
              <a:ext cx="25400" cy="25400"/>
            </a:xfrm>
            <a:custGeom>
              <a:avLst/>
              <a:gdLst>
                <a:gd name="T0" fmla="*/ 100 w 158"/>
                <a:gd name="T1" fmla="*/ 0 h 158"/>
                <a:gd name="T2" fmla="*/ 115 w 158"/>
                <a:gd name="T3" fmla="*/ 2 h 158"/>
                <a:gd name="T4" fmla="*/ 128 w 158"/>
                <a:gd name="T5" fmla="*/ 8 h 158"/>
                <a:gd name="T6" fmla="*/ 141 w 158"/>
                <a:gd name="T7" fmla="*/ 17 h 158"/>
                <a:gd name="T8" fmla="*/ 151 w 158"/>
                <a:gd name="T9" fmla="*/ 30 h 158"/>
                <a:gd name="T10" fmla="*/ 156 w 158"/>
                <a:gd name="T11" fmla="*/ 44 h 158"/>
                <a:gd name="T12" fmla="*/ 158 w 158"/>
                <a:gd name="T13" fmla="*/ 59 h 158"/>
                <a:gd name="T14" fmla="*/ 156 w 158"/>
                <a:gd name="T15" fmla="*/ 74 h 158"/>
                <a:gd name="T16" fmla="*/ 151 w 158"/>
                <a:gd name="T17" fmla="*/ 87 h 158"/>
                <a:gd name="T18" fmla="*/ 141 w 158"/>
                <a:gd name="T19" fmla="*/ 100 h 158"/>
                <a:gd name="T20" fmla="*/ 100 w 158"/>
                <a:gd name="T21" fmla="*/ 141 h 158"/>
                <a:gd name="T22" fmla="*/ 87 w 158"/>
                <a:gd name="T23" fmla="*/ 151 h 158"/>
                <a:gd name="T24" fmla="*/ 73 w 158"/>
                <a:gd name="T25" fmla="*/ 156 h 158"/>
                <a:gd name="T26" fmla="*/ 59 w 158"/>
                <a:gd name="T27" fmla="*/ 158 h 158"/>
                <a:gd name="T28" fmla="*/ 44 w 158"/>
                <a:gd name="T29" fmla="*/ 156 h 158"/>
                <a:gd name="T30" fmla="*/ 30 w 158"/>
                <a:gd name="T31" fmla="*/ 151 h 158"/>
                <a:gd name="T32" fmla="*/ 17 w 158"/>
                <a:gd name="T33" fmla="*/ 141 h 158"/>
                <a:gd name="T34" fmla="*/ 8 w 158"/>
                <a:gd name="T35" fmla="*/ 129 h 158"/>
                <a:gd name="T36" fmla="*/ 3 w 158"/>
                <a:gd name="T37" fmla="*/ 115 h 158"/>
                <a:gd name="T38" fmla="*/ 0 w 158"/>
                <a:gd name="T39" fmla="*/ 100 h 158"/>
                <a:gd name="T40" fmla="*/ 3 w 158"/>
                <a:gd name="T41" fmla="*/ 85 h 158"/>
                <a:gd name="T42" fmla="*/ 8 w 158"/>
                <a:gd name="T43" fmla="*/ 71 h 158"/>
                <a:gd name="T44" fmla="*/ 17 w 158"/>
                <a:gd name="T45" fmla="*/ 59 h 158"/>
                <a:gd name="T46" fmla="*/ 59 w 158"/>
                <a:gd name="T47" fmla="*/ 17 h 158"/>
                <a:gd name="T48" fmla="*/ 71 w 158"/>
                <a:gd name="T49" fmla="*/ 8 h 158"/>
                <a:gd name="T50" fmla="*/ 85 w 158"/>
                <a:gd name="T51" fmla="*/ 2 h 158"/>
                <a:gd name="T52" fmla="*/ 100 w 158"/>
                <a:gd name="T5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158">
                  <a:moveTo>
                    <a:pt x="100" y="0"/>
                  </a:moveTo>
                  <a:lnTo>
                    <a:pt x="115" y="2"/>
                  </a:lnTo>
                  <a:lnTo>
                    <a:pt x="128" y="8"/>
                  </a:lnTo>
                  <a:lnTo>
                    <a:pt x="141" y="17"/>
                  </a:lnTo>
                  <a:lnTo>
                    <a:pt x="151" y="30"/>
                  </a:lnTo>
                  <a:lnTo>
                    <a:pt x="156" y="44"/>
                  </a:lnTo>
                  <a:lnTo>
                    <a:pt x="158" y="59"/>
                  </a:lnTo>
                  <a:lnTo>
                    <a:pt x="156" y="74"/>
                  </a:lnTo>
                  <a:lnTo>
                    <a:pt x="151" y="87"/>
                  </a:lnTo>
                  <a:lnTo>
                    <a:pt x="141" y="100"/>
                  </a:lnTo>
                  <a:lnTo>
                    <a:pt x="100" y="141"/>
                  </a:lnTo>
                  <a:lnTo>
                    <a:pt x="87" y="151"/>
                  </a:lnTo>
                  <a:lnTo>
                    <a:pt x="73" y="156"/>
                  </a:lnTo>
                  <a:lnTo>
                    <a:pt x="59" y="158"/>
                  </a:lnTo>
                  <a:lnTo>
                    <a:pt x="44" y="156"/>
                  </a:lnTo>
                  <a:lnTo>
                    <a:pt x="30" y="151"/>
                  </a:lnTo>
                  <a:lnTo>
                    <a:pt x="17" y="141"/>
                  </a:lnTo>
                  <a:lnTo>
                    <a:pt x="8" y="129"/>
                  </a:lnTo>
                  <a:lnTo>
                    <a:pt x="3" y="115"/>
                  </a:lnTo>
                  <a:lnTo>
                    <a:pt x="0" y="100"/>
                  </a:lnTo>
                  <a:lnTo>
                    <a:pt x="3" y="85"/>
                  </a:lnTo>
                  <a:lnTo>
                    <a:pt x="8" y="71"/>
                  </a:lnTo>
                  <a:lnTo>
                    <a:pt x="17" y="59"/>
                  </a:lnTo>
                  <a:lnTo>
                    <a:pt x="59" y="17"/>
                  </a:lnTo>
                  <a:lnTo>
                    <a:pt x="71" y="8"/>
                  </a:lnTo>
                  <a:lnTo>
                    <a:pt x="85" y="2"/>
                  </a:lnTo>
                  <a:lnTo>
                    <a:pt x="10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562"/>
            <p:cNvSpPr>
              <a:spLocks/>
            </p:cNvSpPr>
            <p:nvPr/>
          </p:nvSpPr>
          <p:spPr bwMode="auto">
            <a:xfrm>
              <a:off x="5834063" y="5465763"/>
              <a:ext cx="31750" cy="33338"/>
            </a:xfrm>
            <a:custGeom>
              <a:avLst/>
              <a:gdLst>
                <a:gd name="T0" fmla="*/ 146 w 204"/>
                <a:gd name="T1" fmla="*/ 0 h 204"/>
                <a:gd name="T2" fmla="*/ 161 w 204"/>
                <a:gd name="T3" fmla="*/ 2 h 204"/>
                <a:gd name="T4" fmla="*/ 175 w 204"/>
                <a:gd name="T5" fmla="*/ 7 h 204"/>
                <a:gd name="T6" fmla="*/ 187 w 204"/>
                <a:gd name="T7" fmla="*/ 17 h 204"/>
                <a:gd name="T8" fmla="*/ 197 w 204"/>
                <a:gd name="T9" fmla="*/ 29 h 204"/>
                <a:gd name="T10" fmla="*/ 202 w 204"/>
                <a:gd name="T11" fmla="*/ 43 h 204"/>
                <a:gd name="T12" fmla="*/ 204 w 204"/>
                <a:gd name="T13" fmla="*/ 58 h 204"/>
                <a:gd name="T14" fmla="*/ 202 w 204"/>
                <a:gd name="T15" fmla="*/ 73 h 204"/>
                <a:gd name="T16" fmla="*/ 197 w 204"/>
                <a:gd name="T17" fmla="*/ 87 h 204"/>
                <a:gd name="T18" fmla="*/ 187 w 204"/>
                <a:gd name="T19" fmla="*/ 99 h 204"/>
                <a:gd name="T20" fmla="*/ 99 w 204"/>
                <a:gd name="T21" fmla="*/ 187 h 204"/>
                <a:gd name="T22" fmla="*/ 87 w 204"/>
                <a:gd name="T23" fmla="*/ 197 h 204"/>
                <a:gd name="T24" fmla="*/ 73 w 204"/>
                <a:gd name="T25" fmla="*/ 202 h 204"/>
                <a:gd name="T26" fmla="*/ 58 w 204"/>
                <a:gd name="T27" fmla="*/ 204 h 204"/>
                <a:gd name="T28" fmla="*/ 43 w 204"/>
                <a:gd name="T29" fmla="*/ 202 h 204"/>
                <a:gd name="T30" fmla="*/ 30 w 204"/>
                <a:gd name="T31" fmla="*/ 197 h 204"/>
                <a:gd name="T32" fmla="*/ 17 w 204"/>
                <a:gd name="T33" fmla="*/ 187 h 204"/>
                <a:gd name="T34" fmla="*/ 7 w 204"/>
                <a:gd name="T35" fmla="*/ 175 h 204"/>
                <a:gd name="T36" fmla="*/ 2 w 204"/>
                <a:gd name="T37" fmla="*/ 161 h 204"/>
                <a:gd name="T38" fmla="*/ 0 w 204"/>
                <a:gd name="T39" fmla="*/ 146 h 204"/>
                <a:gd name="T40" fmla="*/ 2 w 204"/>
                <a:gd name="T41" fmla="*/ 131 h 204"/>
                <a:gd name="T42" fmla="*/ 7 w 204"/>
                <a:gd name="T43" fmla="*/ 117 h 204"/>
                <a:gd name="T44" fmla="*/ 17 w 204"/>
                <a:gd name="T45" fmla="*/ 105 h 204"/>
                <a:gd name="T46" fmla="*/ 105 w 204"/>
                <a:gd name="T47" fmla="*/ 17 h 204"/>
                <a:gd name="T48" fmla="*/ 117 w 204"/>
                <a:gd name="T49" fmla="*/ 7 h 204"/>
                <a:gd name="T50" fmla="*/ 131 w 204"/>
                <a:gd name="T51" fmla="*/ 2 h 204"/>
                <a:gd name="T52" fmla="*/ 146 w 204"/>
                <a:gd name="T53"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04">
                  <a:moveTo>
                    <a:pt x="146" y="0"/>
                  </a:moveTo>
                  <a:lnTo>
                    <a:pt x="161" y="2"/>
                  </a:lnTo>
                  <a:lnTo>
                    <a:pt x="175" y="7"/>
                  </a:lnTo>
                  <a:lnTo>
                    <a:pt x="187" y="17"/>
                  </a:lnTo>
                  <a:lnTo>
                    <a:pt x="197" y="29"/>
                  </a:lnTo>
                  <a:lnTo>
                    <a:pt x="202" y="43"/>
                  </a:lnTo>
                  <a:lnTo>
                    <a:pt x="204" y="58"/>
                  </a:lnTo>
                  <a:lnTo>
                    <a:pt x="202" y="73"/>
                  </a:lnTo>
                  <a:lnTo>
                    <a:pt x="197" y="87"/>
                  </a:lnTo>
                  <a:lnTo>
                    <a:pt x="187" y="99"/>
                  </a:lnTo>
                  <a:lnTo>
                    <a:pt x="99" y="187"/>
                  </a:lnTo>
                  <a:lnTo>
                    <a:pt x="87" y="197"/>
                  </a:lnTo>
                  <a:lnTo>
                    <a:pt x="73" y="202"/>
                  </a:lnTo>
                  <a:lnTo>
                    <a:pt x="58" y="204"/>
                  </a:lnTo>
                  <a:lnTo>
                    <a:pt x="43" y="202"/>
                  </a:lnTo>
                  <a:lnTo>
                    <a:pt x="30" y="197"/>
                  </a:lnTo>
                  <a:lnTo>
                    <a:pt x="17" y="187"/>
                  </a:lnTo>
                  <a:lnTo>
                    <a:pt x="7" y="175"/>
                  </a:lnTo>
                  <a:lnTo>
                    <a:pt x="2" y="161"/>
                  </a:lnTo>
                  <a:lnTo>
                    <a:pt x="0" y="146"/>
                  </a:lnTo>
                  <a:lnTo>
                    <a:pt x="2" y="131"/>
                  </a:lnTo>
                  <a:lnTo>
                    <a:pt x="7" y="117"/>
                  </a:lnTo>
                  <a:lnTo>
                    <a:pt x="17" y="105"/>
                  </a:lnTo>
                  <a:lnTo>
                    <a:pt x="105" y="17"/>
                  </a:lnTo>
                  <a:lnTo>
                    <a:pt x="117" y="7"/>
                  </a:lnTo>
                  <a:lnTo>
                    <a:pt x="131" y="2"/>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563"/>
            <p:cNvSpPr>
              <a:spLocks/>
            </p:cNvSpPr>
            <p:nvPr/>
          </p:nvSpPr>
          <p:spPr bwMode="auto">
            <a:xfrm>
              <a:off x="5776913" y="5486401"/>
              <a:ext cx="39688" cy="19050"/>
            </a:xfrm>
            <a:custGeom>
              <a:avLst/>
              <a:gdLst>
                <a:gd name="T0" fmla="*/ 58 w 241"/>
                <a:gd name="T1" fmla="*/ 0 h 117"/>
                <a:gd name="T2" fmla="*/ 183 w 241"/>
                <a:gd name="T3" fmla="*/ 0 h 117"/>
                <a:gd name="T4" fmla="*/ 201 w 241"/>
                <a:gd name="T5" fmla="*/ 4 h 117"/>
                <a:gd name="T6" fmla="*/ 217 w 241"/>
                <a:gd name="T7" fmla="*/ 12 h 117"/>
                <a:gd name="T8" fmla="*/ 229 w 241"/>
                <a:gd name="T9" fmla="*/ 25 h 117"/>
                <a:gd name="T10" fmla="*/ 238 w 241"/>
                <a:gd name="T11" fmla="*/ 41 h 117"/>
                <a:gd name="T12" fmla="*/ 241 w 241"/>
                <a:gd name="T13" fmla="*/ 59 h 117"/>
                <a:gd name="T14" fmla="*/ 238 w 241"/>
                <a:gd name="T15" fmla="*/ 77 h 117"/>
                <a:gd name="T16" fmla="*/ 229 w 241"/>
                <a:gd name="T17" fmla="*/ 93 h 117"/>
                <a:gd name="T18" fmla="*/ 217 w 241"/>
                <a:gd name="T19" fmla="*/ 105 h 117"/>
                <a:gd name="T20" fmla="*/ 201 w 241"/>
                <a:gd name="T21" fmla="*/ 114 h 117"/>
                <a:gd name="T22" fmla="*/ 183 w 241"/>
                <a:gd name="T23" fmla="*/ 117 h 117"/>
                <a:gd name="T24" fmla="*/ 58 w 241"/>
                <a:gd name="T25" fmla="*/ 117 h 117"/>
                <a:gd name="T26" fmla="*/ 40 w 241"/>
                <a:gd name="T27" fmla="*/ 114 h 117"/>
                <a:gd name="T28" fmla="*/ 24 w 241"/>
                <a:gd name="T29" fmla="*/ 105 h 117"/>
                <a:gd name="T30" fmla="*/ 11 w 241"/>
                <a:gd name="T31" fmla="*/ 93 h 117"/>
                <a:gd name="T32" fmla="*/ 3 w 241"/>
                <a:gd name="T33" fmla="*/ 77 h 117"/>
                <a:gd name="T34" fmla="*/ 0 w 241"/>
                <a:gd name="T35" fmla="*/ 59 h 117"/>
                <a:gd name="T36" fmla="*/ 3 w 241"/>
                <a:gd name="T37" fmla="*/ 41 h 117"/>
                <a:gd name="T38" fmla="*/ 11 w 241"/>
                <a:gd name="T39" fmla="*/ 25 h 117"/>
                <a:gd name="T40" fmla="*/ 24 w 241"/>
                <a:gd name="T41" fmla="*/ 12 h 117"/>
                <a:gd name="T42" fmla="*/ 40 w 241"/>
                <a:gd name="T43" fmla="*/ 4 h 117"/>
                <a:gd name="T44" fmla="*/ 58 w 241"/>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117">
                  <a:moveTo>
                    <a:pt x="58" y="0"/>
                  </a:moveTo>
                  <a:lnTo>
                    <a:pt x="183" y="0"/>
                  </a:lnTo>
                  <a:lnTo>
                    <a:pt x="201" y="4"/>
                  </a:lnTo>
                  <a:lnTo>
                    <a:pt x="217" y="12"/>
                  </a:lnTo>
                  <a:lnTo>
                    <a:pt x="229" y="25"/>
                  </a:lnTo>
                  <a:lnTo>
                    <a:pt x="238" y="41"/>
                  </a:lnTo>
                  <a:lnTo>
                    <a:pt x="241" y="59"/>
                  </a:lnTo>
                  <a:lnTo>
                    <a:pt x="238" y="77"/>
                  </a:lnTo>
                  <a:lnTo>
                    <a:pt x="229" y="93"/>
                  </a:lnTo>
                  <a:lnTo>
                    <a:pt x="217" y="105"/>
                  </a:lnTo>
                  <a:lnTo>
                    <a:pt x="201" y="114"/>
                  </a:lnTo>
                  <a:lnTo>
                    <a:pt x="183" y="117"/>
                  </a:lnTo>
                  <a:lnTo>
                    <a:pt x="58" y="117"/>
                  </a:lnTo>
                  <a:lnTo>
                    <a:pt x="40" y="114"/>
                  </a:lnTo>
                  <a:lnTo>
                    <a:pt x="24" y="105"/>
                  </a:lnTo>
                  <a:lnTo>
                    <a:pt x="11" y="93"/>
                  </a:lnTo>
                  <a:lnTo>
                    <a:pt x="3" y="77"/>
                  </a:lnTo>
                  <a:lnTo>
                    <a:pt x="0" y="59"/>
                  </a:lnTo>
                  <a:lnTo>
                    <a:pt x="3" y="41"/>
                  </a:lnTo>
                  <a:lnTo>
                    <a:pt x="11" y="25"/>
                  </a:lnTo>
                  <a:lnTo>
                    <a:pt x="24" y="12"/>
                  </a:lnTo>
                  <a:lnTo>
                    <a:pt x="40"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564"/>
            <p:cNvSpPr>
              <a:spLocks/>
            </p:cNvSpPr>
            <p:nvPr/>
          </p:nvSpPr>
          <p:spPr bwMode="auto">
            <a:xfrm>
              <a:off x="5718175" y="5486401"/>
              <a:ext cx="38100" cy="19050"/>
            </a:xfrm>
            <a:custGeom>
              <a:avLst/>
              <a:gdLst>
                <a:gd name="T0" fmla="*/ 58 w 240"/>
                <a:gd name="T1" fmla="*/ 0 h 117"/>
                <a:gd name="T2" fmla="*/ 181 w 240"/>
                <a:gd name="T3" fmla="*/ 0 h 117"/>
                <a:gd name="T4" fmla="*/ 200 w 240"/>
                <a:gd name="T5" fmla="*/ 4 h 117"/>
                <a:gd name="T6" fmla="*/ 216 w 240"/>
                <a:gd name="T7" fmla="*/ 12 h 117"/>
                <a:gd name="T8" fmla="*/ 229 w 240"/>
                <a:gd name="T9" fmla="*/ 25 h 117"/>
                <a:gd name="T10" fmla="*/ 236 w 240"/>
                <a:gd name="T11" fmla="*/ 41 h 117"/>
                <a:gd name="T12" fmla="*/ 240 w 240"/>
                <a:gd name="T13" fmla="*/ 59 h 117"/>
                <a:gd name="T14" fmla="*/ 236 w 240"/>
                <a:gd name="T15" fmla="*/ 77 h 117"/>
                <a:gd name="T16" fmla="*/ 229 w 240"/>
                <a:gd name="T17" fmla="*/ 93 h 117"/>
                <a:gd name="T18" fmla="*/ 216 w 240"/>
                <a:gd name="T19" fmla="*/ 105 h 117"/>
                <a:gd name="T20" fmla="*/ 200 w 240"/>
                <a:gd name="T21" fmla="*/ 114 h 117"/>
                <a:gd name="T22" fmla="*/ 181 w 240"/>
                <a:gd name="T23" fmla="*/ 117 h 117"/>
                <a:gd name="T24" fmla="*/ 58 w 240"/>
                <a:gd name="T25" fmla="*/ 117 h 117"/>
                <a:gd name="T26" fmla="*/ 39 w 240"/>
                <a:gd name="T27" fmla="*/ 114 h 117"/>
                <a:gd name="T28" fmla="*/ 23 w 240"/>
                <a:gd name="T29" fmla="*/ 105 h 117"/>
                <a:gd name="T30" fmla="*/ 11 w 240"/>
                <a:gd name="T31" fmla="*/ 93 h 117"/>
                <a:gd name="T32" fmla="*/ 3 w 240"/>
                <a:gd name="T33" fmla="*/ 77 h 117"/>
                <a:gd name="T34" fmla="*/ 0 w 240"/>
                <a:gd name="T35" fmla="*/ 59 h 117"/>
                <a:gd name="T36" fmla="*/ 3 w 240"/>
                <a:gd name="T37" fmla="*/ 41 h 117"/>
                <a:gd name="T38" fmla="*/ 11 w 240"/>
                <a:gd name="T39" fmla="*/ 25 h 117"/>
                <a:gd name="T40" fmla="*/ 23 w 240"/>
                <a:gd name="T41" fmla="*/ 12 h 117"/>
                <a:gd name="T42" fmla="*/ 39 w 240"/>
                <a:gd name="T43" fmla="*/ 4 h 117"/>
                <a:gd name="T44" fmla="*/ 58 w 240"/>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0" h="117">
                  <a:moveTo>
                    <a:pt x="58" y="0"/>
                  </a:moveTo>
                  <a:lnTo>
                    <a:pt x="181" y="0"/>
                  </a:lnTo>
                  <a:lnTo>
                    <a:pt x="200" y="4"/>
                  </a:lnTo>
                  <a:lnTo>
                    <a:pt x="216" y="12"/>
                  </a:lnTo>
                  <a:lnTo>
                    <a:pt x="229" y="25"/>
                  </a:lnTo>
                  <a:lnTo>
                    <a:pt x="236" y="41"/>
                  </a:lnTo>
                  <a:lnTo>
                    <a:pt x="240" y="59"/>
                  </a:lnTo>
                  <a:lnTo>
                    <a:pt x="236" y="77"/>
                  </a:lnTo>
                  <a:lnTo>
                    <a:pt x="229" y="93"/>
                  </a:lnTo>
                  <a:lnTo>
                    <a:pt x="216" y="105"/>
                  </a:lnTo>
                  <a:lnTo>
                    <a:pt x="200" y="114"/>
                  </a:lnTo>
                  <a:lnTo>
                    <a:pt x="181" y="117"/>
                  </a:lnTo>
                  <a:lnTo>
                    <a:pt x="58" y="117"/>
                  </a:lnTo>
                  <a:lnTo>
                    <a:pt x="39" y="114"/>
                  </a:lnTo>
                  <a:lnTo>
                    <a:pt x="23" y="105"/>
                  </a:lnTo>
                  <a:lnTo>
                    <a:pt x="11" y="93"/>
                  </a:lnTo>
                  <a:lnTo>
                    <a:pt x="3" y="77"/>
                  </a:lnTo>
                  <a:lnTo>
                    <a:pt x="0" y="59"/>
                  </a:lnTo>
                  <a:lnTo>
                    <a:pt x="3" y="41"/>
                  </a:lnTo>
                  <a:lnTo>
                    <a:pt x="11" y="25"/>
                  </a:lnTo>
                  <a:lnTo>
                    <a:pt x="23" y="12"/>
                  </a:lnTo>
                  <a:lnTo>
                    <a:pt x="39"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565"/>
            <p:cNvSpPr>
              <a:spLocks/>
            </p:cNvSpPr>
            <p:nvPr/>
          </p:nvSpPr>
          <p:spPr bwMode="auto">
            <a:xfrm>
              <a:off x="5670550" y="5486401"/>
              <a:ext cx="26988" cy="19050"/>
            </a:xfrm>
            <a:custGeom>
              <a:avLst/>
              <a:gdLst>
                <a:gd name="T0" fmla="*/ 58 w 174"/>
                <a:gd name="T1" fmla="*/ 0 h 117"/>
                <a:gd name="T2" fmla="*/ 116 w 174"/>
                <a:gd name="T3" fmla="*/ 0 h 117"/>
                <a:gd name="T4" fmla="*/ 134 w 174"/>
                <a:gd name="T5" fmla="*/ 4 h 117"/>
                <a:gd name="T6" fmla="*/ 151 w 174"/>
                <a:gd name="T7" fmla="*/ 12 h 117"/>
                <a:gd name="T8" fmla="*/ 164 w 174"/>
                <a:gd name="T9" fmla="*/ 25 h 117"/>
                <a:gd name="T10" fmla="*/ 171 w 174"/>
                <a:gd name="T11" fmla="*/ 41 h 117"/>
                <a:gd name="T12" fmla="*/ 174 w 174"/>
                <a:gd name="T13" fmla="*/ 59 h 117"/>
                <a:gd name="T14" fmla="*/ 171 w 174"/>
                <a:gd name="T15" fmla="*/ 77 h 117"/>
                <a:gd name="T16" fmla="*/ 164 w 174"/>
                <a:gd name="T17" fmla="*/ 93 h 117"/>
                <a:gd name="T18" fmla="*/ 151 w 174"/>
                <a:gd name="T19" fmla="*/ 105 h 117"/>
                <a:gd name="T20" fmla="*/ 134 w 174"/>
                <a:gd name="T21" fmla="*/ 114 h 117"/>
                <a:gd name="T22" fmla="*/ 116 w 174"/>
                <a:gd name="T23" fmla="*/ 117 h 117"/>
                <a:gd name="T24" fmla="*/ 58 w 174"/>
                <a:gd name="T25" fmla="*/ 117 h 117"/>
                <a:gd name="T26" fmla="*/ 40 w 174"/>
                <a:gd name="T27" fmla="*/ 114 h 117"/>
                <a:gd name="T28" fmla="*/ 24 w 174"/>
                <a:gd name="T29" fmla="*/ 105 h 117"/>
                <a:gd name="T30" fmla="*/ 11 w 174"/>
                <a:gd name="T31" fmla="*/ 93 h 117"/>
                <a:gd name="T32" fmla="*/ 3 w 174"/>
                <a:gd name="T33" fmla="*/ 77 h 117"/>
                <a:gd name="T34" fmla="*/ 0 w 174"/>
                <a:gd name="T35" fmla="*/ 59 h 117"/>
                <a:gd name="T36" fmla="*/ 3 w 174"/>
                <a:gd name="T37" fmla="*/ 41 h 117"/>
                <a:gd name="T38" fmla="*/ 11 w 174"/>
                <a:gd name="T39" fmla="*/ 25 h 117"/>
                <a:gd name="T40" fmla="*/ 24 w 174"/>
                <a:gd name="T41" fmla="*/ 12 h 117"/>
                <a:gd name="T42" fmla="*/ 40 w 174"/>
                <a:gd name="T43" fmla="*/ 4 h 117"/>
                <a:gd name="T44" fmla="*/ 58 w 174"/>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17">
                  <a:moveTo>
                    <a:pt x="58" y="0"/>
                  </a:moveTo>
                  <a:lnTo>
                    <a:pt x="116" y="0"/>
                  </a:lnTo>
                  <a:lnTo>
                    <a:pt x="134" y="4"/>
                  </a:lnTo>
                  <a:lnTo>
                    <a:pt x="151" y="12"/>
                  </a:lnTo>
                  <a:lnTo>
                    <a:pt x="164" y="25"/>
                  </a:lnTo>
                  <a:lnTo>
                    <a:pt x="171" y="41"/>
                  </a:lnTo>
                  <a:lnTo>
                    <a:pt x="174" y="59"/>
                  </a:lnTo>
                  <a:lnTo>
                    <a:pt x="171" y="77"/>
                  </a:lnTo>
                  <a:lnTo>
                    <a:pt x="164" y="93"/>
                  </a:lnTo>
                  <a:lnTo>
                    <a:pt x="151" y="105"/>
                  </a:lnTo>
                  <a:lnTo>
                    <a:pt x="134" y="114"/>
                  </a:lnTo>
                  <a:lnTo>
                    <a:pt x="116" y="117"/>
                  </a:lnTo>
                  <a:lnTo>
                    <a:pt x="58" y="117"/>
                  </a:lnTo>
                  <a:lnTo>
                    <a:pt x="40" y="114"/>
                  </a:lnTo>
                  <a:lnTo>
                    <a:pt x="24" y="105"/>
                  </a:lnTo>
                  <a:lnTo>
                    <a:pt x="11" y="93"/>
                  </a:lnTo>
                  <a:lnTo>
                    <a:pt x="3" y="77"/>
                  </a:lnTo>
                  <a:lnTo>
                    <a:pt x="0" y="59"/>
                  </a:lnTo>
                  <a:lnTo>
                    <a:pt x="3" y="41"/>
                  </a:lnTo>
                  <a:lnTo>
                    <a:pt x="11" y="25"/>
                  </a:lnTo>
                  <a:lnTo>
                    <a:pt x="24" y="12"/>
                  </a:lnTo>
                  <a:lnTo>
                    <a:pt x="40"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566"/>
            <p:cNvSpPr>
              <a:spLocks/>
            </p:cNvSpPr>
            <p:nvPr/>
          </p:nvSpPr>
          <p:spPr bwMode="auto">
            <a:xfrm>
              <a:off x="5402263" y="5489576"/>
              <a:ext cx="498475" cy="71438"/>
            </a:xfrm>
            <a:custGeom>
              <a:avLst/>
              <a:gdLst>
                <a:gd name="T0" fmla="*/ 3083 w 3141"/>
                <a:gd name="T1" fmla="*/ 0 h 453"/>
                <a:gd name="T2" fmla="*/ 3098 w 3141"/>
                <a:gd name="T3" fmla="*/ 2 h 453"/>
                <a:gd name="T4" fmla="*/ 3111 w 3141"/>
                <a:gd name="T5" fmla="*/ 8 h 453"/>
                <a:gd name="T6" fmla="*/ 3124 w 3141"/>
                <a:gd name="T7" fmla="*/ 17 h 453"/>
                <a:gd name="T8" fmla="*/ 3134 w 3141"/>
                <a:gd name="T9" fmla="*/ 30 h 453"/>
                <a:gd name="T10" fmla="*/ 3139 w 3141"/>
                <a:gd name="T11" fmla="*/ 44 h 453"/>
                <a:gd name="T12" fmla="*/ 3141 w 3141"/>
                <a:gd name="T13" fmla="*/ 58 h 453"/>
                <a:gd name="T14" fmla="*/ 3139 w 3141"/>
                <a:gd name="T15" fmla="*/ 73 h 453"/>
                <a:gd name="T16" fmla="*/ 3134 w 3141"/>
                <a:gd name="T17" fmla="*/ 88 h 453"/>
                <a:gd name="T18" fmla="*/ 3124 w 3141"/>
                <a:gd name="T19" fmla="*/ 100 h 453"/>
                <a:gd name="T20" fmla="*/ 2899 w 3141"/>
                <a:gd name="T21" fmla="*/ 327 h 453"/>
                <a:gd name="T22" fmla="*/ 2882 w 3141"/>
                <a:gd name="T23" fmla="*/ 342 h 453"/>
                <a:gd name="T24" fmla="*/ 2863 w 3141"/>
                <a:gd name="T25" fmla="*/ 355 h 453"/>
                <a:gd name="T26" fmla="*/ 2855 w 3141"/>
                <a:gd name="T27" fmla="*/ 360 h 453"/>
                <a:gd name="T28" fmla="*/ 2848 w 3141"/>
                <a:gd name="T29" fmla="*/ 364 h 453"/>
                <a:gd name="T30" fmla="*/ 2843 w 3141"/>
                <a:gd name="T31" fmla="*/ 367 h 453"/>
                <a:gd name="T32" fmla="*/ 2823 w 3141"/>
                <a:gd name="T33" fmla="*/ 377 h 453"/>
                <a:gd name="T34" fmla="*/ 2804 w 3141"/>
                <a:gd name="T35" fmla="*/ 383 h 453"/>
                <a:gd name="T36" fmla="*/ 2796 w 3141"/>
                <a:gd name="T37" fmla="*/ 385 h 453"/>
                <a:gd name="T38" fmla="*/ 2779 w 3141"/>
                <a:gd name="T39" fmla="*/ 390 h 453"/>
                <a:gd name="T40" fmla="*/ 2757 w 3141"/>
                <a:gd name="T41" fmla="*/ 394 h 453"/>
                <a:gd name="T42" fmla="*/ 2734 w 3141"/>
                <a:gd name="T43" fmla="*/ 395 h 453"/>
                <a:gd name="T44" fmla="*/ 151 w 3141"/>
                <a:gd name="T45" fmla="*/ 395 h 453"/>
                <a:gd name="T46" fmla="*/ 95 w 3141"/>
                <a:gd name="T47" fmla="*/ 440 h 453"/>
                <a:gd name="T48" fmla="*/ 84 w 3141"/>
                <a:gd name="T49" fmla="*/ 448 h 453"/>
                <a:gd name="T50" fmla="*/ 71 w 3141"/>
                <a:gd name="T51" fmla="*/ 452 h 453"/>
                <a:gd name="T52" fmla="*/ 58 w 3141"/>
                <a:gd name="T53" fmla="*/ 453 h 453"/>
                <a:gd name="T54" fmla="*/ 41 w 3141"/>
                <a:gd name="T55" fmla="*/ 451 h 453"/>
                <a:gd name="T56" fmla="*/ 26 w 3141"/>
                <a:gd name="T57" fmla="*/ 443 h 453"/>
                <a:gd name="T58" fmla="*/ 13 w 3141"/>
                <a:gd name="T59" fmla="*/ 432 h 453"/>
                <a:gd name="T60" fmla="*/ 5 w 3141"/>
                <a:gd name="T61" fmla="*/ 418 h 453"/>
                <a:gd name="T62" fmla="*/ 1 w 3141"/>
                <a:gd name="T63" fmla="*/ 403 h 453"/>
                <a:gd name="T64" fmla="*/ 0 w 3141"/>
                <a:gd name="T65" fmla="*/ 388 h 453"/>
                <a:gd name="T66" fmla="*/ 4 w 3141"/>
                <a:gd name="T67" fmla="*/ 373 h 453"/>
                <a:gd name="T68" fmla="*/ 11 w 3141"/>
                <a:gd name="T69" fmla="*/ 361 h 453"/>
                <a:gd name="T70" fmla="*/ 21 w 3141"/>
                <a:gd name="T71" fmla="*/ 349 h 453"/>
                <a:gd name="T72" fmla="*/ 110 w 3141"/>
                <a:gd name="T73" fmla="*/ 278 h 453"/>
                <a:gd name="T74" fmla="*/ 2734 w 3141"/>
                <a:gd name="T75" fmla="*/ 278 h 453"/>
                <a:gd name="T76" fmla="*/ 2756 w 3141"/>
                <a:gd name="T77" fmla="*/ 276 h 453"/>
                <a:gd name="T78" fmla="*/ 2773 w 3141"/>
                <a:gd name="T79" fmla="*/ 271 h 453"/>
                <a:gd name="T80" fmla="*/ 2775 w 3141"/>
                <a:gd name="T81" fmla="*/ 270 h 453"/>
                <a:gd name="T82" fmla="*/ 2778 w 3141"/>
                <a:gd name="T83" fmla="*/ 270 h 453"/>
                <a:gd name="T84" fmla="*/ 2781 w 3141"/>
                <a:gd name="T85" fmla="*/ 267 h 453"/>
                <a:gd name="T86" fmla="*/ 2785 w 3141"/>
                <a:gd name="T87" fmla="*/ 265 h 453"/>
                <a:gd name="T88" fmla="*/ 2796 w 3141"/>
                <a:gd name="T89" fmla="*/ 259 h 453"/>
                <a:gd name="T90" fmla="*/ 2808 w 3141"/>
                <a:gd name="T91" fmla="*/ 251 h 453"/>
                <a:gd name="T92" fmla="*/ 2816 w 3141"/>
                <a:gd name="T93" fmla="*/ 244 h 453"/>
                <a:gd name="T94" fmla="*/ 3042 w 3141"/>
                <a:gd name="T95" fmla="*/ 17 h 453"/>
                <a:gd name="T96" fmla="*/ 3054 w 3141"/>
                <a:gd name="T97" fmla="*/ 8 h 453"/>
                <a:gd name="T98" fmla="*/ 3068 w 3141"/>
                <a:gd name="T99" fmla="*/ 2 h 453"/>
                <a:gd name="T100" fmla="*/ 3083 w 3141"/>
                <a:gd name="T101"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41" h="453">
                  <a:moveTo>
                    <a:pt x="3083" y="0"/>
                  </a:moveTo>
                  <a:lnTo>
                    <a:pt x="3098" y="2"/>
                  </a:lnTo>
                  <a:lnTo>
                    <a:pt x="3111" y="8"/>
                  </a:lnTo>
                  <a:lnTo>
                    <a:pt x="3124" y="17"/>
                  </a:lnTo>
                  <a:lnTo>
                    <a:pt x="3134" y="30"/>
                  </a:lnTo>
                  <a:lnTo>
                    <a:pt x="3139" y="44"/>
                  </a:lnTo>
                  <a:lnTo>
                    <a:pt x="3141" y="58"/>
                  </a:lnTo>
                  <a:lnTo>
                    <a:pt x="3139" y="73"/>
                  </a:lnTo>
                  <a:lnTo>
                    <a:pt x="3134" y="88"/>
                  </a:lnTo>
                  <a:lnTo>
                    <a:pt x="3124" y="100"/>
                  </a:lnTo>
                  <a:lnTo>
                    <a:pt x="2899" y="327"/>
                  </a:lnTo>
                  <a:lnTo>
                    <a:pt x="2882" y="342"/>
                  </a:lnTo>
                  <a:lnTo>
                    <a:pt x="2863" y="355"/>
                  </a:lnTo>
                  <a:lnTo>
                    <a:pt x="2855" y="360"/>
                  </a:lnTo>
                  <a:lnTo>
                    <a:pt x="2848" y="364"/>
                  </a:lnTo>
                  <a:lnTo>
                    <a:pt x="2843" y="367"/>
                  </a:lnTo>
                  <a:lnTo>
                    <a:pt x="2823" y="377"/>
                  </a:lnTo>
                  <a:lnTo>
                    <a:pt x="2804" y="383"/>
                  </a:lnTo>
                  <a:lnTo>
                    <a:pt x="2796" y="385"/>
                  </a:lnTo>
                  <a:lnTo>
                    <a:pt x="2779" y="390"/>
                  </a:lnTo>
                  <a:lnTo>
                    <a:pt x="2757" y="394"/>
                  </a:lnTo>
                  <a:lnTo>
                    <a:pt x="2734" y="395"/>
                  </a:lnTo>
                  <a:lnTo>
                    <a:pt x="151" y="395"/>
                  </a:lnTo>
                  <a:lnTo>
                    <a:pt x="95" y="440"/>
                  </a:lnTo>
                  <a:lnTo>
                    <a:pt x="84" y="448"/>
                  </a:lnTo>
                  <a:lnTo>
                    <a:pt x="71" y="452"/>
                  </a:lnTo>
                  <a:lnTo>
                    <a:pt x="58" y="453"/>
                  </a:lnTo>
                  <a:lnTo>
                    <a:pt x="41" y="451"/>
                  </a:lnTo>
                  <a:lnTo>
                    <a:pt x="26" y="443"/>
                  </a:lnTo>
                  <a:lnTo>
                    <a:pt x="13" y="432"/>
                  </a:lnTo>
                  <a:lnTo>
                    <a:pt x="5" y="418"/>
                  </a:lnTo>
                  <a:lnTo>
                    <a:pt x="1" y="403"/>
                  </a:lnTo>
                  <a:lnTo>
                    <a:pt x="0" y="388"/>
                  </a:lnTo>
                  <a:lnTo>
                    <a:pt x="4" y="373"/>
                  </a:lnTo>
                  <a:lnTo>
                    <a:pt x="11" y="361"/>
                  </a:lnTo>
                  <a:lnTo>
                    <a:pt x="21" y="349"/>
                  </a:lnTo>
                  <a:lnTo>
                    <a:pt x="110" y="278"/>
                  </a:lnTo>
                  <a:lnTo>
                    <a:pt x="2734" y="278"/>
                  </a:lnTo>
                  <a:lnTo>
                    <a:pt x="2756" y="276"/>
                  </a:lnTo>
                  <a:lnTo>
                    <a:pt x="2773" y="271"/>
                  </a:lnTo>
                  <a:lnTo>
                    <a:pt x="2775" y="270"/>
                  </a:lnTo>
                  <a:lnTo>
                    <a:pt x="2778" y="270"/>
                  </a:lnTo>
                  <a:lnTo>
                    <a:pt x="2781" y="267"/>
                  </a:lnTo>
                  <a:lnTo>
                    <a:pt x="2785" y="265"/>
                  </a:lnTo>
                  <a:lnTo>
                    <a:pt x="2796" y="259"/>
                  </a:lnTo>
                  <a:lnTo>
                    <a:pt x="2808" y="251"/>
                  </a:lnTo>
                  <a:lnTo>
                    <a:pt x="2816" y="244"/>
                  </a:lnTo>
                  <a:lnTo>
                    <a:pt x="3042" y="17"/>
                  </a:lnTo>
                  <a:lnTo>
                    <a:pt x="3054" y="8"/>
                  </a:lnTo>
                  <a:lnTo>
                    <a:pt x="3068" y="2"/>
                  </a:lnTo>
                  <a:lnTo>
                    <a:pt x="30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567"/>
            <p:cNvSpPr>
              <a:spLocks/>
            </p:cNvSpPr>
            <p:nvPr/>
          </p:nvSpPr>
          <p:spPr bwMode="auto">
            <a:xfrm>
              <a:off x="5707063" y="5413376"/>
              <a:ext cx="153988" cy="46038"/>
            </a:xfrm>
            <a:custGeom>
              <a:avLst/>
              <a:gdLst>
                <a:gd name="T0" fmla="*/ 916 w 975"/>
                <a:gd name="T1" fmla="*/ 0 h 291"/>
                <a:gd name="T2" fmla="*/ 931 w 975"/>
                <a:gd name="T3" fmla="*/ 2 h 291"/>
                <a:gd name="T4" fmla="*/ 945 w 975"/>
                <a:gd name="T5" fmla="*/ 7 h 291"/>
                <a:gd name="T6" fmla="*/ 958 w 975"/>
                <a:gd name="T7" fmla="*/ 17 h 291"/>
                <a:gd name="T8" fmla="*/ 967 w 975"/>
                <a:gd name="T9" fmla="*/ 29 h 291"/>
                <a:gd name="T10" fmla="*/ 972 w 975"/>
                <a:gd name="T11" fmla="*/ 43 h 291"/>
                <a:gd name="T12" fmla="*/ 975 w 975"/>
                <a:gd name="T13" fmla="*/ 58 h 291"/>
                <a:gd name="T14" fmla="*/ 972 w 975"/>
                <a:gd name="T15" fmla="*/ 73 h 291"/>
                <a:gd name="T16" fmla="*/ 967 w 975"/>
                <a:gd name="T17" fmla="*/ 87 h 291"/>
                <a:gd name="T18" fmla="*/ 958 w 975"/>
                <a:gd name="T19" fmla="*/ 99 h 291"/>
                <a:gd name="T20" fmla="*/ 765 w 975"/>
                <a:gd name="T21" fmla="*/ 291 h 291"/>
                <a:gd name="T22" fmla="*/ 58 w 975"/>
                <a:gd name="T23" fmla="*/ 291 h 291"/>
                <a:gd name="T24" fmla="*/ 40 w 975"/>
                <a:gd name="T25" fmla="*/ 288 h 291"/>
                <a:gd name="T26" fmla="*/ 24 w 975"/>
                <a:gd name="T27" fmla="*/ 280 h 291"/>
                <a:gd name="T28" fmla="*/ 11 w 975"/>
                <a:gd name="T29" fmla="*/ 267 h 291"/>
                <a:gd name="T30" fmla="*/ 3 w 975"/>
                <a:gd name="T31" fmla="*/ 251 h 291"/>
                <a:gd name="T32" fmla="*/ 0 w 975"/>
                <a:gd name="T33" fmla="*/ 233 h 291"/>
                <a:gd name="T34" fmla="*/ 3 w 975"/>
                <a:gd name="T35" fmla="*/ 215 h 291"/>
                <a:gd name="T36" fmla="*/ 11 w 975"/>
                <a:gd name="T37" fmla="*/ 199 h 291"/>
                <a:gd name="T38" fmla="*/ 24 w 975"/>
                <a:gd name="T39" fmla="*/ 186 h 291"/>
                <a:gd name="T40" fmla="*/ 40 w 975"/>
                <a:gd name="T41" fmla="*/ 178 h 291"/>
                <a:gd name="T42" fmla="*/ 58 w 975"/>
                <a:gd name="T43" fmla="*/ 175 h 291"/>
                <a:gd name="T44" fmla="*/ 718 w 975"/>
                <a:gd name="T45" fmla="*/ 175 h 291"/>
                <a:gd name="T46" fmla="*/ 875 w 975"/>
                <a:gd name="T47" fmla="*/ 17 h 291"/>
                <a:gd name="T48" fmla="*/ 888 w 975"/>
                <a:gd name="T49" fmla="*/ 7 h 291"/>
                <a:gd name="T50" fmla="*/ 902 w 975"/>
                <a:gd name="T51" fmla="*/ 2 h 291"/>
                <a:gd name="T52" fmla="*/ 916 w 975"/>
                <a:gd name="T53"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75" h="291">
                  <a:moveTo>
                    <a:pt x="916" y="0"/>
                  </a:moveTo>
                  <a:lnTo>
                    <a:pt x="931" y="2"/>
                  </a:lnTo>
                  <a:lnTo>
                    <a:pt x="945" y="7"/>
                  </a:lnTo>
                  <a:lnTo>
                    <a:pt x="958" y="17"/>
                  </a:lnTo>
                  <a:lnTo>
                    <a:pt x="967" y="29"/>
                  </a:lnTo>
                  <a:lnTo>
                    <a:pt x="972" y="43"/>
                  </a:lnTo>
                  <a:lnTo>
                    <a:pt x="975" y="58"/>
                  </a:lnTo>
                  <a:lnTo>
                    <a:pt x="972" y="73"/>
                  </a:lnTo>
                  <a:lnTo>
                    <a:pt x="967" y="87"/>
                  </a:lnTo>
                  <a:lnTo>
                    <a:pt x="958" y="99"/>
                  </a:lnTo>
                  <a:lnTo>
                    <a:pt x="765" y="291"/>
                  </a:lnTo>
                  <a:lnTo>
                    <a:pt x="58" y="291"/>
                  </a:lnTo>
                  <a:lnTo>
                    <a:pt x="40" y="288"/>
                  </a:lnTo>
                  <a:lnTo>
                    <a:pt x="24" y="280"/>
                  </a:lnTo>
                  <a:lnTo>
                    <a:pt x="11" y="267"/>
                  </a:lnTo>
                  <a:lnTo>
                    <a:pt x="3" y="251"/>
                  </a:lnTo>
                  <a:lnTo>
                    <a:pt x="0" y="233"/>
                  </a:lnTo>
                  <a:lnTo>
                    <a:pt x="3" y="215"/>
                  </a:lnTo>
                  <a:lnTo>
                    <a:pt x="11" y="199"/>
                  </a:lnTo>
                  <a:lnTo>
                    <a:pt x="24" y="186"/>
                  </a:lnTo>
                  <a:lnTo>
                    <a:pt x="40" y="178"/>
                  </a:lnTo>
                  <a:lnTo>
                    <a:pt x="58" y="175"/>
                  </a:lnTo>
                  <a:lnTo>
                    <a:pt x="718" y="175"/>
                  </a:lnTo>
                  <a:lnTo>
                    <a:pt x="875" y="17"/>
                  </a:lnTo>
                  <a:lnTo>
                    <a:pt x="888" y="7"/>
                  </a:lnTo>
                  <a:lnTo>
                    <a:pt x="902" y="2"/>
                  </a:lnTo>
                  <a:lnTo>
                    <a:pt x="9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7" name="Group 1028"/>
          <p:cNvGrpSpPr/>
          <p:nvPr/>
        </p:nvGrpSpPr>
        <p:grpSpPr>
          <a:xfrm>
            <a:off x="8458200" y="8401969"/>
            <a:ext cx="1062348" cy="702495"/>
            <a:chOff x="10980738" y="4344988"/>
            <a:chExt cx="555625" cy="331787"/>
          </a:xfrm>
          <a:solidFill>
            <a:schemeClr val="bg1"/>
          </a:solidFill>
        </p:grpSpPr>
        <p:sp>
          <p:nvSpPr>
            <p:cNvPr id="48" name="Freeform 350"/>
            <p:cNvSpPr>
              <a:spLocks noEditPoints="1"/>
            </p:cNvSpPr>
            <p:nvPr/>
          </p:nvSpPr>
          <p:spPr bwMode="auto">
            <a:xfrm>
              <a:off x="10980738" y="4344988"/>
              <a:ext cx="555625" cy="331787"/>
            </a:xfrm>
            <a:custGeom>
              <a:avLst/>
              <a:gdLst>
                <a:gd name="T0" fmla="*/ 2602 w 3500"/>
                <a:gd name="T1" fmla="*/ 1572 h 2087"/>
                <a:gd name="T2" fmla="*/ 2522 w 3500"/>
                <a:gd name="T3" fmla="*/ 1723 h 2087"/>
                <a:gd name="T4" fmla="*/ 2527 w 3500"/>
                <a:gd name="T5" fmla="*/ 1786 h 2087"/>
                <a:gd name="T6" fmla="*/ 2629 w 3500"/>
                <a:gd name="T7" fmla="*/ 1920 h 2087"/>
                <a:gd name="T8" fmla="*/ 2798 w 3500"/>
                <a:gd name="T9" fmla="*/ 1936 h 2087"/>
                <a:gd name="T10" fmla="*/ 2918 w 3500"/>
                <a:gd name="T11" fmla="*/ 1834 h 2087"/>
                <a:gd name="T12" fmla="*/ 2930 w 3500"/>
                <a:gd name="T13" fmla="*/ 1670 h 2087"/>
                <a:gd name="T14" fmla="*/ 2828 w 3500"/>
                <a:gd name="T15" fmla="*/ 1550 h 2087"/>
                <a:gd name="T16" fmla="*/ 602 w 3500"/>
                <a:gd name="T17" fmla="*/ 1530 h 2087"/>
                <a:gd name="T18" fmla="*/ 467 w 3500"/>
                <a:gd name="T19" fmla="*/ 1613 h 2087"/>
                <a:gd name="T20" fmla="*/ 428 w 3500"/>
                <a:gd name="T21" fmla="*/ 1771 h 2087"/>
                <a:gd name="T22" fmla="*/ 512 w 3500"/>
                <a:gd name="T23" fmla="*/ 1906 h 2087"/>
                <a:gd name="T24" fmla="*/ 670 w 3500"/>
                <a:gd name="T25" fmla="*/ 1944 h 2087"/>
                <a:gd name="T26" fmla="*/ 805 w 3500"/>
                <a:gd name="T27" fmla="*/ 1860 h 2087"/>
                <a:gd name="T28" fmla="*/ 843 w 3500"/>
                <a:gd name="T29" fmla="*/ 1703 h 2087"/>
                <a:gd name="T30" fmla="*/ 759 w 3500"/>
                <a:gd name="T31" fmla="*/ 1567 h 2087"/>
                <a:gd name="T32" fmla="*/ 139 w 3500"/>
                <a:gd name="T33" fmla="*/ 1305 h 2087"/>
                <a:gd name="T34" fmla="*/ 343 w 3500"/>
                <a:gd name="T35" fmla="*/ 1547 h 2087"/>
                <a:gd name="T36" fmla="*/ 506 w 3500"/>
                <a:gd name="T37" fmla="*/ 1412 h 2087"/>
                <a:gd name="T38" fmla="*/ 724 w 3500"/>
                <a:gd name="T39" fmla="*/ 1398 h 2087"/>
                <a:gd name="T40" fmla="*/ 904 w 3500"/>
                <a:gd name="T41" fmla="*/ 1512 h 2087"/>
                <a:gd name="T42" fmla="*/ 2148 w 3500"/>
                <a:gd name="T43" fmla="*/ 1667 h 2087"/>
                <a:gd name="T44" fmla="*/ 1469 w 3500"/>
                <a:gd name="T45" fmla="*/ 1535 h 2087"/>
                <a:gd name="T46" fmla="*/ 1458 w 3500"/>
                <a:gd name="T47" fmla="*/ 1451 h 2087"/>
                <a:gd name="T48" fmla="*/ 2148 w 3500"/>
                <a:gd name="T49" fmla="*/ 1416 h 2087"/>
                <a:gd name="T50" fmla="*/ 3361 w 3500"/>
                <a:gd name="T51" fmla="*/ 1335 h 2087"/>
                <a:gd name="T52" fmla="*/ 3114 w 3500"/>
                <a:gd name="T53" fmla="*/ 855 h 2087"/>
                <a:gd name="T54" fmla="*/ 2948 w 3500"/>
                <a:gd name="T55" fmla="*/ 327 h 2087"/>
                <a:gd name="T56" fmla="*/ 2287 w 3500"/>
                <a:gd name="T57" fmla="*/ 302 h 2087"/>
                <a:gd name="T58" fmla="*/ 2438 w 3500"/>
                <a:gd name="T59" fmla="*/ 1547 h 2087"/>
                <a:gd name="T60" fmla="*/ 2602 w 3500"/>
                <a:gd name="T61" fmla="*/ 1412 h 2087"/>
                <a:gd name="T62" fmla="*/ 2820 w 3500"/>
                <a:gd name="T63" fmla="*/ 1398 h 2087"/>
                <a:gd name="T64" fmla="*/ 2999 w 3500"/>
                <a:gd name="T65" fmla="*/ 1512 h 2087"/>
                <a:gd name="T66" fmla="*/ 3361 w 3500"/>
                <a:gd name="T67" fmla="*/ 1667 h 2087"/>
                <a:gd name="T68" fmla="*/ 3109 w 3500"/>
                <a:gd name="T69" fmla="*/ 1454 h 2087"/>
                <a:gd name="T70" fmla="*/ 3091 w 3500"/>
                <a:gd name="T71" fmla="*/ 1172 h 2087"/>
                <a:gd name="T72" fmla="*/ 3158 w 3500"/>
                <a:gd name="T73" fmla="*/ 1121 h 2087"/>
                <a:gd name="T74" fmla="*/ 2603 w 3500"/>
                <a:gd name="T75" fmla="*/ 993 h 2087"/>
                <a:gd name="T76" fmla="*/ 2552 w 3500"/>
                <a:gd name="T77" fmla="*/ 926 h 2087"/>
                <a:gd name="T78" fmla="*/ 2148 w 3500"/>
                <a:gd name="T79" fmla="*/ 1166 h 2087"/>
                <a:gd name="T80" fmla="*/ 2236 w 3500"/>
                <a:gd name="T81" fmla="*/ 2 h 2087"/>
                <a:gd name="T82" fmla="*/ 2287 w 3500"/>
                <a:gd name="T83" fmla="*/ 70 h 2087"/>
                <a:gd name="T84" fmla="*/ 2981 w 3500"/>
                <a:gd name="T85" fmla="*/ 186 h 2087"/>
                <a:gd name="T86" fmla="*/ 3120 w 3500"/>
                <a:gd name="T87" fmla="*/ 312 h 2087"/>
                <a:gd name="T88" fmla="*/ 3480 w 3500"/>
                <a:gd name="T89" fmla="*/ 1010 h 2087"/>
                <a:gd name="T90" fmla="*/ 3498 w 3500"/>
                <a:gd name="T91" fmla="*/ 1755 h 2087"/>
                <a:gd name="T92" fmla="*/ 3430 w 3500"/>
                <a:gd name="T93" fmla="*/ 1806 h 2087"/>
                <a:gd name="T94" fmla="*/ 2999 w 3500"/>
                <a:gd name="T95" fmla="*/ 1961 h 2087"/>
                <a:gd name="T96" fmla="*/ 2820 w 3500"/>
                <a:gd name="T97" fmla="*/ 2075 h 2087"/>
                <a:gd name="T98" fmla="*/ 2602 w 3500"/>
                <a:gd name="T99" fmla="*/ 2061 h 2087"/>
                <a:gd name="T100" fmla="*/ 2438 w 3500"/>
                <a:gd name="T101" fmla="*/ 1927 h 2087"/>
                <a:gd name="T102" fmla="*/ 978 w 3500"/>
                <a:gd name="T103" fmla="*/ 1806 h 2087"/>
                <a:gd name="T104" fmla="*/ 874 w 3500"/>
                <a:gd name="T105" fmla="*/ 1992 h 2087"/>
                <a:gd name="T106" fmla="*/ 681 w 3500"/>
                <a:gd name="T107" fmla="*/ 2084 h 2087"/>
                <a:gd name="T108" fmla="*/ 467 w 3500"/>
                <a:gd name="T109" fmla="*/ 2043 h 2087"/>
                <a:gd name="T110" fmla="*/ 321 w 3500"/>
                <a:gd name="T111" fmla="*/ 1889 h 2087"/>
                <a:gd name="T112" fmla="*/ 35 w 3500"/>
                <a:gd name="T113" fmla="*/ 1797 h 2087"/>
                <a:gd name="T114" fmla="*/ 0 w 3500"/>
                <a:gd name="T115" fmla="*/ 70 h 2087"/>
                <a:gd name="T116" fmla="*/ 51 w 3500"/>
                <a:gd name="T117" fmla="*/ 2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00" h="2087">
                  <a:moveTo>
                    <a:pt x="2732" y="1526"/>
                  </a:moveTo>
                  <a:lnTo>
                    <a:pt x="2696" y="1530"/>
                  </a:lnTo>
                  <a:lnTo>
                    <a:pt x="2661" y="1538"/>
                  </a:lnTo>
                  <a:lnTo>
                    <a:pt x="2629" y="1553"/>
                  </a:lnTo>
                  <a:lnTo>
                    <a:pt x="2602" y="1572"/>
                  </a:lnTo>
                  <a:lnTo>
                    <a:pt x="2576" y="1596"/>
                  </a:lnTo>
                  <a:lnTo>
                    <a:pt x="2555" y="1623"/>
                  </a:lnTo>
                  <a:lnTo>
                    <a:pt x="2539" y="1654"/>
                  </a:lnTo>
                  <a:lnTo>
                    <a:pt x="2527" y="1687"/>
                  </a:lnTo>
                  <a:lnTo>
                    <a:pt x="2522" y="1723"/>
                  </a:lnTo>
                  <a:lnTo>
                    <a:pt x="2523" y="1730"/>
                  </a:lnTo>
                  <a:lnTo>
                    <a:pt x="2524" y="1737"/>
                  </a:lnTo>
                  <a:lnTo>
                    <a:pt x="2523" y="1743"/>
                  </a:lnTo>
                  <a:lnTo>
                    <a:pt x="2522" y="1751"/>
                  </a:lnTo>
                  <a:lnTo>
                    <a:pt x="2527" y="1786"/>
                  </a:lnTo>
                  <a:lnTo>
                    <a:pt x="2539" y="1820"/>
                  </a:lnTo>
                  <a:lnTo>
                    <a:pt x="2555" y="1850"/>
                  </a:lnTo>
                  <a:lnTo>
                    <a:pt x="2576" y="1877"/>
                  </a:lnTo>
                  <a:lnTo>
                    <a:pt x="2602" y="1901"/>
                  </a:lnTo>
                  <a:lnTo>
                    <a:pt x="2629" y="1920"/>
                  </a:lnTo>
                  <a:lnTo>
                    <a:pt x="2661" y="1935"/>
                  </a:lnTo>
                  <a:lnTo>
                    <a:pt x="2696" y="1943"/>
                  </a:lnTo>
                  <a:lnTo>
                    <a:pt x="2732" y="1947"/>
                  </a:lnTo>
                  <a:lnTo>
                    <a:pt x="2766" y="1944"/>
                  </a:lnTo>
                  <a:lnTo>
                    <a:pt x="2798" y="1936"/>
                  </a:lnTo>
                  <a:lnTo>
                    <a:pt x="2828" y="1923"/>
                  </a:lnTo>
                  <a:lnTo>
                    <a:pt x="2855" y="1906"/>
                  </a:lnTo>
                  <a:lnTo>
                    <a:pt x="2880" y="1885"/>
                  </a:lnTo>
                  <a:lnTo>
                    <a:pt x="2901" y="1860"/>
                  </a:lnTo>
                  <a:lnTo>
                    <a:pt x="2918" y="1834"/>
                  </a:lnTo>
                  <a:lnTo>
                    <a:pt x="2930" y="1803"/>
                  </a:lnTo>
                  <a:lnTo>
                    <a:pt x="2939" y="1771"/>
                  </a:lnTo>
                  <a:lnTo>
                    <a:pt x="2941" y="1737"/>
                  </a:lnTo>
                  <a:lnTo>
                    <a:pt x="2939" y="1703"/>
                  </a:lnTo>
                  <a:lnTo>
                    <a:pt x="2930" y="1670"/>
                  </a:lnTo>
                  <a:lnTo>
                    <a:pt x="2918" y="1640"/>
                  </a:lnTo>
                  <a:lnTo>
                    <a:pt x="2901" y="1613"/>
                  </a:lnTo>
                  <a:lnTo>
                    <a:pt x="2880" y="1588"/>
                  </a:lnTo>
                  <a:lnTo>
                    <a:pt x="2855" y="1567"/>
                  </a:lnTo>
                  <a:lnTo>
                    <a:pt x="2828" y="1550"/>
                  </a:lnTo>
                  <a:lnTo>
                    <a:pt x="2798" y="1537"/>
                  </a:lnTo>
                  <a:lnTo>
                    <a:pt x="2766" y="1530"/>
                  </a:lnTo>
                  <a:lnTo>
                    <a:pt x="2732" y="1526"/>
                  </a:lnTo>
                  <a:close/>
                  <a:moveTo>
                    <a:pt x="636" y="1526"/>
                  </a:moveTo>
                  <a:lnTo>
                    <a:pt x="602" y="1530"/>
                  </a:lnTo>
                  <a:lnTo>
                    <a:pt x="570" y="1537"/>
                  </a:lnTo>
                  <a:lnTo>
                    <a:pt x="540" y="1550"/>
                  </a:lnTo>
                  <a:lnTo>
                    <a:pt x="512" y="1567"/>
                  </a:lnTo>
                  <a:lnTo>
                    <a:pt x="488" y="1588"/>
                  </a:lnTo>
                  <a:lnTo>
                    <a:pt x="467" y="1613"/>
                  </a:lnTo>
                  <a:lnTo>
                    <a:pt x="450" y="1640"/>
                  </a:lnTo>
                  <a:lnTo>
                    <a:pt x="437" y="1670"/>
                  </a:lnTo>
                  <a:lnTo>
                    <a:pt x="428" y="1703"/>
                  </a:lnTo>
                  <a:lnTo>
                    <a:pt x="426" y="1737"/>
                  </a:lnTo>
                  <a:lnTo>
                    <a:pt x="428" y="1771"/>
                  </a:lnTo>
                  <a:lnTo>
                    <a:pt x="437" y="1803"/>
                  </a:lnTo>
                  <a:lnTo>
                    <a:pt x="450" y="1833"/>
                  </a:lnTo>
                  <a:lnTo>
                    <a:pt x="467" y="1860"/>
                  </a:lnTo>
                  <a:lnTo>
                    <a:pt x="488" y="1885"/>
                  </a:lnTo>
                  <a:lnTo>
                    <a:pt x="512" y="1906"/>
                  </a:lnTo>
                  <a:lnTo>
                    <a:pt x="540" y="1923"/>
                  </a:lnTo>
                  <a:lnTo>
                    <a:pt x="570" y="1936"/>
                  </a:lnTo>
                  <a:lnTo>
                    <a:pt x="602" y="1944"/>
                  </a:lnTo>
                  <a:lnTo>
                    <a:pt x="636" y="1947"/>
                  </a:lnTo>
                  <a:lnTo>
                    <a:pt x="670" y="1944"/>
                  </a:lnTo>
                  <a:lnTo>
                    <a:pt x="702" y="1936"/>
                  </a:lnTo>
                  <a:lnTo>
                    <a:pt x="732" y="1923"/>
                  </a:lnTo>
                  <a:lnTo>
                    <a:pt x="759" y="1906"/>
                  </a:lnTo>
                  <a:lnTo>
                    <a:pt x="784" y="1885"/>
                  </a:lnTo>
                  <a:lnTo>
                    <a:pt x="805" y="1860"/>
                  </a:lnTo>
                  <a:lnTo>
                    <a:pt x="822" y="1833"/>
                  </a:lnTo>
                  <a:lnTo>
                    <a:pt x="835" y="1803"/>
                  </a:lnTo>
                  <a:lnTo>
                    <a:pt x="843" y="1771"/>
                  </a:lnTo>
                  <a:lnTo>
                    <a:pt x="845" y="1737"/>
                  </a:lnTo>
                  <a:lnTo>
                    <a:pt x="843" y="1703"/>
                  </a:lnTo>
                  <a:lnTo>
                    <a:pt x="835" y="1670"/>
                  </a:lnTo>
                  <a:lnTo>
                    <a:pt x="822" y="1640"/>
                  </a:lnTo>
                  <a:lnTo>
                    <a:pt x="805" y="1613"/>
                  </a:lnTo>
                  <a:lnTo>
                    <a:pt x="784" y="1588"/>
                  </a:lnTo>
                  <a:lnTo>
                    <a:pt x="759" y="1567"/>
                  </a:lnTo>
                  <a:lnTo>
                    <a:pt x="732" y="1550"/>
                  </a:lnTo>
                  <a:lnTo>
                    <a:pt x="702" y="1537"/>
                  </a:lnTo>
                  <a:lnTo>
                    <a:pt x="670" y="1530"/>
                  </a:lnTo>
                  <a:lnTo>
                    <a:pt x="636" y="1526"/>
                  </a:lnTo>
                  <a:close/>
                  <a:moveTo>
                    <a:pt x="139" y="1305"/>
                  </a:moveTo>
                  <a:lnTo>
                    <a:pt x="139" y="1667"/>
                  </a:lnTo>
                  <a:lnTo>
                    <a:pt x="294" y="1667"/>
                  </a:lnTo>
                  <a:lnTo>
                    <a:pt x="305" y="1624"/>
                  </a:lnTo>
                  <a:lnTo>
                    <a:pt x="321" y="1584"/>
                  </a:lnTo>
                  <a:lnTo>
                    <a:pt x="343" y="1547"/>
                  </a:lnTo>
                  <a:lnTo>
                    <a:pt x="368" y="1512"/>
                  </a:lnTo>
                  <a:lnTo>
                    <a:pt x="398" y="1481"/>
                  </a:lnTo>
                  <a:lnTo>
                    <a:pt x="431" y="1454"/>
                  </a:lnTo>
                  <a:lnTo>
                    <a:pt x="467" y="1431"/>
                  </a:lnTo>
                  <a:lnTo>
                    <a:pt x="506" y="1412"/>
                  </a:lnTo>
                  <a:lnTo>
                    <a:pt x="547" y="1398"/>
                  </a:lnTo>
                  <a:lnTo>
                    <a:pt x="591" y="1389"/>
                  </a:lnTo>
                  <a:lnTo>
                    <a:pt x="636" y="1387"/>
                  </a:lnTo>
                  <a:lnTo>
                    <a:pt x="681" y="1389"/>
                  </a:lnTo>
                  <a:lnTo>
                    <a:pt x="724" y="1398"/>
                  </a:lnTo>
                  <a:lnTo>
                    <a:pt x="766" y="1412"/>
                  </a:lnTo>
                  <a:lnTo>
                    <a:pt x="805" y="1431"/>
                  </a:lnTo>
                  <a:lnTo>
                    <a:pt x="841" y="1454"/>
                  </a:lnTo>
                  <a:lnTo>
                    <a:pt x="874" y="1481"/>
                  </a:lnTo>
                  <a:lnTo>
                    <a:pt x="904" y="1512"/>
                  </a:lnTo>
                  <a:lnTo>
                    <a:pt x="929" y="1547"/>
                  </a:lnTo>
                  <a:lnTo>
                    <a:pt x="950" y="1584"/>
                  </a:lnTo>
                  <a:lnTo>
                    <a:pt x="966" y="1624"/>
                  </a:lnTo>
                  <a:lnTo>
                    <a:pt x="978" y="1667"/>
                  </a:lnTo>
                  <a:lnTo>
                    <a:pt x="2148" y="1667"/>
                  </a:lnTo>
                  <a:lnTo>
                    <a:pt x="2148" y="1556"/>
                  </a:lnTo>
                  <a:lnTo>
                    <a:pt x="1519" y="1556"/>
                  </a:lnTo>
                  <a:lnTo>
                    <a:pt x="1500" y="1553"/>
                  </a:lnTo>
                  <a:lnTo>
                    <a:pt x="1483" y="1547"/>
                  </a:lnTo>
                  <a:lnTo>
                    <a:pt x="1469" y="1535"/>
                  </a:lnTo>
                  <a:lnTo>
                    <a:pt x="1458" y="1521"/>
                  </a:lnTo>
                  <a:lnTo>
                    <a:pt x="1451" y="1504"/>
                  </a:lnTo>
                  <a:lnTo>
                    <a:pt x="1449" y="1486"/>
                  </a:lnTo>
                  <a:lnTo>
                    <a:pt x="1451" y="1467"/>
                  </a:lnTo>
                  <a:lnTo>
                    <a:pt x="1458" y="1451"/>
                  </a:lnTo>
                  <a:lnTo>
                    <a:pt x="1469" y="1436"/>
                  </a:lnTo>
                  <a:lnTo>
                    <a:pt x="1483" y="1425"/>
                  </a:lnTo>
                  <a:lnTo>
                    <a:pt x="1500" y="1419"/>
                  </a:lnTo>
                  <a:lnTo>
                    <a:pt x="1519" y="1416"/>
                  </a:lnTo>
                  <a:lnTo>
                    <a:pt x="2148" y="1416"/>
                  </a:lnTo>
                  <a:lnTo>
                    <a:pt x="2148" y="1305"/>
                  </a:lnTo>
                  <a:lnTo>
                    <a:pt x="139" y="1305"/>
                  </a:lnTo>
                  <a:close/>
                  <a:moveTo>
                    <a:pt x="3227" y="1261"/>
                  </a:moveTo>
                  <a:lnTo>
                    <a:pt x="3227" y="1335"/>
                  </a:lnTo>
                  <a:lnTo>
                    <a:pt x="3361" y="1335"/>
                  </a:lnTo>
                  <a:lnTo>
                    <a:pt x="3361" y="1261"/>
                  </a:lnTo>
                  <a:lnTo>
                    <a:pt x="3227" y="1261"/>
                  </a:lnTo>
                  <a:close/>
                  <a:moveTo>
                    <a:pt x="2691" y="302"/>
                  </a:moveTo>
                  <a:lnTo>
                    <a:pt x="2691" y="855"/>
                  </a:lnTo>
                  <a:lnTo>
                    <a:pt x="3114" y="855"/>
                  </a:lnTo>
                  <a:lnTo>
                    <a:pt x="3012" y="418"/>
                  </a:lnTo>
                  <a:lnTo>
                    <a:pt x="3003" y="389"/>
                  </a:lnTo>
                  <a:lnTo>
                    <a:pt x="2989" y="365"/>
                  </a:lnTo>
                  <a:lnTo>
                    <a:pt x="2971" y="344"/>
                  </a:lnTo>
                  <a:lnTo>
                    <a:pt x="2948" y="327"/>
                  </a:lnTo>
                  <a:lnTo>
                    <a:pt x="2923" y="313"/>
                  </a:lnTo>
                  <a:lnTo>
                    <a:pt x="2897" y="305"/>
                  </a:lnTo>
                  <a:lnTo>
                    <a:pt x="2867" y="302"/>
                  </a:lnTo>
                  <a:lnTo>
                    <a:pt x="2691" y="302"/>
                  </a:lnTo>
                  <a:close/>
                  <a:moveTo>
                    <a:pt x="2287" y="302"/>
                  </a:moveTo>
                  <a:lnTo>
                    <a:pt x="2287" y="1667"/>
                  </a:lnTo>
                  <a:lnTo>
                    <a:pt x="2390" y="1667"/>
                  </a:lnTo>
                  <a:lnTo>
                    <a:pt x="2401" y="1624"/>
                  </a:lnTo>
                  <a:lnTo>
                    <a:pt x="2417" y="1584"/>
                  </a:lnTo>
                  <a:lnTo>
                    <a:pt x="2438" y="1547"/>
                  </a:lnTo>
                  <a:lnTo>
                    <a:pt x="2464" y="1512"/>
                  </a:lnTo>
                  <a:lnTo>
                    <a:pt x="2493" y="1481"/>
                  </a:lnTo>
                  <a:lnTo>
                    <a:pt x="2526" y="1454"/>
                  </a:lnTo>
                  <a:lnTo>
                    <a:pt x="2562" y="1431"/>
                  </a:lnTo>
                  <a:lnTo>
                    <a:pt x="2602" y="1412"/>
                  </a:lnTo>
                  <a:lnTo>
                    <a:pt x="2643" y="1398"/>
                  </a:lnTo>
                  <a:lnTo>
                    <a:pt x="2687" y="1389"/>
                  </a:lnTo>
                  <a:lnTo>
                    <a:pt x="2732" y="1387"/>
                  </a:lnTo>
                  <a:lnTo>
                    <a:pt x="2777" y="1389"/>
                  </a:lnTo>
                  <a:lnTo>
                    <a:pt x="2820" y="1398"/>
                  </a:lnTo>
                  <a:lnTo>
                    <a:pt x="2862" y="1412"/>
                  </a:lnTo>
                  <a:lnTo>
                    <a:pt x="2901" y="1431"/>
                  </a:lnTo>
                  <a:lnTo>
                    <a:pt x="2937" y="1454"/>
                  </a:lnTo>
                  <a:lnTo>
                    <a:pt x="2970" y="1481"/>
                  </a:lnTo>
                  <a:lnTo>
                    <a:pt x="2999" y="1512"/>
                  </a:lnTo>
                  <a:lnTo>
                    <a:pt x="3025" y="1547"/>
                  </a:lnTo>
                  <a:lnTo>
                    <a:pt x="3046" y="1584"/>
                  </a:lnTo>
                  <a:lnTo>
                    <a:pt x="3062" y="1624"/>
                  </a:lnTo>
                  <a:lnTo>
                    <a:pt x="3074" y="1667"/>
                  </a:lnTo>
                  <a:lnTo>
                    <a:pt x="3361" y="1667"/>
                  </a:lnTo>
                  <a:lnTo>
                    <a:pt x="3361" y="1474"/>
                  </a:lnTo>
                  <a:lnTo>
                    <a:pt x="3158" y="1474"/>
                  </a:lnTo>
                  <a:lnTo>
                    <a:pt x="3139" y="1472"/>
                  </a:lnTo>
                  <a:lnTo>
                    <a:pt x="3123" y="1465"/>
                  </a:lnTo>
                  <a:lnTo>
                    <a:pt x="3109" y="1454"/>
                  </a:lnTo>
                  <a:lnTo>
                    <a:pt x="3098" y="1440"/>
                  </a:lnTo>
                  <a:lnTo>
                    <a:pt x="3091" y="1423"/>
                  </a:lnTo>
                  <a:lnTo>
                    <a:pt x="3088" y="1405"/>
                  </a:lnTo>
                  <a:lnTo>
                    <a:pt x="3088" y="1191"/>
                  </a:lnTo>
                  <a:lnTo>
                    <a:pt x="3091" y="1172"/>
                  </a:lnTo>
                  <a:lnTo>
                    <a:pt x="3098" y="1155"/>
                  </a:lnTo>
                  <a:lnTo>
                    <a:pt x="3109" y="1141"/>
                  </a:lnTo>
                  <a:lnTo>
                    <a:pt x="3123" y="1131"/>
                  </a:lnTo>
                  <a:lnTo>
                    <a:pt x="3139" y="1123"/>
                  </a:lnTo>
                  <a:lnTo>
                    <a:pt x="3158" y="1121"/>
                  </a:lnTo>
                  <a:lnTo>
                    <a:pt x="3361" y="1121"/>
                  </a:lnTo>
                  <a:lnTo>
                    <a:pt x="3361" y="1099"/>
                  </a:lnTo>
                  <a:lnTo>
                    <a:pt x="3184" y="996"/>
                  </a:lnTo>
                  <a:lnTo>
                    <a:pt x="2622" y="996"/>
                  </a:lnTo>
                  <a:lnTo>
                    <a:pt x="2603" y="993"/>
                  </a:lnTo>
                  <a:lnTo>
                    <a:pt x="2586" y="986"/>
                  </a:lnTo>
                  <a:lnTo>
                    <a:pt x="2572" y="976"/>
                  </a:lnTo>
                  <a:lnTo>
                    <a:pt x="2561" y="961"/>
                  </a:lnTo>
                  <a:lnTo>
                    <a:pt x="2554" y="945"/>
                  </a:lnTo>
                  <a:lnTo>
                    <a:pt x="2552" y="926"/>
                  </a:lnTo>
                  <a:lnTo>
                    <a:pt x="2552" y="302"/>
                  </a:lnTo>
                  <a:lnTo>
                    <a:pt x="2287" y="302"/>
                  </a:lnTo>
                  <a:close/>
                  <a:moveTo>
                    <a:pt x="139" y="141"/>
                  </a:moveTo>
                  <a:lnTo>
                    <a:pt x="139" y="1166"/>
                  </a:lnTo>
                  <a:lnTo>
                    <a:pt x="2148" y="1166"/>
                  </a:lnTo>
                  <a:lnTo>
                    <a:pt x="2148" y="141"/>
                  </a:lnTo>
                  <a:lnTo>
                    <a:pt x="139" y="141"/>
                  </a:lnTo>
                  <a:close/>
                  <a:moveTo>
                    <a:pt x="70" y="0"/>
                  </a:moveTo>
                  <a:lnTo>
                    <a:pt x="2217" y="0"/>
                  </a:lnTo>
                  <a:lnTo>
                    <a:pt x="2236" y="2"/>
                  </a:lnTo>
                  <a:lnTo>
                    <a:pt x="2252" y="10"/>
                  </a:lnTo>
                  <a:lnTo>
                    <a:pt x="2267" y="20"/>
                  </a:lnTo>
                  <a:lnTo>
                    <a:pt x="2277" y="35"/>
                  </a:lnTo>
                  <a:lnTo>
                    <a:pt x="2285" y="51"/>
                  </a:lnTo>
                  <a:lnTo>
                    <a:pt x="2287" y="70"/>
                  </a:lnTo>
                  <a:lnTo>
                    <a:pt x="2287" y="163"/>
                  </a:lnTo>
                  <a:lnTo>
                    <a:pt x="2867" y="163"/>
                  </a:lnTo>
                  <a:lnTo>
                    <a:pt x="2907" y="165"/>
                  </a:lnTo>
                  <a:lnTo>
                    <a:pt x="2945" y="174"/>
                  </a:lnTo>
                  <a:lnTo>
                    <a:pt x="2981" y="186"/>
                  </a:lnTo>
                  <a:lnTo>
                    <a:pt x="3015" y="203"/>
                  </a:lnTo>
                  <a:lnTo>
                    <a:pt x="3046" y="225"/>
                  </a:lnTo>
                  <a:lnTo>
                    <a:pt x="3075" y="250"/>
                  </a:lnTo>
                  <a:lnTo>
                    <a:pt x="3099" y="280"/>
                  </a:lnTo>
                  <a:lnTo>
                    <a:pt x="3120" y="312"/>
                  </a:lnTo>
                  <a:lnTo>
                    <a:pt x="3136" y="348"/>
                  </a:lnTo>
                  <a:lnTo>
                    <a:pt x="3148" y="386"/>
                  </a:lnTo>
                  <a:lnTo>
                    <a:pt x="3263" y="880"/>
                  </a:lnTo>
                  <a:lnTo>
                    <a:pt x="3465" y="998"/>
                  </a:lnTo>
                  <a:lnTo>
                    <a:pt x="3480" y="1010"/>
                  </a:lnTo>
                  <a:lnTo>
                    <a:pt x="3490" y="1023"/>
                  </a:lnTo>
                  <a:lnTo>
                    <a:pt x="3498" y="1040"/>
                  </a:lnTo>
                  <a:lnTo>
                    <a:pt x="3500" y="1058"/>
                  </a:lnTo>
                  <a:lnTo>
                    <a:pt x="3500" y="1737"/>
                  </a:lnTo>
                  <a:lnTo>
                    <a:pt x="3498" y="1755"/>
                  </a:lnTo>
                  <a:lnTo>
                    <a:pt x="3490" y="1772"/>
                  </a:lnTo>
                  <a:lnTo>
                    <a:pt x="3480" y="1786"/>
                  </a:lnTo>
                  <a:lnTo>
                    <a:pt x="3465" y="1797"/>
                  </a:lnTo>
                  <a:lnTo>
                    <a:pt x="3449" y="1804"/>
                  </a:lnTo>
                  <a:lnTo>
                    <a:pt x="3430" y="1806"/>
                  </a:lnTo>
                  <a:lnTo>
                    <a:pt x="3074" y="1806"/>
                  </a:lnTo>
                  <a:lnTo>
                    <a:pt x="3062" y="1849"/>
                  </a:lnTo>
                  <a:lnTo>
                    <a:pt x="3046" y="1889"/>
                  </a:lnTo>
                  <a:lnTo>
                    <a:pt x="3025" y="1927"/>
                  </a:lnTo>
                  <a:lnTo>
                    <a:pt x="2999" y="1961"/>
                  </a:lnTo>
                  <a:lnTo>
                    <a:pt x="2970" y="1992"/>
                  </a:lnTo>
                  <a:lnTo>
                    <a:pt x="2937" y="2020"/>
                  </a:lnTo>
                  <a:lnTo>
                    <a:pt x="2901" y="2043"/>
                  </a:lnTo>
                  <a:lnTo>
                    <a:pt x="2862" y="2061"/>
                  </a:lnTo>
                  <a:lnTo>
                    <a:pt x="2820" y="2075"/>
                  </a:lnTo>
                  <a:lnTo>
                    <a:pt x="2777" y="2084"/>
                  </a:lnTo>
                  <a:lnTo>
                    <a:pt x="2732" y="2087"/>
                  </a:lnTo>
                  <a:lnTo>
                    <a:pt x="2687" y="2084"/>
                  </a:lnTo>
                  <a:lnTo>
                    <a:pt x="2643" y="2075"/>
                  </a:lnTo>
                  <a:lnTo>
                    <a:pt x="2602" y="2061"/>
                  </a:lnTo>
                  <a:lnTo>
                    <a:pt x="2562" y="2043"/>
                  </a:lnTo>
                  <a:lnTo>
                    <a:pt x="2526" y="2020"/>
                  </a:lnTo>
                  <a:lnTo>
                    <a:pt x="2493" y="1992"/>
                  </a:lnTo>
                  <a:lnTo>
                    <a:pt x="2464" y="1961"/>
                  </a:lnTo>
                  <a:lnTo>
                    <a:pt x="2438" y="1927"/>
                  </a:lnTo>
                  <a:lnTo>
                    <a:pt x="2417" y="1889"/>
                  </a:lnTo>
                  <a:lnTo>
                    <a:pt x="2401" y="1849"/>
                  </a:lnTo>
                  <a:lnTo>
                    <a:pt x="2390" y="1806"/>
                  </a:lnTo>
                  <a:lnTo>
                    <a:pt x="2390" y="1806"/>
                  </a:lnTo>
                  <a:lnTo>
                    <a:pt x="978" y="1806"/>
                  </a:lnTo>
                  <a:lnTo>
                    <a:pt x="966" y="1849"/>
                  </a:lnTo>
                  <a:lnTo>
                    <a:pt x="950" y="1889"/>
                  </a:lnTo>
                  <a:lnTo>
                    <a:pt x="929" y="1927"/>
                  </a:lnTo>
                  <a:lnTo>
                    <a:pt x="904" y="1961"/>
                  </a:lnTo>
                  <a:lnTo>
                    <a:pt x="874" y="1992"/>
                  </a:lnTo>
                  <a:lnTo>
                    <a:pt x="841" y="2020"/>
                  </a:lnTo>
                  <a:lnTo>
                    <a:pt x="805" y="2043"/>
                  </a:lnTo>
                  <a:lnTo>
                    <a:pt x="766" y="2061"/>
                  </a:lnTo>
                  <a:lnTo>
                    <a:pt x="724" y="2075"/>
                  </a:lnTo>
                  <a:lnTo>
                    <a:pt x="681" y="2084"/>
                  </a:lnTo>
                  <a:lnTo>
                    <a:pt x="636" y="2087"/>
                  </a:lnTo>
                  <a:lnTo>
                    <a:pt x="591" y="2084"/>
                  </a:lnTo>
                  <a:lnTo>
                    <a:pt x="547" y="2075"/>
                  </a:lnTo>
                  <a:lnTo>
                    <a:pt x="506" y="2061"/>
                  </a:lnTo>
                  <a:lnTo>
                    <a:pt x="467" y="2043"/>
                  </a:lnTo>
                  <a:lnTo>
                    <a:pt x="431" y="2020"/>
                  </a:lnTo>
                  <a:lnTo>
                    <a:pt x="398" y="1992"/>
                  </a:lnTo>
                  <a:lnTo>
                    <a:pt x="368" y="1961"/>
                  </a:lnTo>
                  <a:lnTo>
                    <a:pt x="343" y="1927"/>
                  </a:lnTo>
                  <a:lnTo>
                    <a:pt x="321" y="1889"/>
                  </a:lnTo>
                  <a:lnTo>
                    <a:pt x="305" y="1849"/>
                  </a:lnTo>
                  <a:lnTo>
                    <a:pt x="294" y="1806"/>
                  </a:lnTo>
                  <a:lnTo>
                    <a:pt x="70" y="1806"/>
                  </a:lnTo>
                  <a:lnTo>
                    <a:pt x="51" y="1804"/>
                  </a:lnTo>
                  <a:lnTo>
                    <a:pt x="35" y="1797"/>
                  </a:lnTo>
                  <a:lnTo>
                    <a:pt x="20" y="1786"/>
                  </a:lnTo>
                  <a:lnTo>
                    <a:pt x="10" y="1772"/>
                  </a:lnTo>
                  <a:lnTo>
                    <a:pt x="2" y="1755"/>
                  </a:lnTo>
                  <a:lnTo>
                    <a:pt x="0" y="1737"/>
                  </a:lnTo>
                  <a:lnTo>
                    <a:pt x="0" y="70"/>
                  </a:lnTo>
                  <a:lnTo>
                    <a:pt x="2" y="51"/>
                  </a:lnTo>
                  <a:lnTo>
                    <a:pt x="10" y="35"/>
                  </a:lnTo>
                  <a:lnTo>
                    <a:pt x="20" y="20"/>
                  </a:lnTo>
                  <a:lnTo>
                    <a:pt x="35" y="10"/>
                  </a:lnTo>
                  <a:lnTo>
                    <a:pt x="51"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51"/>
            <p:cNvSpPr>
              <a:spLocks/>
            </p:cNvSpPr>
            <p:nvPr/>
          </p:nvSpPr>
          <p:spPr bwMode="auto">
            <a:xfrm>
              <a:off x="11164888" y="4570413"/>
              <a:ext cx="30163" cy="22225"/>
            </a:xfrm>
            <a:custGeom>
              <a:avLst/>
              <a:gdLst>
                <a:gd name="T0" fmla="*/ 69 w 197"/>
                <a:gd name="T1" fmla="*/ 0 h 140"/>
                <a:gd name="T2" fmla="*/ 128 w 197"/>
                <a:gd name="T3" fmla="*/ 0 h 140"/>
                <a:gd name="T4" fmla="*/ 146 w 197"/>
                <a:gd name="T5" fmla="*/ 3 h 140"/>
                <a:gd name="T6" fmla="*/ 163 w 197"/>
                <a:gd name="T7" fmla="*/ 9 h 140"/>
                <a:gd name="T8" fmla="*/ 177 w 197"/>
                <a:gd name="T9" fmla="*/ 20 h 140"/>
                <a:gd name="T10" fmla="*/ 188 w 197"/>
                <a:gd name="T11" fmla="*/ 35 h 140"/>
                <a:gd name="T12" fmla="*/ 195 w 197"/>
                <a:gd name="T13" fmla="*/ 51 h 140"/>
                <a:gd name="T14" fmla="*/ 197 w 197"/>
                <a:gd name="T15" fmla="*/ 70 h 140"/>
                <a:gd name="T16" fmla="*/ 195 w 197"/>
                <a:gd name="T17" fmla="*/ 88 h 140"/>
                <a:gd name="T18" fmla="*/ 188 w 197"/>
                <a:gd name="T19" fmla="*/ 105 h 140"/>
                <a:gd name="T20" fmla="*/ 177 w 197"/>
                <a:gd name="T21" fmla="*/ 119 h 140"/>
                <a:gd name="T22" fmla="*/ 163 w 197"/>
                <a:gd name="T23" fmla="*/ 131 h 140"/>
                <a:gd name="T24" fmla="*/ 146 w 197"/>
                <a:gd name="T25" fmla="*/ 137 h 140"/>
                <a:gd name="T26" fmla="*/ 128 w 197"/>
                <a:gd name="T27" fmla="*/ 140 h 140"/>
                <a:gd name="T28" fmla="*/ 69 w 197"/>
                <a:gd name="T29" fmla="*/ 140 h 140"/>
                <a:gd name="T30" fmla="*/ 51 w 197"/>
                <a:gd name="T31" fmla="*/ 137 h 140"/>
                <a:gd name="T32" fmla="*/ 34 w 197"/>
                <a:gd name="T33" fmla="*/ 131 h 140"/>
                <a:gd name="T34" fmla="*/ 20 w 197"/>
                <a:gd name="T35" fmla="*/ 119 h 140"/>
                <a:gd name="T36" fmla="*/ 10 w 197"/>
                <a:gd name="T37" fmla="*/ 105 h 140"/>
                <a:gd name="T38" fmla="*/ 2 w 197"/>
                <a:gd name="T39" fmla="*/ 88 h 140"/>
                <a:gd name="T40" fmla="*/ 0 w 197"/>
                <a:gd name="T41" fmla="*/ 70 h 140"/>
                <a:gd name="T42" fmla="*/ 2 w 197"/>
                <a:gd name="T43" fmla="*/ 51 h 140"/>
                <a:gd name="T44" fmla="*/ 10 w 197"/>
                <a:gd name="T45" fmla="*/ 35 h 140"/>
                <a:gd name="T46" fmla="*/ 20 w 197"/>
                <a:gd name="T47" fmla="*/ 20 h 140"/>
                <a:gd name="T48" fmla="*/ 34 w 197"/>
                <a:gd name="T49" fmla="*/ 9 h 140"/>
                <a:gd name="T50" fmla="*/ 51 w 197"/>
                <a:gd name="T51" fmla="*/ 3 h 140"/>
                <a:gd name="T52" fmla="*/ 69 w 197"/>
                <a:gd name="T5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7" h="140">
                  <a:moveTo>
                    <a:pt x="69" y="0"/>
                  </a:moveTo>
                  <a:lnTo>
                    <a:pt x="128" y="0"/>
                  </a:lnTo>
                  <a:lnTo>
                    <a:pt x="146" y="3"/>
                  </a:lnTo>
                  <a:lnTo>
                    <a:pt x="163" y="9"/>
                  </a:lnTo>
                  <a:lnTo>
                    <a:pt x="177" y="20"/>
                  </a:lnTo>
                  <a:lnTo>
                    <a:pt x="188" y="35"/>
                  </a:lnTo>
                  <a:lnTo>
                    <a:pt x="195" y="51"/>
                  </a:lnTo>
                  <a:lnTo>
                    <a:pt x="197" y="70"/>
                  </a:lnTo>
                  <a:lnTo>
                    <a:pt x="195" y="88"/>
                  </a:lnTo>
                  <a:lnTo>
                    <a:pt x="188" y="105"/>
                  </a:lnTo>
                  <a:lnTo>
                    <a:pt x="177" y="119"/>
                  </a:lnTo>
                  <a:lnTo>
                    <a:pt x="163" y="131"/>
                  </a:lnTo>
                  <a:lnTo>
                    <a:pt x="146" y="137"/>
                  </a:lnTo>
                  <a:lnTo>
                    <a:pt x="128" y="140"/>
                  </a:lnTo>
                  <a:lnTo>
                    <a:pt x="69" y="140"/>
                  </a:lnTo>
                  <a:lnTo>
                    <a:pt x="51" y="137"/>
                  </a:lnTo>
                  <a:lnTo>
                    <a:pt x="34" y="131"/>
                  </a:lnTo>
                  <a:lnTo>
                    <a:pt x="20" y="119"/>
                  </a:lnTo>
                  <a:lnTo>
                    <a:pt x="10" y="105"/>
                  </a:lnTo>
                  <a:lnTo>
                    <a:pt x="2" y="88"/>
                  </a:lnTo>
                  <a:lnTo>
                    <a:pt x="0" y="70"/>
                  </a:lnTo>
                  <a:lnTo>
                    <a:pt x="2" y="51"/>
                  </a:lnTo>
                  <a:lnTo>
                    <a:pt x="10" y="35"/>
                  </a:lnTo>
                  <a:lnTo>
                    <a:pt x="20" y="20"/>
                  </a:lnTo>
                  <a:lnTo>
                    <a:pt x="34" y="9"/>
                  </a:lnTo>
                  <a:lnTo>
                    <a:pt x="51" y="3"/>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EE6"/>
        </a:solidFill>
        <a:effectLst/>
      </p:bgPr>
    </p:bg>
    <p:spTree>
      <p:nvGrpSpPr>
        <p:cNvPr id="1" name=""/>
        <p:cNvGrpSpPr/>
        <p:nvPr/>
      </p:nvGrpSpPr>
      <p:grpSpPr>
        <a:xfrm>
          <a:off x="0" y="0"/>
          <a:ext cx="0" cy="0"/>
          <a:chOff x="0" y="0"/>
          <a:chExt cx="0" cy="0"/>
        </a:xfrm>
      </p:grpSpPr>
      <p:sp>
        <p:nvSpPr>
          <p:cNvPr id="2" name="AutoShape 2"/>
          <p:cNvSpPr/>
          <p:nvPr/>
        </p:nvSpPr>
        <p:spPr>
          <a:xfrm>
            <a:off x="0" y="0"/>
            <a:ext cx="7787759" cy="10287000"/>
          </a:xfrm>
          <a:prstGeom prst="rect">
            <a:avLst/>
          </a:prstGeom>
          <a:solidFill>
            <a:srgbClr val="0097B2"/>
          </a:solidFill>
        </p:spPr>
      </p:sp>
      <p:sp>
        <p:nvSpPr>
          <p:cNvPr id="3" name="AutoShape 3"/>
          <p:cNvSpPr/>
          <p:nvPr/>
        </p:nvSpPr>
        <p:spPr>
          <a:xfrm>
            <a:off x="1028700" y="1028700"/>
            <a:ext cx="2743200" cy="207818"/>
          </a:xfrm>
          <a:prstGeom prst="rect">
            <a:avLst/>
          </a:prstGeom>
          <a:solidFill>
            <a:srgbClr val="F8CF2C"/>
          </a:solidFill>
        </p:spPr>
      </p:sp>
      <p:sp>
        <p:nvSpPr>
          <p:cNvPr id="4" name="AutoShape 4"/>
          <p:cNvSpPr/>
          <p:nvPr/>
        </p:nvSpPr>
        <p:spPr>
          <a:xfrm>
            <a:off x="8320578" y="2079559"/>
            <a:ext cx="1346078" cy="1311341"/>
          </a:xfrm>
          <a:prstGeom prst="rect">
            <a:avLst/>
          </a:prstGeom>
          <a:solidFill>
            <a:srgbClr val="F8CF2C"/>
          </a:solidFill>
        </p:spPr>
      </p:sp>
      <p:sp>
        <p:nvSpPr>
          <p:cNvPr id="5" name="AutoShape 5"/>
          <p:cNvSpPr/>
          <p:nvPr/>
        </p:nvSpPr>
        <p:spPr>
          <a:xfrm>
            <a:off x="10200889" y="2079559"/>
            <a:ext cx="876300" cy="131618"/>
          </a:xfrm>
          <a:prstGeom prst="rect">
            <a:avLst/>
          </a:prstGeom>
          <a:solidFill>
            <a:srgbClr val="F8CF2C"/>
          </a:solidFill>
        </p:spPr>
      </p:sp>
      <p:sp>
        <p:nvSpPr>
          <p:cNvPr id="6" name="AutoShape 6"/>
          <p:cNvSpPr/>
          <p:nvPr/>
        </p:nvSpPr>
        <p:spPr>
          <a:xfrm>
            <a:off x="10200889" y="7718359"/>
            <a:ext cx="876300" cy="131618"/>
          </a:xfrm>
          <a:prstGeom prst="rect">
            <a:avLst/>
          </a:prstGeom>
          <a:solidFill>
            <a:srgbClr val="F8CF2C"/>
          </a:solidFill>
        </p:spPr>
      </p:sp>
      <p:sp>
        <p:nvSpPr>
          <p:cNvPr id="7" name="AutoShape 7"/>
          <p:cNvSpPr/>
          <p:nvPr/>
        </p:nvSpPr>
        <p:spPr>
          <a:xfrm>
            <a:off x="10200889" y="4931426"/>
            <a:ext cx="876300" cy="131618"/>
          </a:xfrm>
          <a:prstGeom prst="rect">
            <a:avLst/>
          </a:prstGeom>
          <a:solidFill>
            <a:srgbClr val="F8CF2C"/>
          </a:solidFill>
        </p:spPr>
      </p:sp>
      <p:sp>
        <p:nvSpPr>
          <p:cNvPr id="10" name="AutoShape 10"/>
          <p:cNvSpPr/>
          <p:nvPr/>
        </p:nvSpPr>
        <p:spPr>
          <a:xfrm>
            <a:off x="8320578" y="7718359"/>
            <a:ext cx="1346078" cy="1311341"/>
          </a:xfrm>
          <a:prstGeom prst="rect">
            <a:avLst/>
          </a:prstGeom>
          <a:solidFill>
            <a:srgbClr val="F8CF2C"/>
          </a:solidFill>
        </p:spPr>
      </p:sp>
      <p:sp>
        <p:nvSpPr>
          <p:cNvPr id="12" name="AutoShape 12"/>
          <p:cNvSpPr/>
          <p:nvPr/>
        </p:nvSpPr>
        <p:spPr>
          <a:xfrm>
            <a:off x="8320578" y="4931426"/>
            <a:ext cx="1346078" cy="1311341"/>
          </a:xfrm>
          <a:prstGeom prst="rect">
            <a:avLst/>
          </a:prstGeom>
          <a:solidFill>
            <a:srgbClr val="F8CF2C"/>
          </a:solidFill>
        </p:spPr>
      </p:sp>
      <p:sp>
        <p:nvSpPr>
          <p:cNvPr id="17" name="Freeform 17"/>
          <p:cNvSpPr/>
          <p:nvPr/>
        </p:nvSpPr>
        <p:spPr>
          <a:xfrm>
            <a:off x="1028701" y="7658100"/>
            <a:ext cx="2019300" cy="2197877"/>
          </a:xfrm>
          <a:custGeom>
            <a:avLst/>
            <a:gdLst/>
            <a:ahLst/>
            <a:cxnLst/>
            <a:rect l="l" t="t" r="r" b="b"/>
            <a:pathLst>
              <a:path w="2783573" h="3029739">
                <a:moveTo>
                  <a:pt x="0" y="0"/>
                </a:moveTo>
                <a:lnTo>
                  <a:pt x="2783573" y="0"/>
                </a:lnTo>
                <a:lnTo>
                  <a:pt x="2783573" y="3029739"/>
                </a:lnTo>
                <a:lnTo>
                  <a:pt x="0" y="3029739"/>
                </a:lnTo>
                <a:lnTo>
                  <a:pt x="0" y="0"/>
                </a:lnTo>
                <a:close/>
              </a:path>
            </a:pathLst>
          </a:custGeom>
          <a:blipFill>
            <a:blip r:embed="rId3">
              <a:extLst>
                <a:ext uri="{96DAC541-7B7A-43D3-8B79-37D633B846F1}">
                  <asvg:svgBlip xmlns="" xmlns:asvg="http://schemas.microsoft.com/office/drawing/2016/SVG/main" r:embed="rId9"/>
                </a:ext>
              </a:extLst>
            </a:blip>
            <a:stretch>
              <a:fillRect/>
            </a:stretch>
          </a:blipFill>
        </p:spPr>
      </p:sp>
      <p:sp>
        <p:nvSpPr>
          <p:cNvPr id="20" name="TextBox 20"/>
          <p:cNvSpPr txBox="1"/>
          <p:nvPr/>
        </p:nvSpPr>
        <p:spPr>
          <a:xfrm>
            <a:off x="10200889" y="7936394"/>
            <a:ext cx="7629911" cy="1744067"/>
          </a:xfrm>
          <a:prstGeom prst="rect">
            <a:avLst/>
          </a:prstGeom>
        </p:spPr>
        <p:txBody>
          <a:bodyPr wrap="square" lIns="0" tIns="0" rIns="0" bIns="0" rtlCol="0" anchor="t">
            <a:spAutoFit/>
          </a:bodyPr>
          <a:lstStyle/>
          <a:p>
            <a:pPr>
              <a:lnSpc>
                <a:spcPts val="3359"/>
              </a:lnSpc>
            </a:pPr>
            <a:r>
              <a:rPr lang="kk-KZ" sz="2400" b="1" dirty="0"/>
              <a:t>Аулаларды ағымдағы түрде жөндеу, сондай-ақ балалардың ойын орындарын және спорт алаңдарын орнатып, жөндеу жұмыстарын жүргізу -    </a:t>
            </a:r>
            <a:r>
              <a:rPr lang="kk-KZ" sz="2400" b="1" i="1" dirty="0"/>
              <a:t>(608  млн. теңге, 2026 ж., шілде)</a:t>
            </a:r>
            <a:endParaRPr lang="ru-RU" sz="2400" b="1" spc="71" dirty="0">
              <a:solidFill>
                <a:srgbClr val="252827"/>
              </a:solidFill>
              <a:ea typeface="Lora Bold"/>
              <a:cs typeface="Lora Bold"/>
              <a:sym typeface="Lora Bold"/>
            </a:endParaRPr>
          </a:p>
        </p:txBody>
      </p:sp>
      <p:sp>
        <p:nvSpPr>
          <p:cNvPr id="21" name="TextBox 21"/>
          <p:cNvSpPr txBox="1"/>
          <p:nvPr/>
        </p:nvSpPr>
        <p:spPr>
          <a:xfrm>
            <a:off x="10200889" y="5217086"/>
            <a:ext cx="8087111" cy="692497"/>
          </a:xfrm>
          <a:prstGeom prst="rect">
            <a:avLst/>
          </a:prstGeom>
        </p:spPr>
        <p:txBody>
          <a:bodyPr lIns="0" tIns="0" rIns="0" bIns="0" rtlCol="0" anchor="t">
            <a:spAutoFit/>
          </a:bodyPr>
          <a:lstStyle/>
          <a:p>
            <a:pPr>
              <a:lnSpc>
                <a:spcPts val="2660"/>
              </a:lnSpc>
            </a:pPr>
            <a:r>
              <a:rPr lang="kk-KZ" sz="2400" b="1" dirty="0"/>
              <a:t>тұрғын үй орамының ішкі жолдарындағы шұңқырларды жөндеу – </a:t>
            </a:r>
            <a:r>
              <a:rPr lang="kk-KZ" sz="2400" b="1" i="1" dirty="0"/>
              <a:t>(50 млн теңге, 2026 ж., шілде)</a:t>
            </a:r>
            <a:endParaRPr lang="en-US" sz="2400" b="1" spc="57" dirty="0">
              <a:solidFill>
                <a:srgbClr val="252827"/>
              </a:solidFill>
              <a:ea typeface="Lora Bold"/>
              <a:cs typeface="Lora Bold"/>
              <a:sym typeface="Lora Bold"/>
            </a:endParaRPr>
          </a:p>
        </p:txBody>
      </p:sp>
      <p:sp>
        <p:nvSpPr>
          <p:cNvPr id="24" name="TextBox 24"/>
          <p:cNvSpPr txBox="1"/>
          <p:nvPr/>
        </p:nvSpPr>
        <p:spPr>
          <a:xfrm>
            <a:off x="10200889" y="2441509"/>
            <a:ext cx="6372611" cy="799386"/>
          </a:xfrm>
          <a:prstGeom prst="rect">
            <a:avLst/>
          </a:prstGeom>
        </p:spPr>
        <p:txBody>
          <a:bodyPr lIns="0" tIns="0" rIns="0" bIns="0" rtlCol="0" anchor="t">
            <a:spAutoFit/>
          </a:bodyPr>
          <a:lstStyle/>
          <a:p>
            <a:pPr algn="just">
              <a:lnSpc>
                <a:spcPts val="3219"/>
              </a:lnSpc>
            </a:pPr>
            <a:r>
              <a:rPr lang="kk-KZ" sz="2400" b="1" dirty="0"/>
              <a:t>қараусыз қалған жануарларды аулауға және ұстауға </a:t>
            </a:r>
            <a:r>
              <a:rPr lang="kk-KZ" sz="2400" b="1" i="1" dirty="0"/>
              <a:t>(19 млн теңге, 2026 ж</a:t>
            </a:r>
            <a:r>
              <a:rPr lang="kk-KZ" sz="2400" b="1" i="1" dirty="0" smtClean="0"/>
              <a:t>. сәуір</a:t>
            </a:r>
            <a:r>
              <a:rPr lang="kk-KZ" sz="2400" b="1" i="1" dirty="0"/>
              <a:t>)</a:t>
            </a:r>
            <a:endParaRPr lang="en-US" sz="2400" b="1" spc="68" dirty="0">
              <a:solidFill>
                <a:srgbClr val="252827"/>
              </a:solidFill>
              <a:ea typeface="Lora Bold"/>
              <a:cs typeface="Lora Bold"/>
              <a:sym typeface="Lora Bold"/>
            </a:endParaRPr>
          </a:p>
        </p:txBody>
      </p:sp>
      <p:sp>
        <p:nvSpPr>
          <p:cNvPr id="25" name="TextBox 25"/>
          <p:cNvSpPr txBox="1"/>
          <p:nvPr/>
        </p:nvSpPr>
        <p:spPr>
          <a:xfrm>
            <a:off x="1028700" y="1712447"/>
            <a:ext cx="6261369" cy="5501506"/>
          </a:xfrm>
          <a:prstGeom prst="rect">
            <a:avLst/>
          </a:prstGeom>
        </p:spPr>
        <p:txBody>
          <a:bodyPr lIns="0" tIns="0" rIns="0" bIns="0" rtlCol="0" anchor="t">
            <a:spAutoFit/>
          </a:bodyPr>
          <a:lstStyle/>
          <a:p>
            <a:pPr>
              <a:lnSpc>
                <a:spcPts val="5500"/>
              </a:lnSpc>
            </a:pPr>
            <a:r>
              <a:rPr lang="ru-RU" sz="5000" spc="200" dirty="0">
                <a:solidFill>
                  <a:srgbClr val="FFFEE6"/>
                </a:solidFill>
                <a:latin typeface="Oswald"/>
                <a:ea typeface="Oswald"/>
                <a:cs typeface="Oswald"/>
                <a:sym typeface="Oswald"/>
              </a:rPr>
              <a:t>Бюджет города Усть-Каменогорска на 2026-2028 </a:t>
            </a:r>
            <a:r>
              <a:rPr lang="ru-RU" sz="5000" spc="200" dirty="0" smtClean="0">
                <a:solidFill>
                  <a:srgbClr val="FFFEE6"/>
                </a:solidFill>
                <a:latin typeface="Oswald"/>
                <a:ea typeface="Oswald"/>
                <a:cs typeface="Oswald"/>
                <a:sym typeface="Oswald"/>
              </a:rPr>
              <a:t>годы</a:t>
            </a:r>
          </a:p>
          <a:p>
            <a:endParaRPr lang="ru-RU" sz="2800" spc="200" dirty="0">
              <a:solidFill>
                <a:srgbClr val="FFFEE6"/>
              </a:solidFill>
              <a:latin typeface="Oswald"/>
              <a:ea typeface="Oswald"/>
              <a:cs typeface="Oswald"/>
              <a:sym typeface="Oswald"/>
            </a:endParaRPr>
          </a:p>
          <a:p>
            <a:r>
              <a:rPr lang="ru-RU" sz="3200" b="1" dirty="0">
                <a:solidFill>
                  <a:schemeClr val="bg1"/>
                </a:solidFill>
              </a:rPr>
              <a:t>За отчетный период в бюджет </a:t>
            </a:r>
            <a:r>
              <a:rPr lang="ru-RU" sz="3200" b="1" dirty="0" smtClean="0">
                <a:solidFill>
                  <a:schemeClr val="bg1"/>
                </a:solidFill>
              </a:rPr>
              <a:t>города </a:t>
            </a:r>
            <a:r>
              <a:rPr lang="ru-RU" sz="3200" b="1" dirty="0">
                <a:solidFill>
                  <a:schemeClr val="bg1"/>
                </a:solidFill>
              </a:rPr>
              <a:t>3 </a:t>
            </a:r>
            <a:r>
              <a:rPr lang="ru-RU" sz="3200" b="1" dirty="0" smtClean="0">
                <a:solidFill>
                  <a:schemeClr val="bg1"/>
                </a:solidFill>
              </a:rPr>
              <a:t>раза </a:t>
            </a:r>
            <a:r>
              <a:rPr lang="ru-RU" sz="3200" b="1" dirty="0">
                <a:solidFill>
                  <a:schemeClr val="bg1"/>
                </a:solidFill>
              </a:rPr>
              <a:t>вносились изменения и </a:t>
            </a:r>
            <a:r>
              <a:rPr lang="ru-RU" sz="3200" b="1" dirty="0" smtClean="0">
                <a:solidFill>
                  <a:schemeClr val="bg1"/>
                </a:solidFill>
              </a:rPr>
              <a:t>дополнения.</a:t>
            </a:r>
          </a:p>
          <a:p>
            <a:r>
              <a:rPr lang="ru-RU" sz="3200" b="1" dirty="0" smtClean="0">
                <a:solidFill>
                  <a:schemeClr val="bg1"/>
                </a:solidFill>
              </a:rPr>
              <a:t>При </a:t>
            </a:r>
            <a:r>
              <a:rPr lang="ru-RU" sz="3200" b="1" dirty="0">
                <a:solidFill>
                  <a:schemeClr val="bg1"/>
                </a:solidFill>
              </a:rPr>
              <a:t>уточнении бюджета были предусмотрены дополнительные средства на:</a:t>
            </a:r>
            <a:endParaRPr lang="en-US" sz="3200" b="1" spc="200" dirty="0">
              <a:solidFill>
                <a:schemeClr val="bg1"/>
              </a:solidFill>
              <a:latin typeface="Oswald"/>
              <a:ea typeface="Oswald"/>
              <a:cs typeface="Oswald"/>
              <a:sym typeface="Oswald"/>
            </a:endParaRPr>
          </a:p>
        </p:txBody>
      </p:sp>
      <p:sp>
        <p:nvSpPr>
          <p:cNvPr id="23" name="Freeform 30"/>
          <p:cNvSpPr>
            <a:spLocks noEditPoints="1"/>
          </p:cNvSpPr>
          <p:nvPr/>
        </p:nvSpPr>
        <p:spPr bwMode="auto">
          <a:xfrm>
            <a:off x="8597750" y="2348359"/>
            <a:ext cx="791733" cy="773740"/>
          </a:xfrm>
          <a:custGeom>
            <a:avLst/>
            <a:gdLst>
              <a:gd name="T0" fmla="*/ 3156 w 3386"/>
              <a:gd name="T1" fmla="*/ 1302 h 3321"/>
              <a:gd name="T2" fmla="*/ 3322 w 3386"/>
              <a:gd name="T3" fmla="*/ 1424 h 3321"/>
              <a:gd name="T4" fmla="*/ 3386 w 3386"/>
              <a:gd name="T5" fmla="*/ 1628 h 3321"/>
              <a:gd name="T6" fmla="*/ 3315 w 3386"/>
              <a:gd name="T7" fmla="*/ 1842 h 3321"/>
              <a:gd name="T8" fmla="*/ 3130 w 3386"/>
              <a:gd name="T9" fmla="*/ 2008 h 3321"/>
              <a:gd name="T10" fmla="*/ 2891 w 3386"/>
              <a:gd name="T11" fmla="*/ 2074 h 3321"/>
              <a:gd name="T12" fmla="*/ 2678 w 3386"/>
              <a:gd name="T13" fmla="*/ 2028 h 3321"/>
              <a:gd name="T14" fmla="*/ 2528 w 3386"/>
              <a:gd name="T15" fmla="*/ 1889 h 3321"/>
              <a:gd name="T16" fmla="*/ 2491 w 3386"/>
              <a:gd name="T17" fmla="*/ 1675 h 3321"/>
              <a:gd name="T18" fmla="*/ 2587 w 3386"/>
              <a:gd name="T19" fmla="*/ 1466 h 3321"/>
              <a:gd name="T20" fmla="*/ 2792 w 3386"/>
              <a:gd name="T21" fmla="*/ 1315 h 3321"/>
              <a:gd name="T22" fmla="*/ 1366 w 3386"/>
              <a:gd name="T23" fmla="*/ 1163 h 3321"/>
              <a:gd name="T24" fmla="*/ 1760 w 3386"/>
              <a:gd name="T25" fmla="*/ 1240 h 3321"/>
              <a:gd name="T26" fmla="*/ 2087 w 3386"/>
              <a:gd name="T27" fmla="*/ 1452 h 3321"/>
              <a:gd name="T28" fmla="*/ 2318 w 3386"/>
              <a:gd name="T29" fmla="*/ 1767 h 3321"/>
              <a:gd name="T30" fmla="*/ 2423 w 3386"/>
              <a:gd name="T31" fmla="*/ 2157 h 3321"/>
              <a:gd name="T32" fmla="*/ 2377 w 3386"/>
              <a:gd name="T33" fmla="*/ 2568 h 3321"/>
              <a:gd name="T34" fmla="*/ 2192 w 3386"/>
              <a:gd name="T35" fmla="*/ 2917 h 3321"/>
              <a:gd name="T36" fmla="*/ 1901 w 3386"/>
              <a:gd name="T37" fmla="*/ 3173 h 3321"/>
              <a:gd name="T38" fmla="*/ 1529 w 3386"/>
              <a:gd name="T39" fmla="*/ 3308 h 3321"/>
              <a:gd name="T40" fmla="*/ 1122 w 3386"/>
              <a:gd name="T41" fmla="*/ 3293 h 3321"/>
              <a:gd name="T42" fmla="*/ 765 w 3386"/>
              <a:gd name="T43" fmla="*/ 3131 h 3321"/>
              <a:gd name="T44" fmla="*/ 491 w 3386"/>
              <a:gd name="T45" fmla="*/ 2854 h 3321"/>
              <a:gd name="T46" fmla="*/ 333 w 3386"/>
              <a:gd name="T47" fmla="*/ 2490 h 3321"/>
              <a:gd name="T48" fmla="*/ 317 w 3386"/>
              <a:gd name="T49" fmla="*/ 2075 h 3321"/>
              <a:gd name="T50" fmla="*/ 450 w 3386"/>
              <a:gd name="T51" fmla="*/ 1698 h 3321"/>
              <a:gd name="T52" fmla="*/ 702 w 3386"/>
              <a:gd name="T53" fmla="*/ 1400 h 3321"/>
              <a:gd name="T54" fmla="*/ 1045 w 3386"/>
              <a:gd name="T55" fmla="*/ 1213 h 3321"/>
              <a:gd name="T56" fmla="*/ 2383 w 3386"/>
              <a:gd name="T57" fmla="*/ 415 h 3321"/>
              <a:gd name="T58" fmla="*/ 2588 w 3386"/>
              <a:gd name="T59" fmla="*/ 475 h 3321"/>
              <a:gd name="T60" fmla="*/ 2710 w 3386"/>
              <a:gd name="T61" fmla="*/ 640 h 3321"/>
              <a:gd name="T62" fmla="*/ 2732 w 3386"/>
              <a:gd name="T63" fmla="*/ 861 h 3321"/>
              <a:gd name="T64" fmla="*/ 2645 w 3386"/>
              <a:gd name="T65" fmla="*/ 1094 h 3321"/>
              <a:gd name="T66" fmla="*/ 2463 w 3386"/>
              <a:gd name="T67" fmla="*/ 1266 h 3321"/>
              <a:gd name="T68" fmla="*/ 2247 w 3386"/>
              <a:gd name="T69" fmla="*/ 1316 h 3321"/>
              <a:gd name="T70" fmla="*/ 2053 w 3386"/>
              <a:gd name="T71" fmla="*/ 1230 h 3321"/>
              <a:gd name="T72" fmla="*/ 1952 w 3386"/>
              <a:gd name="T73" fmla="*/ 1051 h 3321"/>
              <a:gd name="T74" fmla="*/ 1950 w 3386"/>
              <a:gd name="T75" fmla="*/ 824 h 3321"/>
              <a:gd name="T76" fmla="*/ 2060 w 3386"/>
              <a:gd name="T77" fmla="*/ 593 h 3321"/>
              <a:gd name="T78" fmla="*/ 2252 w 3386"/>
              <a:gd name="T79" fmla="*/ 446 h 3321"/>
              <a:gd name="T80" fmla="*/ 396 w 3386"/>
              <a:gd name="T81" fmla="*/ 420 h 3321"/>
              <a:gd name="T82" fmla="*/ 605 w 3386"/>
              <a:gd name="T83" fmla="*/ 521 h 3321"/>
              <a:gd name="T84" fmla="*/ 756 w 3386"/>
              <a:gd name="T85" fmla="*/ 730 h 3321"/>
              <a:gd name="T86" fmla="*/ 798 w 3386"/>
              <a:gd name="T87" fmla="*/ 963 h 3321"/>
              <a:gd name="T88" fmla="*/ 735 w 3386"/>
              <a:gd name="T89" fmla="*/ 1167 h 3321"/>
              <a:gd name="T90" fmla="*/ 574 w 3386"/>
              <a:gd name="T91" fmla="*/ 1298 h 3321"/>
              <a:gd name="T92" fmla="*/ 358 w 3386"/>
              <a:gd name="T93" fmla="*/ 1302 h 3321"/>
              <a:gd name="T94" fmla="*/ 156 w 3386"/>
              <a:gd name="T95" fmla="*/ 1177 h 3321"/>
              <a:gd name="T96" fmla="*/ 25 w 3386"/>
              <a:gd name="T97" fmla="*/ 955 h 3321"/>
              <a:gd name="T98" fmla="*/ 5 w 3386"/>
              <a:gd name="T99" fmla="*/ 724 h 3321"/>
              <a:gd name="T100" fmla="*/ 88 w 3386"/>
              <a:gd name="T101" fmla="*/ 532 h 3321"/>
              <a:gd name="T102" fmla="*/ 265 w 3386"/>
              <a:gd name="T103" fmla="*/ 422 h 3321"/>
              <a:gd name="T104" fmla="*/ 1457 w 3386"/>
              <a:gd name="T105" fmla="*/ 14 h 3321"/>
              <a:gd name="T106" fmla="*/ 1650 w 3386"/>
              <a:gd name="T107" fmla="*/ 153 h 3321"/>
              <a:gd name="T108" fmla="*/ 1756 w 3386"/>
              <a:gd name="T109" fmla="*/ 402 h 3321"/>
              <a:gd name="T110" fmla="*/ 1744 w 3386"/>
              <a:gd name="T111" fmla="*/ 698 h 3321"/>
              <a:gd name="T112" fmla="*/ 1617 w 3386"/>
              <a:gd name="T113" fmla="*/ 929 h 3321"/>
              <a:gd name="T114" fmla="*/ 1412 w 3386"/>
              <a:gd name="T115" fmla="*/ 1040 h 3321"/>
              <a:gd name="T116" fmla="*/ 1188 w 3386"/>
              <a:gd name="T117" fmla="*/ 991 h 3321"/>
              <a:gd name="T118" fmla="*/ 1025 w 3386"/>
              <a:gd name="T119" fmla="*/ 802 h 3321"/>
              <a:gd name="T120" fmla="*/ 963 w 3386"/>
              <a:gd name="T121" fmla="*/ 522 h 3321"/>
              <a:gd name="T122" fmla="*/ 1025 w 3386"/>
              <a:gd name="T123" fmla="*/ 242 h 3321"/>
              <a:gd name="T124" fmla="*/ 1188 w 3386"/>
              <a:gd name="T125" fmla="*/ 53 h 3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86" h="3321">
                <a:moveTo>
                  <a:pt x="2981" y="1274"/>
                </a:moveTo>
                <a:lnTo>
                  <a:pt x="3027" y="1275"/>
                </a:lnTo>
                <a:lnTo>
                  <a:pt x="3072" y="1280"/>
                </a:lnTo>
                <a:lnTo>
                  <a:pt x="3115" y="1289"/>
                </a:lnTo>
                <a:lnTo>
                  <a:pt x="3156" y="1302"/>
                </a:lnTo>
                <a:lnTo>
                  <a:pt x="3195" y="1319"/>
                </a:lnTo>
                <a:lnTo>
                  <a:pt x="3231" y="1340"/>
                </a:lnTo>
                <a:lnTo>
                  <a:pt x="3265" y="1364"/>
                </a:lnTo>
                <a:lnTo>
                  <a:pt x="3295" y="1392"/>
                </a:lnTo>
                <a:lnTo>
                  <a:pt x="3322" y="1424"/>
                </a:lnTo>
                <a:lnTo>
                  <a:pt x="3344" y="1458"/>
                </a:lnTo>
                <a:lnTo>
                  <a:pt x="3362" y="1496"/>
                </a:lnTo>
                <a:lnTo>
                  <a:pt x="3376" y="1540"/>
                </a:lnTo>
                <a:lnTo>
                  <a:pt x="3384" y="1583"/>
                </a:lnTo>
                <a:lnTo>
                  <a:pt x="3386" y="1628"/>
                </a:lnTo>
                <a:lnTo>
                  <a:pt x="3382" y="1673"/>
                </a:lnTo>
                <a:lnTo>
                  <a:pt x="3373" y="1716"/>
                </a:lnTo>
                <a:lnTo>
                  <a:pt x="3358" y="1759"/>
                </a:lnTo>
                <a:lnTo>
                  <a:pt x="3339" y="1802"/>
                </a:lnTo>
                <a:lnTo>
                  <a:pt x="3315" y="1842"/>
                </a:lnTo>
                <a:lnTo>
                  <a:pt x="3287" y="1881"/>
                </a:lnTo>
                <a:lnTo>
                  <a:pt x="3253" y="1918"/>
                </a:lnTo>
                <a:lnTo>
                  <a:pt x="3216" y="1952"/>
                </a:lnTo>
                <a:lnTo>
                  <a:pt x="3174" y="1982"/>
                </a:lnTo>
                <a:lnTo>
                  <a:pt x="3130" y="2008"/>
                </a:lnTo>
                <a:lnTo>
                  <a:pt x="3080" y="2032"/>
                </a:lnTo>
                <a:lnTo>
                  <a:pt x="3034" y="2049"/>
                </a:lnTo>
                <a:lnTo>
                  <a:pt x="2985" y="2062"/>
                </a:lnTo>
                <a:lnTo>
                  <a:pt x="2938" y="2069"/>
                </a:lnTo>
                <a:lnTo>
                  <a:pt x="2891" y="2074"/>
                </a:lnTo>
                <a:lnTo>
                  <a:pt x="2846" y="2072"/>
                </a:lnTo>
                <a:lnTo>
                  <a:pt x="2801" y="2067"/>
                </a:lnTo>
                <a:lnTo>
                  <a:pt x="2758" y="2058"/>
                </a:lnTo>
                <a:lnTo>
                  <a:pt x="2716" y="2045"/>
                </a:lnTo>
                <a:lnTo>
                  <a:pt x="2678" y="2028"/>
                </a:lnTo>
                <a:lnTo>
                  <a:pt x="2642" y="2007"/>
                </a:lnTo>
                <a:lnTo>
                  <a:pt x="2607" y="1983"/>
                </a:lnTo>
                <a:lnTo>
                  <a:pt x="2578" y="1955"/>
                </a:lnTo>
                <a:lnTo>
                  <a:pt x="2551" y="1924"/>
                </a:lnTo>
                <a:lnTo>
                  <a:pt x="2528" y="1889"/>
                </a:lnTo>
                <a:lnTo>
                  <a:pt x="2510" y="1851"/>
                </a:lnTo>
                <a:lnTo>
                  <a:pt x="2496" y="1807"/>
                </a:lnTo>
                <a:lnTo>
                  <a:pt x="2489" y="1764"/>
                </a:lnTo>
                <a:lnTo>
                  <a:pt x="2487" y="1719"/>
                </a:lnTo>
                <a:lnTo>
                  <a:pt x="2491" y="1675"/>
                </a:lnTo>
                <a:lnTo>
                  <a:pt x="2500" y="1631"/>
                </a:lnTo>
                <a:lnTo>
                  <a:pt x="2515" y="1588"/>
                </a:lnTo>
                <a:lnTo>
                  <a:pt x="2534" y="1545"/>
                </a:lnTo>
                <a:lnTo>
                  <a:pt x="2558" y="1504"/>
                </a:lnTo>
                <a:lnTo>
                  <a:pt x="2587" y="1466"/>
                </a:lnTo>
                <a:lnTo>
                  <a:pt x="2620" y="1429"/>
                </a:lnTo>
                <a:lnTo>
                  <a:pt x="2658" y="1395"/>
                </a:lnTo>
                <a:lnTo>
                  <a:pt x="2698" y="1365"/>
                </a:lnTo>
                <a:lnTo>
                  <a:pt x="2744" y="1338"/>
                </a:lnTo>
                <a:lnTo>
                  <a:pt x="2792" y="1315"/>
                </a:lnTo>
                <a:lnTo>
                  <a:pt x="2839" y="1298"/>
                </a:lnTo>
                <a:lnTo>
                  <a:pt x="2887" y="1286"/>
                </a:lnTo>
                <a:lnTo>
                  <a:pt x="2934" y="1278"/>
                </a:lnTo>
                <a:lnTo>
                  <a:pt x="2981" y="1274"/>
                </a:lnTo>
                <a:close/>
                <a:moveTo>
                  <a:pt x="1366" y="1163"/>
                </a:moveTo>
                <a:lnTo>
                  <a:pt x="1448" y="1166"/>
                </a:lnTo>
                <a:lnTo>
                  <a:pt x="1529" y="1176"/>
                </a:lnTo>
                <a:lnTo>
                  <a:pt x="1608" y="1191"/>
                </a:lnTo>
                <a:lnTo>
                  <a:pt x="1685" y="1213"/>
                </a:lnTo>
                <a:lnTo>
                  <a:pt x="1760" y="1240"/>
                </a:lnTo>
                <a:lnTo>
                  <a:pt x="1831" y="1273"/>
                </a:lnTo>
                <a:lnTo>
                  <a:pt x="1901" y="1310"/>
                </a:lnTo>
                <a:lnTo>
                  <a:pt x="1966" y="1353"/>
                </a:lnTo>
                <a:lnTo>
                  <a:pt x="2029" y="1400"/>
                </a:lnTo>
                <a:lnTo>
                  <a:pt x="2087" y="1452"/>
                </a:lnTo>
                <a:lnTo>
                  <a:pt x="2142" y="1507"/>
                </a:lnTo>
                <a:lnTo>
                  <a:pt x="2192" y="1567"/>
                </a:lnTo>
                <a:lnTo>
                  <a:pt x="2239" y="1630"/>
                </a:lnTo>
                <a:lnTo>
                  <a:pt x="2281" y="1698"/>
                </a:lnTo>
                <a:lnTo>
                  <a:pt x="2318" y="1767"/>
                </a:lnTo>
                <a:lnTo>
                  <a:pt x="2350" y="1841"/>
                </a:lnTo>
                <a:lnTo>
                  <a:pt x="2377" y="1916"/>
                </a:lnTo>
                <a:lnTo>
                  <a:pt x="2397" y="1994"/>
                </a:lnTo>
                <a:lnTo>
                  <a:pt x="2413" y="2075"/>
                </a:lnTo>
                <a:lnTo>
                  <a:pt x="2423" y="2157"/>
                </a:lnTo>
                <a:lnTo>
                  <a:pt x="2426" y="2242"/>
                </a:lnTo>
                <a:lnTo>
                  <a:pt x="2423" y="2327"/>
                </a:lnTo>
                <a:lnTo>
                  <a:pt x="2413" y="2409"/>
                </a:lnTo>
                <a:lnTo>
                  <a:pt x="2397" y="2490"/>
                </a:lnTo>
                <a:lnTo>
                  <a:pt x="2377" y="2568"/>
                </a:lnTo>
                <a:lnTo>
                  <a:pt x="2350" y="2643"/>
                </a:lnTo>
                <a:lnTo>
                  <a:pt x="2318" y="2717"/>
                </a:lnTo>
                <a:lnTo>
                  <a:pt x="2281" y="2786"/>
                </a:lnTo>
                <a:lnTo>
                  <a:pt x="2239" y="2854"/>
                </a:lnTo>
                <a:lnTo>
                  <a:pt x="2192" y="2917"/>
                </a:lnTo>
                <a:lnTo>
                  <a:pt x="2142" y="2977"/>
                </a:lnTo>
                <a:lnTo>
                  <a:pt x="2087" y="3032"/>
                </a:lnTo>
                <a:lnTo>
                  <a:pt x="2029" y="3084"/>
                </a:lnTo>
                <a:lnTo>
                  <a:pt x="1966" y="3131"/>
                </a:lnTo>
                <a:lnTo>
                  <a:pt x="1901" y="3173"/>
                </a:lnTo>
                <a:lnTo>
                  <a:pt x="1831" y="3211"/>
                </a:lnTo>
                <a:lnTo>
                  <a:pt x="1760" y="3244"/>
                </a:lnTo>
                <a:lnTo>
                  <a:pt x="1685" y="3271"/>
                </a:lnTo>
                <a:lnTo>
                  <a:pt x="1608" y="3293"/>
                </a:lnTo>
                <a:lnTo>
                  <a:pt x="1529" y="3308"/>
                </a:lnTo>
                <a:lnTo>
                  <a:pt x="1448" y="3318"/>
                </a:lnTo>
                <a:lnTo>
                  <a:pt x="1366" y="3321"/>
                </a:lnTo>
                <a:lnTo>
                  <a:pt x="1282" y="3318"/>
                </a:lnTo>
                <a:lnTo>
                  <a:pt x="1201" y="3308"/>
                </a:lnTo>
                <a:lnTo>
                  <a:pt x="1122" y="3293"/>
                </a:lnTo>
                <a:lnTo>
                  <a:pt x="1045" y="3271"/>
                </a:lnTo>
                <a:lnTo>
                  <a:pt x="971" y="3244"/>
                </a:lnTo>
                <a:lnTo>
                  <a:pt x="899" y="3211"/>
                </a:lnTo>
                <a:lnTo>
                  <a:pt x="830" y="3173"/>
                </a:lnTo>
                <a:lnTo>
                  <a:pt x="765" y="3131"/>
                </a:lnTo>
                <a:lnTo>
                  <a:pt x="702" y="3084"/>
                </a:lnTo>
                <a:lnTo>
                  <a:pt x="643" y="3032"/>
                </a:lnTo>
                <a:lnTo>
                  <a:pt x="588" y="2977"/>
                </a:lnTo>
                <a:lnTo>
                  <a:pt x="538" y="2917"/>
                </a:lnTo>
                <a:lnTo>
                  <a:pt x="491" y="2854"/>
                </a:lnTo>
                <a:lnTo>
                  <a:pt x="450" y="2786"/>
                </a:lnTo>
                <a:lnTo>
                  <a:pt x="412" y="2717"/>
                </a:lnTo>
                <a:lnTo>
                  <a:pt x="381" y="2643"/>
                </a:lnTo>
                <a:lnTo>
                  <a:pt x="354" y="2568"/>
                </a:lnTo>
                <a:lnTo>
                  <a:pt x="333" y="2490"/>
                </a:lnTo>
                <a:lnTo>
                  <a:pt x="317" y="2409"/>
                </a:lnTo>
                <a:lnTo>
                  <a:pt x="309" y="2327"/>
                </a:lnTo>
                <a:lnTo>
                  <a:pt x="305" y="2242"/>
                </a:lnTo>
                <a:lnTo>
                  <a:pt x="309" y="2157"/>
                </a:lnTo>
                <a:lnTo>
                  <a:pt x="317" y="2075"/>
                </a:lnTo>
                <a:lnTo>
                  <a:pt x="333" y="1994"/>
                </a:lnTo>
                <a:lnTo>
                  <a:pt x="354" y="1916"/>
                </a:lnTo>
                <a:lnTo>
                  <a:pt x="381" y="1841"/>
                </a:lnTo>
                <a:lnTo>
                  <a:pt x="412" y="1767"/>
                </a:lnTo>
                <a:lnTo>
                  <a:pt x="450" y="1698"/>
                </a:lnTo>
                <a:lnTo>
                  <a:pt x="491" y="1630"/>
                </a:lnTo>
                <a:lnTo>
                  <a:pt x="538" y="1567"/>
                </a:lnTo>
                <a:lnTo>
                  <a:pt x="588" y="1507"/>
                </a:lnTo>
                <a:lnTo>
                  <a:pt x="643" y="1452"/>
                </a:lnTo>
                <a:lnTo>
                  <a:pt x="702" y="1400"/>
                </a:lnTo>
                <a:lnTo>
                  <a:pt x="765" y="1353"/>
                </a:lnTo>
                <a:lnTo>
                  <a:pt x="830" y="1310"/>
                </a:lnTo>
                <a:lnTo>
                  <a:pt x="899" y="1273"/>
                </a:lnTo>
                <a:lnTo>
                  <a:pt x="971" y="1240"/>
                </a:lnTo>
                <a:lnTo>
                  <a:pt x="1045" y="1213"/>
                </a:lnTo>
                <a:lnTo>
                  <a:pt x="1122" y="1191"/>
                </a:lnTo>
                <a:lnTo>
                  <a:pt x="1201" y="1176"/>
                </a:lnTo>
                <a:lnTo>
                  <a:pt x="1282" y="1166"/>
                </a:lnTo>
                <a:lnTo>
                  <a:pt x="1366" y="1163"/>
                </a:lnTo>
                <a:close/>
                <a:moveTo>
                  <a:pt x="2383" y="415"/>
                </a:moveTo>
                <a:lnTo>
                  <a:pt x="2427" y="415"/>
                </a:lnTo>
                <a:lnTo>
                  <a:pt x="2471" y="422"/>
                </a:lnTo>
                <a:lnTo>
                  <a:pt x="2512" y="435"/>
                </a:lnTo>
                <a:lnTo>
                  <a:pt x="2553" y="452"/>
                </a:lnTo>
                <a:lnTo>
                  <a:pt x="2588" y="475"/>
                </a:lnTo>
                <a:lnTo>
                  <a:pt x="2620" y="501"/>
                </a:lnTo>
                <a:lnTo>
                  <a:pt x="2648" y="532"/>
                </a:lnTo>
                <a:lnTo>
                  <a:pt x="2673" y="564"/>
                </a:lnTo>
                <a:lnTo>
                  <a:pt x="2693" y="601"/>
                </a:lnTo>
                <a:lnTo>
                  <a:pt x="2710" y="640"/>
                </a:lnTo>
                <a:lnTo>
                  <a:pt x="2723" y="680"/>
                </a:lnTo>
                <a:lnTo>
                  <a:pt x="2731" y="724"/>
                </a:lnTo>
                <a:lnTo>
                  <a:pt x="2736" y="768"/>
                </a:lnTo>
                <a:lnTo>
                  <a:pt x="2736" y="814"/>
                </a:lnTo>
                <a:lnTo>
                  <a:pt x="2732" y="861"/>
                </a:lnTo>
                <a:lnTo>
                  <a:pt x="2724" y="908"/>
                </a:lnTo>
                <a:lnTo>
                  <a:pt x="2711" y="955"/>
                </a:lnTo>
                <a:lnTo>
                  <a:pt x="2694" y="1002"/>
                </a:lnTo>
                <a:lnTo>
                  <a:pt x="2673" y="1048"/>
                </a:lnTo>
                <a:lnTo>
                  <a:pt x="2645" y="1094"/>
                </a:lnTo>
                <a:lnTo>
                  <a:pt x="2614" y="1138"/>
                </a:lnTo>
                <a:lnTo>
                  <a:pt x="2580" y="1177"/>
                </a:lnTo>
                <a:lnTo>
                  <a:pt x="2543" y="1211"/>
                </a:lnTo>
                <a:lnTo>
                  <a:pt x="2504" y="1241"/>
                </a:lnTo>
                <a:lnTo>
                  <a:pt x="2463" y="1266"/>
                </a:lnTo>
                <a:lnTo>
                  <a:pt x="2422" y="1287"/>
                </a:lnTo>
                <a:lnTo>
                  <a:pt x="2378" y="1302"/>
                </a:lnTo>
                <a:lnTo>
                  <a:pt x="2334" y="1312"/>
                </a:lnTo>
                <a:lnTo>
                  <a:pt x="2290" y="1317"/>
                </a:lnTo>
                <a:lnTo>
                  <a:pt x="2247" y="1316"/>
                </a:lnTo>
                <a:lnTo>
                  <a:pt x="2203" y="1310"/>
                </a:lnTo>
                <a:lnTo>
                  <a:pt x="2161" y="1298"/>
                </a:lnTo>
                <a:lnTo>
                  <a:pt x="2121" y="1279"/>
                </a:lnTo>
                <a:lnTo>
                  <a:pt x="2085" y="1256"/>
                </a:lnTo>
                <a:lnTo>
                  <a:pt x="2053" y="1230"/>
                </a:lnTo>
                <a:lnTo>
                  <a:pt x="2026" y="1201"/>
                </a:lnTo>
                <a:lnTo>
                  <a:pt x="2001" y="1167"/>
                </a:lnTo>
                <a:lnTo>
                  <a:pt x="1981" y="1130"/>
                </a:lnTo>
                <a:lnTo>
                  <a:pt x="1965" y="1092"/>
                </a:lnTo>
                <a:lnTo>
                  <a:pt x="1952" y="1051"/>
                </a:lnTo>
                <a:lnTo>
                  <a:pt x="1943" y="1007"/>
                </a:lnTo>
                <a:lnTo>
                  <a:pt x="1938" y="963"/>
                </a:lnTo>
                <a:lnTo>
                  <a:pt x="1938" y="917"/>
                </a:lnTo>
                <a:lnTo>
                  <a:pt x="1942" y="871"/>
                </a:lnTo>
                <a:lnTo>
                  <a:pt x="1950" y="824"/>
                </a:lnTo>
                <a:lnTo>
                  <a:pt x="1963" y="777"/>
                </a:lnTo>
                <a:lnTo>
                  <a:pt x="1980" y="730"/>
                </a:lnTo>
                <a:lnTo>
                  <a:pt x="2001" y="684"/>
                </a:lnTo>
                <a:lnTo>
                  <a:pt x="2029" y="637"/>
                </a:lnTo>
                <a:lnTo>
                  <a:pt x="2060" y="593"/>
                </a:lnTo>
                <a:lnTo>
                  <a:pt x="2094" y="555"/>
                </a:lnTo>
                <a:lnTo>
                  <a:pt x="2130" y="521"/>
                </a:lnTo>
                <a:lnTo>
                  <a:pt x="2169" y="491"/>
                </a:lnTo>
                <a:lnTo>
                  <a:pt x="2210" y="465"/>
                </a:lnTo>
                <a:lnTo>
                  <a:pt x="2252" y="446"/>
                </a:lnTo>
                <a:lnTo>
                  <a:pt x="2296" y="429"/>
                </a:lnTo>
                <a:lnTo>
                  <a:pt x="2339" y="420"/>
                </a:lnTo>
                <a:lnTo>
                  <a:pt x="2383" y="415"/>
                </a:lnTo>
                <a:close/>
                <a:moveTo>
                  <a:pt x="352" y="415"/>
                </a:moveTo>
                <a:lnTo>
                  <a:pt x="396" y="420"/>
                </a:lnTo>
                <a:lnTo>
                  <a:pt x="440" y="429"/>
                </a:lnTo>
                <a:lnTo>
                  <a:pt x="484" y="446"/>
                </a:lnTo>
                <a:lnTo>
                  <a:pt x="525" y="465"/>
                </a:lnTo>
                <a:lnTo>
                  <a:pt x="566" y="491"/>
                </a:lnTo>
                <a:lnTo>
                  <a:pt x="605" y="521"/>
                </a:lnTo>
                <a:lnTo>
                  <a:pt x="642" y="555"/>
                </a:lnTo>
                <a:lnTo>
                  <a:pt x="676" y="593"/>
                </a:lnTo>
                <a:lnTo>
                  <a:pt x="707" y="637"/>
                </a:lnTo>
                <a:lnTo>
                  <a:pt x="735" y="684"/>
                </a:lnTo>
                <a:lnTo>
                  <a:pt x="756" y="730"/>
                </a:lnTo>
                <a:lnTo>
                  <a:pt x="773" y="777"/>
                </a:lnTo>
                <a:lnTo>
                  <a:pt x="786" y="824"/>
                </a:lnTo>
                <a:lnTo>
                  <a:pt x="793" y="871"/>
                </a:lnTo>
                <a:lnTo>
                  <a:pt x="798" y="917"/>
                </a:lnTo>
                <a:lnTo>
                  <a:pt x="798" y="963"/>
                </a:lnTo>
                <a:lnTo>
                  <a:pt x="793" y="1007"/>
                </a:lnTo>
                <a:lnTo>
                  <a:pt x="784" y="1051"/>
                </a:lnTo>
                <a:lnTo>
                  <a:pt x="772" y="1092"/>
                </a:lnTo>
                <a:lnTo>
                  <a:pt x="755" y="1130"/>
                </a:lnTo>
                <a:lnTo>
                  <a:pt x="735" y="1167"/>
                </a:lnTo>
                <a:lnTo>
                  <a:pt x="710" y="1201"/>
                </a:lnTo>
                <a:lnTo>
                  <a:pt x="682" y="1230"/>
                </a:lnTo>
                <a:lnTo>
                  <a:pt x="650" y="1256"/>
                </a:lnTo>
                <a:lnTo>
                  <a:pt x="615" y="1279"/>
                </a:lnTo>
                <a:lnTo>
                  <a:pt x="574" y="1298"/>
                </a:lnTo>
                <a:lnTo>
                  <a:pt x="533" y="1310"/>
                </a:lnTo>
                <a:lnTo>
                  <a:pt x="489" y="1316"/>
                </a:lnTo>
                <a:lnTo>
                  <a:pt x="445" y="1317"/>
                </a:lnTo>
                <a:lnTo>
                  <a:pt x="401" y="1312"/>
                </a:lnTo>
                <a:lnTo>
                  <a:pt x="358" y="1302"/>
                </a:lnTo>
                <a:lnTo>
                  <a:pt x="314" y="1287"/>
                </a:lnTo>
                <a:lnTo>
                  <a:pt x="272" y="1266"/>
                </a:lnTo>
                <a:lnTo>
                  <a:pt x="232" y="1241"/>
                </a:lnTo>
                <a:lnTo>
                  <a:pt x="192" y="1211"/>
                </a:lnTo>
                <a:lnTo>
                  <a:pt x="156" y="1177"/>
                </a:lnTo>
                <a:lnTo>
                  <a:pt x="122" y="1138"/>
                </a:lnTo>
                <a:lnTo>
                  <a:pt x="91" y="1094"/>
                </a:lnTo>
                <a:lnTo>
                  <a:pt x="63" y="1048"/>
                </a:lnTo>
                <a:lnTo>
                  <a:pt x="42" y="1002"/>
                </a:lnTo>
                <a:lnTo>
                  <a:pt x="25" y="955"/>
                </a:lnTo>
                <a:lnTo>
                  <a:pt x="12" y="908"/>
                </a:lnTo>
                <a:lnTo>
                  <a:pt x="3" y="861"/>
                </a:lnTo>
                <a:lnTo>
                  <a:pt x="0" y="814"/>
                </a:lnTo>
                <a:lnTo>
                  <a:pt x="0" y="768"/>
                </a:lnTo>
                <a:lnTo>
                  <a:pt x="5" y="724"/>
                </a:lnTo>
                <a:lnTo>
                  <a:pt x="14" y="681"/>
                </a:lnTo>
                <a:lnTo>
                  <a:pt x="26" y="640"/>
                </a:lnTo>
                <a:lnTo>
                  <a:pt x="43" y="601"/>
                </a:lnTo>
                <a:lnTo>
                  <a:pt x="63" y="565"/>
                </a:lnTo>
                <a:lnTo>
                  <a:pt x="88" y="532"/>
                </a:lnTo>
                <a:lnTo>
                  <a:pt x="115" y="501"/>
                </a:lnTo>
                <a:lnTo>
                  <a:pt x="147" y="475"/>
                </a:lnTo>
                <a:lnTo>
                  <a:pt x="183" y="452"/>
                </a:lnTo>
                <a:lnTo>
                  <a:pt x="223" y="435"/>
                </a:lnTo>
                <a:lnTo>
                  <a:pt x="265" y="422"/>
                </a:lnTo>
                <a:lnTo>
                  <a:pt x="309" y="415"/>
                </a:lnTo>
                <a:lnTo>
                  <a:pt x="352" y="415"/>
                </a:lnTo>
                <a:close/>
                <a:moveTo>
                  <a:pt x="1366" y="0"/>
                </a:moveTo>
                <a:lnTo>
                  <a:pt x="1412" y="3"/>
                </a:lnTo>
                <a:lnTo>
                  <a:pt x="1457" y="14"/>
                </a:lnTo>
                <a:lnTo>
                  <a:pt x="1500" y="31"/>
                </a:lnTo>
                <a:lnTo>
                  <a:pt x="1542" y="53"/>
                </a:lnTo>
                <a:lnTo>
                  <a:pt x="1580" y="82"/>
                </a:lnTo>
                <a:lnTo>
                  <a:pt x="1617" y="115"/>
                </a:lnTo>
                <a:lnTo>
                  <a:pt x="1650" y="153"/>
                </a:lnTo>
                <a:lnTo>
                  <a:pt x="1679" y="196"/>
                </a:lnTo>
                <a:lnTo>
                  <a:pt x="1704" y="242"/>
                </a:lnTo>
                <a:lnTo>
                  <a:pt x="1727" y="292"/>
                </a:lnTo>
                <a:lnTo>
                  <a:pt x="1744" y="346"/>
                </a:lnTo>
                <a:lnTo>
                  <a:pt x="1756" y="402"/>
                </a:lnTo>
                <a:lnTo>
                  <a:pt x="1764" y="461"/>
                </a:lnTo>
                <a:lnTo>
                  <a:pt x="1767" y="522"/>
                </a:lnTo>
                <a:lnTo>
                  <a:pt x="1764" y="583"/>
                </a:lnTo>
                <a:lnTo>
                  <a:pt x="1756" y="642"/>
                </a:lnTo>
                <a:lnTo>
                  <a:pt x="1744" y="698"/>
                </a:lnTo>
                <a:lnTo>
                  <a:pt x="1727" y="752"/>
                </a:lnTo>
                <a:lnTo>
                  <a:pt x="1704" y="802"/>
                </a:lnTo>
                <a:lnTo>
                  <a:pt x="1679" y="849"/>
                </a:lnTo>
                <a:lnTo>
                  <a:pt x="1650" y="891"/>
                </a:lnTo>
                <a:lnTo>
                  <a:pt x="1617" y="929"/>
                </a:lnTo>
                <a:lnTo>
                  <a:pt x="1580" y="963"/>
                </a:lnTo>
                <a:lnTo>
                  <a:pt x="1542" y="991"/>
                </a:lnTo>
                <a:lnTo>
                  <a:pt x="1500" y="1013"/>
                </a:lnTo>
                <a:lnTo>
                  <a:pt x="1457" y="1030"/>
                </a:lnTo>
                <a:lnTo>
                  <a:pt x="1412" y="1040"/>
                </a:lnTo>
                <a:lnTo>
                  <a:pt x="1366" y="1043"/>
                </a:lnTo>
                <a:lnTo>
                  <a:pt x="1319" y="1040"/>
                </a:lnTo>
                <a:lnTo>
                  <a:pt x="1273" y="1030"/>
                </a:lnTo>
                <a:lnTo>
                  <a:pt x="1229" y="1013"/>
                </a:lnTo>
                <a:lnTo>
                  <a:pt x="1188" y="991"/>
                </a:lnTo>
                <a:lnTo>
                  <a:pt x="1150" y="963"/>
                </a:lnTo>
                <a:lnTo>
                  <a:pt x="1114" y="929"/>
                </a:lnTo>
                <a:lnTo>
                  <a:pt x="1081" y="891"/>
                </a:lnTo>
                <a:lnTo>
                  <a:pt x="1052" y="849"/>
                </a:lnTo>
                <a:lnTo>
                  <a:pt x="1025" y="802"/>
                </a:lnTo>
                <a:lnTo>
                  <a:pt x="1004" y="752"/>
                </a:lnTo>
                <a:lnTo>
                  <a:pt x="987" y="698"/>
                </a:lnTo>
                <a:lnTo>
                  <a:pt x="974" y="642"/>
                </a:lnTo>
                <a:lnTo>
                  <a:pt x="965" y="583"/>
                </a:lnTo>
                <a:lnTo>
                  <a:pt x="963" y="522"/>
                </a:lnTo>
                <a:lnTo>
                  <a:pt x="965" y="461"/>
                </a:lnTo>
                <a:lnTo>
                  <a:pt x="974" y="402"/>
                </a:lnTo>
                <a:lnTo>
                  <a:pt x="987" y="346"/>
                </a:lnTo>
                <a:lnTo>
                  <a:pt x="1004" y="292"/>
                </a:lnTo>
                <a:lnTo>
                  <a:pt x="1025" y="242"/>
                </a:lnTo>
                <a:lnTo>
                  <a:pt x="1052" y="196"/>
                </a:lnTo>
                <a:lnTo>
                  <a:pt x="1081" y="153"/>
                </a:lnTo>
                <a:lnTo>
                  <a:pt x="1114" y="115"/>
                </a:lnTo>
                <a:lnTo>
                  <a:pt x="1150" y="82"/>
                </a:lnTo>
                <a:lnTo>
                  <a:pt x="1188" y="53"/>
                </a:lnTo>
                <a:lnTo>
                  <a:pt x="1229" y="31"/>
                </a:lnTo>
                <a:lnTo>
                  <a:pt x="1273" y="14"/>
                </a:lnTo>
                <a:lnTo>
                  <a:pt x="1319" y="3"/>
                </a:lnTo>
                <a:lnTo>
                  <a:pt x="136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6" name="Group 653"/>
          <p:cNvGrpSpPr/>
          <p:nvPr/>
        </p:nvGrpSpPr>
        <p:grpSpPr>
          <a:xfrm>
            <a:off x="8534400" y="7893536"/>
            <a:ext cx="959429" cy="940510"/>
            <a:chOff x="4413250" y="5000625"/>
            <a:chExt cx="563563" cy="552450"/>
          </a:xfrm>
          <a:solidFill>
            <a:schemeClr val="bg1"/>
          </a:solidFill>
        </p:grpSpPr>
        <p:sp>
          <p:nvSpPr>
            <p:cNvPr id="28" name="Freeform 572"/>
            <p:cNvSpPr>
              <a:spLocks noEditPoints="1"/>
            </p:cNvSpPr>
            <p:nvPr/>
          </p:nvSpPr>
          <p:spPr bwMode="auto">
            <a:xfrm>
              <a:off x="4633913" y="5110163"/>
              <a:ext cx="128588" cy="130175"/>
            </a:xfrm>
            <a:custGeom>
              <a:avLst/>
              <a:gdLst>
                <a:gd name="T0" fmla="*/ 362 w 811"/>
                <a:gd name="T1" fmla="*/ 119 h 812"/>
                <a:gd name="T2" fmla="*/ 283 w 811"/>
                <a:gd name="T3" fmla="*/ 143 h 812"/>
                <a:gd name="T4" fmla="*/ 215 w 811"/>
                <a:gd name="T5" fmla="*/ 187 h 812"/>
                <a:gd name="T6" fmla="*/ 162 w 811"/>
                <a:gd name="T7" fmla="*/ 248 h 812"/>
                <a:gd name="T8" fmla="*/ 128 w 811"/>
                <a:gd name="T9" fmla="*/ 323 h 812"/>
                <a:gd name="T10" fmla="*/ 115 w 811"/>
                <a:gd name="T11" fmla="*/ 407 h 812"/>
                <a:gd name="T12" fmla="*/ 128 w 811"/>
                <a:gd name="T13" fmla="*/ 489 h 812"/>
                <a:gd name="T14" fmla="*/ 162 w 811"/>
                <a:gd name="T15" fmla="*/ 564 h 812"/>
                <a:gd name="T16" fmla="*/ 215 w 811"/>
                <a:gd name="T17" fmla="*/ 625 h 812"/>
                <a:gd name="T18" fmla="*/ 283 w 811"/>
                <a:gd name="T19" fmla="*/ 669 h 812"/>
                <a:gd name="T20" fmla="*/ 362 w 811"/>
                <a:gd name="T21" fmla="*/ 693 h 812"/>
                <a:gd name="T22" fmla="*/ 448 w 811"/>
                <a:gd name="T23" fmla="*/ 693 h 812"/>
                <a:gd name="T24" fmla="*/ 527 w 811"/>
                <a:gd name="T25" fmla="*/ 669 h 812"/>
                <a:gd name="T26" fmla="*/ 596 w 811"/>
                <a:gd name="T27" fmla="*/ 625 h 812"/>
                <a:gd name="T28" fmla="*/ 648 w 811"/>
                <a:gd name="T29" fmla="*/ 564 h 812"/>
                <a:gd name="T30" fmla="*/ 683 w 811"/>
                <a:gd name="T31" fmla="*/ 489 h 812"/>
                <a:gd name="T32" fmla="*/ 695 w 811"/>
                <a:gd name="T33" fmla="*/ 407 h 812"/>
                <a:gd name="T34" fmla="*/ 683 w 811"/>
                <a:gd name="T35" fmla="*/ 323 h 812"/>
                <a:gd name="T36" fmla="*/ 648 w 811"/>
                <a:gd name="T37" fmla="*/ 248 h 812"/>
                <a:gd name="T38" fmla="*/ 596 w 811"/>
                <a:gd name="T39" fmla="*/ 187 h 812"/>
                <a:gd name="T40" fmla="*/ 527 w 811"/>
                <a:gd name="T41" fmla="*/ 143 h 812"/>
                <a:gd name="T42" fmla="*/ 448 w 811"/>
                <a:gd name="T43" fmla="*/ 119 h 812"/>
                <a:gd name="T44" fmla="*/ 405 w 811"/>
                <a:gd name="T45" fmla="*/ 0 h 812"/>
                <a:gd name="T46" fmla="*/ 505 w 811"/>
                <a:gd name="T47" fmla="*/ 13 h 812"/>
                <a:gd name="T48" fmla="*/ 596 w 811"/>
                <a:gd name="T49" fmla="*/ 48 h 812"/>
                <a:gd name="T50" fmla="*/ 674 w 811"/>
                <a:gd name="T51" fmla="*/ 103 h 812"/>
                <a:gd name="T52" fmla="*/ 738 w 811"/>
                <a:gd name="T53" fmla="*/ 174 h 812"/>
                <a:gd name="T54" fmla="*/ 784 w 811"/>
                <a:gd name="T55" fmla="*/ 260 h 812"/>
                <a:gd name="T56" fmla="*/ 808 w 811"/>
                <a:gd name="T57" fmla="*/ 355 h 812"/>
                <a:gd name="T58" fmla="*/ 808 w 811"/>
                <a:gd name="T59" fmla="*/ 457 h 812"/>
                <a:gd name="T60" fmla="*/ 784 w 811"/>
                <a:gd name="T61" fmla="*/ 553 h 812"/>
                <a:gd name="T62" fmla="*/ 738 w 811"/>
                <a:gd name="T63" fmla="*/ 638 h 812"/>
                <a:gd name="T64" fmla="*/ 674 w 811"/>
                <a:gd name="T65" fmla="*/ 710 h 812"/>
                <a:gd name="T66" fmla="*/ 596 w 811"/>
                <a:gd name="T67" fmla="*/ 765 h 812"/>
                <a:gd name="T68" fmla="*/ 505 w 811"/>
                <a:gd name="T69" fmla="*/ 799 h 812"/>
                <a:gd name="T70" fmla="*/ 405 w 811"/>
                <a:gd name="T71" fmla="*/ 812 h 812"/>
                <a:gd name="T72" fmla="*/ 305 w 811"/>
                <a:gd name="T73" fmla="*/ 799 h 812"/>
                <a:gd name="T74" fmla="*/ 215 w 811"/>
                <a:gd name="T75" fmla="*/ 765 h 812"/>
                <a:gd name="T76" fmla="*/ 136 w 811"/>
                <a:gd name="T77" fmla="*/ 710 h 812"/>
                <a:gd name="T78" fmla="*/ 72 w 811"/>
                <a:gd name="T79" fmla="*/ 638 h 812"/>
                <a:gd name="T80" fmla="*/ 27 w 811"/>
                <a:gd name="T81" fmla="*/ 553 h 812"/>
                <a:gd name="T82" fmla="*/ 3 w 811"/>
                <a:gd name="T83" fmla="*/ 457 h 812"/>
                <a:gd name="T84" fmla="*/ 3 w 811"/>
                <a:gd name="T85" fmla="*/ 355 h 812"/>
                <a:gd name="T86" fmla="*/ 27 w 811"/>
                <a:gd name="T87" fmla="*/ 260 h 812"/>
                <a:gd name="T88" fmla="*/ 72 w 811"/>
                <a:gd name="T89" fmla="*/ 174 h 812"/>
                <a:gd name="T90" fmla="*/ 136 w 811"/>
                <a:gd name="T91" fmla="*/ 103 h 812"/>
                <a:gd name="T92" fmla="*/ 215 w 811"/>
                <a:gd name="T93" fmla="*/ 48 h 812"/>
                <a:gd name="T94" fmla="*/ 305 w 811"/>
                <a:gd name="T95" fmla="*/ 13 h 812"/>
                <a:gd name="T96" fmla="*/ 405 w 811"/>
                <a:gd name="T97" fmla="*/ 0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1" h="812">
                  <a:moveTo>
                    <a:pt x="405" y="116"/>
                  </a:moveTo>
                  <a:lnTo>
                    <a:pt x="362" y="119"/>
                  </a:lnTo>
                  <a:lnTo>
                    <a:pt x="321" y="129"/>
                  </a:lnTo>
                  <a:lnTo>
                    <a:pt x="283" y="143"/>
                  </a:lnTo>
                  <a:lnTo>
                    <a:pt x="247" y="163"/>
                  </a:lnTo>
                  <a:lnTo>
                    <a:pt x="215" y="187"/>
                  </a:lnTo>
                  <a:lnTo>
                    <a:pt x="187" y="216"/>
                  </a:lnTo>
                  <a:lnTo>
                    <a:pt x="162" y="248"/>
                  </a:lnTo>
                  <a:lnTo>
                    <a:pt x="143" y="284"/>
                  </a:lnTo>
                  <a:lnTo>
                    <a:pt x="128" y="323"/>
                  </a:lnTo>
                  <a:lnTo>
                    <a:pt x="118" y="364"/>
                  </a:lnTo>
                  <a:lnTo>
                    <a:pt x="115" y="407"/>
                  </a:lnTo>
                  <a:lnTo>
                    <a:pt x="118" y="449"/>
                  </a:lnTo>
                  <a:lnTo>
                    <a:pt x="128" y="489"/>
                  </a:lnTo>
                  <a:lnTo>
                    <a:pt x="143" y="528"/>
                  </a:lnTo>
                  <a:lnTo>
                    <a:pt x="162" y="564"/>
                  </a:lnTo>
                  <a:lnTo>
                    <a:pt x="187" y="596"/>
                  </a:lnTo>
                  <a:lnTo>
                    <a:pt x="215" y="625"/>
                  </a:lnTo>
                  <a:lnTo>
                    <a:pt x="247" y="650"/>
                  </a:lnTo>
                  <a:lnTo>
                    <a:pt x="283" y="669"/>
                  </a:lnTo>
                  <a:lnTo>
                    <a:pt x="321" y="684"/>
                  </a:lnTo>
                  <a:lnTo>
                    <a:pt x="362" y="693"/>
                  </a:lnTo>
                  <a:lnTo>
                    <a:pt x="405" y="696"/>
                  </a:lnTo>
                  <a:lnTo>
                    <a:pt x="448" y="693"/>
                  </a:lnTo>
                  <a:lnTo>
                    <a:pt x="489" y="684"/>
                  </a:lnTo>
                  <a:lnTo>
                    <a:pt x="527" y="669"/>
                  </a:lnTo>
                  <a:lnTo>
                    <a:pt x="562" y="650"/>
                  </a:lnTo>
                  <a:lnTo>
                    <a:pt x="596" y="625"/>
                  </a:lnTo>
                  <a:lnTo>
                    <a:pt x="624" y="596"/>
                  </a:lnTo>
                  <a:lnTo>
                    <a:pt x="648" y="564"/>
                  </a:lnTo>
                  <a:lnTo>
                    <a:pt x="668" y="528"/>
                  </a:lnTo>
                  <a:lnTo>
                    <a:pt x="683" y="489"/>
                  </a:lnTo>
                  <a:lnTo>
                    <a:pt x="691" y="449"/>
                  </a:lnTo>
                  <a:lnTo>
                    <a:pt x="695" y="407"/>
                  </a:lnTo>
                  <a:lnTo>
                    <a:pt x="691" y="364"/>
                  </a:lnTo>
                  <a:lnTo>
                    <a:pt x="683" y="323"/>
                  </a:lnTo>
                  <a:lnTo>
                    <a:pt x="668" y="284"/>
                  </a:lnTo>
                  <a:lnTo>
                    <a:pt x="648" y="248"/>
                  </a:lnTo>
                  <a:lnTo>
                    <a:pt x="624" y="216"/>
                  </a:lnTo>
                  <a:lnTo>
                    <a:pt x="596" y="187"/>
                  </a:lnTo>
                  <a:lnTo>
                    <a:pt x="562" y="163"/>
                  </a:lnTo>
                  <a:lnTo>
                    <a:pt x="527" y="143"/>
                  </a:lnTo>
                  <a:lnTo>
                    <a:pt x="489" y="129"/>
                  </a:lnTo>
                  <a:lnTo>
                    <a:pt x="448" y="119"/>
                  </a:lnTo>
                  <a:lnTo>
                    <a:pt x="405" y="116"/>
                  </a:lnTo>
                  <a:close/>
                  <a:moveTo>
                    <a:pt x="405" y="0"/>
                  </a:moveTo>
                  <a:lnTo>
                    <a:pt x="456" y="3"/>
                  </a:lnTo>
                  <a:lnTo>
                    <a:pt x="505" y="13"/>
                  </a:lnTo>
                  <a:lnTo>
                    <a:pt x="552" y="28"/>
                  </a:lnTo>
                  <a:lnTo>
                    <a:pt x="596" y="48"/>
                  </a:lnTo>
                  <a:lnTo>
                    <a:pt x="637" y="73"/>
                  </a:lnTo>
                  <a:lnTo>
                    <a:pt x="674" y="103"/>
                  </a:lnTo>
                  <a:lnTo>
                    <a:pt x="709" y="137"/>
                  </a:lnTo>
                  <a:lnTo>
                    <a:pt x="738" y="174"/>
                  </a:lnTo>
                  <a:lnTo>
                    <a:pt x="764" y="216"/>
                  </a:lnTo>
                  <a:lnTo>
                    <a:pt x="784" y="260"/>
                  </a:lnTo>
                  <a:lnTo>
                    <a:pt x="799" y="307"/>
                  </a:lnTo>
                  <a:lnTo>
                    <a:pt x="808" y="355"/>
                  </a:lnTo>
                  <a:lnTo>
                    <a:pt x="811" y="407"/>
                  </a:lnTo>
                  <a:lnTo>
                    <a:pt x="808" y="457"/>
                  </a:lnTo>
                  <a:lnTo>
                    <a:pt x="799" y="506"/>
                  </a:lnTo>
                  <a:lnTo>
                    <a:pt x="784" y="553"/>
                  </a:lnTo>
                  <a:lnTo>
                    <a:pt x="764" y="597"/>
                  </a:lnTo>
                  <a:lnTo>
                    <a:pt x="738" y="638"/>
                  </a:lnTo>
                  <a:lnTo>
                    <a:pt x="709" y="676"/>
                  </a:lnTo>
                  <a:lnTo>
                    <a:pt x="674" y="710"/>
                  </a:lnTo>
                  <a:lnTo>
                    <a:pt x="637" y="739"/>
                  </a:lnTo>
                  <a:lnTo>
                    <a:pt x="596" y="765"/>
                  </a:lnTo>
                  <a:lnTo>
                    <a:pt x="552" y="784"/>
                  </a:lnTo>
                  <a:lnTo>
                    <a:pt x="505" y="799"/>
                  </a:lnTo>
                  <a:lnTo>
                    <a:pt x="456" y="809"/>
                  </a:lnTo>
                  <a:lnTo>
                    <a:pt x="405" y="812"/>
                  </a:lnTo>
                  <a:lnTo>
                    <a:pt x="355" y="809"/>
                  </a:lnTo>
                  <a:lnTo>
                    <a:pt x="305" y="799"/>
                  </a:lnTo>
                  <a:lnTo>
                    <a:pt x="259" y="784"/>
                  </a:lnTo>
                  <a:lnTo>
                    <a:pt x="215" y="765"/>
                  </a:lnTo>
                  <a:lnTo>
                    <a:pt x="174" y="739"/>
                  </a:lnTo>
                  <a:lnTo>
                    <a:pt x="136" y="710"/>
                  </a:lnTo>
                  <a:lnTo>
                    <a:pt x="102" y="676"/>
                  </a:lnTo>
                  <a:lnTo>
                    <a:pt x="72" y="638"/>
                  </a:lnTo>
                  <a:lnTo>
                    <a:pt x="47" y="597"/>
                  </a:lnTo>
                  <a:lnTo>
                    <a:pt x="27" y="553"/>
                  </a:lnTo>
                  <a:lnTo>
                    <a:pt x="12" y="506"/>
                  </a:lnTo>
                  <a:lnTo>
                    <a:pt x="3" y="457"/>
                  </a:lnTo>
                  <a:lnTo>
                    <a:pt x="0" y="407"/>
                  </a:lnTo>
                  <a:lnTo>
                    <a:pt x="3" y="355"/>
                  </a:lnTo>
                  <a:lnTo>
                    <a:pt x="12" y="307"/>
                  </a:lnTo>
                  <a:lnTo>
                    <a:pt x="27" y="260"/>
                  </a:lnTo>
                  <a:lnTo>
                    <a:pt x="47" y="216"/>
                  </a:lnTo>
                  <a:lnTo>
                    <a:pt x="72" y="174"/>
                  </a:lnTo>
                  <a:lnTo>
                    <a:pt x="102" y="137"/>
                  </a:lnTo>
                  <a:lnTo>
                    <a:pt x="136" y="103"/>
                  </a:lnTo>
                  <a:lnTo>
                    <a:pt x="174" y="73"/>
                  </a:lnTo>
                  <a:lnTo>
                    <a:pt x="215" y="48"/>
                  </a:lnTo>
                  <a:lnTo>
                    <a:pt x="259" y="28"/>
                  </a:lnTo>
                  <a:lnTo>
                    <a:pt x="305" y="13"/>
                  </a:lnTo>
                  <a:lnTo>
                    <a:pt x="355" y="3"/>
                  </a:lnTo>
                  <a:lnTo>
                    <a:pt x="4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573"/>
            <p:cNvSpPr>
              <a:spLocks noEditPoints="1"/>
            </p:cNvSpPr>
            <p:nvPr/>
          </p:nvSpPr>
          <p:spPr bwMode="auto">
            <a:xfrm>
              <a:off x="4413250" y="5000625"/>
              <a:ext cx="563563" cy="552450"/>
            </a:xfrm>
            <a:custGeom>
              <a:avLst/>
              <a:gdLst>
                <a:gd name="T0" fmla="*/ 3362 w 3546"/>
                <a:gd name="T1" fmla="*/ 3362 h 3478"/>
                <a:gd name="T2" fmla="*/ 1783 w 3546"/>
                <a:gd name="T3" fmla="*/ 3173 h 3478"/>
                <a:gd name="T4" fmla="*/ 1783 w 3546"/>
                <a:gd name="T5" fmla="*/ 116 h 3478"/>
                <a:gd name="T6" fmla="*/ 1570 w 3546"/>
                <a:gd name="T7" fmla="*/ 139 h 3478"/>
                <a:gd name="T8" fmla="*/ 1369 w 3546"/>
                <a:gd name="T9" fmla="*/ 205 h 3478"/>
                <a:gd name="T10" fmla="*/ 1188 w 3546"/>
                <a:gd name="T11" fmla="*/ 313 h 3478"/>
                <a:gd name="T12" fmla="*/ 1032 w 3546"/>
                <a:gd name="T13" fmla="*/ 459 h 3478"/>
                <a:gd name="T14" fmla="*/ 912 w 3546"/>
                <a:gd name="T15" fmla="*/ 638 h 3478"/>
                <a:gd name="T16" fmla="*/ 833 w 3546"/>
                <a:gd name="T17" fmla="*/ 840 h 3478"/>
                <a:gd name="T18" fmla="*/ 792 w 3546"/>
                <a:gd name="T19" fmla="*/ 1057 h 3478"/>
                <a:gd name="T20" fmla="*/ 790 w 3546"/>
                <a:gd name="T21" fmla="*/ 1280 h 3478"/>
                <a:gd name="T22" fmla="*/ 829 w 3546"/>
                <a:gd name="T23" fmla="*/ 1496 h 3478"/>
                <a:gd name="T24" fmla="*/ 910 w 3546"/>
                <a:gd name="T25" fmla="*/ 1699 h 3478"/>
                <a:gd name="T26" fmla="*/ 1211 w 3546"/>
                <a:gd name="T27" fmla="*/ 2144 h 3478"/>
                <a:gd name="T28" fmla="*/ 2619 w 3546"/>
                <a:gd name="T29" fmla="*/ 1762 h 3478"/>
                <a:gd name="T30" fmla="*/ 2714 w 3546"/>
                <a:gd name="T31" fmla="*/ 1567 h 3478"/>
                <a:gd name="T32" fmla="*/ 2767 w 3546"/>
                <a:gd name="T33" fmla="*/ 1353 h 3478"/>
                <a:gd name="T34" fmla="*/ 2780 w 3546"/>
                <a:gd name="T35" fmla="*/ 1132 h 3478"/>
                <a:gd name="T36" fmla="*/ 2752 w 3546"/>
                <a:gd name="T37" fmla="*/ 912 h 3478"/>
                <a:gd name="T38" fmla="*/ 2685 w 3546"/>
                <a:gd name="T39" fmla="*/ 704 h 3478"/>
                <a:gd name="T40" fmla="*/ 2579 w 3546"/>
                <a:gd name="T41" fmla="*/ 515 h 3478"/>
                <a:gd name="T42" fmla="*/ 2434 w 3546"/>
                <a:gd name="T43" fmla="*/ 358 h 3478"/>
                <a:gd name="T44" fmla="*/ 2259 w 3546"/>
                <a:gd name="T45" fmla="*/ 237 h 3478"/>
                <a:gd name="T46" fmla="*/ 2064 w 3546"/>
                <a:gd name="T47" fmla="*/ 156 h 3478"/>
                <a:gd name="T48" fmla="*/ 1855 w 3546"/>
                <a:gd name="T49" fmla="*/ 118 h 3478"/>
                <a:gd name="T50" fmla="*/ 1863 w 3546"/>
                <a:gd name="T51" fmla="*/ 3 h 3478"/>
                <a:gd name="T52" fmla="*/ 2098 w 3546"/>
                <a:gd name="T53" fmla="*/ 45 h 3478"/>
                <a:gd name="T54" fmla="*/ 2315 w 3546"/>
                <a:gd name="T55" fmla="*/ 136 h 3478"/>
                <a:gd name="T56" fmla="*/ 2510 w 3546"/>
                <a:gd name="T57" fmla="*/ 271 h 3478"/>
                <a:gd name="T58" fmla="*/ 2667 w 3546"/>
                <a:gd name="T59" fmla="*/ 440 h 3478"/>
                <a:gd name="T60" fmla="*/ 2781 w 3546"/>
                <a:gd name="T61" fmla="*/ 636 h 3478"/>
                <a:gd name="T62" fmla="*/ 2856 w 3546"/>
                <a:gd name="T63" fmla="*/ 855 h 3478"/>
                <a:gd name="T64" fmla="*/ 2892 w 3546"/>
                <a:gd name="T65" fmla="*/ 1087 h 3478"/>
                <a:gd name="T66" fmla="*/ 2886 w 3546"/>
                <a:gd name="T67" fmla="*/ 1321 h 3478"/>
                <a:gd name="T68" fmla="*/ 2841 w 3546"/>
                <a:gd name="T69" fmla="*/ 1549 h 3478"/>
                <a:gd name="T70" fmla="*/ 2754 w 3546"/>
                <a:gd name="T71" fmla="*/ 1761 h 3478"/>
                <a:gd name="T72" fmla="*/ 2496 w 3546"/>
                <a:gd name="T73" fmla="*/ 2144 h 3478"/>
                <a:gd name="T74" fmla="*/ 0 w 3546"/>
                <a:gd name="T75" fmla="*/ 3478 h 3478"/>
                <a:gd name="T76" fmla="*/ 892 w 3546"/>
                <a:gd name="T77" fmla="*/ 1888 h 3478"/>
                <a:gd name="T78" fmla="*/ 778 w 3546"/>
                <a:gd name="T79" fmla="*/ 1692 h 3478"/>
                <a:gd name="T80" fmla="*/ 705 w 3546"/>
                <a:gd name="T81" fmla="*/ 1474 h 3478"/>
                <a:gd name="T82" fmla="*/ 672 w 3546"/>
                <a:gd name="T83" fmla="*/ 1243 h 3478"/>
                <a:gd name="T84" fmla="*/ 682 w 3546"/>
                <a:gd name="T85" fmla="*/ 1008 h 3478"/>
                <a:gd name="T86" fmla="*/ 730 w 3546"/>
                <a:gd name="T87" fmla="*/ 780 h 3478"/>
                <a:gd name="T88" fmla="*/ 819 w 3546"/>
                <a:gd name="T89" fmla="*/ 568 h 3478"/>
                <a:gd name="T90" fmla="*/ 947 w 3546"/>
                <a:gd name="T91" fmla="*/ 381 h 3478"/>
                <a:gd name="T92" fmla="*/ 1118 w 3546"/>
                <a:gd name="T93" fmla="*/ 221 h 3478"/>
                <a:gd name="T94" fmla="*/ 1321 w 3546"/>
                <a:gd name="T95" fmla="*/ 100 h 3478"/>
                <a:gd name="T96" fmla="*/ 1545 w 3546"/>
                <a:gd name="T97" fmla="*/ 26 h 3478"/>
                <a:gd name="T98" fmla="*/ 1783 w 3546"/>
                <a:gd name="T99" fmla="*/ 0 h 3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46" h="3478">
                  <a:moveTo>
                    <a:pt x="708" y="2260"/>
                  </a:moveTo>
                  <a:lnTo>
                    <a:pt x="184" y="3362"/>
                  </a:lnTo>
                  <a:lnTo>
                    <a:pt x="3362" y="3362"/>
                  </a:lnTo>
                  <a:lnTo>
                    <a:pt x="2837" y="2260"/>
                  </a:lnTo>
                  <a:lnTo>
                    <a:pt x="2415" y="2260"/>
                  </a:lnTo>
                  <a:lnTo>
                    <a:pt x="1783" y="3173"/>
                  </a:lnTo>
                  <a:lnTo>
                    <a:pt x="1150" y="2260"/>
                  </a:lnTo>
                  <a:lnTo>
                    <a:pt x="708" y="2260"/>
                  </a:lnTo>
                  <a:close/>
                  <a:moveTo>
                    <a:pt x="1783" y="116"/>
                  </a:moveTo>
                  <a:lnTo>
                    <a:pt x="1710" y="118"/>
                  </a:lnTo>
                  <a:lnTo>
                    <a:pt x="1639" y="126"/>
                  </a:lnTo>
                  <a:lnTo>
                    <a:pt x="1570" y="139"/>
                  </a:lnTo>
                  <a:lnTo>
                    <a:pt x="1502" y="156"/>
                  </a:lnTo>
                  <a:lnTo>
                    <a:pt x="1434" y="179"/>
                  </a:lnTo>
                  <a:lnTo>
                    <a:pt x="1369" y="205"/>
                  </a:lnTo>
                  <a:lnTo>
                    <a:pt x="1306" y="237"/>
                  </a:lnTo>
                  <a:lnTo>
                    <a:pt x="1246" y="273"/>
                  </a:lnTo>
                  <a:lnTo>
                    <a:pt x="1188" y="313"/>
                  </a:lnTo>
                  <a:lnTo>
                    <a:pt x="1132" y="358"/>
                  </a:lnTo>
                  <a:lnTo>
                    <a:pt x="1079" y="408"/>
                  </a:lnTo>
                  <a:lnTo>
                    <a:pt x="1032" y="459"/>
                  </a:lnTo>
                  <a:lnTo>
                    <a:pt x="988" y="515"/>
                  </a:lnTo>
                  <a:lnTo>
                    <a:pt x="948" y="576"/>
                  </a:lnTo>
                  <a:lnTo>
                    <a:pt x="912" y="638"/>
                  </a:lnTo>
                  <a:lnTo>
                    <a:pt x="881" y="702"/>
                  </a:lnTo>
                  <a:lnTo>
                    <a:pt x="855" y="770"/>
                  </a:lnTo>
                  <a:lnTo>
                    <a:pt x="833" y="840"/>
                  </a:lnTo>
                  <a:lnTo>
                    <a:pt x="814" y="911"/>
                  </a:lnTo>
                  <a:lnTo>
                    <a:pt x="800" y="984"/>
                  </a:lnTo>
                  <a:lnTo>
                    <a:pt x="792" y="1057"/>
                  </a:lnTo>
                  <a:lnTo>
                    <a:pt x="786" y="1132"/>
                  </a:lnTo>
                  <a:lnTo>
                    <a:pt x="786" y="1206"/>
                  </a:lnTo>
                  <a:lnTo>
                    <a:pt x="790" y="1280"/>
                  </a:lnTo>
                  <a:lnTo>
                    <a:pt x="798" y="1353"/>
                  </a:lnTo>
                  <a:lnTo>
                    <a:pt x="812" y="1425"/>
                  </a:lnTo>
                  <a:lnTo>
                    <a:pt x="829" y="1496"/>
                  </a:lnTo>
                  <a:lnTo>
                    <a:pt x="852" y="1566"/>
                  </a:lnTo>
                  <a:lnTo>
                    <a:pt x="879" y="1634"/>
                  </a:lnTo>
                  <a:lnTo>
                    <a:pt x="910" y="1699"/>
                  </a:lnTo>
                  <a:lnTo>
                    <a:pt x="946" y="1761"/>
                  </a:lnTo>
                  <a:lnTo>
                    <a:pt x="986" y="1820"/>
                  </a:lnTo>
                  <a:lnTo>
                    <a:pt x="1211" y="2144"/>
                  </a:lnTo>
                  <a:lnTo>
                    <a:pt x="1783" y="2970"/>
                  </a:lnTo>
                  <a:lnTo>
                    <a:pt x="2579" y="1821"/>
                  </a:lnTo>
                  <a:lnTo>
                    <a:pt x="2619" y="1762"/>
                  </a:lnTo>
                  <a:lnTo>
                    <a:pt x="2655" y="1700"/>
                  </a:lnTo>
                  <a:lnTo>
                    <a:pt x="2687" y="1635"/>
                  </a:lnTo>
                  <a:lnTo>
                    <a:pt x="2714" y="1567"/>
                  </a:lnTo>
                  <a:lnTo>
                    <a:pt x="2736" y="1497"/>
                  </a:lnTo>
                  <a:lnTo>
                    <a:pt x="2754" y="1426"/>
                  </a:lnTo>
                  <a:lnTo>
                    <a:pt x="2767" y="1353"/>
                  </a:lnTo>
                  <a:lnTo>
                    <a:pt x="2775" y="1280"/>
                  </a:lnTo>
                  <a:lnTo>
                    <a:pt x="2780" y="1206"/>
                  </a:lnTo>
                  <a:lnTo>
                    <a:pt x="2780" y="1132"/>
                  </a:lnTo>
                  <a:lnTo>
                    <a:pt x="2774" y="1057"/>
                  </a:lnTo>
                  <a:lnTo>
                    <a:pt x="2766" y="984"/>
                  </a:lnTo>
                  <a:lnTo>
                    <a:pt x="2752" y="912"/>
                  </a:lnTo>
                  <a:lnTo>
                    <a:pt x="2734" y="840"/>
                  </a:lnTo>
                  <a:lnTo>
                    <a:pt x="2711" y="770"/>
                  </a:lnTo>
                  <a:lnTo>
                    <a:pt x="2685" y="704"/>
                  </a:lnTo>
                  <a:lnTo>
                    <a:pt x="2654" y="638"/>
                  </a:lnTo>
                  <a:lnTo>
                    <a:pt x="2618" y="576"/>
                  </a:lnTo>
                  <a:lnTo>
                    <a:pt x="2579" y="515"/>
                  </a:lnTo>
                  <a:lnTo>
                    <a:pt x="2536" y="459"/>
                  </a:lnTo>
                  <a:lnTo>
                    <a:pt x="2487" y="408"/>
                  </a:lnTo>
                  <a:lnTo>
                    <a:pt x="2434" y="358"/>
                  </a:lnTo>
                  <a:lnTo>
                    <a:pt x="2379" y="313"/>
                  </a:lnTo>
                  <a:lnTo>
                    <a:pt x="2320" y="273"/>
                  </a:lnTo>
                  <a:lnTo>
                    <a:pt x="2259" y="237"/>
                  </a:lnTo>
                  <a:lnTo>
                    <a:pt x="2197" y="205"/>
                  </a:lnTo>
                  <a:lnTo>
                    <a:pt x="2131" y="179"/>
                  </a:lnTo>
                  <a:lnTo>
                    <a:pt x="2064" y="156"/>
                  </a:lnTo>
                  <a:lnTo>
                    <a:pt x="1996" y="139"/>
                  </a:lnTo>
                  <a:lnTo>
                    <a:pt x="1926" y="126"/>
                  </a:lnTo>
                  <a:lnTo>
                    <a:pt x="1855" y="118"/>
                  </a:lnTo>
                  <a:lnTo>
                    <a:pt x="1783" y="116"/>
                  </a:lnTo>
                  <a:close/>
                  <a:moveTo>
                    <a:pt x="1783" y="0"/>
                  </a:moveTo>
                  <a:lnTo>
                    <a:pt x="1863" y="3"/>
                  </a:lnTo>
                  <a:lnTo>
                    <a:pt x="1943" y="12"/>
                  </a:lnTo>
                  <a:lnTo>
                    <a:pt x="2020" y="26"/>
                  </a:lnTo>
                  <a:lnTo>
                    <a:pt x="2098" y="45"/>
                  </a:lnTo>
                  <a:lnTo>
                    <a:pt x="2172" y="70"/>
                  </a:lnTo>
                  <a:lnTo>
                    <a:pt x="2244" y="100"/>
                  </a:lnTo>
                  <a:lnTo>
                    <a:pt x="2315" y="136"/>
                  </a:lnTo>
                  <a:lnTo>
                    <a:pt x="2383" y="175"/>
                  </a:lnTo>
                  <a:lnTo>
                    <a:pt x="2447" y="221"/>
                  </a:lnTo>
                  <a:lnTo>
                    <a:pt x="2510" y="271"/>
                  </a:lnTo>
                  <a:lnTo>
                    <a:pt x="2569" y="326"/>
                  </a:lnTo>
                  <a:lnTo>
                    <a:pt x="2619" y="381"/>
                  </a:lnTo>
                  <a:lnTo>
                    <a:pt x="2667" y="440"/>
                  </a:lnTo>
                  <a:lnTo>
                    <a:pt x="2709" y="502"/>
                  </a:lnTo>
                  <a:lnTo>
                    <a:pt x="2746" y="568"/>
                  </a:lnTo>
                  <a:lnTo>
                    <a:pt x="2781" y="636"/>
                  </a:lnTo>
                  <a:lnTo>
                    <a:pt x="2810" y="707"/>
                  </a:lnTo>
                  <a:lnTo>
                    <a:pt x="2835" y="780"/>
                  </a:lnTo>
                  <a:lnTo>
                    <a:pt x="2856" y="855"/>
                  </a:lnTo>
                  <a:lnTo>
                    <a:pt x="2872" y="932"/>
                  </a:lnTo>
                  <a:lnTo>
                    <a:pt x="2884" y="1008"/>
                  </a:lnTo>
                  <a:lnTo>
                    <a:pt x="2892" y="1087"/>
                  </a:lnTo>
                  <a:lnTo>
                    <a:pt x="2894" y="1165"/>
                  </a:lnTo>
                  <a:lnTo>
                    <a:pt x="2893" y="1244"/>
                  </a:lnTo>
                  <a:lnTo>
                    <a:pt x="2886" y="1321"/>
                  </a:lnTo>
                  <a:lnTo>
                    <a:pt x="2876" y="1398"/>
                  </a:lnTo>
                  <a:lnTo>
                    <a:pt x="2860" y="1475"/>
                  </a:lnTo>
                  <a:lnTo>
                    <a:pt x="2841" y="1549"/>
                  </a:lnTo>
                  <a:lnTo>
                    <a:pt x="2816" y="1622"/>
                  </a:lnTo>
                  <a:lnTo>
                    <a:pt x="2787" y="1693"/>
                  </a:lnTo>
                  <a:lnTo>
                    <a:pt x="2754" y="1761"/>
                  </a:lnTo>
                  <a:lnTo>
                    <a:pt x="2715" y="1827"/>
                  </a:lnTo>
                  <a:lnTo>
                    <a:pt x="2672" y="1889"/>
                  </a:lnTo>
                  <a:lnTo>
                    <a:pt x="2496" y="2144"/>
                  </a:lnTo>
                  <a:lnTo>
                    <a:pt x="2910" y="2144"/>
                  </a:lnTo>
                  <a:lnTo>
                    <a:pt x="3546" y="3478"/>
                  </a:lnTo>
                  <a:lnTo>
                    <a:pt x="0" y="3478"/>
                  </a:lnTo>
                  <a:lnTo>
                    <a:pt x="635" y="2145"/>
                  </a:lnTo>
                  <a:lnTo>
                    <a:pt x="1070" y="2145"/>
                  </a:lnTo>
                  <a:lnTo>
                    <a:pt x="892" y="1888"/>
                  </a:lnTo>
                  <a:lnTo>
                    <a:pt x="850" y="1826"/>
                  </a:lnTo>
                  <a:lnTo>
                    <a:pt x="811" y="1760"/>
                  </a:lnTo>
                  <a:lnTo>
                    <a:pt x="778" y="1692"/>
                  </a:lnTo>
                  <a:lnTo>
                    <a:pt x="749" y="1621"/>
                  </a:lnTo>
                  <a:lnTo>
                    <a:pt x="724" y="1548"/>
                  </a:lnTo>
                  <a:lnTo>
                    <a:pt x="705" y="1474"/>
                  </a:lnTo>
                  <a:lnTo>
                    <a:pt x="690" y="1397"/>
                  </a:lnTo>
                  <a:lnTo>
                    <a:pt x="679" y="1321"/>
                  </a:lnTo>
                  <a:lnTo>
                    <a:pt x="672" y="1243"/>
                  </a:lnTo>
                  <a:lnTo>
                    <a:pt x="671" y="1164"/>
                  </a:lnTo>
                  <a:lnTo>
                    <a:pt x="675" y="1087"/>
                  </a:lnTo>
                  <a:lnTo>
                    <a:pt x="682" y="1008"/>
                  </a:lnTo>
                  <a:lnTo>
                    <a:pt x="694" y="931"/>
                  </a:lnTo>
                  <a:lnTo>
                    <a:pt x="710" y="855"/>
                  </a:lnTo>
                  <a:lnTo>
                    <a:pt x="730" y="780"/>
                  </a:lnTo>
                  <a:lnTo>
                    <a:pt x="756" y="707"/>
                  </a:lnTo>
                  <a:lnTo>
                    <a:pt x="785" y="636"/>
                  </a:lnTo>
                  <a:lnTo>
                    <a:pt x="819" y="568"/>
                  </a:lnTo>
                  <a:lnTo>
                    <a:pt x="857" y="502"/>
                  </a:lnTo>
                  <a:lnTo>
                    <a:pt x="899" y="440"/>
                  </a:lnTo>
                  <a:lnTo>
                    <a:pt x="947" y="381"/>
                  </a:lnTo>
                  <a:lnTo>
                    <a:pt x="997" y="326"/>
                  </a:lnTo>
                  <a:lnTo>
                    <a:pt x="1056" y="271"/>
                  </a:lnTo>
                  <a:lnTo>
                    <a:pt x="1118" y="221"/>
                  </a:lnTo>
                  <a:lnTo>
                    <a:pt x="1183" y="175"/>
                  </a:lnTo>
                  <a:lnTo>
                    <a:pt x="1251" y="136"/>
                  </a:lnTo>
                  <a:lnTo>
                    <a:pt x="1321" y="100"/>
                  </a:lnTo>
                  <a:lnTo>
                    <a:pt x="1394" y="70"/>
                  </a:lnTo>
                  <a:lnTo>
                    <a:pt x="1468" y="45"/>
                  </a:lnTo>
                  <a:lnTo>
                    <a:pt x="1545" y="26"/>
                  </a:lnTo>
                  <a:lnTo>
                    <a:pt x="1623" y="12"/>
                  </a:lnTo>
                  <a:lnTo>
                    <a:pt x="1703" y="3"/>
                  </a:lnTo>
                  <a:lnTo>
                    <a:pt x="17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Freeform 19"/>
          <p:cNvSpPr/>
          <p:nvPr/>
        </p:nvSpPr>
        <p:spPr>
          <a:xfrm>
            <a:off x="8349694" y="4992542"/>
            <a:ext cx="1242610" cy="1217758"/>
          </a:xfrm>
          <a:custGeom>
            <a:avLst/>
            <a:gdLst/>
            <a:ahLst/>
            <a:cxnLst/>
            <a:rect l="l" t="t" r="r" b="b"/>
            <a:pathLst>
              <a:path w="1242610" h="1217758">
                <a:moveTo>
                  <a:pt x="0" y="0"/>
                </a:moveTo>
                <a:lnTo>
                  <a:pt x="1242610" y="0"/>
                </a:lnTo>
                <a:lnTo>
                  <a:pt x="1242610" y="1217758"/>
                </a:lnTo>
                <a:lnTo>
                  <a:pt x="0" y="1217758"/>
                </a:lnTo>
                <a:lnTo>
                  <a:pt x="0" y="0"/>
                </a:lnTo>
                <a:close/>
              </a:path>
            </a:pathLst>
          </a:custGeom>
          <a:blipFill>
            <a:blip r:embed="rId10">
              <a:extLst>
                <a:ext uri="{96DAC541-7B7A-43D3-8B79-37D633B846F1}">
                  <asvg:svgBlip xmlns="" xmlns:asvg="http://schemas.microsoft.com/office/drawing/2016/SVG/main" r:embed="rId13"/>
                </a:ext>
              </a:extLst>
            </a:blip>
            <a:stretch>
              <a:fillRect/>
            </a:stretch>
          </a:blipFill>
        </p:spPr>
      </p:sp>
    </p:spTree>
    <p:extLst>
      <p:ext uri="{BB962C8B-B14F-4D97-AF65-F5344CB8AC3E}">
        <p14:creationId xmlns:p14="http://schemas.microsoft.com/office/powerpoint/2010/main" val="656897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AutoShape 3"/>
          <p:cNvSpPr/>
          <p:nvPr/>
        </p:nvSpPr>
        <p:spPr>
          <a:xfrm rot="-5400000">
            <a:off x="15586364" y="4623989"/>
            <a:ext cx="5403273" cy="1010405"/>
          </a:xfrm>
          <a:prstGeom prst="rect">
            <a:avLst/>
          </a:prstGeom>
          <a:solidFill>
            <a:srgbClr val="F8CF2C"/>
          </a:solidFill>
        </p:spPr>
      </p:sp>
      <p:sp>
        <p:nvSpPr>
          <p:cNvPr id="4" name="Freeform 4"/>
          <p:cNvSpPr/>
          <p:nvPr/>
        </p:nvSpPr>
        <p:spPr>
          <a:xfrm>
            <a:off x="0" y="-2705100"/>
            <a:ext cx="18288000" cy="13817730"/>
          </a:xfrm>
          <a:custGeom>
            <a:avLst/>
            <a:gdLst/>
            <a:ahLst/>
            <a:cxnLst/>
            <a:rect l="l" t="t" r="r" b="b"/>
            <a:pathLst>
              <a:path w="18288000" h="13817730">
                <a:moveTo>
                  <a:pt x="0" y="0"/>
                </a:moveTo>
                <a:lnTo>
                  <a:pt x="18288000" y="0"/>
                </a:lnTo>
                <a:lnTo>
                  <a:pt x="18288000" y="13817729"/>
                </a:lnTo>
                <a:lnTo>
                  <a:pt x="0" y="13817729"/>
                </a:lnTo>
                <a:lnTo>
                  <a:pt x="0" y="0"/>
                </a:lnTo>
                <a:close/>
              </a:path>
            </a:pathLst>
          </a:custGeom>
          <a:blipFill>
            <a:blip r:embed="rId4"/>
            <a:stretch>
              <a:fillRect l="-741"/>
            </a:stretch>
          </a:blipFill>
        </p:spPr>
      </p:sp>
      <p:grpSp>
        <p:nvGrpSpPr>
          <p:cNvPr id="5" name="Group 5"/>
          <p:cNvGrpSpPr/>
          <p:nvPr/>
        </p:nvGrpSpPr>
        <p:grpSpPr>
          <a:xfrm>
            <a:off x="0" y="0"/>
            <a:ext cx="18288000" cy="10287000"/>
            <a:chOff x="0" y="0"/>
            <a:chExt cx="4816593" cy="2709333"/>
          </a:xfrm>
        </p:grpSpPr>
        <p:sp>
          <p:nvSpPr>
            <p:cNvPr id="6" name="Freeform 6"/>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7" name="TextBox 7"/>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8" name="TextBox 8"/>
          <p:cNvSpPr txBox="1"/>
          <p:nvPr/>
        </p:nvSpPr>
        <p:spPr>
          <a:xfrm>
            <a:off x="1265027" y="2019300"/>
            <a:ext cx="15757945" cy="4555799"/>
          </a:xfrm>
          <a:prstGeom prst="rect">
            <a:avLst/>
          </a:prstGeom>
        </p:spPr>
        <p:txBody>
          <a:bodyPr lIns="0" tIns="0" rIns="0" bIns="0" rtlCol="0" anchor="t">
            <a:spAutoFit/>
          </a:bodyPr>
          <a:lstStyle/>
          <a:p>
            <a:pPr algn="ctr">
              <a:lnSpc>
                <a:spcPts val="4370"/>
              </a:lnSpc>
            </a:pPr>
            <a:r>
              <a:rPr lang="ru-RU" sz="5400" b="1" dirty="0" err="1">
                <a:solidFill>
                  <a:srgbClr val="FFFFFF"/>
                </a:solidFill>
                <a:ea typeface="Lora Bold"/>
                <a:cs typeface="Lora Bold"/>
                <a:sym typeface="Lora Bold"/>
              </a:rPr>
              <a:t>Сессияның</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қарауына</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енгізілетін</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мәселелерді</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талдау</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және</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қарауға</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қатысты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барлық</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алдын</a:t>
            </a:r>
            <a:r>
              <a:rPr lang="ru-RU" sz="5400" b="1" dirty="0">
                <a:solidFill>
                  <a:srgbClr val="FFFFFF"/>
                </a:solidFill>
                <a:ea typeface="Lora Bold"/>
                <a:cs typeface="Lora Bold"/>
                <a:sym typeface="Lora Bold"/>
              </a:rPr>
              <a:t> ала </a:t>
            </a:r>
            <a:r>
              <a:rPr lang="ru-RU" sz="5400" b="1" dirty="0" err="1">
                <a:solidFill>
                  <a:srgbClr val="FFFFFF"/>
                </a:solidFill>
                <a:ea typeface="Lora Bold"/>
                <a:cs typeface="Lora Bold"/>
                <a:sym typeface="Lora Bold"/>
              </a:rPr>
              <a:t>жұмыстары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тұрақты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комиссиялардың</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бірлескен</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отырыстарында</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жүзеге</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асырылды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Есепті</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кезеңде</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комиссиялар</a:t>
            </a:r>
            <a:r>
              <a:rPr lang="ru-RU" sz="5400" b="1" dirty="0">
                <a:solidFill>
                  <a:srgbClr val="FFFFFF"/>
                </a:solidFill>
                <a:ea typeface="Lora Bold"/>
                <a:cs typeface="Lora Bold"/>
                <a:sym typeface="Lora Bold"/>
              </a:rPr>
              <a:t> </a:t>
            </a:r>
            <a:r>
              <a:rPr lang="ru-RU" sz="5400" b="1" dirty="0">
                <a:solidFill>
                  <a:srgbClr val="FFC000"/>
                </a:solidFill>
                <a:ea typeface="Lora Bold"/>
                <a:cs typeface="Lora Bold"/>
                <a:sym typeface="Lora Bold"/>
              </a:rPr>
              <a:t>21 </a:t>
            </a:r>
            <a:r>
              <a:rPr lang="ru-RU" sz="5400" b="1" dirty="0" err="1">
                <a:solidFill>
                  <a:srgbClr val="FFC000"/>
                </a:solidFill>
                <a:ea typeface="Lora Bold"/>
                <a:cs typeface="Lora Bold"/>
                <a:sym typeface="Lora Bold"/>
              </a:rPr>
              <a:t>отырыс</a:t>
            </a:r>
            <a:r>
              <a:rPr lang="ru-RU" sz="5400" b="1" dirty="0">
                <a:solidFill>
                  <a:srgbClr val="FFC000"/>
                </a:solidFill>
                <a:ea typeface="Lora Bold"/>
                <a:cs typeface="Lora Bold"/>
                <a:sym typeface="Lora Bold"/>
              </a:rPr>
              <a:t> </a:t>
            </a:r>
            <a:r>
              <a:rPr lang="ru-RU" sz="5400" b="1" dirty="0" err="1">
                <a:solidFill>
                  <a:schemeClr val="bg1"/>
                </a:solidFill>
                <a:ea typeface="Lora Bold"/>
                <a:cs typeface="Lora Bold"/>
                <a:sym typeface="Lora Bold"/>
              </a:rPr>
              <a:t>өткізіп</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онда</a:t>
            </a:r>
            <a:r>
              <a:rPr lang="ru-RU" sz="5400" b="1" dirty="0">
                <a:solidFill>
                  <a:srgbClr val="FFFFFF"/>
                </a:solidFill>
                <a:ea typeface="Lora Bold"/>
                <a:cs typeface="Lora Bold"/>
                <a:sym typeface="Lora Bold"/>
              </a:rPr>
              <a:t> </a:t>
            </a:r>
            <a:r>
              <a:rPr lang="ru-RU" sz="5400" b="1" dirty="0">
                <a:solidFill>
                  <a:srgbClr val="FFC000"/>
                </a:solidFill>
                <a:ea typeface="Lora Bold"/>
                <a:cs typeface="Lora Bold"/>
                <a:sym typeface="Lora Bold"/>
              </a:rPr>
              <a:t>60-тан</a:t>
            </a:r>
            <a:r>
              <a:rPr lang="ru-RU" sz="5400" b="1" dirty="0">
                <a:solidFill>
                  <a:srgbClr val="FFFFFF"/>
                </a:solidFill>
                <a:ea typeface="Lora Bold"/>
                <a:cs typeface="Lora Bold"/>
                <a:sym typeface="Lora Bold"/>
              </a:rPr>
              <a:t> </a:t>
            </a:r>
            <a:r>
              <a:rPr lang="ru-RU" sz="5400" b="1" dirty="0" err="1">
                <a:solidFill>
                  <a:srgbClr val="FFC000"/>
                </a:solidFill>
                <a:ea typeface="Lora Bold"/>
                <a:cs typeface="Lora Bold"/>
                <a:sym typeface="Lora Bold"/>
              </a:rPr>
              <a:t>астам</a:t>
            </a:r>
            <a:r>
              <a:rPr lang="ru-RU" sz="5400" b="1" dirty="0">
                <a:solidFill>
                  <a:srgbClr val="FFC000"/>
                </a:solidFill>
                <a:ea typeface="Lora Bold"/>
                <a:cs typeface="Lora Bold"/>
                <a:sym typeface="Lora Bold"/>
              </a:rPr>
              <a:t> </a:t>
            </a:r>
            <a:r>
              <a:rPr lang="ru-RU" sz="5400" b="1" dirty="0" err="1">
                <a:solidFill>
                  <a:srgbClr val="FFC000"/>
                </a:solidFill>
                <a:ea typeface="Lora Bold"/>
                <a:cs typeface="Lora Bold"/>
                <a:sym typeface="Lora Bold"/>
              </a:rPr>
              <a:t>мәселе</a:t>
            </a:r>
            <a:r>
              <a:rPr lang="ru-RU" sz="5400" b="1" dirty="0">
                <a:solidFill>
                  <a:srgbClr val="FFC000"/>
                </a:solidFill>
                <a:ea typeface="Lora Bold"/>
                <a:cs typeface="Lora Bold"/>
                <a:sym typeface="Lora Bold"/>
              </a:rPr>
              <a:t> </a:t>
            </a:r>
            <a:r>
              <a:rPr lang="ru-RU" sz="5400" b="1" dirty="0" err="1">
                <a:solidFill>
                  <a:srgbClr val="FFC000"/>
                </a:solidFill>
                <a:ea typeface="Lora Bold"/>
                <a:cs typeface="Lora Bold"/>
                <a:sym typeface="Lora Bold"/>
              </a:rPr>
              <a:t>қаралды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Ұсынылған</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шешім</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жобалары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жан-жақты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сессияда</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қаралуы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уақтылы</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шешімдердің</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қабылдауына</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мүмкіндік</a:t>
            </a:r>
            <a:r>
              <a:rPr lang="ru-RU" sz="5400" b="1" dirty="0">
                <a:solidFill>
                  <a:srgbClr val="FFFFFF"/>
                </a:solidFill>
                <a:ea typeface="Lora Bold"/>
                <a:cs typeface="Lora Bold"/>
                <a:sym typeface="Lora Bold"/>
              </a:rPr>
              <a:t> </a:t>
            </a:r>
            <a:r>
              <a:rPr lang="ru-RU" sz="5400" b="1" dirty="0" err="1">
                <a:solidFill>
                  <a:srgbClr val="FFFFFF"/>
                </a:solidFill>
                <a:ea typeface="Lora Bold"/>
                <a:cs typeface="Lora Bold"/>
                <a:sym typeface="Lora Bold"/>
              </a:rPr>
              <a:t>берді</a:t>
            </a:r>
            <a:r>
              <a:rPr lang="ru-RU" sz="5400" b="1" dirty="0">
                <a:solidFill>
                  <a:srgbClr val="FFFFFF"/>
                </a:solidFill>
                <a:ea typeface="Lora Bold"/>
                <a:cs typeface="Lora Bold"/>
                <a:sym typeface="Lora Bold"/>
              </a:rPr>
              <a:t>.</a:t>
            </a:r>
            <a:r>
              <a:rPr lang="en-US" sz="3121" b="1" dirty="0" smtClean="0">
                <a:solidFill>
                  <a:srgbClr val="FFFFFF"/>
                </a:solidFill>
                <a:latin typeface="Lora Bold"/>
                <a:ea typeface="Lora Bold"/>
                <a:cs typeface="Lora Bold"/>
                <a:sym typeface="Lora Bold"/>
              </a:rPr>
              <a:t> </a:t>
            </a:r>
            <a:endParaRPr lang="en-US" sz="3121" b="1" dirty="0">
              <a:solidFill>
                <a:srgbClr val="FFFFFF"/>
              </a:solidFill>
              <a:latin typeface="Lora Bold"/>
              <a:ea typeface="Lora Bold"/>
              <a:cs typeface="Lora Bold"/>
              <a:sym typeface="Lora Bold"/>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7889739" y="1757839"/>
            <a:ext cx="2743200" cy="207818"/>
          </a:xfrm>
          <a:prstGeom prst="rect">
            <a:avLst/>
          </a:prstGeom>
          <a:solidFill>
            <a:srgbClr val="F8CF2C"/>
          </a:solidFill>
        </p:spPr>
      </p:sp>
      <p:sp>
        <p:nvSpPr>
          <p:cNvPr id="4" name="Freeform 4"/>
          <p:cNvSpPr/>
          <p:nvPr/>
        </p:nvSpPr>
        <p:spPr>
          <a:xfrm>
            <a:off x="1251145" y="7213001"/>
            <a:ext cx="5508715" cy="3098652"/>
          </a:xfrm>
          <a:custGeom>
            <a:avLst/>
            <a:gdLst/>
            <a:ahLst/>
            <a:cxnLst/>
            <a:rect l="l" t="t" r="r" b="b"/>
            <a:pathLst>
              <a:path w="5508715" h="3098652">
                <a:moveTo>
                  <a:pt x="0" y="0"/>
                </a:moveTo>
                <a:lnTo>
                  <a:pt x="5508715" y="0"/>
                </a:lnTo>
                <a:lnTo>
                  <a:pt x="5508715" y="3098652"/>
                </a:lnTo>
                <a:lnTo>
                  <a:pt x="0" y="3098652"/>
                </a:lnTo>
                <a:lnTo>
                  <a:pt x="0" y="0"/>
                </a:lnTo>
                <a:close/>
              </a:path>
            </a:pathLst>
          </a:custGeom>
          <a:blipFill>
            <a:blip r:embed="rId3"/>
            <a:stretch>
              <a:fillRect/>
            </a:stretch>
          </a:blipFill>
        </p:spPr>
      </p:sp>
      <p:sp>
        <p:nvSpPr>
          <p:cNvPr id="6" name="Freeform 6"/>
          <p:cNvSpPr/>
          <p:nvPr/>
        </p:nvSpPr>
        <p:spPr>
          <a:xfrm>
            <a:off x="1338314" y="3865573"/>
            <a:ext cx="5508715" cy="3098652"/>
          </a:xfrm>
          <a:custGeom>
            <a:avLst/>
            <a:gdLst/>
            <a:ahLst/>
            <a:cxnLst/>
            <a:rect l="l" t="t" r="r" b="b"/>
            <a:pathLst>
              <a:path w="5508715" h="3098652">
                <a:moveTo>
                  <a:pt x="0" y="0"/>
                </a:moveTo>
                <a:lnTo>
                  <a:pt x="5508715" y="0"/>
                </a:lnTo>
                <a:lnTo>
                  <a:pt x="5508715" y="3098652"/>
                </a:lnTo>
                <a:lnTo>
                  <a:pt x="0" y="3098652"/>
                </a:lnTo>
                <a:lnTo>
                  <a:pt x="0" y="0"/>
                </a:lnTo>
                <a:close/>
              </a:path>
            </a:pathLst>
          </a:custGeom>
          <a:blipFill>
            <a:blip r:embed="rId4"/>
            <a:stretch>
              <a:fillRect/>
            </a:stretch>
          </a:blipFill>
        </p:spPr>
      </p:sp>
      <p:sp>
        <p:nvSpPr>
          <p:cNvPr id="7" name="TextBox 7"/>
          <p:cNvSpPr txBox="1"/>
          <p:nvPr/>
        </p:nvSpPr>
        <p:spPr>
          <a:xfrm>
            <a:off x="7889739" y="2626903"/>
            <a:ext cx="10086867" cy="3836375"/>
          </a:xfrm>
          <a:prstGeom prst="rect">
            <a:avLst/>
          </a:prstGeom>
        </p:spPr>
        <p:txBody>
          <a:bodyPr lIns="0" tIns="0" rIns="0" bIns="0" rtlCol="0" anchor="t">
            <a:spAutoFit/>
          </a:bodyPr>
          <a:lstStyle/>
          <a:p>
            <a:pPr algn="l">
              <a:lnSpc>
                <a:spcPts val="7678"/>
              </a:lnSpc>
            </a:pPr>
            <a:r>
              <a:rPr lang="en-US" sz="5484" b="1" dirty="0" err="1">
                <a:solidFill>
                  <a:srgbClr val="FEFEFE"/>
                </a:solidFill>
                <a:latin typeface="Lora Bold"/>
                <a:ea typeface="Lora Bold"/>
                <a:cs typeface="Lora Bold"/>
                <a:sym typeface="Lora Bold"/>
              </a:rPr>
              <a:t>Бюджет</a:t>
            </a:r>
            <a:r>
              <a:rPr lang="en-US" sz="5484" b="1" dirty="0">
                <a:solidFill>
                  <a:srgbClr val="FEFEFE"/>
                </a:solidFill>
                <a:latin typeface="Lora Bold"/>
                <a:ea typeface="Lora Bold"/>
                <a:cs typeface="Lora Bold"/>
                <a:sym typeface="Lora Bold"/>
              </a:rPr>
              <a:t>, </a:t>
            </a:r>
            <a:r>
              <a:rPr lang="en-US" sz="5484" b="1" dirty="0" err="1">
                <a:solidFill>
                  <a:srgbClr val="FEFEFE"/>
                </a:solidFill>
                <a:latin typeface="Lora Bold"/>
                <a:ea typeface="Lora Bold"/>
                <a:cs typeface="Lora Bold"/>
                <a:sym typeface="Lora Bold"/>
              </a:rPr>
              <a:t>құрылыс</a:t>
            </a:r>
            <a:r>
              <a:rPr lang="en-US" sz="5484" b="1" dirty="0">
                <a:solidFill>
                  <a:srgbClr val="FEFEFE"/>
                </a:solidFill>
                <a:latin typeface="Lora Bold"/>
                <a:ea typeface="Lora Bold"/>
                <a:cs typeface="Lora Bold"/>
                <a:sym typeface="Lora Bold"/>
              </a:rPr>
              <a:t> </a:t>
            </a:r>
            <a:r>
              <a:rPr lang="en-US" sz="5484" b="1" dirty="0" err="1">
                <a:solidFill>
                  <a:srgbClr val="FEFEFE"/>
                </a:solidFill>
                <a:latin typeface="Lora Bold"/>
                <a:ea typeface="Lora Bold"/>
                <a:cs typeface="Lora Bold"/>
                <a:sym typeface="Lora Bold"/>
              </a:rPr>
              <a:t>және</a:t>
            </a:r>
            <a:r>
              <a:rPr lang="en-US" sz="5484" b="1" dirty="0">
                <a:solidFill>
                  <a:srgbClr val="FEFEFE"/>
                </a:solidFill>
                <a:latin typeface="Lora Bold"/>
                <a:ea typeface="Lora Bold"/>
                <a:cs typeface="Lora Bold"/>
                <a:sym typeface="Lora Bold"/>
              </a:rPr>
              <a:t> </a:t>
            </a:r>
            <a:r>
              <a:rPr lang="en-US" sz="5484" b="1" dirty="0" err="1">
                <a:solidFill>
                  <a:srgbClr val="FEFEFE"/>
                </a:solidFill>
                <a:latin typeface="Lora Bold"/>
                <a:ea typeface="Lora Bold"/>
                <a:cs typeface="Lora Bold"/>
                <a:sym typeface="Lora Bold"/>
              </a:rPr>
              <a:t>көлік</a:t>
            </a:r>
            <a:r>
              <a:rPr lang="en-US" sz="5484" b="1" dirty="0">
                <a:solidFill>
                  <a:srgbClr val="FEFEFE"/>
                </a:solidFill>
                <a:latin typeface="Lora Bold"/>
                <a:ea typeface="Lora Bold"/>
                <a:cs typeface="Lora Bold"/>
                <a:sym typeface="Lora Bold"/>
              </a:rPr>
              <a:t> </a:t>
            </a:r>
            <a:r>
              <a:rPr lang="en-US" sz="5484" b="1" dirty="0" err="1">
                <a:solidFill>
                  <a:srgbClr val="FEFEFE"/>
                </a:solidFill>
                <a:latin typeface="Lora Bold"/>
                <a:ea typeface="Lora Bold"/>
                <a:cs typeface="Lora Bold"/>
                <a:sym typeface="Lora Bold"/>
              </a:rPr>
              <a:t>мәселелері</a:t>
            </a:r>
            <a:r>
              <a:rPr lang="en-US" sz="5484" b="1" dirty="0">
                <a:solidFill>
                  <a:srgbClr val="FEFEFE"/>
                </a:solidFill>
                <a:latin typeface="Lora Bold"/>
                <a:ea typeface="Lora Bold"/>
                <a:cs typeface="Lora Bold"/>
                <a:sym typeface="Lora Bold"/>
              </a:rPr>
              <a:t> </a:t>
            </a:r>
            <a:r>
              <a:rPr lang="en-US" sz="5484" b="1" dirty="0" err="1">
                <a:solidFill>
                  <a:srgbClr val="FEFEFE"/>
                </a:solidFill>
                <a:latin typeface="Lora Bold"/>
                <a:ea typeface="Lora Bold"/>
                <a:cs typeface="Lora Bold"/>
                <a:sym typeface="Lora Bold"/>
              </a:rPr>
              <a:t>жөніндегі</a:t>
            </a:r>
            <a:r>
              <a:rPr lang="en-US" sz="5484" b="1" dirty="0">
                <a:solidFill>
                  <a:srgbClr val="FEFEFE"/>
                </a:solidFill>
                <a:latin typeface="Lora Bold"/>
                <a:ea typeface="Lora Bold"/>
                <a:cs typeface="Lora Bold"/>
                <a:sym typeface="Lora Bold"/>
              </a:rPr>
              <a:t> </a:t>
            </a:r>
            <a:r>
              <a:rPr lang="en-US" sz="5484" b="1" dirty="0" err="1">
                <a:solidFill>
                  <a:srgbClr val="FEFEFE"/>
                </a:solidFill>
                <a:latin typeface="Lora Bold"/>
                <a:ea typeface="Lora Bold"/>
                <a:cs typeface="Lora Bold"/>
                <a:sym typeface="Lora Bold"/>
              </a:rPr>
              <a:t>тұрақты</a:t>
            </a:r>
            <a:r>
              <a:rPr lang="en-US" sz="5484" b="1" dirty="0">
                <a:solidFill>
                  <a:srgbClr val="FEFEFE"/>
                </a:solidFill>
                <a:latin typeface="Lora Bold"/>
                <a:ea typeface="Lora Bold"/>
                <a:cs typeface="Lora Bold"/>
                <a:sym typeface="Lora Bold"/>
              </a:rPr>
              <a:t> </a:t>
            </a:r>
            <a:r>
              <a:rPr lang="en-US" sz="5484" b="1" dirty="0" err="1">
                <a:solidFill>
                  <a:srgbClr val="FEFEFE"/>
                </a:solidFill>
                <a:latin typeface="Lora Bold"/>
                <a:ea typeface="Lora Bold"/>
                <a:cs typeface="Lora Bold"/>
                <a:sym typeface="Lora Bold"/>
              </a:rPr>
              <a:t>комиссия</a:t>
            </a:r>
            <a:endParaRPr lang="en-US" sz="5484" b="1" dirty="0">
              <a:solidFill>
                <a:srgbClr val="FEFEFE"/>
              </a:solidFill>
              <a:latin typeface="Lora Bold"/>
              <a:ea typeface="Lora Bold"/>
              <a:cs typeface="Lora Bold"/>
              <a:sym typeface="Lora Bold"/>
            </a:endParaRPr>
          </a:p>
          <a:p>
            <a:pPr algn="l">
              <a:lnSpc>
                <a:spcPts val="7678"/>
              </a:lnSpc>
            </a:pPr>
            <a:endParaRPr lang="en-US" sz="5484" b="1" dirty="0">
              <a:solidFill>
                <a:srgbClr val="FEFEFE"/>
              </a:solidFill>
              <a:latin typeface="Lora Bold"/>
              <a:ea typeface="Lora Bold"/>
              <a:cs typeface="Lora Bold"/>
              <a:sym typeface="Lora Bold"/>
            </a:endParaRPr>
          </a:p>
        </p:txBody>
      </p:sp>
      <p:pic>
        <p:nvPicPr>
          <p:cNvPr id="6146" name="Picture 2" descr="E:\Галина\общая\ФОТО 8 СОЗЫВА\2023-2024\КОМИССИИ\27.03.2024 - совместное заседание постоянных комиссий\photo1711592841 (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1145" y="165174"/>
            <a:ext cx="5683055"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7889739" y="1757839"/>
            <a:ext cx="2743200" cy="207818"/>
          </a:xfrm>
          <a:prstGeom prst="rect">
            <a:avLst/>
          </a:prstGeom>
          <a:solidFill>
            <a:srgbClr val="F8CF2C"/>
          </a:solidFill>
        </p:spPr>
      </p:sp>
      <p:sp>
        <p:nvSpPr>
          <p:cNvPr id="4" name="Freeform 4"/>
          <p:cNvSpPr/>
          <p:nvPr/>
        </p:nvSpPr>
        <p:spPr>
          <a:xfrm>
            <a:off x="1251145" y="7213001"/>
            <a:ext cx="5508715" cy="3098652"/>
          </a:xfrm>
          <a:custGeom>
            <a:avLst/>
            <a:gdLst/>
            <a:ahLst/>
            <a:cxnLst/>
            <a:rect l="l" t="t" r="r" b="b"/>
            <a:pathLst>
              <a:path w="5508715" h="3098652">
                <a:moveTo>
                  <a:pt x="0" y="0"/>
                </a:moveTo>
                <a:lnTo>
                  <a:pt x="5508715" y="0"/>
                </a:lnTo>
                <a:lnTo>
                  <a:pt x="5508715" y="3098652"/>
                </a:lnTo>
                <a:lnTo>
                  <a:pt x="0" y="3098652"/>
                </a:lnTo>
                <a:lnTo>
                  <a:pt x="0" y="0"/>
                </a:lnTo>
                <a:close/>
              </a:path>
            </a:pathLst>
          </a:custGeom>
          <a:blipFill>
            <a:blip r:embed="rId3"/>
            <a:stretch>
              <a:fillRect/>
            </a:stretch>
          </a:blipFill>
        </p:spPr>
      </p:sp>
      <p:sp>
        <p:nvSpPr>
          <p:cNvPr id="6" name="Freeform 6"/>
          <p:cNvSpPr/>
          <p:nvPr/>
        </p:nvSpPr>
        <p:spPr>
          <a:xfrm>
            <a:off x="1338314" y="3865573"/>
            <a:ext cx="5508715" cy="3098652"/>
          </a:xfrm>
          <a:custGeom>
            <a:avLst/>
            <a:gdLst/>
            <a:ahLst/>
            <a:cxnLst/>
            <a:rect l="l" t="t" r="r" b="b"/>
            <a:pathLst>
              <a:path w="5508715" h="3098652">
                <a:moveTo>
                  <a:pt x="0" y="0"/>
                </a:moveTo>
                <a:lnTo>
                  <a:pt x="5508715" y="0"/>
                </a:lnTo>
                <a:lnTo>
                  <a:pt x="5508715" y="3098652"/>
                </a:lnTo>
                <a:lnTo>
                  <a:pt x="0" y="3098652"/>
                </a:lnTo>
                <a:lnTo>
                  <a:pt x="0" y="0"/>
                </a:lnTo>
                <a:close/>
              </a:path>
            </a:pathLst>
          </a:custGeom>
          <a:blipFill>
            <a:blip r:embed="rId4"/>
            <a:stretch>
              <a:fillRect/>
            </a:stretch>
          </a:blipFill>
        </p:spPr>
      </p:sp>
      <p:sp>
        <p:nvSpPr>
          <p:cNvPr id="7" name="TextBox 7"/>
          <p:cNvSpPr txBox="1"/>
          <p:nvPr/>
        </p:nvSpPr>
        <p:spPr>
          <a:xfrm>
            <a:off x="7889739" y="2095500"/>
            <a:ext cx="10086867" cy="7386638"/>
          </a:xfrm>
          <a:prstGeom prst="rect">
            <a:avLst/>
          </a:prstGeom>
        </p:spPr>
        <p:txBody>
          <a:bodyPr lIns="0" tIns="0" rIns="0" bIns="0" rtlCol="0" anchor="t">
            <a:spAutoFit/>
          </a:bodyPr>
          <a:lstStyle/>
          <a:p>
            <a:r>
              <a:rPr lang="kk-KZ" sz="4000" dirty="0">
                <a:solidFill>
                  <a:schemeClr val="bg1"/>
                </a:solidFill>
              </a:rPr>
              <a:t>Есепті кезеңде </a:t>
            </a:r>
            <a:r>
              <a:rPr lang="kk-KZ" sz="4000" b="1" dirty="0">
                <a:solidFill>
                  <a:schemeClr val="bg1"/>
                </a:solidFill>
              </a:rPr>
              <a:t>Бюджет</a:t>
            </a:r>
            <a:r>
              <a:rPr lang="kk-KZ" sz="4000" dirty="0">
                <a:solidFill>
                  <a:schemeClr val="bg1"/>
                </a:solidFill>
              </a:rPr>
              <a:t>, </a:t>
            </a:r>
            <a:r>
              <a:rPr lang="kk-KZ" sz="4000" b="1" dirty="0">
                <a:solidFill>
                  <a:schemeClr val="bg1"/>
                </a:solidFill>
              </a:rPr>
              <a:t>құрылыс және көлік</a:t>
            </a:r>
            <a:r>
              <a:rPr lang="kk-KZ" sz="4000" dirty="0">
                <a:solidFill>
                  <a:schemeClr val="bg1"/>
                </a:solidFill>
              </a:rPr>
              <a:t> жөніндегі комиссия </a:t>
            </a:r>
            <a:r>
              <a:rPr lang="kk-KZ" sz="4000" b="1" dirty="0">
                <a:solidFill>
                  <a:schemeClr val="bg1"/>
                </a:solidFill>
              </a:rPr>
              <a:t>бюджетке өзгерістер енгізуге</a:t>
            </a:r>
            <a:r>
              <a:rPr lang="kk-KZ" sz="4000" dirty="0">
                <a:solidFill>
                  <a:schemeClr val="bg1"/>
                </a:solidFill>
              </a:rPr>
              <a:t> қатысты мәселелерді қарастырды</a:t>
            </a:r>
            <a:r>
              <a:rPr lang="kk-KZ" sz="4000" dirty="0" smtClean="0">
                <a:solidFill>
                  <a:schemeClr val="bg1"/>
                </a:solidFill>
              </a:rPr>
              <a:t>.</a:t>
            </a:r>
          </a:p>
          <a:p>
            <a:endParaRPr lang="kk-KZ" sz="4000" dirty="0" smtClean="0">
              <a:solidFill>
                <a:schemeClr val="bg1"/>
              </a:solidFill>
            </a:endParaRPr>
          </a:p>
          <a:p>
            <a:r>
              <a:rPr lang="kk-KZ" sz="4000" dirty="0" smtClean="0">
                <a:solidFill>
                  <a:schemeClr val="bg1"/>
                </a:solidFill>
              </a:rPr>
              <a:t>Қала </a:t>
            </a:r>
            <a:r>
              <a:rPr lang="kk-KZ" sz="4000" dirty="0">
                <a:solidFill>
                  <a:schemeClr val="bg1"/>
                </a:solidFill>
              </a:rPr>
              <a:t>бюджетінің қомақты бөлігі қаланы абаттандыру жобаларына, сондай-ақ жолдарды, жаяу жүргіншілер жолдарын және қоғамдық алаңдарды жөндеуге бөлінді. Ұсынылған өзгерістер комиссия отырыстарында егжей-тегжейлі талқыланып, комиссия мақұлдаған жобалар кейіннен мәслихат сессияларында қабылданды.</a:t>
            </a:r>
            <a:r>
              <a:rPr lang="ru-RU" sz="4000" b="1" dirty="0" smtClean="0">
                <a:solidFill>
                  <a:schemeClr val="bg1"/>
                </a:solidFill>
                <a:ea typeface="Lora Bold"/>
                <a:cs typeface="Lora Bold"/>
                <a:sym typeface="Lora Bold"/>
              </a:rPr>
              <a:t> </a:t>
            </a:r>
            <a:endParaRPr lang="en-US" sz="4000" b="1" dirty="0">
              <a:solidFill>
                <a:schemeClr val="bg1"/>
              </a:solidFill>
              <a:ea typeface="Lora Bold"/>
              <a:cs typeface="Lora Bold"/>
              <a:sym typeface="Lora Bold"/>
            </a:endParaRPr>
          </a:p>
        </p:txBody>
      </p:sp>
      <p:pic>
        <p:nvPicPr>
          <p:cNvPr id="6146" name="Picture 2" descr="E:\Галина\общая\ФОТО 8 СОЗЫВА\2023-2024\КОМИССИИ\27.03.2024 - совместное заседание постоянных комиссий\photo1711592841 (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1145" y="165174"/>
            <a:ext cx="568305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198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0"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72941"/>
              </a:srgbClr>
            </a:solidFill>
          </p:spPr>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685799" y="916037"/>
            <a:ext cx="16992601" cy="3231654"/>
          </a:xfrm>
          <a:prstGeom prst="rect">
            <a:avLst/>
          </a:prstGeom>
        </p:spPr>
        <p:txBody>
          <a:bodyPr wrap="square" lIns="0" tIns="0" rIns="0" bIns="0" rtlCol="0" anchor="t">
            <a:spAutoFit/>
          </a:bodyPr>
          <a:lstStyle/>
          <a:p>
            <a:pPr algn="ctr">
              <a:lnSpc>
                <a:spcPts val="4200"/>
              </a:lnSpc>
              <a:spcBef>
                <a:spcPct val="0"/>
              </a:spcBef>
            </a:pPr>
            <a:r>
              <a:rPr lang="kk-KZ" sz="3600" b="1" dirty="0">
                <a:solidFill>
                  <a:schemeClr val="bg1"/>
                </a:solidFill>
              </a:rPr>
              <a:t>Тұрақты комиссия Өскемен қаласын дамыту бағдарламасына енгізілетін өзгерістер жобасын екі рет алдын ала қарады. Егжей-тегжейлі талқылаудан кейін қаланың инвестициялық жоспары бірқатар стратегиялық маңызды бағыттармен, соның ішінде қалалық ортаны жақсарту, сондай-ақ ғимараттар мен жылу желілерін жаңарту шараларымен толықтырылды. Комиссияның алдын ала мақұлдауынан өткен шешім жобалары бекіту үшін мәслихат сессиясына ұсынылды.</a:t>
            </a:r>
            <a:endParaRPr lang="ru-RU" sz="3600" b="1" dirty="0">
              <a:solidFill>
                <a:schemeClr val="bg1"/>
              </a:solidFill>
              <a:ea typeface="Lora Bold"/>
              <a:cs typeface="Lora Bold"/>
              <a:sym typeface="Lora Bold"/>
            </a:endParaRPr>
          </a:p>
        </p:txBody>
      </p:sp>
      <p:pic>
        <p:nvPicPr>
          <p:cNvPr id="3074" name="Picture 2" descr="C:\Users\User\Downloads\5470144977997339616.jpg"/>
          <p:cNvPicPr>
            <a:picLocks noChangeAspect="1" noChangeArrowheads="1"/>
          </p:cNvPicPr>
          <p:nvPr/>
        </p:nvPicPr>
        <p:blipFill rotWithShape="1">
          <a:blip r:embed="rId4">
            <a:extLst>
              <a:ext uri="{28A0092B-C50C-407E-A947-70E740481C1C}">
                <a14:useLocalDpi xmlns:a14="http://schemas.microsoft.com/office/drawing/2010/main" val="0"/>
              </a:ext>
            </a:extLst>
          </a:blip>
          <a:srcRect b="18992"/>
          <a:stretch/>
        </p:blipFill>
        <p:spPr bwMode="auto">
          <a:xfrm>
            <a:off x="4648198" y="4705350"/>
            <a:ext cx="8305800" cy="5067300"/>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2"/>
          <p:cNvSpPr/>
          <p:nvPr/>
        </p:nvSpPr>
        <p:spPr>
          <a:xfrm rot="16200000">
            <a:off x="1354280" y="6497781"/>
            <a:ext cx="5403273" cy="1184564"/>
          </a:xfrm>
          <a:prstGeom prst="rect">
            <a:avLst/>
          </a:prstGeom>
          <a:solidFill>
            <a:srgbClr val="F8CF2C"/>
          </a:solidFill>
        </p:spPr>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0"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72941"/>
              </a:srgbClr>
            </a:solidFill>
          </p:spPr>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685799" y="916037"/>
            <a:ext cx="16992601" cy="6463308"/>
          </a:xfrm>
          <a:prstGeom prst="rect">
            <a:avLst/>
          </a:prstGeom>
        </p:spPr>
        <p:txBody>
          <a:bodyPr wrap="square" lIns="0" tIns="0" rIns="0" bIns="0" rtlCol="0" anchor="t">
            <a:spAutoFit/>
          </a:bodyPr>
          <a:lstStyle/>
          <a:p>
            <a:pPr algn="ctr">
              <a:lnSpc>
                <a:spcPts val="4200"/>
              </a:lnSpc>
              <a:spcBef>
                <a:spcPct val="0"/>
              </a:spcBef>
            </a:pPr>
            <a:r>
              <a:rPr lang="kk-KZ" sz="3600" b="1" dirty="0">
                <a:solidFill>
                  <a:schemeClr val="bg1"/>
                </a:solidFill>
              </a:rPr>
              <a:t>Комиссия Өскемен қаласының 2025 жылға арналған бюджетінің атқарылуын қарауға ерекше назар аударды. Отырыс барысында депутаттар қаланың негізгі қаржылық құжатындағы кіріс және шығыс көрсеткіштерін жан-жақты қарастырды. Комиссия мүшелері әлеуметтік маңызы бар бағдарламаларды іске асыруға, инфрақұрылымды дамытуға және тұрғын үй-коммуналдық шаруашылық саласын қолдауға бөлінген бюджет қаражатының тиімділігі мен мақсатты пайдаланылуына ерекше назар аударды. Талқылау қорытындысы бойынша бюджеттік бағдарламалардың әкімшілеріне бюджеттік өтінімдерді дайындау кезінде жоғары сапа мен негізділікті қамтамасыз ету, сондай-ақ ведомствоға қарасты ұйымдардың қаржылық және операциялық тиімділігін арттыру бойынша кешенді шаралар қабылдау ұсынылды. Бұл ұсынымдардың орындалуын комиссия бақылауда ұстап отыр.</a:t>
            </a:r>
            <a:endParaRPr lang="ru-RU" sz="3600" b="1" dirty="0">
              <a:solidFill>
                <a:schemeClr val="bg1"/>
              </a:solidFill>
              <a:ea typeface="Lora Bold"/>
              <a:cs typeface="Lora Bold"/>
              <a:sym typeface="Lora Bold"/>
            </a:endParaRPr>
          </a:p>
        </p:txBody>
      </p:sp>
      <p:grpSp>
        <p:nvGrpSpPr>
          <p:cNvPr id="20" name="Группа 19"/>
          <p:cNvGrpSpPr/>
          <p:nvPr/>
        </p:nvGrpSpPr>
        <p:grpSpPr>
          <a:xfrm>
            <a:off x="7807647" y="7379345"/>
            <a:ext cx="2825276" cy="2825276"/>
            <a:chOff x="7807647" y="7379345"/>
            <a:chExt cx="2825276" cy="2825276"/>
          </a:xfrm>
        </p:grpSpPr>
        <p:grpSp>
          <p:nvGrpSpPr>
            <p:cNvPr id="7" name="Group 1433"/>
            <p:cNvGrpSpPr/>
            <p:nvPr/>
          </p:nvGrpSpPr>
          <p:grpSpPr>
            <a:xfrm>
              <a:off x="7807647" y="7379345"/>
              <a:ext cx="2825276" cy="2825276"/>
              <a:chOff x="4454525" y="5014913"/>
              <a:chExt cx="536575" cy="536575"/>
            </a:xfrm>
            <a:solidFill>
              <a:schemeClr val="bg1"/>
            </a:solidFill>
          </p:grpSpPr>
          <p:sp>
            <p:nvSpPr>
              <p:cNvPr id="8" name="Freeform 856"/>
              <p:cNvSpPr>
                <a:spLocks noEditPoints="1"/>
              </p:cNvSpPr>
              <p:nvPr/>
            </p:nvSpPr>
            <p:spPr bwMode="auto">
              <a:xfrm>
                <a:off x="4454525" y="5014913"/>
                <a:ext cx="536575" cy="536575"/>
              </a:xfrm>
              <a:custGeom>
                <a:avLst/>
                <a:gdLst>
                  <a:gd name="T0" fmla="*/ 113 w 3380"/>
                  <a:gd name="T1" fmla="*/ 2479 h 3380"/>
                  <a:gd name="T2" fmla="*/ 3267 w 3380"/>
                  <a:gd name="T3" fmla="*/ 338 h 3380"/>
                  <a:gd name="T4" fmla="*/ 1690 w 3380"/>
                  <a:gd name="T5" fmla="*/ 0 h 3380"/>
                  <a:gd name="T6" fmla="*/ 1723 w 3380"/>
                  <a:gd name="T7" fmla="*/ 11 h 3380"/>
                  <a:gd name="T8" fmla="*/ 1743 w 3380"/>
                  <a:gd name="T9" fmla="*/ 39 h 3380"/>
                  <a:gd name="T10" fmla="*/ 1746 w 3380"/>
                  <a:gd name="T11" fmla="*/ 225 h 3380"/>
                  <a:gd name="T12" fmla="*/ 3380 w 3380"/>
                  <a:gd name="T13" fmla="*/ 2591 h 3380"/>
                  <a:gd name="T14" fmla="*/ 2519 w 3380"/>
                  <a:gd name="T15" fmla="*/ 3284 h 3380"/>
                  <a:gd name="T16" fmla="*/ 2533 w 3380"/>
                  <a:gd name="T17" fmla="*/ 3309 h 3380"/>
                  <a:gd name="T18" fmla="*/ 2533 w 3380"/>
                  <a:gd name="T19" fmla="*/ 3338 h 3380"/>
                  <a:gd name="T20" fmla="*/ 2519 w 3380"/>
                  <a:gd name="T21" fmla="*/ 3364 h 3380"/>
                  <a:gd name="T22" fmla="*/ 2493 w 3380"/>
                  <a:gd name="T23" fmla="*/ 3378 h 3380"/>
                  <a:gd name="T24" fmla="*/ 2464 w 3380"/>
                  <a:gd name="T25" fmla="*/ 3378 h 3380"/>
                  <a:gd name="T26" fmla="*/ 2439 w 3380"/>
                  <a:gd name="T27" fmla="*/ 3364 h 3380"/>
                  <a:gd name="T28" fmla="*/ 1746 w 3380"/>
                  <a:gd name="T29" fmla="*/ 3211 h 3380"/>
                  <a:gd name="T30" fmla="*/ 1735 w 3380"/>
                  <a:gd name="T31" fmla="*/ 3244 h 3380"/>
                  <a:gd name="T32" fmla="*/ 1707 w 3380"/>
                  <a:gd name="T33" fmla="*/ 3264 h 3380"/>
                  <a:gd name="T34" fmla="*/ 1673 w 3380"/>
                  <a:gd name="T35" fmla="*/ 3264 h 3380"/>
                  <a:gd name="T36" fmla="*/ 1645 w 3380"/>
                  <a:gd name="T37" fmla="*/ 3244 h 3380"/>
                  <a:gd name="T38" fmla="*/ 1634 w 3380"/>
                  <a:gd name="T39" fmla="*/ 3211 h 3380"/>
                  <a:gd name="T40" fmla="*/ 941 w 3380"/>
                  <a:gd name="T41" fmla="*/ 3364 h 3380"/>
                  <a:gd name="T42" fmla="*/ 916 w 3380"/>
                  <a:gd name="T43" fmla="*/ 3378 h 3380"/>
                  <a:gd name="T44" fmla="*/ 887 w 3380"/>
                  <a:gd name="T45" fmla="*/ 3378 h 3380"/>
                  <a:gd name="T46" fmla="*/ 861 w 3380"/>
                  <a:gd name="T47" fmla="*/ 3364 h 3380"/>
                  <a:gd name="T48" fmla="*/ 847 w 3380"/>
                  <a:gd name="T49" fmla="*/ 3338 h 3380"/>
                  <a:gd name="T50" fmla="*/ 847 w 3380"/>
                  <a:gd name="T51" fmla="*/ 3309 h 3380"/>
                  <a:gd name="T52" fmla="*/ 861 w 3380"/>
                  <a:gd name="T53" fmla="*/ 3284 h 3380"/>
                  <a:gd name="T54" fmla="*/ 0 w 3380"/>
                  <a:gd name="T55" fmla="*/ 2591 h 3380"/>
                  <a:gd name="T56" fmla="*/ 1634 w 3380"/>
                  <a:gd name="T57" fmla="*/ 225 h 3380"/>
                  <a:gd name="T58" fmla="*/ 1637 w 3380"/>
                  <a:gd name="T59" fmla="*/ 39 h 3380"/>
                  <a:gd name="T60" fmla="*/ 1657 w 3380"/>
                  <a:gd name="T61" fmla="*/ 11 h 3380"/>
                  <a:gd name="T62" fmla="*/ 1690 w 3380"/>
                  <a:gd name="T63" fmla="*/ 0 h 3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80" h="3380">
                    <a:moveTo>
                      <a:pt x="113" y="338"/>
                    </a:moveTo>
                    <a:lnTo>
                      <a:pt x="113" y="2479"/>
                    </a:lnTo>
                    <a:lnTo>
                      <a:pt x="3267" y="2479"/>
                    </a:lnTo>
                    <a:lnTo>
                      <a:pt x="3267" y="338"/>
                    </a:lnTo>
                    <a:lnTo>
                      <a:pt x="113" y="338"/>
                    </a:lnTo>
                    <a:close/>
                    <a:moveTo>
                      <a:pt x="1690" y="0"/>
                    </a:moveTo>
                    <a:lnTo>
                      <a:pt x="1707" y="3"/>
                    </a:lnTo>
                    <a:lnTo>
                      <a:pt x="1723" y="11"/>
                    </a:lnTo>
                    <a:lnTo>
                      <a:pt x="1735" y="24"/>
                    </a:lnTo>
                    <a:lnTo>
                      <a:pt x="1743" y="39"/>
                    </a:lnTo>
                    <a:lnTo>
                      <a:pt x="1746" y="56"/>
                    </a:lnTo>
                    <a:lnTo>
                      <a:pt x="1746" y="225"/>
                    </a:lnTo>
                    <a:lnTo>
                      <a:pt x="3380" y="225"/>
                    </a:lnTo>
                    <a:lnTo>
                      <a:pt x="3380" y="2591"/>
                    </a:lnTo>
                    <a:lnTo>
                      <a:pt x="1826" y="2591"/>
                    </a:lnTo>
                    <a:lnTo>
                      <a:pt x="2519" y="3284"/>
                    </a:lnTo>
                    <a:lnTo>
                      <a:pt x="2528" y="3296"/>
                    </a:lnTo>
                    <a:lnTo>
                      <a:pt x="2533" y="3309"/>
                    </a:lnTo>
                    <a:lnTo>
                      <a:pt x="2535" y="3324"/>
                    </a:lnTo>
                    <a:lnTo>
                      <a:pt x="2533" y="3338"/>
                    </a:lnTo>
                    <a:lnTo>
                      <a:pt x="2528" y="3351"/>
                    </a:lnTo>
                    <a:lnTo>
                      <a:pt x="2519" y="3364"/>
                    </a:lnTo>
                    <a:lnTo>
                      <a:pt x="2506" y="3373"/>
                    </a:lnTo>
                    <a:lnTo>
                      <a:pt x="2493" y="3378"/>
                    </a:lnTo>
                    <a:lnTo>
                      <a:pt x="2479" y="3380"/>
                    </a:lnTo>
                    <a:lnTo>
                      <a:pt x="2464" y="3378"/>
                    </a:lnTo>
                    <a:lnTo>
                      <a:pt x="2451" y="3373"/>
                    </a:lnTo>
                    <a:lnTo>
                      <a:pt x="2439" y="3364"/>
                    </a:lnTo>
                    <a:lnTo>
                      <a:pt x="1746" y="2671"/>
                    </a:lnTo>
                    <a:lnTo>
                      <a:pt x="1746" y="3211"/>
                    </a:lnTo>
                    <a:lnTo>
                      <a:pt x="1743" y="3228"/>
                    </a:lnTo>
                    <a:lnTo>
                      <a:pt x="1735" y="3244"/>
                    </a:lnTo>
                    <a:lnTo>
                      <a:pt x="1723" y="3256"/>
                    </a:lnTo>
                    <a:lnTo>
                      <a:pt x="1707" y="3264"/>
                    </a:lnTo>
                    <a:lnTo>
                      <a:pt x="1690" y="3267"/>
                    </a:lnTo>
                    <a:lnTo>
                      <a:pt x="1673" y="3264"/>
                    </a:lnTo>
                    <a:lnTo>
                      <a:pt x="1657" y="3256"/>
                    </a:lnTo>
                    <a:lnTo>
                      <a:pt x="1645" y="3244"/>
                    </a:lnTo>
                    <a:lnTo>
                      <a:pt x="1637" y="3228"/>
                    </a:lnTo>
                    <a:lnTo>
                      <a:pt x="1634" y="3211"/>
                    </a:lnTo>
                    <a:lnTo>
                      <a:pt x="1634" y="2671"/>
                    </a:lnTo>
                    <a:lnTo>
                      <a:pt x="941" y="3364"/>
                    </a:lnTo>
                    <a:lnTo>
                      <a:pt x="929" y="3373"/>
                    </a:lnTo>
                    <a:lnTo>
                      <a:pt x="916" y="3378"/>
                    </a:lnTo>
                    <a:lnTo>
                      <a:pt x="901" y="3380"/>
                    </a:lnTo>
                    <a:lnTo>
                      <a:pt x="887" y="3378"/>
                    </a:lnTo>
                    <a:lnTo>
                      <a:pt x="874" y="3373"/>
                    </a:lnTo>
                    <a:lnTo>
                      <a:pt x="861" y="3364"/>
                    </a:lnTo>
                    <a:lnTo>
                      <a:pt x="852" y="3351"/>
                    </a:lnTo>
                    <a:lnTo>
                      <a:pt x="847" y="3338"/>
                    </a:lnTo>
                    <a:lnTo>
                      <a:pt x="845" y="3324"/>
                    </a:lnTo>
                    <a:lnTo>
                      <a:pt x="847" y="3309"/>
                    </a:lnTo>
                    <a:lnTo>
                      <a:pt x="852" y="3296"/>
                    </a:lnTo>
                    <a:lnTo>
                      <a:pt x="861" y="3284"/>
                    </a:lnTo>
                    <a:lnTo>
                      <a:pt x="1554" y="2591"/>
                    </a:lnTo>
                    <a:lnTo>
                      <a:pt x="0" y="2591"/>
                    </a:lnTo>
                    <a:lnTo>
                      <a:pt x="0" y="225"/>
                    </a:lnTo>
                    <a:lnTo>
                      <a:pt x="1634" y="225"/>
                    </a:lnTo>
                    <a:lnTo>
                      <a:pt x="1634" y="56"/>
                    </a:lnTo>
                    <a:lnTo>
                      <a:pt x="1637" y="39"/>
                    </a:lnTo>
                    <a:lnTo>
                      <a:pt x="1645" y="24"/>
                    </a:lnTo>
                    <a:lnTo>
                      <a:pt x="1657" y="11"/>
                    </a:lnTo>
                    <a:lnTo>
                      <a:pt x="1673" y="3"/>
                    </a:lnTo>
                    <a:lnTo>
                      <a:pt x="169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858"/>
              <p:cNvSpPr>
                <a:spLocks/>
              </p:cNvSpPr>
              <p:nvPr/>
            </p:nvSpPr>
            <p:spPr bwMode="auto">
              <a:xfrm>
                <a:off x="4794250" y="5095876"/>
                <a:ext cx="152400" cy="295275"/>
              </a:xfrm>
              <a:custGeom>
                <a:avLst/>
                <a:gdLst>
                  <a:gd name="T0" fmla="*/ 918 w 957"/>
                  <a:gd name="T1" fmla="*/ 3 h 1859"/>
                  <a:gd name="T2" fmla="*/ 946 w 957"/>
                  <a:gd name="T3" fmla="*/ 24 h 1859"/>
                  <a:gd name="T4" fmla="*/ 957 w 957"/>
                  <a:gd name="T5" fmla="*/ 56 h 1859"/>
                  <a:gd name="T6" fmla="*/ 954 w 957"/>
                  <a:gd name="T7" fmla="*/ 1820 h 1859"/>
                  <a:gd name="T8" fmla="*/ 934 w 957"/>
                  <a:gd name="T9" fmla="*/ 1848 h 1859"/>
                  <a:gd name="T10" fmla="*/ 901 w 957"/>
                  <a:gd name="T11" fmla="*/ 1859 h 1859"/>
                  <a:gd name="T12" fmla="*/ 867 w 957"/>
                  <a:gd name="T13" fmla="*/ 1848 h 1859"/>
                  <a:gd name="T14" fmla="*/ 848 w 957"/>
                  <a:gd name="T15" fmla="*/ 1820 h 1859"/>
                  <a:gd name="T16" fmla="*/ 845 w 957"/>
                  <a:gd name="T17" fmla="*/ 1690 h 1859"/>
                  <a:gd name="T18" fmla="*/ 433 w 957"/>
                  <a:gd name="T19" fmla="*/ 1687 h 1859"/>
                  <a:gd name="T20" fmla="*/ 405 w 957"/>
                  <a:gd name="T21" fmla="*/ 1666 h 1859"/>
                  <a:gd name="T22" fmla="*/ 394 w 957"/>
                  <a:gd name="T23" fmla="*/ 1634 h 1859"/>
                  <a:gd name="T24" fmla="*/ 405 w 957"/>
                  <a:gd name="T25" fmla="*/ 1601 h 1859"/>
                  <a:gd name="T26" fmla="*/ 433 w 957"/>
                  <a:gd name="T27" fmla="*/ 1580 h 1859"/>
                  <a:gd name="T28" fmla="*/ 845 w 957"/>
                  <a:gd name="T29" fmla="*/ 1577 h 1859"/>
                  <a:gd name="T30" fmla="*/ 619 w 957"/>
                  <a:gd name="T31" fmla="*/ 1296 h 1859"/>
                  <a:gd name="T32" fmla="*/ 586 w 957"/>
                  <a:gd name="T33" fmla="*/ 1284 h 1859"/>
                  <a:gd name="T34" fmla="*/ 566 w 957"/>
                  <a:gd name="T35" fmla="*/ 1257 h 1859"/>
                  <a:gd name="T36" fmla="*/ 566 w 957"/>
                  <a:gd name="T37" fmla="*/ 1222 h 1859"/>
                  <a:gd name="T38" fmla="*/ 586 w 957"/>
                  <a:gd name="T39" fmla="*/ 1194 h 1859"/>
                  <a:gd name="T40" fmla="*/ 619 w 957"/>
                  <a:gd name="T41" fmla="*/ 1183 h 1859"/>
                  <a:gd name="T42" fmla="*/ 845 w 957"/>
                  <a:gd name="T43" fmla="*/ 958 h 1859"/>
                  <a:gd name="T44" fmla="*/ 208 w 957"/>
                  <a:gd name="T45" fmla="*/ 955 h 1859"/>
                  <a:gd name="T46" fmla="*/ 180 w 957"/>
                  <a:gd name="T47" fmla="*/ 934 h 1859"/>
                  <a:gd name="T48" fmla="*/ 169 w 957"/>
                  <a:gd name="T49" fmla="*/ 901 h 1859"/>
                  <a:gd name="T50" fmla="*/ 180 w 957"/>
                  <a:gd name="T51" fmla="*/ 869 h 1859"/>
                  <a:gd name="T52" fmla="*/ 208 w 957"/>
                  <a:gd name="T53" fmla="*/ 848 h 1859"/>
                  <a:gd name="T54" fmla="*/ 845 w 957"/>
                  <a:gd name="T55" fmla="*/ 845 h 1859"/>
                  <a:gd name="T56" fmla="*/ 56 w 957"/>
                  <a:gd name="T57" fmla="*/ 620 h 1859"/>
                  <a:gd name="T58" fmla="*/ 22 w 957"/>
                  <a:gd name="T59" fmla="*/ 608 h 1859"/>
                  <a:gd name="T60" fmla="*/ 3 w 957"/>
                  <a:gd name="T61" fmla="*/ 581 h 1859"/>
                  <a:gd name="T62" fmla="*/ 3 w 957"/>
                  <a:gd name="T63" fmla="*/ 546 h 1859"/>
                  <a:gd name="T64" fmla="*/ 22 w 957"/>
                  <a:gd name="T65" fmla="*/ 518 h 1859"/>
                  <a:gd name="T66" fmla="*/ 56 w 957"/>
                  <a:gd name="T67" fmla="*/ 507 h 1859"/>
                  <a:gd name="T68" fmla="*/ 845 w 957"/>
                  <a:gd name="T69" fmla="*/ 282 h 1859"/>
                  <a:gd name="T70" fmla="*/ 433 w 957"/>
                  <a:gd name="T71" fmla="*/ 279 h 1859"/>
                  <a:gd name="T72" fmla="*/ 405 w 957"/>
                  <a:gd name="T73" fmla="*/ 258 h 1859"/>
                  <a:gd name="T74" fmla="*/ 394 w 957"/>
                  <a:gd name="T75" fmla="*/ 225 h 1859"/>
                  <a:gd name="T76" fmla="*/ 405 w 957"/>
                  <a:gd name="T77" fmla="*/ 193 h 1859"/>
                  <a:gd name="T78" fmla="*/ 433 w 957"/>
                  <a:gd name="T79" fmla="*/ 172 h 1859"/>
                  <a:gd name="T80" fmla="*/ 845 w 957"/>
                  <a:gd name="T81" fmla="*/ 169 h 1859"/>
                  <a:gd name="T82" fmla="*/ 848 w 957"/>
                  <a:gd name="T83" fmla="*/ 39 h 1859"/>
                  <a:gd name="T84" fmla="*/ 867 w 957"/>
                  <a:gd name="T85" fmla="*/ 11 h 1859"/>
                  <a:gd name="T86" fmla="*/ 901 w 957"/>
                  <a:gd name="T87" fmla="*/ 0 h 1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57" h="1859">
                    <a:moveTo>
                      <a:pt x="901" y="0"/>
                    </a:moveTo>
                    <a:lnTo>
                      <a:pt x="918" y="3"/>
                    </a:lnTo>
                    <a:lnTo>
                      <a:pt x="934" y="11"/>
                    </a:lnTo>
                    <a:lnTo>
                      <a:pt x="946" y="24"/>
                    </a:lnTo>
                    <a:lnTo>
                      <a:pt x="954" y="39"/>
                    </a:lnTo>
                    <a:lnTo>
                      <a:pt x="957" y="56"/>
                    </a:lnTo>
                    <a:lnTo>
                      <a:pt x="957" y="1803"/>
                    </a:lnTo>
                    <a:lnTo>
                      <a:pt x="954" y="1820"/>
                    </a:lnTo>
                    <a:lnTo>
                      <a:pt x="946" y="1836"/>
                    </a:lnTo>
                    <a:lnTo>
                      <a:pt x="934" y="1848"/>
                    </a:lnTo>
                    <a:lnTo>
                      <a:pt x="918" y="1856"/>
                    </a:lnTo>
                    <a:lnTo>
                      <a:pt x="901" y="1859"/>
                    </a:lnTo>
                    <a:lnTo>
                      <a:pt x="884" y="1856"/>
                    </a:lnTo>
                    <a:lnTo>
                      <a:pt x="867" y="1848"/>
                    </a:lnTo>
                    <a:lnTo>
                      <a:pt x="856" y="1836"/>
                    </a:lnTo>
                    <a:lnTo>
                      <a:pt x="848" y="1820"/>
                    </a:lnTo>
                    <a:lnTo>
                      <a:pt x="845" y="1803"/>
                    </a:lnTo>
                    <a:lnTo>
                      <a:pt x="845" y="1690"/>
                    </a:lnTo>
                    <a:lnTo>
                      <a:pt x="450" y="1690"/>
                    </a:lnTo>
                    <a:lnTo>
                      <a:pt x="433" y="1687"/>
                    </a:lnTo>
                    <a:lnTo>
                      <a:pt x="418" y="1679"/>
                    </a:lnTo>
                    <a:lnTo>
                      <a:pt x="405" y="1666"/>
                    </a:lnTo>
                    <a:lnTo>
                      <a:pt x="397" y="1651"/>
                    </a:lnTo>
                    <a:lnTo>
                      <a:pt x="394" y="1634"/>
                    </a:lnTo>
                    <a:lnTo>
                      <a:pt x="397" y="1616"/>
                    </a:lnTo>
                    <a:lnTo>
                      <a:pt x="405" y="1601"/>
                    </a:lnTo>
                    <a:lnTo>
                      <a:pt x="418" y="1589"/>
                    </a:lnTo>
                    <a:lnTo>
                      <a:pt x="433" y="1580"/>
                    </a:lnTo>
                    <a:lnTo>
                      <a:pt x="450" y="1577"/>
                    </a:lnTo>
                    <a:lnTo>
                      <a:pt x="845" y="1577"/>
                    </a:lnTo>
                    <a:lnTo>
                      <a:pt x="845" y="1296"/>
                    </a:lnTo>
                    <a:lnTo>
                      <a:pt x="619" y="1296"/>
                    </a:lnTo>
                    <a:lnTo>
                      <a:pt x="602" y="1293"/>
                    </a:lnTo>
                    <a:lnTo>
                      <a:pt x="586" y="1284"/>
                    </a:lnTo>
                    <a:lnTo>
                      <a:pt x="574" y="1273"/>
                    </a:lnTo>
                    <a:lnTo>
                      <a:pt x="566" y="1257"/>
                    </a:lnTo>
                    <a:lnTo>
                      <a:pt x="563" y="1239"/>
                    </a:lnTo>
                    <a:lnTo>
                      <a:pt x="566" y="1222"/>
                    </a:lnTo>
                    <a:lnTo>
                      <a:pt x="574" y="1207"/>
                    </a:lnTo>
                    <a:lnTo>
                      <a:pt x="586" y="1194"/>
                    </a:lnTo>
                    <a:lnTo>
                      <a:pt x="602" y="1186"/>
                    </a:lnTo>
                    <a:lnTo>
                      <a:pt x="619" y="1183"/>
                    </a:lnTo>
                    <a:lnTo>
                      <a:pt x="845" y="1183"/>
                    </a:lnTo>
                    <a:lnTo>
                      <a:pt x="845" y="958"/>
                    </a:lnTo>
                    <a:lnTo>
                      <a:pt x="225" y="958"/>
                    </a:lnTo>
                    <a:lnTo>
                      <a:pt x="208" y="955"/>
                    </a:lnTo>
                    <a:lnTo>
                      <a:pt x="192" y="946"/>
                    </a:lnTo>
                    <a:lnTo>
                      <a:pt x="180" y="934"/>
                    </a:lnTo>
                    <a:lnTo>
                      <a:pt x="172" y="919"/>
                    </a:lnTo>
                    <a:lnTo>
                      <a:pt x="169" y="901"/>
                    </a:lnTo>
                    <a:lnTo>
                      <a:pt x="172" y="884"/>
                    </a:lnTo>
                    <a:lnTo>
                      <a:pt x="180" y="869"/>
                    </a:lnTo>
                    <a:lnTo>
                      <a:pt x="192" y="856"/>
                    </a:lnTo>
                    <a:lnTo>
                      <a:pt x="208" y="848"/>
                    </a:lnTo>
                    <a:lnTo>
                      <a:pt x="225" y="845"/>
                    </a:lnTo>
                    <a:lnTo>
                      <a:pt x="845" y="845"/>
                    </a:lnTo>
                    <a:lnTo>
                      <a:pt x="845" y="620"/>
                    </a:lnTo>
                    <a:lnTo>
                      <a:pt x="56" y="620"/>
                    </a:lnTo>
                    <a:lnTo>
                      <a:pt x="39" y="617"/>
                    </a:lnTo>
                    <a:lnTo>
                      <a:pt x="22" y="608"/>
                    </a:lnTo>
                    <a:lnTo>
                      <a:pt x="11" y="596"/>
                    </a:lnTo>
                    <a:lnTo>
                      <a:pt x="3" y="581"/>
                    </a:lnTo>
                    <a:lnTo>
                      <a:pt x="0" y="563"/>
                    </a:lnTo>
                    <a:lnTo>
                      <a:pt x="3" y="546"/>
                    </a:lnTo>
                    <a:lnTo>
                      <a:pt x="11" y="530"/>
                    </a:lnTo>
                    <a:lnTo>
                      <a:pt x="22" y="518"/>
                    </a:lnTo>
                    <a:lnTo>
                      <a:pt x="39" y="510"/>
                    </a:lnTo>
                    <a:lnTo>
                      <a:pt x="56" y="507"/>
                    </a:lnTo>
                    <a:lnTo>
                      <a:pt x="845" y="507"/>
                    </a:lnTo>
                    <a:lnTo>
                      <a:pt x="845" y="282"/>
                    </a:lnTo>
                    <a:lnTo>
                      <a:pt x="450" y="282"/>
                    </a:lnTo>
                    <a:lnTo>
                      <a:pt x="433" y="279"/>
                    </a:lnTo>
                    <a:lnTo>
                      <a:pt x="418" y="270"/>
                    </a:lnTo>
                    <a:lnTo>
                      <a:pt x="405" y="258"/>
                    </a:lnTo>
                    <a:lnTo>
                      <a:pt x="397" y="243"/>
                    </a:lnTo>
                    <a:lnTo>
                      <a:pt x="394" y="225"/>
                    </a:lnTo>
                    <a:lnTo>
                      <a:pt x="397" y="208"/>
                    </a:lnTo>
                    <a:lnTo>
                      <a:pt x="405" y="193"/>
                    </a:lnTo>
                    <a:lnTo>
                      <a:pt x="418" y="180"/>
                    </a:lnTo>
                    <a:lnTo>
                      <a:pt x="433" y="172"/>
                    </a:lnTo>
                    <a:lnTo>
                      <a:pt x="450" y="169"/>
                    </a:lnTo>
                    <a:lnTo>
                      <a:pt x="845" y="169"/>
                    </a:lnTo>
                    <a:lnTo>
                      <a:pt x="845" y="56"/>
                    </a:lnTo>
                    <a:lnTo>
                      <a:pt x="848" y="39"/>
                    </a:lnTo>
                    <a:lnTo>
                      <a:pt x="856" y="24"/>
                    </a:lnTo>
                    <a:lnTo>
                      <a:pt x="867" y="11"/>
                    </a:lnTo>
                    <a:lnTo>
                      <a:pt x="884" y="3"/>
                    </a:lnTo>
                    <a:lnTo>
                      <a:pt x="9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859"/>
              <p:cNvSpPr>
                <a:spLocks/>
              </p:cNvSpPr>
              <p:nvPr/>
            </p:nvSpPr>
            <p:spPr bwMode="auto">
              <a:xfrm>
                <a:off x="4516438" y="5354638"/>
                <a:ext cx="90488" cy="17463"/>
              </a:xfrm>
              <a:custGeom>
                <a:avLst/>
                <a:gdLst>
                  <a:gd name="T0" fmla="*/ 57 w 564"/>
                  <a:gd name="T1" fmla="*/ 0 h 112"/>
                  <a:gd name="T2" fmla="*/ 507 w 564"/>
                  <a:gd name="T3" fmla="*/ 0 h 112"/>
                  <a:gd name="T4" fmla="*/ 525 w 564"/>
                  <a:gd name="T5" fmla="*/ 3 h 112"/>
                  <a:gd name="T6" fmla="*/ 541 w 564"/>
                  <a:gd name="T7" fmla="*/ 11 h 112"/>
                  <a:gd name="T8" fmla="*/ 552 w 564"/>
                  <a:gd name="T9" fmla="*/ 22 h 112"/>
                  <a:gd name="T10" fmla="*/ 561 w 564"/>
                  <a:gd name="T11" fmla="*/ 39 h 112"/>
                  <a:gd name="T12" fmla="*/ 564 w 564"/>
                  <a:gd name="T13" fmla="*/ 56 h 112"/>
                  <a:gd name="T14" fmla="*/ 561 w 564"/>
                  <a:gd name="T15" fmla="*/ 73 h 112"/>
                  <a:gd name="T16" fmla="*/ 552 w 564"/>
                  <a:gd name="T17" fmla="*/ 89 h 112"/>
                  <a:gd name="T18" fmla="*/ 541 w 564"/>
                  <a:gd name="T19" fmla="*/ 101 h 112"/>
                  <a:gd name="T20" fmla="*/ 525 w 564"/>
                  <a:gd name="T21" fmla="*/ 109 h 112"/>
                  <a:gd name="T22" fmla="*/ 507 w 564"/>
                  <a:gd name="T23" fmla="*/ 112 h 112"/>
                  <a:gd name="T24" fmla="*/ 57 w 564"/>
                  <a:gd name="T25" fmla="*/ 112 h 112"/>
                  <a:gd name="T26" fmla="*/ 39 w 564"/>
                  <a:gd name="T27" fmla="*/ 109 h 112"/>
                  <a:gd name="T28" fmla="*/ 24 w 564"/>
                  <a:gd name="T29" fmla="*/ 101 h 112"/>
                  <a:gd name="T30" fmla="*/ 12 w 564"/>
                  <a:gd name="T31" fmla="*/ 89 h 112"/>
                  <a:gd name="T32" fmla="*/ 3 w 564"/>
                  <a:gd name="T33" fmla="*/ 73 h 112"/>
                  <a:gd name="T34" fmla="*/ 0 w 564"/>
                  <a:gd name="T35" fmla="*/ 56 h 112"/>
                  <a:gd name="T36" fmla="*/ 3 w 564"/>
                  <a:gd name="T37" fmla="*/ 39 h 112"/>
                  <a:gd name="T38" fmla="*/ 12 w 564"/>
                  <a:gd name="T39" fmla="*/ 22 h 112"/>
                  <a:gd name="T40" fmla="*/ 24 w 564"/>
                  <a:gd name="T41" fmla="*/ 11 h 112"/>
                  <a:gd name="T42" fmla="*/ 39 w 564"/>
                  <a:gd name="T43" fmla="*/ 3 h 112"/>
                  <a:gd name="T44" fmla="*/ 57 w 564"/>
                  <a:gd name="T4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4" h="112">
                    <a:moveTo>
                      <a:pt x="57" y="0"/>
                    </a:moveTo>
                    <a:lnTo>
                      <a:pt x="507" y="0"/>
                    </a:lnTo>
                    <a:lnTo>
                      <a:pt x="525" y="3"/>
                    </a:lnTo>
                    <a:lnTo>
                      <a:pt x="541" y="11"/>
                    </a:lnTo>
                    <a:lnTo>
                      <a:pt x="552" y="22"/>
                    </a:lnTo>
                    <a:lnTo>
                      <a:pt x="561" y="39"/>
                    </a:lnTo>
                    <a:lnTo>
                      <a:pt x="564" y="56"/>
                    </a:lnTo>
                    <a:lnTo>
                      <a:pt x="561" y="73"/>
                    </a:lnTo>
                    <a:lnTo>
                      <a:pt x="552" y="89"/>
                    </a:lnTo>
                    <a:lnTo>
                      <a:pt x="541" y="101"/>
                    </a:lnTo>
                    <a:lnTo>
                      <a:pt x="525" y="109"/>
                    </a:lnTo>
                    <a:lnTo>
                      <a:pt x="507" y="112"/>
                    </a:lnTo>
                    <a:lnTo>
                      <a:pt x="57" y="112"/>
                    </a:lnTo>
                    <a:lnTo>
                      <a:pt x="39" y="109"/>
                    </a:lnTo>
                    <a:lnTo>
                      <a:pt x="24" y="101"/>
                    </a:lnTo>
                    <a:lnTo>
                      <a:pt x="12" y="89"/>
                    </a:lnTo>
                    <a:lnTo>
                      <a:pt x="3" y="73"/>
                    </a:lnTo>
                    <a:lnTo>
                      <a:pt x="0" y="56"/>
                    </a:lnTo>
                    <a:lnTo>
                      <a:pt x="3" y="39"/>
                    </a:lnTo>
                    <a:lnTo>
                      <a:pt x="12" y="22"/>
                    </a:lnTo>
                    <a:lnTo>
                      <a:pt x="24" y="11"/>
                    </a:lnTo>
                    <a:lnTo>
                      <a:pt x="39" y="3"/>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860"/>
              <p:cNvSpPr>
                <a:spLocks/>
              </p:cNvSpPr>
              <p:nvPr/>
            </p:nvSpPr>
            <p:spPr bwMode="auto">
              <a:xfrm>
                <a:off x="4633913" y="5354638"/>
                <a:ext cx="17463" cy="17463"/>
              </a:xfrm>
              <a:custGeom>
                <a:avLst/>
                <a:gdLst>
                  <a:gd name="T0" fmla="*/ 56 w 112"/>
                  <a:gd name="T1" fmla="*/ 0 h 111"/>
                  <a:gd name="T2" fmla="*/ 70 w 112"/>
                  <a:gd name="T3" fmla="*/ 1 h 111"/>
                  <a:gd name="T4" fmla="*/ 85 w 112"/>
                  <a:gd name="T5" fmla="*/ 7 h 111"/>
                  <a:gd name="T6" fmla="*/ 96 w 112"/>
                  <a:gd name="T7" fmla="*/ 15 h 111"/>
                  <a:gd name="T8" fmla="*/ 105 w 112"/>
                  <a:gd name="T9" fmla="*/ 26 h 111"/>
                  <a:gd name="T10" fmla="*/ 110 w 112"/>
                  <a:gd name="T11" fmla="*/ 41 h 111"/>
                  <a:gd name="T12" fmla="*/ 112 w 112"/>
                  <a:gd name="T13" fmla="*/ 55 h 111"/>
                  <a:gd name="T14" fmla="*/ 110 w 112"/>
                  <a:gd name="T15" fmla="*/ 69 h 111"/>
                  <a:gd name="T16" fmla="*/ 105 w 112"/>
                  <a:gd name="T17" fmla="*/ 83 h 111"/>
                  <a:gd name="T18" fmla="*/ 96 w 112"/>
                  <a:gd name="T19" fmla="*/ 95 h 111"/>
                  <a:gd name="T20" fmla="*/ 84 w 112"/>
                  <a:gd name="T21" fmla="*/ 104 h 111"/>
                  <a:gd name="T22" fmla="*/ 70 w 112"/>
                  <a:gd name="T23" fmla="*/ 109 h 111"/>
                  <a:gd name="T24" fmla="*/ 56 w 112"/>
                  <a:gd name="T25" fmla="*/ 111 h 111"/>
                  <a:gd name="T26" fmla="*/ 42 w 112"/>
                  <a:gd name="T27" fmla="*/ 109 h 111"/>
                  <a:gd name="T28" fmla="*/ 27 w 112"/>
                  <a:gd name="T29" fmla="*/ 103 h 111"/>
                  <a:gd name="T30" fmla="*/ 16 w 112"/>
                  <a:gd name="T31" fmla="*/ 95 h 111"/>
                  <a:gd name="T32" fmla="*/ 7 w 112"/>
                  <a:gd name="T33" fmla="*/ 83 h 111"/>
                  <a:gd name="T34" fmla="*/ 2 w 112"/>
                  <a:gd name="T35" fmla="*/ 69 h 111"/>
                  <a:gd name="T36" fmla="*/ 0 w 112"/>
                  <a:gd name="T37" fmla="*/ 55 h 111"/>
                  <a:gd name="T38" fmla="*/ 2 w 112"/>
                  <a:gd name="T39" fmla="*/ 41 h 111"/>
                  <a:gd name="T40" fmla="*/ 7 w 112"/>
                  <a:gd name="T41" fmla="*/ 26 h 111"/>
                  <a:gd name="T42" fmla="*/ 16 w 112"/>
                  <a:gd name="T43" fmla="*/ 15 h 111"/>
                  <a:gd name="T44" fmla="*/ 27 w 112"/>
                  <a:gd name="T45" fmla="*/ 7 h 111"/>
                  <a:gd name="T46" fmla="*/ 42 w 112"/>
                  <a:gd name="T47" fmla="*/ 1 h 111"/>
                  <a:gd name="T48" fmla="*/ 56 w 112"/>
                  <a:gd name="T4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111">
                    <a:moveTo>
                      <a:pt x="56" y="0"/>
                    </a:moveTo>
                    <a:lnTo>
                      <a:pt x="70" y="1"/>
                    </a:lnTo>
                    <a:lnTo>
                      <a:pt x="85" y="7"/>
                    </a:lnTo>
                    <a:lnTo>
                      <a:pt x="96" y="15"/>
                    </a:lnTo>
                    <a:lnTo>
                      <a:pt x="105" y="26"/>
                    </a:lnTo>
                    <a:lnTo>
                      <a:pt x="110" y="41"/>
                    </a:lnTo>
                    <a:lnTo>
                      <a:pt x="112" y="55"/>
                    </a:lnTo>
                    <a:lnTo>
                      <a:pt x="110" y="69"/>
                    </a:lnTo>
                    <a:lnTo>
                      <a:pt x="105" y="83"/>
                    </a:lnTo>
                    <a:lnTo>
                      <a:pt x="96" y="95"/>
                    </a:lnTo>
                    <a:lnTo>
                      <a:pt x="84" y="104"/>
                    </a:lnTo>
                    <a:lnTo>
                      <a:pt x="70" y="109"/>
                    </a:lnTo>
                    <a:lnTo>
                      <a:pt x="56" y="111"/>
                    </a:lnTo>
                    <a:lnTo>
                      <a:pt x="42" y="109"/>
                    </a:lnTo>
                    <a:lnTo>
                      <a:pt x="27" y="103"/>
                    </a:lnTo>
                    <a:lnTo>
                      <a:pt x="16" y="95"/>
                    </a:lnTo>
                    <a:lnTo>
                      <a:pt x="7" y="83"/>
                    </a:lnTo>
                    <a:lnTo>
                      <a:pt x="2" y="69"/>
                    </a:lnTo>
                    <a:lnTo>
                      <a:pt x="0" y="55"/>
                    </a:lnTo>
                    <a:lnTo>
                      <a:pt x="2" y="41"/>
                    </a:lnTo>
                    <a:lnTo>
                      <a:pt x="7" y="26"/>
                    </a:lnTo>
                    <a:lnTo>
                      <a:pt x="16" y="15"/>
                    </a:lnTo>
                    <a:lnTo>
                      <a:pt x="27" y="7"/>
                    </a:lnTo>
                    <a:lnTo>
                      <a:pt x="42"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861"/>
              <p:cNvSpPr>
                <a:spLocks/>
              </p:cNvSpPr>
              <p:nvPr/>
            </p:nvSpPr>
            <p:spPr bwMode="auto">
              <a:xfrm>
                <a:off x="4606925" y="5310188"/>
                <a:ext cx="44450" cy="17463"/>
              </a:xfrm>
              <a:custGeom>
                <a:avLst/>
                <a:gdLst>
                  <a:gd name="T0" fmla="*/ 56 w 281"/>
                  <a:gd name="T1" fmla="*/ 0 h 113"/>
                  <a:gd name="T2" fmla="*/ 225 w 281"/>
                  <a:gd name="T3" fmla="*/ 0 h 113"/>
                  <a:gd name="T4" fmla="*/ 242 w 281"/>
                  <a:gd name="T5" fmla="*/ 3 h 113"/>
                  <a:gd name="T6" fmla="*/ 259 w 281"/>
                  <a:gd name="T7" fmla="*/ 11 h 113"/>
                  <a:gd name="T8" fmla="*/ 270 w 281"/>
                  <a:gd name="T9" fmla="*/ 23 h 113"/>
                  <a:gd name="T10" fmla="*/ 278 w 281"/>
                  <a:gd name="T11" fmla="*/ 39 h 113"/>
                  <a:gd name="T12" fmla="*/ 281 w 281"/>
                  <a:gd name="T13" fmla="*/ 56 h 113"/>
                  <a:gd name="T14" fmla="*/ 278 w 281"/>
                  <a:gd name="T15" fmla="*/ 74 h 113"/>
                  <a:gd name="T16" fmla="*/ 270 w 281"/>
                  <a:gd name="T17" fmla="*/ 89 h 113"/>
                  <a:gd name="T18" fmla="*/ 259 w 281"/>
                  <a:gd name="T19" fmla="*/ 101 h 113"/>
                  <a:gd name="T20" fmla="*/ 242 w 281"/>
                  <a:gd name="T21" fmla="*/ 110 h 113"/>
                  <a:gd name="T22" fmla="*/ 225 w 281"/>
                  <a:gd name="T23" fmla="*/ 113 h 113"/>
                  <a:gd name="T24" fmla="*/ 56 w 281"/>
                  <a:gd name="T25" fmla="*/ 113 h 113"/>
                  <a:gd name="T26" fmla="*/ 39 w 281"/>
                  <a:gd name="T27" fmla="*/ 110 h 113"/>
                  <a:gd name="T28" fmla="*/ 23 w 281"/>
                  <a:gd name="T29" fmla="*/ 101 h 113"/>
                  <a:gd name="T30" fmla="*/ 11 w 281"/>
                  <a:gd name="T31" fmla="*/ 89 h 113"/>
                  <a:gd name="T32" fmla="*/ 3 w 281"/>
                  <a:gd name="T33" fmla="*/ 74 h 113"/>
                  <a:gd name="T34" fmla="*/ 0 w 281"/>
                  <a:gd name="T35" fmla="*/ 56 h 113"/>
                  <a:gd name="T36" fmla="*/ 3 w 281"/>
                  <a:gd name="T37" fmla="*/ 39 h 113"/>
                  <a:gd name="T38" fmla="*/ 11 w 281"/>
                  <a:gd name="T39" fmla="*/ 23 h 113"/>
                  <a:gd name="T40" fmla="*/ 23 w 281"/>
                  <a:gd name="T41" fmla="*/ 11 h 113"/>
                  <a:gd name="T42" fmla="*/ 39 w 281"/>
                  <a:gd name="T43" fmla="*/ 3 h 113"/>
                  <a:gd name="T44" fmla="*/ 56 w 281"/>
                  <a:gd name="T45"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1" h="113">
                    <a:moveTo>
                      <a:pt x="56" y="0"/>
                    </a:moveTo>
                    <a:lnTo>
                      <a:pt x="225" y="0"/>
                    </a:lnTo>
                    <a:lnTo>
                      <a:pt x="242" y="3"/>
                    </a:lnTo>
                    <a:lnTo>
                      <a:pt x="259" y="11"/>
                    </a:lnTo>
                    <a:lnTo>
                      <a:pt x="270" y="23"/>
                    </a:lnTo>
                    <a:lnTo>
                      <a:pt x="278" y="39"/>
                    </a:lnTo>
                    <a:lnTo>
                      <a:pt x="281" y="56"/>
                    </a:lnTo>
                    <a:lnTo>
                      <a:pt x="278" y="74"/>
                    </a:lnTo>
                    <a:lnTo>
                      <a:pt x="270" y="89"/>
                    </a:lnTo>
                    <a:lnTo>
                      <a:pt x="259" y="101"/>
                    </a:lnTo>
                    <a:lnTo>
                      <a:pt x="242" y="110"/>
                    </a:lnTo>
                    <a:lnTo>
                      <a:pt x="225" y="113"/>
                    </a:lnTo>
                    <a:lnTo>
                      <a:pt x="56" y="113"/>
                    </a:lnTo>
                    <a:lnTo>
                      <a:pt x="39" y="110"/>
                    </a:lnTo>
                    <a:lnTo>
                      <a:pt x="23" y="101"/>
                    </a:lnTo>
                    <a:lnTo>
                      <a:pt x="11" y="89"/>
                    </a:lnTo>
                    <a:lnTo>
                      <a:pt x="3" y="74"/>
                    </a:lnTo>
                    <a:lnTo>
                      <a:pt x="0" y="56"/>
                    </a:lnTo>
                    <a:lnTo>
                      <a:pt x="3" y="39"/>
                    </a:lnTo>
                    <a:lnTo>
                      <a:pt x="11" y="23"/>
                    </a:lnTo>
                    <a:lnTo>
                      <a:pt x="23" y="11"/>
                    </a:lnTo>
                    <a:lnTo>
                      <a:pt x="39" y="3"/>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862"/>
              <p:cNvSpPr>
                <a:spLocks/>
              </p:cNvSpPr>
              <p:nvPr/>
            </p:nvSpPr>
            <p:spPr bwMode="auto">
              <a:xfrm>
                <a:off x="4516438" y="5310188"/>
                <a:ext cx="36513" cy="17463"/>
              </a:xfrm>
              <a:custGeom>
                <a:avLst/>
                <a:gdLst>
                  <a:gd name="T0" fmla="*/ 57 w 226"/>
                  <a:gd name="T1" fmla="*/ 0 h 113"/>
                  <a:gd name="T2" fmla="*/ 169 w 226"/>
                  <a:gd name="T3" fmla="*/ 0 h 113"/>
                  <a:gd name="T4" fmla="*/ 187 w 226"/>
                  <a:gd name="T5" fmla="*/ 3 h 113"/>
                  <a:gd name="T6" fmla="*/ 202 w 226"/>
                  <a:gd name="T7" fmla="*/ 11 h 113"/>
                  <a:gd name="T8" fmla="*/ 214 w 226"/>
                  <a:gd name="T9" fmla="*/ 23 h 113"/>
                  <a:gd name="T10" fmla="*/ 223 w 226"/>
                  <a:gd name="T11" fmla="*/ 39 h 113"/>
                  <a:gd name="T12" fmla="*/ 226 w 226"/>
                  <a:gd name="T13" fmla="*/ 56 h 113"/>
                  <a:gd name="T14" fmla="*/ 223 w 226"/>
                  <a:gd name="T15" fmla="*/ 74 h 113"/>
                  <a:gd name="T16" fmla="*/ 214 w 226"/>
                  <a:gd name="T17" fmla="*/ 89 h 113"/>
                  <a:gd name="T18" fmla="*/ 202 w 226"/>
                  <a:gd name="T19" fmla="*/ 101 h 113"/>
                  <a:gd name="T20" fmla="*/ 187 w 226"/>
                  <a:gd name="T21" fmla="*/ 110 h 113"/>
                  <a:gd name="T22" fmla="*/ 169 w 226"/>
                  <a:gd name="T23" fmla="*/ 113 h 113"/>
                  <a:gd name="T24" fmla="*/ 57 w 226"/>
                  <a:gd name="T25" fmla="*/ 113 h 113"/>
                  <a:gd name="T26" fmla="*/ 39 w 226"/>
                  <a:gd name="T27" fmla="*/ 110 h 113"/>
                  <a:gd name="T28" fmla="*/ 24 w 226"/>
                  <a:gd name="T29" fmla="*/ 101 h 113"/>
                  <a:gd name="T30" fmla="*/ 12 w 226"/>
                  <a:gd name="T31" fmla="*/ 89 h 113"/>
                  <a:gd name="T32" fmla="*/ 3 w 226"/>
                  <a:gd name="T33" fmla="*/ 74 h 113"/>
                  <a:gd name="T34" fmla="*/ 0 w 226"/>
                  <a:gd name="T35" fmla="*/ 56 h 113"/>
                  <a:gd name="T36" fmla="*/ 3 w 226"/>
                  <a:gd name="T37" fmla="*/ 39 h 113"/>
                  <a:gd name="T38" fmla="*/ 12 w 226"/>
                  <a:gd name="T39" fmla="*/ 23 h 113"/>
                  <a:gd name="T40" fmla="*/ 24 w 226"/>
                  <a:gd name="T41" fmla="*/ 11 h 113"/>
                  <a:gd name="T42" fmla="*/ 39 w 226"/>
                  <a:gd name="T43" fmla="*/ 3 h 113"/>
                  <a:gd name="T44" fmla="*/ 57 w 226"/>
                  <a:gd name="T45"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6" h="113">
                    <a:moveTo>
                      <a:pt x="57" y="0"/>
                    </a:moveTo>
                    <a:lnTo>
                      <a:pt x="169" y="0"/>
                    </a:lnTo>
                    <a:lnTo>
                      <a:pt x="187" y="3"/>
                    </a:lnTo>
                    <a:lnTo>
                      <a:pt x="202" y="11"/>
                    </a:lnTo>
                    <a:lnTo>
                      <a:pt x="214" y="23"/>
                    </a:lnTo>
                    <a:lnTo>
                      <a:pt x="223" y="39"/>
                    </a:lnTo>
                    <a:lnTo>
                      <a:pt x="226" y="56"/>
                    </a:lnTo>
                    <a:lnTo>
                      <a:pt x="223" y="74"/>
                    </a:lnTo>
                    <a:lnTo>
                      <a:pt x="214" y="89"/>
                    </a:lnTo>
                    <a:lnTo>
                      <a:pt x="202" y="101"/>
                    </a:lnTo>
                    <a:lnTo>
                      <a:pt x="187" y="110"/>
                    </a:lnTo>
                    <a:lnTo>
                      <a:pt x="169" y="113"/>
                    </a:lnTo>
                    <a:lnTo>
                      <a:pt x="57" y="113"/>
                    </a:lnTo>
                    <a:lnTo>
                      <a:pt x="39" y="110"/>
                    </a:lnTo>
                    <a:lnTo>
                      <a:pt x="24" y="101"/>
                    </a:lnTo>
                    <a:lnTo>
                      <a:pt x="12" y="89"/>
                    </a:lnTo>
                    <a:lnTo>
                      <a:pt x="3" y="74"/>
                    </a:lnTo>
                    <a:lnTo>
                      <a:pt x="0" y="56"/>
                    </a:lnTo>
                    <a:lnTo>
                      <a:pt x="3" y="39"/>
                    </a:lnTo>
                    <a:lnTo>
                      <a:pt x="12" y="23"/>
                    </a:lnTo>
                    <a:lnTo>
                      <a:pt x="24" y="11"/>
                    </a:lnTo>
                    <a:lnTo>
                      <a:pt x="39" y="3"/>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863"/>
              <p:cNvSpPr>
                <a:spLocks/>
              </p:cNvSpPr>
              <p:nvPr/>
            </p:nvSpPr>
            <p:spPr bwMode="auto">
              <a:xfrm>
                <a:off x="4570413" y="5310188"/>
                <a:ext cx="19050" cy="17463"/>
              </a:xfrm>
              <a:custGeom>
                <a:avLst/>
                <a:gdLst>
                  <a:gd name="T0" fmla="*/ 57 w 113"/>
                  <a:gd name="T1" fmla="*/ 0 h 112"/>
                  <a:gd name="T2" fmla="*/ 71 w 113"/>
                  <a:gd name="T3" fmla="*/ 1 h 112"/>
                  <a:gd name="T4" fmla="*/ 85 w 113"/>
                  <a:gd name="T5" fmla="*/ 7 h 112"/>
                  <a:gd name="T6" fmla="*/ 97 w 113"/>
                  <a:gd name="T7" fmla="*/ 15 h 112"/>
                  <a:gd name="T8" fmla="*/ 106 w 113"/>
                  <a:gd name="T9" fmla="*/ 27 h 112"/>
                  <a:gd name="T10" fmla="*/ 111 w 113"/>
                  <a:gd name="T11" fmla="*/ 41 h 112"/>
                  <a:gd name="T12" fmla="*/ 113 w 113"/>
                  <a:gd name="T13" fmla="*/ 55 h 112"/>
                  <a:gd name="T14" fmla="*/ 111 w 113"/>
                  <a:gd name="T15" fmla="*/ 70 h 112"/>
                  <a:gd name="T16" fmla="*/ 106 w 113"/>
                  <a:gd name="T17" fmla="*/ 83 h 112"/>
                  <a:gd name="T18" fmla="*/ 97 w 113"/>
                  <a:gd name="T19" fmla="*/ 95 h 112"/>
                  <a:gd name="T20" fmla="*/ 84 w 113"/>
                  <a:gd name="T21" fmla="*/ 104 h 112"/>
                  <a:gd name="T22" fmla="*/ 71 w 113"/>
                  <a:gd name="T23" fmla="*/ 110 h 112"/>
                  <a:gd name="T24" fmla="*/ 57 w 113"/>
                  <a:gd name="T25" fmla="*/ 112 h 112"/>
                  <a:gd name="T26" fmla="*/ 42 w 113"/>
                  <a:gd name="T27" fmla="*/ 110 h 112"/>
                  <a:gd name="T28" fmla="*/ 28 w 113"/>
                  <a:gd name="T29" fmla="*/ 104 h 112"/>
                  <a:gd name="T30" fmla="*/ 17 w 113"/>
                  <a:gd name="T31" fmla="*/ 95 h 112"/>
                  <a:gd name="T32" fmla="*/ 8 w 113"/>
                  <a:gd name="T33" fmla="*/ 84 h 112"/>
                  <a:gd name="T34" fmla="*/ 2 w 113"/>
                  <a:gd name="T35" fmla="*/ 70 h 112"/>
                  <a:gd name="T36" fmla="*/ 0 w 113"/>
                  <a:gd name="T37" fmla="*/ 55 h 112"/>
                  <a:gd name="T38" fmla="*/ 2 w 113"/>
                  <a:gd name="T39" fmla="*/ 41 h 112"/>
                  <a:gd name="T40" fmla="*/ 8 w 113"/>
                  <a:gd name="T41" fmla="*/ 27 h 112"/>
                  <a:gd name="T42" fmla="*/ 17 w 113"/>
                  <a:gd name="T43" fmla="*/ 15 h 112"/>
                  <a:gd name="T44" fmla="*/ 29 w 113"/>
                  <a:gd name="T45" fmla="*/ 7 h 112"/>
                  <a:gd name="T46" fmla="*/ 42 w 113"/>
                  <a:gd name="T47" fmla="*/ 1 h 112"/>
                  <a:gd name="T48" fmla="*/ 57 w 113"/>
                  <a:gd name="T4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12">
                    <a:moveTo>
                      <a:pt x="57" y="0"/>
                    </a:moveTo>
                    <a:lnTo>
                      <a:pt x="71" y="1"/>
                    </a:lnTo>
                    <a:lnTo>
                      <a:pt x="85" y="7"/>
                    </a:lnTo>
                    <a:lnTo>
                      <a:pt x="97" y="15"/>
                    </a:lnTo>
                    <a:lnTo>
                      <a:pt x="106" y="27"/>
                    </a:lnTo>
                    <a:lnTo>
                      <a:pt x="111" y="41"/>
                    </a:lnTo>
                    <a:lnTo>
                      <a:pt x="113" y="55"/>
                    </a:lnTo>
                    <a:lnTo>
                      <a:pt x="111" y="70"/>
                    </a:lnTo>
                    <a:lnTo>
                      <a:pt x="106" y="83"/>
                    </a:lnTo>
                    <a:lnTo>
                      <a:pt x="97" y="95"/>
                    </a:lnTo>
                    <a:lnTo>
                      <a:pt x="84" y="104"/>
                    </a:lnTo>
                    <a:lnTo>
                      <a:pt x="71" y="110"/>
                    </a:lnTo>
                    <a:lnTo>
                      <a:pt x="57" y="112"/>
                    </a:lnTo>
                    <a:lnTo>
                      <a:pt x="42" y="110"/>
                    </a:lnTo>
                    <a:lnTo>
                      <a:pt x="28" y="104"/>
                    </a:lnTo>
                    <a:lnTo>
                      <a:pt x="17" y="95"/>
                    </a:lnTo>
                    <a:lnTo>
                      <a:pt x="8" y="84"/>
                    </a:lnTo>
                    <a:lnTo>
                      <a:pt x="2" y="70"/>
                    </a:lnTo>
                    <a:lnTo>
                      <a:pt x="0" y="55"/>
                    </a:lnTo>
                    <a:lnTo>
                      <a:pt x="2" y="41"/>
                    </a:lnTo>
                    <a:lnTo>
                      <a:pt x="8" y="27"/>
                    </a:lnTo>
                    <a:lnTo>
                      <a:pt x="17" y="15"/>
                    </a:lnTo>
                    <a:lnTo>
                      <a:pt x="29" y="7"/>
                    </a:lnTo>
                    <a:lnTo>
                      <a:pt x="42" y="1"/>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 name="Группа 18"/>
            <p:cNvGrpSpPr/>
            <p:nvPr/>
          </p:nvGrpSpPr>
          <p:grpSpPr>
            <a:xfrm>
              <a:off x="8220067" y="7867322"/>
              <a:ext cx="619133" cy="909032"/>
              <a:chOff x="5695837" y="8305071"/>
              <a:chExt cx="986340" cy="1448177"/>
            </a:xfrm>
          </p:grpSpPr>
          <p:sp>
            <p:nvSpPr>
              <p:cNvPr id="16" name="Прямоугольник 15"/>
              <p:cNvSpPr/>
              <p:nvPr/>
            </p:nvSpPr>
            <p:spPr>
              <a:xfrm>
                <a:off x="6096000" y="8766908"/>
                <a:ext cx="194989" cy="986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rot="5400000">
                <a:off x="6129612" y="8127271"/>
                <a:ext cx="118789" cy="986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rot="5400000">
                <a:off x="6129612" y="7871296"/>
                <a:ext cx="118789" cy="986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spTree>
    <p:extLst>
      <p:ext uri="{BB962C8B-B14F-4D97-AF65-F5344CB8AC3E}">
        <p14:creationId xmlns:p14="http://schemas.microsoft.com/office/powerpoint/2010/main" val="33946196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7889739" y="1757839"/>
            <a:ext cx="2743200" cy="207818"/>
          </a:xfrm>
          <a:prstGeom prst="rect">
            <a:avLst/>
          </a:prstGeom>
          <a:solidFill>
            <a:srgbClr val="F8CF2C"/>
          </a:solidFill>
        </p:spPr>
      </p:sp>
      <p:sp>
        <p:nvSpPr>
          <p:cNvPr id="7" name="TextBox 7"/>
          <p:cNvSpPr txBox="1"/>
          <p:nvPr/>
        </p:nvSpPr>
        <p:spPr>
          <a:xfrm>
            <a:off x="7889739" y="2626903"/>
            <a:ext cx="10086867" cy="3883564"/>
          </a:xfrm>
          <a:prstGeom prst="rect">
            <a:avLst/>
          </a:prstGeom>
        </p:spPr>
        <p:txBody>
          <a:bodyPr lIns="0" tIns="0" rIns="0" bIns="0" rtlCol="0" anchor="t">
            <a:spAutoFit/>
          </a:bodyPr>
          <a:lstStyle/>
          <a:p>
            <a:pPr>
              <a:lnSpc>
                <a:spcPts val="7678"/>
              </a:lnSpc>
            </a:pPr>
            <a:r>
              <a:rPr lang="ru-RU" sz="5484" b="1" dirty="0" err="1">
                <a:solidFill>
                  <a:srgbClr val="FEFEFE"/>
                </a:solidFill>
                <a:latin typeface="Lora Bold"/>
                <a:ea typeface="Lora Bold"/>
                <a:cs typeface="Lora Bold"/>
                <a:sym typeface="Lora Bold"/>
              </a:rPr>
              <a:t>Әлеуметтік</a:t>
            </a:r>
            <a:r>
              <a:rPr lang="ru-RU" sz="5484" b="1" dirty="0">
                <a:solidFill>
                  <a:srgbClr val="FEFEFE"/>
                </a:solidFill>
                <a:latin typeface="Lora Bold"/>
                <a:ea typeface="Lora Bold"/>
                <a:cs typeface="Lora Bold"/>
                <a:sym typeface="Lora Bold"/>
              </a:rPr>
              <a:t> сала </a:t>
            </a:r>
            <a:r>
              <a:rPr lang="ru-RU" sz="5484" b="1" dirty="0" err="1">
                <a:solidFill>
                  <a:srgbClr val="FEFEFE"/>
                </a:solidFill>
                <a:latin typeface="Lora Bold"/>
                <a:ea typeface="Lora Bold"/>
                <a:cs typeface="Lora Bold"/>
                <a:sym typeface="Lora Bold"/>
              </a:rPr>
              <a:t>және</a:t>
            </a:r>
            <a:r>
              <a:rPr lang="ru-RU" sz="5484" b="1" dirty="0">
                <a:solidFill>
                  <a:srgbClr val="FEFEFE"/>
                </a:solidFill>
                <a:latin typeface="Lora Bold"/>
                <a:ea typeface="Lora Bold"/>
                <a:cs typeface="Lora Bold"/>
                <a:sym typeface="Lora Bold"/>
              </a:rPr>
              <a:t> </a:t>
            </a:r>
            <a:r>
              <a:rPr lang="ru-RU" sz="5484" b="1" dirty="0" err="1">
                <a:solidFill>
                  <a:srgbClr val="FEFEFE"/>
                </a:solidFill>
                <a:latin typeface="Lora Bold"/>
                <a:ea typeface="Lora Bold"/>
                <a:cs typeface="Lora Bold"/>
                <a:sym typeface="Lora Bold"/>
              </a:rPr>
              <a:t>халықты</a:t>
            </a:r>
            <a:r>
              <a:rPr lang="ru-RU" sz="5484" b="1" dirty="0">
                <a:solidFill>
                  <a:srgbClr val="FEFEFE"/>
                </a:solidFill>
                <a:latin typeface="Lora Bold"/>
                <a:ea typeface="Lora Bold"/>
                <a:cs typeface="Lora Bold"/>
                <a:sym typeface="Lora Bold"/>
              </a:rPr>
              <a:t> </a:t>
            </a:r>
            <a:r>
              <a:rPr lang="ru-RU" sz="5484" b="1" dirty="0" err="1">
                <a:solidFill>
                  <a:srgbClr val="FEFEFE"/>
                </a:solidFill>
                <a:latin typeface="Lora Bold"/>
                <a:ea typeface="Lora Bold"/>
                <a:cs typeface="Lora Bold"/>
                <a:sym typeface="Lora Bold"/>
              </a:rPr>
              <a:t>әлеуметтік</a:t>
            </a:r>
            <a:r>
              <a:rPr lang="ru-RU" sz="5484" b="1" dirty="0">
                <a:solidFill>
                  <a:srgbClr val="FEFEFE"/>
                </a:solidFill>
                <a:latin typeface="Lora Bold"/>
                <a:ea typeface="Lora Bold"/>
                <a:cs typeface="Lora Bold"/>
                <a:sym typeface="Lora Bold"/>
              </a:rPr>
              <a:t> </a:t>
            </a:r>
            <a:r>
              <a:rPr lang="ru-RU" sz="5484" b="1" dirty="0" err="1">
                <a:solidFill>
                  <a:srgbClr val="FEFEFE"/>
                </a:solidFill>
                <a:latin typeface="Lora Bold"/>
                <a:ea typeface="Lora Bold"/>
                <a:cs typeface="Lora Bold"/>
                <a:sym typeface="Lora Bold"/>
              </a:rPr>
              <a:t>қорғау</a:t>
            </a:r>
            <a:r>
              <a:rPr lang="ru-RU" sz="5484" b="1" dirty="0">
                <a:solidFill>
                  <a:srgbClr val="FEFEFE"/>
                </a:solidFill>
                <a:latin typeface="Lora Bold"/>
                <a:ea typeface="Lora Bold"/>
                <a:cs typeface="Lora Bold"/>
                <a:sym typeface="Lora Bold"/>
              </a:rPr>
              <a:t> </a:t>
            </a:r>
            <a:r>
              <a:rPr lang="ru-RU" sz="5484" b="1" dirty="0" err="1">
                <a:solidFill>
                  <a:srgbClr val="FEFEFE"/>
                </a:solidFill>
                <a:latin typeface="Lora Bold"/>
                <a:ea typeface="Lora Bold"/>
                <a:cs typeface="Lora Bold"/>
                <a:sym typeface="Lora Bold"/>
              </a:rPr>
              <a:t>мәселелері</a:t>
            </a:r>
            <a:r>
              <a:rPr lang="ru-RU" sz="5484" b="1" dirty="0">
                <a:solidFill>
                  <a:srgbClr val="FEFEFE"/>
                </a:solidFill>
                <a:latin typeface="Lora Bold"/>
                <a:ea typeface="Lora Bold"/>
                <a:cs typeface="Lora Bold"/>
                <a:sym typeface="Lora Bold"/>
              </a:rPr>
              <a:t> </a:t>
            </a:r>
            <a:r>
              <a:rPr lang="ru-RU" sz="5484" b="1" dirty="0" err="1">
                <a:solidFill>
                  <a:srgbClr val="FEFEFE"/>
                </a:solidFill>
                <a:latin typeface="Lora Bold"/>
                <a:ea typeface="Lora Bold"/>
                <a:cs typeface="Lora Bold"/>
                <a:sym typeface="Lora Bold"/>
              </a:rPr>
              <a:t>жөніндегі</a:t>
            </a:r>
            <a:r>
              <a:rPr lang="ru-RU" sz="5484" b="1" dirty="0">
                <a:solidFill>
                  <a:srgbClr val="FEFEFE"/>
                </a:solidFill>
                <a:latin typeface="Lora Bold"/>
                <a:ea typeface="Lora Bold"/>
                <a:cs typeface="Lora Bold"/>
                <a:sym typeface="Lora Bold"/>
              </a:rPr>
              <a:t> </a:t>
            </a:r>
            <a:r>
              <a:rPr lang="ru-RU" sz="5484" b="1" dirty="0" err="1">
                <a:solidFill>
                  <a:srgbClr val="FEFEFE"/>
                </a:solidFill>
                <a:latin typeface="Lora Bold"/>
                <a:ea typeface="Lora Bold"/>
                <a:cs typeface="Lora Bold"/>
                <a:sym typeface="Lora Bold"/>
              </a:rPr>
              <a:t>тұрақты</a:t>
            </a:r>
            <a:r>
              <a:rPr lang="ru-RU" sz="5484" b="1" dirty="0">
                <a:solidFill>
                  <a:srgbClr val="FEFEFE"/>
                </a:solidFill>
                <a:latin typeface="Lora Bold"/>
                <a:ea typeface="Lora Bold"/>
                <a:cs typeface="Lora Bold"/>
                <a:sym typeface="Lora Bold"/>
              </a:rPr>
              <a:t> комиссия</a:t>
            </a:r>
            <a:endParaRPr lang="en-US" sz="5484" b="1" dirty="0">
              <a:solidFill>
                <a:srgbClr val="FEFEFE"/>
              </a:solidFill>
              <a:latin typeface="Lora Bold"/>
              <a:ea typeface="Lora Bold"/>
              <a:cs typeface="Lora Bold"/>
              <a:sym typeface="Lora Bold"/>
            </a:endParaRPr>
          </a:p>
        </p:txBody>
      </p:sp>
      <p:pic>
        <p:nvPicPr>
          <p:cNvPr id="5122" name="Picture 2" descr="C:\Users\User\Downloads\54046782432033571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776" y="852900"/>
            <a:ext cx="5595884" cy="42144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User\Downloads\547016745356119838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776" y="6128187"/>
            <a:ext cx="5595884" cy="4196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0850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6" name="AutoShape 6"/>
          <p:cNvSpPr/>
          <p:nvPr/>
        </p:nvSpPr>
        <p:spPr>
          <a:xfrm>
            <a:off x="3670812" y="835127"/>
            <a:ext cx="1809750" cy="188768"/>
          </a:xfrm>
          <a:prstGeom prst="rect">
            <a:avLst/>
          </a:prstGeom>
          <a:solidFill>
            <a:srgbClr val="F8CF2C"/>
          </a:solidFill>
        </p:spPr>
      </p:sp>
      <p:sp>
        <p:nvSpPr>
          <p:cNvPr id="7" name="AutoShape 7"/>
          <p:cNvSpPr/>
          <p:nvPr/>
        </p:nvSpPr>
        <p:spPr>
          <a:xfrm>
            <a:off x="9601200" y="6529686"/>
            <a:ext cx="1809750" cy="188768"/>
          </a:xfrm>
          <a:prstGeom prst="rect">
            <a:avLst/>
          </a:prstGeom>
          <a:solidFill>
            <a:srgbClr val="FFFEE6"/>
          </a:solidFill>
        </p:spPr>
      </p:sp>
      <p:sp>
        <p:nvSpPr>
          <p:cNvPr id="8" name="TextBox 8"/>
          <p:cNvSpPr txBox="1"/>
          <p:nvPr/>
        </p:nvSpPr>
        <p:spPr>
          <a:xfrm>
            <a:off x="524670" y="1181100"/>
            <a:ext cx="8695530" cy="2257028"/>
          </a:xfrm>
          <a:prstGeom prst="rect">
            <a:avLst/>
          </a:prstGeom>
        </p:spPr>
        <p:txBody>
          <a:bodyPr wrap="square" lIns="0" tIns="0" rIns="0" bIns="0" rtlCol="0" anchor="t">
            <a:spAutoFit/>
          </a:bodyPr>
          <a:lstStyle/>
          <a:p>
            <a:pPr algn="ctr">
              <a:lnSpc>
                <a:spcPts val="4440"/>
              </a:lnSpc>
            </a:pPr>
            <a:r>
              <a:rPr lang="kk-KZ" sz="4000" b="1" dirty="0">
                <a:solidFill>
                  <a:schemeClr val="bg1"/>
                </a:solidFill>
              </a:rPr>
              <a:t>Әлеуметтік мәселелер және халықты әлеуметтік қорғау</a:t>
            </a:r>
            <a:r>
              <a:rPr lang="kk-KZ" sz="4000" dirty="0">
                <a:solidFill>
                  <a:schemeClr val="bg1"/>
                </a:solidFill>
              </a:rPr>
              <a:t> жөніндегі тұрақты комиссияның мүшелері мынадай мәселелерді қарастырды</a:t>
            </a:r>
            <a:endParaRPr lang="en-US" sz="3700" b="1" spc="74" dirty="0">
              <a:solidFill>
                <a:schemeClr val="bg1"/>
              </a:solidFill>
              <a:ea typeface="Lora"/>
              <a:cs typeface="Lora"/>
              <a:sym typeface="Lora"/>
            </a:endParaRPr>
          </a:p>
        </p:txBody>
      </p:sp>
      <p:sp>
        <p:nvSpPr>
          <p:cNvPr id="9" name="TextBox 9"/>
          <p:cNvSpPr txBox="1"/>
          <p:nvPr/>
        </p:nvSpPr>
        <p:spPr>
          <a:xfrm>
            <a:off x="9558644" y="7440930"/>
            <a:ext cx="7357756" cy="1969770"/>
          </a:xfrm>
          <a:prstGeom prst="rect">
            <a:avLst/>
          </a:prstGeom>
        </p:spPr>
        <p:txBody>
          <a:bodyPr lIns="0" tIns="0" rIns="0" bIns="0" rtlCol="0" anchor="t">
            <a:spAutoFit/>
          </a:bodyPr>
          <a:lstStyle/>
          <a:p>
            <a:pPr algn="ctr"/>
            <a:r>
              <a:rPr lang="ru-RU" sz="3200" b="1" spc="92" dirty="0">
                <a:solidFill>
                  <a:srgbClr val="F8CF2C"/>
                </a:solidFill>
                <a:ea typeface="Lora Bold"/>
                <a:cs typeface="Lora Bold"/>
                <a:sym typeface="Lora Bold"/>
              </a:rPr>
              <a:t>Өскемен </a:t>
            </a:r>
            <a:r>
              <a:rPr lang="ru-RU" sz="3200" b="1" spc="92" dirty="0" err="1">
                <a:solidFill>
                  <a:srgbClr val="F8CF2C"/>
                </a:solidFill>
                <a:ea typeface="Lora Bold"/>
                <a:cs typeface="Lora Bold"/>
                <a:sym typeface="Lora Bold"/>
              </a:rPr>
              <a:t>қаласында</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мүгедектігі</a:t>
            </a:r>
            <a:r>
              <a:rPr lang="ru-RU" sz="3200" b="1" spc="92" dirty="0">
                <a:solidFill>
                  <a:srgbClr val="F8CF2C"/>
                </a:solidFill>
                <a:ea typeface="Lora Bold"/>
                <a:cs typeface="Lora Bold"/>
                <a:sym typeface="Lora Bold"/>
              </a:rPr>
              <a:t> бар </a:t>
            </a:r>
            <a:r>
              <a:rPr lang="ru-RU" sz="3200" b="1" spc="92" dirty="0" err="1">
                <a:solidFill>
                  <a:srgbClr val="F8CF2C"/>
                </a:solidFill>
                <a:ea typeface="Lora Bold"/>
                <a:cs typeface="Lora Bold"/>
                <a:sym typeface="Lora Bold"/>
              </a:rPr>
              <a:t>балаларды</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жеке</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оқу</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бағдарламасы</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бойынша</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үйде</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оқытуға</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кеткен</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шығындарды</a:t>
            </a:r>
            <a:r>
              <a:rPr lang="ru-RU" sz="3200" b="1" spc="92" dirty="0">
                <a:solidFill>
                  <a:srgbClr val="F8CF2C"/>
                </a:solidFill>
                <a:ea typeface="Lora Bold"/>
                <a:cs typeface="Lora Bold"/>
                <a:sym typeface="Lora Bold"/>
              </a:rPr>
              <a:t> </a:t>
            </a:r>
            <a:r>
              <a:rPr lang="ru-RU" sz="3200" b="1" spc="92" dirty="0" err="1">
                <a:solidFill>
                  <a:srgbClr val="F8CF2C"/>
                </a:solidFill>
                <a:ea typeface="Lora Bold"/>
                <a:cs typeface="Lora Bold"/>
                <a:sym typeface="Lora Bold"/>
              </a:rPr>
              <a:t>өтеу</a:t>
            </a:r>
            <a:r>
              <a:rPr lang="ru-RU" sz="3200" b="1" spc="92" dirty="0">
                <a:solidFill>
                  <a:srgbClr val="F8CF2C"/>
                </a:solidFill>
                <a:ea typeface="Lora Bold"/>
                <a:cs typeface="Lora Bold"/>
                <a:sym typeface="Lora Bold"/>
              </a:rPr>
              <a:t>.</a:t>
            </a:r>
            <a:endParaRPr lang="en-US" sz="3200" b="1" spc="92" dirty="0">
              <a:solidFill>
                <a:srgbClr val="F8CF2C"/>
              </a:solidFill>
              <a:ea typeface="Lora Bold"/>
              <a:cs typeface="Lora Bold"/>
              <a:sym typeface="Lora Bold"/>
            </a:endParaRPr>
          </a:p>
        </p:txBody>
      </p:sp>
      <p:sp>
        <p:nvSpPr>
          <p:cNvPr id="10" name="AutoShape 5"/>
          <p:cNvSpPr/>
          <p:nvPr/>
        </p:nvSpPr>
        <p:spPr>
          <a:xfrm rot="16200000">
            <a:off x="2118391" y="6065050"/>
            <a:ext cx="2412423" cy="1010405"/>
          </a:xfrm>
          <a:prstGeom prst="rect">
            <a:avLst/>
          </a:prstGeom>
          <a:solidFill>
            <a:srgbClr val="F8CF2C"/>
          </a:solidFill>
        </p:spPr>
      </p:sp>
      <p:sp>
        <p:nvSpPr>
          <p:cNvPr id="11" name="AutoShape 5"/>
          <p:cNvSpPr/>
          <p:nvPr/>
        </p:nvSpPr>
        <p:spPr>
          <a:xfrm>
            <a:off x="9558644" y="3689504"/>
            <a:ext cx="2412423" cy="1010405"/>
          </a:xfrm>
          <a:prstGeom prst="rect">
            <a:avLst/>
          </a:prstGeom>
          <a:solidFill>
            <a:srgbClr val="F8CF2C"/>
          </a:solidFill>
        </p:spPr>
      </p:sp>
      <p:pic>
        <p:nvPicPr>
          <p:cNvPr id="6146" name="Picture 2" descr="C:\Users\User\Downloads\525623454413691872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58799" y="12853"/>
            <a:ext cx="5029201" cy="670560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User\Downloads\525623454413691875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89504"/>
            <a:ext cx="8760161" cy="659749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p:cNvSpPr/>
          <p:nvPr/>
        </p:nvSpPr>
        <p:spPr>
          <a:xfrm rot="-5400000">
            <a:off x="16576586" y="713862"/>
            <a:ext cx="2412423" cy="1010405"/>
          </a:xfrm>
          <a:prstGeom prst="rect">
            <a:avLst/>
          </a:prstGeom>
          <a:solidFill>
            <a:srgbClr val="F8CF2C"/>
          </a:solidFill>
        </p:spPr>
      </p:sp>
      <p:sp>
        <p:nvSpPr>
          <p:cNvPr id="5" name="AutoShape 5"/>
          <p:cNvSpPr/>
          <p:nvPr/>
        </p:nvSpPr>
        <p:spPr>
          <a:xfrm rot="-5400000">
            <a:off x="-1206211" y="7392489"/>
            <a:ext cx="2412423" cy="1010405"/>
          </a:xfrm>
          <a:prstGeom prst="rect">
            <a:avLst/>
          </a:prstGeom>
          <a:solidFill>
            <a:srgbClr val="F8CF2C"/>
          </a:solidFill>
        </p:spPr>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14309"/>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5586364" y="4623989"/>
            <a:ext cx="5403273" cy="1010405"/>
          </a:xfrm>
          <a:prstGeom prst="rect">
            <a:avLst/>
          </a:prstGeom>
          <a:solidFill>
            <a:srgbClr val="F8CF2C"/>
          </a:solidFill>
        </p:spPr>
      </p:sp>
      <p:sp>
        <p:nvSpPr>
          <p:cNvPr id="9" name="Скругленный прямоугольник 8"/>
          <p:cNvSpPr/>
          <p:nvPr/>
        </p:nvSpPr>
        <p:spPr>
          <a:xfrm>
            <a:off x="990600" y="3162300"/>
            <a:ext cx="16306800" cy="4267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219200" y="3846215"/>
            <a:ext cx="15757945" cy="2821285"/>
          </a:xfrm>
          <a:prstGeom prst="rect">
            <a:avLst/>
          </a:prstGeom>
        </p:spPr>
        <p:txBody>
          <a:bodyPr lIns="0" tIns="0" rIns="0" bIns="0" rtlCol="0" anchor="t">
            <a:spAutoFit/>
          </a:bodyPr>
          <a:lstStyle/>
          <a:p>
            <a:pPr algn="ctr">
              <a:lnSpc>
                <a:spcPts val="4370"/>
              </a:lnSpc>
            </a:pPr>
            <a:r>
              <a:rPr lang="ru-RU" sz="4000" b="1" dirty="0" err="1">
                <a:solidFill>
                  <a:srgbClr val="00B0F0"/>
                </a:solidFill>
                <a:ea typeface="Lora Bold"/>
                <a:cs typeface="Lora Bold"/>
                <a:sym typeface="Lora Bold"/>
              </a:rPr>
              <a:t>Бұл</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мәселені</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зерттеу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қаржылық</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өтемақының</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қазіргі</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деңгейі</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экономикалық</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тұрғыдан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негізделгенін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жеке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оқу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жоспарларын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іске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асыруды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толық</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қамтамасыз</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ететінін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және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үйде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оқу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процесін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ұйымдастыруға</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байланысты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стандартты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шығындарды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жабатынын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анықтады</a:t>
            </a:r>
            <a:r>
              <a:rPr lang="ru-RU" sz="4000" b="1" dirty="0">
                <a:solidFill>
                  <a:srgbClr val="00B0F0"/>
                </a:solidFill>
                <a:ea typeface="Lora Bold"/>
                <a:cs typeface="Lora Bold"/>
                <a:sym typeface="Lora Bold"/>
              </a:rPr>
              <a:t>.</a:t>
            </a:r>
            <a:endParaRPr lang="en-US" sz="4000" b="1" dirty="0">
              <a:solidFill>
                <a:srgbClr val="00B0F0"/>
              </a:solidFill>
              <a:ea typeface="Lora Bold"/>
              <a:cs typeface="Lora Bold"/>
              <a:sym typeface="Lora Bold"/>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5586364" y="4623989"/>
            <a:ext cx="5403273" cy="1010405"/>
          </a:xfrm>
          <a:prstGeom prst="rect">
            <a:avLst/>
          </a:prstGeom>
          <a:solidFill>
            <a:srgbClr val="F8CF2C"/>
          </a:solidFill>
        </p:spPr>
      </p:sp>
      <p:sp>
        <p:nvSpPr>
          <p:cNvPr id="9" name="Скругленный прямоугольник 8"/>
          <p:cNvSpPr/>
          <p:nvPr/>
        </p:nvSpPr>
        <p:spPr>
          <a:xfrm>
            <a:off x="990600" y="3162300"/>
            <a:ext cx="16306800" cy="4267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265027" y="3543300"/>
            <a:ext cx="15757945" cy="3347263"/>
          </a:xfrm>
          <a:prstGeom prst="rect">
            <a:avLst/>
          </a:prstGeom>
        </p:spPr>
        <p:txBody>
          <a:bodyPr lIns="0" tIns="0" rIns="0" bIns="0" rtlCol="0" anchor="t">
            <a:spAutoFit/>
          </a:bodyPr>
          <a:lstStyle/>
          <a:p>
            <a:pPr algn="ctr">
              <a:lnSpc>
                <a:spcPts val="4370"/>
              </a:lnSpc>
            </a:pPr>
            <a:r>
              <a:rPr lang="ru-RU" sz="3600" b="1" dirty="0">
                <a:solidFill>
                  <a:srgbClr val="00B0F0"/>
                </a:solidFill>
                <a:ea typeface="Lora Bold"/>
                <a:cs typeface="Lora Bold"/>
                <a:sym typeface="Lora Bold"/>
              </a:rPr>
              <a:t>Комиссия </a:t>
            </a:r>
            <a:r>
              <a:rPr lang="ru-RU" sz="3600" b="1" dirty="0" err="1">
                <a:solidFill>
                  <a:srgbClr val="00B0F0"/>
                </a:solidFill>
                <a:ea typeface="Lora Bold"/>
                <a:cs typeface="Lora Bold"/>
                <a:sym typeface="Lora Bold"/>
              </a:rPr>
              <a:t>әлеуметтік</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және</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тұрғын</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үй</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көмегін</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көрсетуді</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реттейтін</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нормативтік</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құқықтық</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актілерге</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өзгерістер</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енгізуге</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қатысты</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мәселелерді</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тұрақты</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түрде</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қадағалап</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қарастырып</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отырады</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Бұл</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жұмыс</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көрсетілетін</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қолдаудың</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шарттарын</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өлшемшарттары</a:t>
            </a:r>
            <a:r>
              <a:rPr lang="ru-RU" sz="3600" b="1" dirty="0">
                <a:solidFill>
                  <a:srgbClr val="00B0F0"/>
                </a:solidFill>
                <a:ea typeface="Lora Bold"/>
                <a:cs typeface="Lora Bold"/>
                <a:sym typeface="Lora Bold"/>
              </a:rPr>
              <a:t> мен </a:t>
            </a:r>
            <a:r>
              <a:rPr lang="ru-RU" sz="3600" b="1" dirty="0" err="1">
                <a:solidFill>
                  <a:srgbClr val="00B0F0"/>
                </a:solidFill>
                <a:ea typeface="Lora Bold"/>
                <a:cs typeface="Lora Bold"/>
                <a:sym typeface="Lora Bold"/>
              </a:rPr>
              <a:t>ауқымын</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Қазақстан</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Республикасының</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қолданыстағы</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заңнамасына</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және</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жергілікті</a:t>
            </a:r>
            <a:r>
              <a:rPr lang="ru-RU" sz="3600" b="1" dirty="0">
                <a:solidFill>
                  <a:srgbClr val="00B0F0"/>
                </a:solidFill>
                <a:ea typeface="Lora Bold"/>
                <a:cs typeface="Lora Bold"/>
                <a:sym typeface="Lora Bold"/>
              </a:rPr>
              <a:t> бюджет </a:t>
            </a:r>
            <a:r>
              <a:rPr lang="ru-RU" sz="3600" b="1" dirty="0" err="1">
                <a:solidFill>
                  <a:srgbClr val="00B0F0"/>
                </a:solidFill>
                <a:ea typeface="Lora Bold"/>
                <a:cs typeface="Lora Bold"/>
                <a:sym typeface="Lora Bold"/>
              </a:rPr>
              <a:t>параметрлеріне</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сәйкестендіруді</a:t>
            </a:r>
            <a:r>
              <a:rPr lang="ru-RU" sz="3600" b="1" dirty="0">
                <a:solidFill>
                  <a:srgbClr val="00B0F0"/>
                </a:solidFill>
                <a:ea typeface="Lora Bold"/>
                <a:cs typeface="Lora Bold"/>
                <a:sym typeface="Lora Bold"/>
              </a:rPr>
              <a:t> </a:t>
            </a:r>
            <a:r>
              <a:rPr lang="ru-RU" sz="3600" b="1" dirty="0" err="1">
                <a:solidFill>
                  <a:srgbClr val="00B0F0"/>
                </a:solidFill>
                <a:ea typeface="Lora Bold"/>
                <a:cs typeface="Lora Bold"/>
                <a:sym typeface="Lora Bold"/>
              </a:rPr>
              <a:t>көздейді</a:t>
            </a:r>
            <a:r>
              <a:rPr lang="ru-RU" sz="3600" b="1" dirty="0">
                <a:solidFill>
                  <a:srgbClr val="00B0F0"/>
                </a:solidFill>
                <a:ea typeface="Lora Bold"/>
                <a:cs typeface="Lora Bold"/>
                <a:sym typeface="Lora Bold"/>
              </a:rPr>
              <a:t>.</a:t>
            </a:r>
            <a:endParaRPr lang="en-US" sz="3600" b="1" dirty="0">
              <a:solidFill>
                <a:srgbClr val="00B0F0"/>
              </a:solidFill>
              <a:ea typeface="Lora Bold"/>
              <a:cs typeface="Lora Bold"/>
              <a:sym typeface="Lora Bold"/>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5586364" y="4623989"/>
            <a:ext cx="5403273" cy="1010405"/>
          </a:xfrm>
          <a:prstGeom prst="rect">
            <a:avLst/>
          </a:prstGeom>
          <a:solidFill>
            <a:srgbClr val="F8CF2C"/>
          </a:solidFill>
        </p:spPr>
      </p:sp>
      <p:sp>
        <p:nvSpPr>
          <p:cNvPr id="9" name="Скругленный прямоугольник 8"/>
          <p:cNvSpPr/>
          <p:nvPr/>
        </p:nvSpPr>
        <p:spPr>
          <a:xfrm>
            <a:off x="990600" y="1790700"/>
            <a:ext cx="16306800" cy="7162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265027" y="2213273"/>
            <a:ext cx="15757945" cy="6206827"/>
          </a:xfrm>
          <a:prstGeom prst="rect">
            <a:avLst/>
          </a:prstGeom>
        </p:spPr>
        <p:txBody>
          <a:bodyPr lIns="0" tIns="0" rIns="0" bIns="0" rtlCol="0" anchor="t">
            <a:spAutoFit/>
          </a:bodyPr>
          <a:lstStyle/>
          <a:p>
            <a:pPr algn="ctr">
              <a:lnSpc>
                <a:spcPts val="4370"/>
              </a:lnSpc>
            </a:pPr>
            <a:r>
              <a:rPr lang="ru-RU" sz="4000" b="1" dirty="0" err="1">
                <a:solidFill>
                  <a:srgbClr val="00B0F0"/>
                </a:solidFill>
                <a:ea typeface="Lora Bold"/>
                <a:cs typeface="Lora Bold"/>
                <a:sym typeface="Lora Bold"/>
              </a:rPr>
              <a:t>Сонымен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қатар</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Әлеуметтік</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мәселелер</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және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әлеуметтік</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қорғау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жөніндегі</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тұрақты</a:t>
            </a:r>
            <a:r>
              <a:rPr lang="ru-RU" sz="4000" b="1" dirty="0">
                <a:solidFill>
                  <a:srgbClr val="00B0F0"/>
                </a:solidFill>
                <a:ea typeface="Lora Bold"/>
                <a:cs typeface="Lora Bold"/>
                <a:sym typeface="Lora Bold"/>
              </a:rPr>
              <a:t> комиссия </a:t>
            </a:r>
            <a:r>
              <a:rPr lang="ru-RU" sz="4000" b="1" dirty="0" err="1">
                <a:solidFill>
                  <a:srgbClr val="00B0F0"/>
                </a:solidFill>
                <a:ea typeface="Lora Bold"/>
                <a:cs typeface="Lora Bold"/>
                <a:sym typeface="Lora Bold"/>
              </a:rPr>
              <a:t>мүшелері</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толық</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емес</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отбасы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санатына</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жататын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азаматтарды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баспанамен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қамтамасыз</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ету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мәселесін</a:t>
            </a:r>
            <a:r>
              <a:rPr lang="ru-RU" sz="4000" b="1" dirty="0">
                <a:solidFill>
                  <a:srgbClr val="00B0F0"/>
                </a:solidFill>
                <a:ea typeface="Lora Bold"/>
                <a:cs typeface="Lora Bold"/>
                <a:sym typeface="Lora Bold"/>
              </a:rPr>
              <a:t>, сондай-ақ осы </a:t>
            </a:r>
            <a:r>
              <a:rPr lang="ru-RU" sz="4000" b="1" dirty="0" err="1">
                <a:solidFill>
                  <a:srgbClr val="00B0F0"/>
                </a:solidFill>
                <a:ea typeface="Lora Bold"/>
                <a:cs typeface="Lora Bold"/>
                <a:sym typeface="Lora Bold"/>
              </a:rPr>
              <a:t>топқа</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жеңілдікті</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ипотекалық</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несиелеу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бағдарламасын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ұсыну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мүмкіндігін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қарастырды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Кездесу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қорытындысы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бойынша</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қалалық</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Тұрғын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үй</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қатынастары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басқармасына</a:t>
            </a:r>
            <a:r>
              <a:rPr lang="ru-RU" sz="4000" b="1" dirty="0">
                <a:solidFill>
                  <a:srgbClr val="00B0F0"/>
                </a:solidFill>
                <a:ea typeface="Lora Bold"/>
                <a:cs typeface="Lora Bold"/>
                <a:sym typeface="Lora Bold"/>
              </a:rPr>
              <a:t>, Экономика </a:t>
            </a:r>
            <a:r>
              <a:rPr lang="ru-RU" sz="4000" b="1" dirty="0" err="1">
                <a:solidFill>
                  <a:srgbClr val="00B0F0"/>
                </a:solidFill>
                <a:ea typeface="Lora Bold"/>
                <a:cs typeface="Lora Bold"/>
                <a:sym typeface="Lora Bold"/>
              </a:rPr>
              <a:t>және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бюджеттік</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жоспарлау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басқармасына</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және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Отбасы</a:t>
            </a:r>
            <a:r>
              <a:rPr lang="ru-RU" sz="4000" b="1" dirty="0">
                <a:solidFill>
                  <a:srgbClr val="00B0F0"/>
                </a:solidFill>
                <a:ea typeface="Lora Bold"/>
                <a:cs typeface="Lora Bold"/>
                <a:sym typeface="Lora Bold"/>
              </a:rPr>
              <a:t> банк» АҚ-на осы </a:t>
            </a:r>
            <a:r>
              <a:rPr lang="ru-RU" sz="4000" b="1" dirty="0" err="1">
                <a:solidFill>
                  <a:srgbClr val="00B0F0"/>
                </a:solidFill>
                <a:ea typeface="Lora Bold"/>
                <a:cs typeface="Lora Bold"/>
                <a:sym typeface="Lora Bold"/>
              </a:rPr>
              <a:t>бастаманы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іске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асыруға</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қажетті</a:t>
            </a:r>
            <a:r>
              <a:rPr lang="ru-RU" sz="4000" b="1" dirty="0">
                <a:solidFill>
                  <a:srgbClr val="00B0F0"/>
                </a:solidFill>
                <a:ea typeface="Lora Bold"/>
                <a:cs typeface="Lora Bold"/>
                <a:sym typeface="Lora Bold"/>
              </a:rPr>
              <a:t> бюджет </a:t>
            </a:r>
            <a:r>
              <a:rPr lang="ru-RU" sz="4000" b="1" dirty="0" err="1">
                <a:solidFill>
                  <a:srgbClr val="00B0F0"/>
                </a:solidFill>
                <a:ea typeface="Lora Bold"/>
                <a:cs typeface="Lora Bold"/>
                <a:sym typeface="Lora Bold"/>
              </a:rPr>
              <a:t>қаражатын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айқындау</a:t>
            </a:r>
            <a:r>
              <a:rPr lang="ru-RU" sz="4000" b="1" dirty="0">
                <a:solidFill>
                  <a:srgbClr val="00B0F0"/>
                </a:solidFill>
                <a:ea typeface="Lora Bold"/>
                <a:cs typeface="Lora Bold"/>
                <a:sym typeface="Lora Bold"/>
              </a:rPr>
              <a:t>, сондай-ақ «</a:t>
            </a:r>
            <a:r>
              <a:rPr lang="ru-RU" sz="4000" b="1" dirty="0" err="1">
                <a:solidFill>
                  <a:srgbClr val="00B0F0"/>
                </a:solidFill>
                <a:ea typeface="Lora Bold"/>
                <a:cs typeface="Lora Bold"/>
                <a:sym typeface="Lora Bold"/>
              </a:rPr>
              <a:t>Бақытты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отбасы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мемлекеттік</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бағдарламасында</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толық</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емес</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отбасы</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санатын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қайта</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енгізудің</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орындылығын</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қарастыру</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жөнінде</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ұсынымдар</a:t>
            </a:r>
            <a:r>
              <a:rPr lang="ru-RU" sz="4000" b="1" dirty="0">
                <a:solidFill>
                  <a:srgbClr val="00B0F0"/>
                </a:solidFill>
                <a:ea typeface="Lora Bold"/>
                <a:cs typeface="Lora Bold"/>
                <a:sym typeface="Lora Bold"/>
              </a:rPr>
              <a:t> </a:t>
            </a:r>
            <a:r>
              <a:rPr lang="ru-RU" sz="4000" b="1" dirty="0" err="1">
                <a:solidFill>
                  <a:srgbClr val="00B0F0"/>
                </a:solidFill>
                <a:ea typeface="Lora Bold"/>
                <a:cs typeface="Lora Bold"/>
                <a:sym typeface="Lora Bold"/>
              </a:rPr>
              <a:t>берілді</a:t>
            </a:r>
            <a:r>
              <a:rPr lang="ru-RU" sz="4000" b="1" dirty="0">
                <a:solidFill>
                  <a:srgbClr val="00B0F0"/>
                </a:solidFill>
                <a:ea typeface="Lora Bold"/>
                <a:cs typeface="Lora Bold"/>
                <a:sym typeface="Lora Bold"/>
              </a:rPr>
              <a:t>.</a:t>
            </a:r>
          </a:p>
        </p:txBody>
      </p:sp>
    </p:spTree>
    <p:extLst>
      <p:ext uri="{BB962C8B-B14F-4D97-AF65-F5344CB8AC3E}">
        <p14:creationId xmlns:p14="http://schemas.microsoft.com/office/powerpoint/2010/main" val="26487348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5586364" y="4623989"/>
            <a:ext cx="5403273" cy="1010405"/>
          </a:xfrm>
          <a:prstGeom prst="rect">
            <a:avLst/>
          </a:prstGeom>
          <a:solidFill>
            <a:srgbClr val="F8CF2C"/>
          </a:solidFill>
        </p:spPr>
      </p:sp>
      <p:sp>
        <p:nvSpPr>
          <p:cNvPr id="9" name="Скругленный прямоугольник 8"/>
          <p:cNvSpPr/>
          <p:nvPr/>
        </p:nvSpPr>
        <p:spPr>
          <a:xfrm>
            <a:off x="990600" y="3162300"/>
            <a:ext cx="16306800" cy="4267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265027" y="3327301"/>
            <a:ext cx="15757945" cy="3949799"/>
          </a:xfrm>
          <a:prstGeom prst="rect">
            <a:avLst/>
          </a:prstGeom>
        </p:spPr>
        <p:txBody>
          <a:bodyPr lIns="0" tIns="0" rIns="0" bIns="0" rtlCol="0" anchor="t">
            <a:spAutoFit/>
          </a:bodyPr>
          <a:lstStyle/>
          <a:p>
            <a:pPr algn="ctr">
              <a:lnSpc>
                <a:spcPts val="4370"/>
              </a:lnSpc>
            </a:pPr>
            <a:r>
              <a:rPr lang="kk-KZ" sz="4000" b="1" dirty="0">
                <a:solidFill>
                  <a:srgbClr val="00B0F0"/>
                </a:solidFill>
              </a:rPr>
              <a:t>Әлеуметтік мәселелер және халықты әлеуметтік қорғау жөніндегі тұрақты комиссияның депутаттары қала мектептерінің жаңа оқу жылына дайындығын қабылдау бойынша мониторинг жүргізу топтардың жұмысына қатысуда</a:t>
            </a:r>
            <a:r>
              <a:rPr lang="kk-KZ" sz="4000" b="1" dirty="0" smtClean="0">
                <a:solidFill>
                  <a:srgbClr val="00B0F0"/>
                </a:solidFill>
              </a:rPr>
              <a:t>.</a:t>
            </a:r>
          </a:p>
          <a:p>
            <a:pPr algn="ctr">
              <a:lnSpc>
                <a:spcPts val="4370"/>
              </a:lnSpc>
            </a:pPr>
            <a:r>
              <a:rPr lang="kk-KZ" sz="4000" b="1" dirty="0" smtClean="0">
                <a:solidFill>
                  <a:srgbClr val="00B0F0"/>
                </a:solidFill>
              </a:rPr>
              <a:t>Депутаттардың </a:t>
            </a:r>
            <a:r>
              <a:rPr lang="kk-KZ" sz="4000" b="1" dirty="0">
                <a:solidFill>
                  <a:srgbClr val="00B0F0"/>
                </a:solidFill>
              </a:rPr>
              <a:t>басты мақсаты – жас ұрпақты оқыту мен тәрбиелеу үшін барынша қолайлы, қауіпсіз және сапалы жағдайлар жасауға кепілдік береді.</a:t>
            </a:r>
            <a:endParaRPr lang="ru-RU" sz="4000" b="1" dirty="0">
              <a:solidFill>
                <a:srgbClr val="00B0F0"/>
              </a:solidFill>
              <a:ea typeface="Lora Bold"/>
              <a:cs typeface="Lora Bold"/>
              <a:sym typeface="Lora 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9525000" y="2412422"/>
            <a:ext cx="2743200" cy="207818"/>
          </a:xfrm>
          <a:prstGeom prst="rect">
            <a:avLst/>
          </a:prstGeom>
          <a:solidFill>
            <a:srgbClr val="F8CF2C"/>
          </a:solidFill>
        </p:spPr>
      </p:sp>
      <p:sp>
        <p:nvSpPr>
          <p:cNvPr id="7" name="TextBox 7"/>
          <p:cNvSpPr txBox="1"/>
          <p:nvPr/>
        </p:nvSpPr>
        <p:spPr>
          <a:xfrm>
            <a:off x="9525000" y="2949451"/>
            <a:ext cx="8382000" cy="4937249"/>
          </a:xfrm>
          <a:prstGeom prst="rect">
            <a:avLst/>
          </a:prstGeom>
        </p:spPr>
        <p:txBody>
          <a:bodyPr wrap="square" lIns="0" tIns="0" rIns="0" bIns="0" rtlCol="0" anchor="t">
            <a:spAutoFit/>
          </a:bodyPr>
          <a:lstStyle/>
          <a:p>
            <a:pPr>
              <a:lnSpc>
                <a:spcPts val="7678"/>
              </a:lnSpc>
            </a:pPr>
            <a:r>
              <a:rPr lang="ru-RU" sz="4800" b="1" dirty="0" err="1">
                <a:solidFill>
                  <a:srgbClr val="FEFEFE"/>
                </a:solidFill>
                <a:ea typeface="Lora Bold"/>
                <a:cs typeface="Lora Bold"/>
                <a:sym typeface="Lora Bold"/>
              </a:rPr>
              <a:t>Инфрақұрылымды</a:t>
            </a:r>
            <a:r>
              <a:rPr lang="ru-RU" sz="4800" b="1" dirty="0">
                <a:solidFill>
                  <a:srgbClr val="FEFEFE"/>
                </a:solidFill>
                <a:ea typeface="Lora Bold"/>
                <a:cs typeface="Lora Bold"/>
                <a:sym typeface="Lora Bold"/>
              </a:rPr>
              <a:t> </a:t>
            </a:r>
            <a:r>
              <a:rPr lang="ru-RU" sz="4800" b="1" dirty="0" err="1">
                <a:solidFill>
                  <a:srgbClr val="FEFEFE"/>
                </a:solidFill>
                <a:ea typeface="Lora Bold"/>
                <a:cs typeface="Lora Bold"/>
                <a:sym typeface="Lora Bold"/>
              </a:rPr>
              <a:t>және</a:t>
            </a:r>
            <a:r>
              <a:rPr lang="ru-RU" sz="4800" b="1" dirty="0">
                <a:solidFill>
                  <a:srgbClr val="FEFEFE"/>
                </a:solidFill>
                <a:ea typeface="Lora Bold"/>
                <a:cs typeface="Lora Bold"/>
                <a:sym typeface="Lora Bold"/>
              </a:rPr>
              <a:t> </a:t>
            </a:r>
            <a:r>
              <a:rPr lang="ru-RU" sz="4800" b="1" dirty="0" err="1">
                <a:solidFill>
                  <a:srgbClr val="FEFEFE"/>
                </a:solidFill>
                <a:ea typeface="Lora Bold"/>
                <a:cs typeface="Lora Bold"/>
                <a:sym typeface="Lora Bold"/>
              </a:rPr>
              <a:t>тұрғын</a:t>
            </a:r>
            <a:r>
              <a:rPr lang="ru-RU" sz="4800" b="1" dirty="0">
                <a:solidFill>
                  <a:srgbClr val="FEFEFE"/>
                </a:solidFill>
                <a:ea typeface="Lora Bold"/>
                <a:cs typeface="Lora Bold"/>
                <a:sym typeface="Lora Bold"/>
              </a:rPr>
              <a:t> </a:t>
            </a:r>
            <a:r>
              <a:rPr lang="ru-RU" sz="4800" b="1" dirty="0" err="1">
                <a:solidFill>
                  <a:srgbClr val="FEFEFE"/>
                </a:solidFill>
                <a:ea typeface="Lora Bold"/>
                <a:cs typeface="Lora Bold"/>
                <a:sym typeface="Lora Bold"/>
              </a:rPr>
              <a:t>үй-коммуналдық</a:t>
            </a:r>
            <a:r>
              <a:rPr lang="ru-RU" sz="4800" b="1" dirty="0">
                <a:solidFill>
                  <a:srgbClr val="FEFEFE"/>
                </a:solidFill>
                <a:ea typeface="Lora Bold"/>
                <a:cs typeface="Lora Bold"/>
                <a:sym typeface="Lora Bold"/>
              </a:rPr>
              <a:t> </a:t>
            </a:r>
            <a:r>
              <a:rPr lang="ru-RU" sz="4800" b="1" dirty="0" err="1">
                <a:solidFill>
                  <a:srgbClr val="FEFEFE"/>
                </a:solidFill>
                <a:ea typeface="Lora Bold"/>
                <a:cs typeface="Lora Bold"/>
                <a:sym typeface="Lora Bold"/>
              </a:rPr>
              <a:t>шаруашылықты</a:t>
            </a:r>
            <a:r>
              <a:rPr lang="ru-RU" sz="4800" b="1" dirty="0">
                <a:solidFill>
                  <a:srgbClr val="FEFEFE"/>
                </a:solidFill>
                <a:ea typeface="Lora Bold"/>
                <a:cs typeface="Lora Bold"/>
                <a:sym typeface="Lora Bold"/>
              </a:rPr>
              <a:t> </a:t>
            </a:r>
            <a:r>
              <a:rPr lang="ru-RU" sz="4800" b="1" dirty="0" err="1">
                <a:solidFill>
                  <a:srgbClr val="FEFEFE"/>
                </a:solidFill>
                <a:ea typeface="Lora Bold"/>
                <a:cs typeface="Lora Bold"/>
                <a:sym typeface="Lora Bold"/>
              </a:rPr>
              <a:t>дамыту</a:t>
            </a:r>
            <a:r>
              <a:rPr lang="ru-RU" sz="4800" b="1" dirty="0">
                <a:solidFill>
                  <a:srgbClr val="FEFEFE"/>
                </a:solidFill>
                <a:ea typeface="Lora Bold"/>
                <a:cs typeface="Lora Bold"/>
                <a:sym typeface="Lora Bold"/>
              </a:rPr>
              <a:t> </a:t>
            </a:r>
            <a:r>
              <a:rPr lang="ru-RU" sz="4800" b="1" dirty="0" err="1">
                <a:solidFill>
                  <a:srgbClr val="FEFEFE"/>
                </a:solidFill>
                <a:ea typeface="Lora Bold"/>
                <a:cs typeface="Lora Bold"/>
                <a:sym typeface="Lora Bold"/>
              </a:rPr>
              <a:t>мәселелері</a:t>
            </a:r>
            <a:r>
              <a:rPr lang="ru-RU" sz="4800" b="1" dirty="0">
                <a:solidFill>
                  <a:srgbClr val="FEFEFE"/>
                </a:solidFill>
                <a:ea typeface="Lora Bold"/>
                <a:cs typeface="Lora Bold"/>
                <a:sym typeface="Lora Bold"/>
              </a:rPr>
              <a:t> </a:t>
            </a:r>
            <a:r>
              <a:rPr lang="ru-RU" sz="4800" b="1" dirty="0" err="1">
                <a:solidFill>
                  <a:srgbClr val="FEFEFE"/>
                </a:solidFill>
                <a:ea typeface="Lora Bold"/>
                <a:cs typeface="Lora Bold"/>
                <a:sym typeface="Lora Bold"/>
              </a:rPr>
              <a:t>жөніндегі</a:t>
            </a:r>
            <a:r>
              <a:rPr lang="ru-RU" sz="4800" b="1" dirty="0">
                <a:solidFill>
                  <a:srgbClr val="FEFEFE"/>
                </a:solidFill>
                <a:ea typeface="Lora Bold"/>
                <a:cs typeface="Lora Bold"/>
                <a:sym typeface="Lora Bold"/>
              </a:rPr>
              <a:t> </a:t>
            </a:r>
            <a:r>
              <a:rPr lang="ru-RU" sz="4800" b="1" dirty="0" err="1">
                <a:solidFill>
                  <a:srgbClr val="FEFEFE"/>
                </a:solidFill>
                <a:ea typeface="Lora Bold"/>
                <a:cs typeface="Lora Bold"/>
                <a:sym typeface="Lora Bold"/>
              </a:rPr>
              <a:t>тұрақты</a:t>
            </a:r>
            <a:r>
              <a:rPr lang="ru-RU" sz="4800" b="1" dirty="0">
                <a:solidFill>
                  <a:srgbClr val="FEFEFE"/>
                </a:solidFill>
                <a:ea typeface="Lora Bold"/>
                <a:cs typeface="Lora Bold"/>
                <a:sym typeface="Lora Bold"/>
              </a:rPr>
              <a:t> комиссия</a:t>
            </a:r>
            <a:endParaRPr lang="en-US" sz="5484" b="1" dirty="0">
              <a:solidFill>
                <a:srgbClr val="FEFEFE"/>
              </a:solidFill>
              <a:latin typeface="Lora Bold"/>
              <a:ea typeface="Lora Bold"/>
              <a:cs typeface="Lora Bold"/>
              <a:sym typeface="Lora Bold"/>
            </a:endParaRPr>
          </a:p>
        </p:txBody>
      </p:sp>
      <p:pic>
        <p:nvPicPr>
          <p:cNvPr id="7170" name="Picture 2" descr="C:\Users\User\Downloads\529878006067436639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83" y="-38100"/>
            <a:ext cx="8127999" cy="45720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User\Downloads\5228987177121817216.jpg"/>
          <p:cNvPicPr>
            <a:picLocks noChangeAspect="1" noChangeArrowheads="1"/>
          </p:cNvPicPr>
          <p:nvPr/>
        </p:nvPicPr>
        <p:blipFill rotWithShape="1">
          <a:blip r:embed="rId4">
            <a:extLst>
              <a:ext uri="{28A0092B-C50C-407E-A947-70E740481C1C}">
                <a14:useLocalDpi xmlns:a14="http://schemas.microsoft.com/office/drawing/2010/main" val="0"/>
              </a:ext>
            </a:extLst>
          </a:blip>
          <a:srcRect t="21784"/>
          <a:stretch/>
        </p:blipFill>
        <p:spPr bwMode="auto">
          <a:xfrm>
            <a:off x="592282" y="5537201"/>
            <a:ext cx="8127999" cy="478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7915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5586364" y="4623989"/>
            <a:ext cx="5403273" cy="1010405"/>
          </a:xfrm>
          <a:prstGeom prst="rect">
            <a:avLst/>
          </a:prstGeom>
          <a:solidFill>
            <a:srgbClr val="F8CF2C"/>
          </a:solidFill>
        </p:spPr>
      </p:sp>
      <p:sp>
        <p:nvSpPr>
          <p:cNvPr id="9" name="Скругленный прямоугольник 8"/>
          <p:cNvSpPr/>
          <p:nvPr/>
        </p:nvSpPr>
        <p:spPr>
          <a:xfrm>
            <a:off x="990600" y="647700"/>
            <a:ext cx="16306800" cy="8915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265027" y="946845"/>
            <a:ext cx="15757945" cy="8463855"/>
          </a:xfrm>
          <a:prstGeom prst="rect">
            <a:avLst/>
          </a:prstGeom>
        </p:spPr>
        <p:txBody>
          <a:bodyPr lIns="0" tIns="0" rIns="0" bIns="0" rtlCol="0" anchor="t">
            <a:spAutoFit/>
          </a:bodyPr>
          <a:lstStyle/>
          <a:p>
            <a:pPr algn="ctr">
              <a:lnSpc>
                <a:spcPts val="4370"/>
              </a:lnSpc>
            </a:pPr>
            <a:r>
              <a:rPr lang="kk-KZ" sz="4000" b="1" dirty="0">
                <a:solidFill>
                  <a:srgbClr val="00B0F0"/>
                </a:solidFill>
              </a:rPr>
              <a:t>Есепті кезеңде Тұрғын үй-коммуналдық шаруашылық жөніндегі тұрақты комиссия қарайтын ең өзекті әрі әлеуметтік маңызы бар мәселелердің бірі – қаңғыбас жануарларды аулау және оларды орналастыру жөніндегі жұмыстарды ұйымдастыру</a:t>
            </a:r>
            <a:r>
              <a:rPr lang="kk-KZ" sz="4000" b="1" dirty="0" smtClean="0">
                <a:solidFill>
                  <a:srgbClr val="00B0F0"/>
                </a:solidFill>
              </a:rPr>
              <a:t>.</a:t>
            </a:r>
          </a:p>
          <a:p>
            <a:pPr algn="ctr">
              <a:lnSpc>
                <a:spcPts val="4370"/>
              </a:lnSpc>
            </a:pPr>
            <a:endParaRPr lang="kk-KZ" sz="4000" b="1" dirty="0" smtClean="0">
              <a:solidFill>
                <a:srgbClr val="00B0F0"/>
              </a:solidFill>
            </a:endParaRPr>
          </a:p>
          <a:p>
            <a:pPr algn="ctr">
              <a:lnSpc>
                <a:spcPts val="4370"/>
              </a:lnSpc>
            </a:pPr>
            <a:r>
              <a:rPr lang="kk-KZ" sz="4000" b="1" dirty="0" smtClean="0">
                <a:solidFill>
                  <a:srgbClr val="00B0F0"/>
                </a:solidFill>
              </a:rPr>
              <a:t> Есепті </a:t>
            </a:r>
            <a:r>
              <a:rPr lang="kk-KZ" sz="4000" b="1" dirty="0">
                <a:solidFill>
                  <a:srgbClr val="00B0F0"/>
                </a:solidFill>
              </a:rPr>
              <a:t>кезеңде қаңғыбас жануарларды аулау және оларды ұстау жөніндегі тиімді шараларды әзірлеуге жауапты жұмыс топтың үш отырысы өткізді. Топ құрамына мемлекеттік органдардың, жұртшылықтың, ветеринариялық қызметтер мен жануарларға арналған панажайлардың өкілдері де кірді</a:t>
            </a:r>
            <a:r>
              <a:rPr lang="kk-KZ" sz="4000" b="1" dirty="0" smtClean="0">
                <a:solidFill>
                  <a:srgbClr val="00B0F0"/>
                </a:solidFill>
              </a:rPr>
              <a:t>.</a:t>
            </a:r>
          </a:p>
          <a:p>
            <a:pPr algn="ctr">
              <a:lnSpc>
                <a:spcPts val="4370"/>
              </a:lnSpc>
            </a:pPr>
            <a:endParaRPr lang="kk-KZ" sz="4000" b="1" dirty="0" smtClean="0">
              <a:solidFill>
                <a:srgbClr val="00B0F0"/>
              </a:solidFill>
            </a:endParaRPr>
          </a:p>
          <a:p>
            <a:pPr algn="ctr">
              <a:lnSpc>
                <a:spcPts val="4370"/>
              </a:lnSpc>
            </a:pPr>
            <a:r>
              <a:rPr lang="kk-KZ" sz="4000" b="1" dirty="0" smtClean="0">
                <a:solidFill>
                  <a:srgbClr val="00B0F0"/>
                </a:solidFill>
              </a:rPr>
              <a:t> Кездесулер </a:t>
            </a:r>
            <a:r>
              <a:rPr lang="kk-KZ" sz="4000" b="1" dirty="0">
                <a:solidFill>
                  <a:srgbClr val="00B0F0"/>
                </a:solidFill>
              </a:rPr>
              <a:t>қорытындысы бойынша үй жануарлары иелерінің жауапкершілігін арттыруға және халық арасында жануарларға жауапкершілікпен қарау мәдениетін қалыптастыруға бағытталған ұсынымдар әзірленді.</a:t>
            </a:r>
            <a:endParaRPr lang="ru-RU" sz="4000" b="1" dirty="0">
              <a:solidFill>
                <a:srgbClr val="00B0F0"/>
              </a:solidFill>
              <a:ea typeface="Lora Bold"/>
              <a:cs typeface="Lora Bold"/>
              <a:sym typeface="Lora Bold"/>
            </a:endParaRPr>
          </a:p>
        </p:txBody>
      </p:sp>
    </p:spTree>
    <p:extLst>
      <p:ext uri="{BB962C8B-B14F-4D97-AF65-F5344CB8AC3E}">
        <p14:creationId xmlns:p14="http://schemas.microsoft.com/office/powerpoint/2010/main" val="14393949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6858000" y="800100"/>
            <a:ext cx="2743200" cy="207818"/>
          </a:xfrm>
          <a:prstGeom prst="rect">
            <a:avLst/>
          </a:prstGeom>
          <a:solidFill>
            <a:srgbClr val="F8CF2C"/>
          </a:solidFill>
        </p:spPr>
      </p:sp>
      <p:sp>
        <p:nvSpPr>
          <p:cNvPr id="7" name="TextBox 7"/>
          <p:cNvSpPr txBox="1"/>
          <p:nvPr/>
        </p:nvSpPr>
        <p:spPr>
          <a:xfrm>
            <a:off x="6858000" y="1366361"/>
            <a:ext cx="10086867" cy="7448193"/>
          </a:xfrm>
          <a:prstGeom prst="rect">
            <a:avLst/>
          </a:prstGeom>
        </p:spPr>
        <p:txBody>
          <a:bodyPr lIns="0" tIns="0" rIns="0" bIns="0" rtlCol="0" anchor="t">
            <a:spAutoFit/>
          </a:bodyPr>
          <a:lstStyle/>
          <a:p>
            <a:r>
              <a:rPr lang="kk-KZ" sz="4400" b="1" dirty="0">
                <a:solidFill>
                  <a:schemeClr val="bg1"/>
                </a:solidFill>
              </a:rPr>
              <a:t>Зираттардың жай-күйі мәселесін қарастыру аясында тұрақты комиссия Өскемен қалалық Қоғамдық кеңесімен бірлесіп, Жаңа Согра ауданы мен Үшанов ауылында орналасқан зираттарға барып </a:t>
            </a:r>
            <a:r>
              <a:rPr lang="kk-KZ" sz="4400" b="1" dirty="0" smtClean="0">
                <a:solidFill>
                  <a:schemeClr val="bg1"/>
                </a:solidFill>
              </a:rPr>
              <a:t>қайтты.</a:t>
            </a:r>
          </a:p>
          <a:p>
            <a:r>
              <a:rPr lang="kk-KZ" sz="4400" b="1" dirty="0" smtClean="0">
                <a:solidFill>
                  <a:schemeClr val="bg1"/>
                </a:solidFill>
              </a:rPr>
              <a:t>Сапардың </a:t>
            </a:r>
            <a:r>
              <a:rPr lang="kk-KZ" sz="4400" b="1" dirty="0">
                <a:solidFill>
                  <a:schemeClr val="bg1"/>
                </a:solidFill>
              </a:rPr>
              <a:t>негізгі мақсаты — аталған нысандардың санитарлық жағдайына, күтіп ұсталу сапасына және абаттандырылуына мониторинг жүргізу болды.</a:t>
            </a:r>
            <a:endParaRPr lang="en-US" sz="4400" b="1" dirty="0">
              <a:solidFill>
                <a:schemeClr val="bg1"/>
              </a:solidFill>
              <a:latin typeface="Lora Bold"/>
              <a:ea typeface="Lora Bold"/>
              <a:cs typeface="Lora Bold"/>
              <a:sym typeface="Lora Bold"/>
            </a:endParaRPr>
          </a:p>
        </p:txBody>
      </p:sp>
      <p:pic>
        <p:nvPicPr>
          <p:cNvPr id="8194" name="Picture 2" descr="C:\Users\User\Downloads\52017344800522947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83" y="540716"/>
            <a:ext cx="5503717" cy="9784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7949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5586364" y="4623989"/>
            <a:ext cx="5403273" cy="1010405"/>
          </a:xfrm>
          <a:prstGeom prst="rect">
            <a:avLst/>
          </a:prstGeom>
          <a:solidFill>
            <a:srgbClr val="F8CF2C"/>
          </a:solidFill>
        </p:spPr>
      </p:sp>
      <p:sp>
        <p:nvSpPr>
          <p:cNvPr id="9" name="Скругленный прямоугольник 8"/>
          <p:cNvSpPr/>
          <p:nvPr/>
        </p:nvSpPr>
        <p:spPr>
          <a:xfrm>
            <a:off x="990600" y="647700"/>
            <a:ext cx="16306800" cy="89154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265027" y="1562100"/>
            <a:ext cx="15757945" cy="6771084"/>
          </a:xfrm>
          <a:prstGeom prst="rect">
            <a:avLst/>
          </a:prstGeom>
        </p:spPr>
        <p:txBody>
          <a:bodyPr lIns="0" tIns="0" rIns="0" bIns="0" rtlCol="0" anchor="t">
            <a:spAutoFit/>
          </a:bodyPr>
          <a:lstStyle/>
          <a:p>
            <a:pPr algn="ctr">
              <a:lnSpc>
                <a:spcPts val="4370"/>
              </a:lnSpc>
            </a:pPr>
            <a:r>
              <a:rPr lang="kk-KZ" sz="4000" b="1" dirty="0">
                <a:solidFill>
                  <a:srgbClr val="00B0F0"/>
                </a:solidFill>
              </a:rPr>
              <a:t>Шығу нәтижелері бойынша бірқатар мәселелер анықталды. Тұрмыстық қатты қалдықтарды жүйелі түрде шығару қажеттілігінен бөлек, ішкі жолдарды қалпына келтіру, зират орындарына зақым келтірмеу мақсатында қураған ағаштарды санитарлық кесу, сондай-ақ қоқыс жинайтын қосымша алаңдарды жабдықтау жұмыстарын жүргізу қажеттігі </a:t>
            </a:r>
            <a:r>
              <a:rPr lang="kk-KZ" sz="4000" b="1" dirty="0" smtClean="0">
                <a:solidFill>
                  <a:srgbClr val="00B0F0"/>
                </a:solidFill>
              </a:rPr>
              <a:t>белгіленді. Қалалық </a:t>
            </a:r>
            <a:r>
              <a:rPr lang="kk-KZ" sz="4000" b="1" dirty="0">
                <a:solidFill>
                  <a:srgbClr val="00B0F0"/>
                </a:solidFill>
              </a:rPr>
              <a:t>зираттар аумағынан қоқыс шығару қажеттілігін есептеудің нақты әрі дұрыс әдістемесінің жоқтығы туралы мәселе де бірнеше мәрте көтерілді</a:t>
            </a:r>
            <a:r>
              <a:rPr lang="kk-KZ" sz="4000" b="1" dirty="0" smtClean="0">
                <a:solidFill>
                  <a:srgbClr val="00B0F0"/>
                </a:solidFill>
              </a:rPr>
              <a:t>.</a:t>
            </a:r>
          </a:p>
          <a:p>
            <a:pPr algn="ctr">
              <a:lnSpc>
                <a:spcPts val="4370"/>
              </a:lnSpc>
            </a:pPr>
            <a:r>
              <a:rPr lang="kk-KZ" sz="4000" b="1" dirty="0">
                <a:solidFill>
                  <a:srgbClr val="00B0F0"/>
                </a:solidFill>
              </a:rPr>
              <a:t/>
            </a:r>
            <a:br>
              <a:rPr lang="kk-KZ" sz="4000" b="1" dirty="0">
                <a:solidFill>
                  <a:srgbClr val="00B0F0"/>
                </a:solidFill>
              </a:rPr>
            </a:br>
            <a:r>
              <a:rPr lang="ru-RU" sz="4000" b="1" dirty="0" err="1">
                <a:solidFill>
                  <a:srgbClr val="00B0F0"/>
                </a:solidFill>
              </a:rPr>
              <a:t>Анықталған</a:t>
            </a:r>
            <a:r>
              <a:rPr lang="ru-RU" sz="4000" b="1" dirty="0">
                <a:solidFill>
                  <a:srgbClr val="00B0F0"/>
                </a:solidFill>
              </a:rPr>
              <a:t> </a:t>
            </a:r>
            <a:r>
              <a:rPr lang="ru-RU" sz="4000" b="1" dirty="0" err="1">
                <a:solidFill>
                  <a:srgbClr val="00B0F0"/>
                </a:solidFill>
              </a:rPr>
              <a:t>барлық</a:t>
            </a:r>
            <a:r>
              <a:rPr lang="ru-RU" sz="4000" b="1" dirty="0">
                <a:solidFill>
                  <a:srgbClr val="00B0F0"/>
                </a:solidFill>
              </a:rPr>
              <a:t> </a:t>
            </a:r>
            <a:r>
              <a:rPr lang="ru-RU" sz="4000" b="1" dirty="0" err="1">
                <a:solidFill>
                  <a:srgbClr val="00B0F0"/>
                </a:solidFill>
              </a:rPr>
              <a:t>ескертулер</a:t>
            </a:r>
            <a:r>
              <a:rPr lang="ru-RU" sz="4000" b="1" dirty="0">
                <a:solidFill>
                  <a:srgbClr val="00B0F0"/>
                </a:solidFill>
              </a:rPr>
              <a:t> мен </a:t>
            </a:r>
            <a:r>
              <a:rPr lang="ru-RU" sz="4000" b="1" dirty="0" err="1">
                <a:solidFill>
                  <a:srgbClr val="00B0F0"/>
                </a:solidFill>
              </a:rPr>
              <a:t>ұсыныстар</a:t>
            </a:r>
            <a:r>
              <a:rPr lang="ru-RU" sz="4000" b="1" dirty="0">
                <a:solidFill>
                  <a:srgbClr val="00B0F0"/>
                </a:solidFill>
              </a:rPr>
              <a:t> </a:t>
            </a:r>
            <a:r>
              <a:rPr lang="ru-RU" sz="4000" b="1" dirty="0" err="1">
                <a:solidFill>
                  <a:srgbClr val="00B0F0"/>
                </a:solidFill>
              </a:rPr>
              <a:t>комиссияның</a:t>
            </a:r>
            <a:r>
              <a:rPr lang="ru-RU" sz="4000" b="1" dirty="0">
                <a:solidFill>
                  <a:srgbClr val="00B0F0"/>
                </a:solidFill>
              </a:rPr>
              <a:t> </a:t>
            </a:r>
            <a:r>
              <a:rPr lang="ru-RU" sz="4000" b="1" dirty="0" err="1">
                <a:solidFill>
                  <a:srgbClr val="00B0F0"/>
                </a:solidFill>
              </a:rPr>
              <a:t>қорытынды</a:t>
            </a:r>
            <a:r>
              <a:rPr lang="ru-RU" sz="4000" b="1" dirty="0">
                <a:solidFill>
                  <a:srgbClr val="00B0F0"/>
                </a:solidFill>
              </a:rPr>
              <a:t> </a:t>
            </a:r>
            <a:r>
              <a:rPr lang="ru-RU" sz="4000" b="1" dirty="0" err="1">
                <a:solidFill>
                  <a:srgbClr val="00B0F0"/>
                </a:solidFill>
              </a:rPr>
              <a:t>қаулысында</a:t>
            </a:r>
            <a:r>
              <a:rPr lang="ru-RU" sz="4000" b="1" dirty="0">
                <a:solidFill>
                  <a:srgbClr val="00B0F0"/>
                </a:solidFill>
              </a:rPr>
              <a:t> </a:t>
            </a:r>
            <a:r>
              <a:rPr lang="ru-RU" sz="4000" b="1" dirty="0" err="1">
                <a:solidFill>
                  <a:srgbClr val="00B0F0"/>
                </a:solidFill>
              </a:rPr>
              <a:t>көрсетіліп</a:t>
            </a:r>
            <a:r>
              <a:rPr lang="ru-RU" sz="4000" b="1" dirty="0">
                <a:solidFill>
                  <a:srgbClr val="00B0F0"/>
                </a:solidFill>
              </a:rPr>
              <a:t>, </a:t>
            </a:r>
            <a:r>
              <a:rPr lang="ru-RU" sz="4000" b="1" dirty="0" err="1">
                <a:solidFill>
                  <a:srgbClr val="00B0F0"/>
                </a:solidFill>
              </a:rPr>
              <a:t>тиісті</a:t>
            </a:r>
            <a:r>
              <a:rPr lang="ru-RU" sz="4000" b="1" dirty="0">
                <a:solidFill>
                  <a:srgbClr val="00B0F0"/>
                </a:solidFill>
              </a:rPr>
              <a:t> </a:t>
            </a:r>
            <a:r>
              <a:rPr lang="ru-RU" sz="4000" b="1" dirty="0" err="1">
                <a:solidFill>
                  <a:srgbClr val="00B0F0"/>
                </a:solidFill>
              </a:rPr>
              <a:t>шаралар</a:t>
            </a:r>
            <a:r>
              <a:rPr lang="ru-RU" sz="4000" b="1" dirty="0">
                <a:solidFill>
                  <a:srgbClr val="00B0F0"/>
                </a:solidFill>
              </a:rPr>
              <a:t> </a:t>
            </a:r>
            <a:r>
              <a:rPr lang="ru-RU" sz="4000" b="1" dirty="0" err="1">
                <a:solidFill>
                  <a:srgbClr val="00B0F0"/>
                </a:solidFill>
              </a:rPr>
              <a:t>қабылдау</a:t>
            </a:r>
            <a:r>
              <a:rPr lang="ru-RU" sz="4000" b="1" dirty="0">
                <a:solidFill>
                  <a:srgbClr val="00B0F0"/>
                </a:solidFill>
              </a:rPr>
              <a:t> </a:t>
            </a:r>
            <a:r>
              <a:rPr lang="ru-RU" sz="4000" b="1" dirty="0" err="1">
                <a:solidFill>
                  <a:srgbClr val="00B0F0"/>
                </a:solidFill>
              </a:rPr>
              <a:t>үшін</a:t>
            </a:r>
            <a:r>
              <a:rPr lang="ru-RU" sz="4000" b="1" dirty="0">
                <a:solidFill>
                  <a:srgbClr val="00B0F0"/>
                </a:solidFill>
              </a:rPr>
              <a:t> </a:t>
            </a:r>
            <a:r>
              <a:rPr lang="ru-RU" sz="4000" b="1" dirty="0" err="1">
                <a:solidFill>
                  <a:srgbClr val="00B0F0"/>
                </a:solidFill>
              </a:rPr>
              <a:t>тұрғын</a:t>
            </a:r>
            <a:r>
              <a:rPr lang="ru-RU" sz="4000" b="1" dirty="0">
                <a:solidFill>
                  <a:srgbClr val="00B0F0"/>
                </a:solidFill>
              </a:rPr>
              <a:t> </a:t>
            </a:r>
            <a:r>
              <a:rPr lang="ru-RU" sz="4000" b="1" dirty="0" err="1">
                <a:solidFill>
                  <a:srgbClr val="00B0F0"/>
                </a:solidFill>
              </a:rPr>
              <a:t>үй-коммуналдық</a:t>
            </a:r>
            <a:r>
              <a:rPr lang="ru-RU" sz="4000" b="1" dirty="0">
                <a:solidFill>
                  <a:srgbClr val="00B0F0"/>
                </a:solidFill>
              </a:rPr>
              <a:t> </a:t>
            </a:r>
            <a:r>
              <a:rPr lang="ru-RU" sz="4000" b="1" dirty="0" err="1">
                <a:solidFill>
                  <a:srgbClr val="00B0F0"/>
                </a:solidFill>
              </a:rPr>
              <a:t>шаруашылық</a:t>
            </a:r>
            <a:r>
              <a:rPr lang="ru-RU" sz="4000" b="1" dirty="0">
                <a:solidFill>
                  <a:srgbClr val="00B0F0"/>
                </a:solidFill>
              </a:rPr>
              <a:t> </a:t>
            </a:r>
            <a:r>
              <a:rPr lang="ru-RU" sz="4000" b="1" dirty="0" err="1">
                <a:solidFill>
                  <a:srgbClr val="00B0F0"/>
                </a:solidFill>
              </a:rPr>
              <a:t>бөліміне</a:t>
            </a:r>
            <a:r>
              <a:rPr lang="ru-RU" sz="4000" b="1" dirty="0">
                <a:solidFill>
                  <a:srgbClr val="00B0F0"/>
                </a:solidFill>
              </a:rPr>
              <a:t> </a:t>
            </a:r>
            <a:r>
              <a:rPr lang="ru-RU" sz="4000" b="1" dirty="0" err="1">
                <a:solidFill>
                  <a:srgbClr val="00B0F0"/>
                </a:solidFill>
              </a:rPr>
              <a:t>жолданды</a:t>
            </a:r>
            <a:r>
              <a:rPr lang="ru-RU" sz="4000" b="1" dirty="0">
                <a:solidFill>
                  <a:srgbClr val="00B0F0"/>
                </a:solidFill>
              </a:rPr>
              <a:t>.</a:t>
            </a:r>
            <a:endParaRPr lang="ru-RU" sz="4000" b="1" dirty="0">
              <a:solidFill>
                <a:srgbClr val="00B0F0"/>
              </a:solidFill>
              <a:ea typeface="Lora Bold"/>
              <a:cs typeface="Lora Bold"/>
              <a:sym typeface="Lora Bold"/>
            </a:endParaRPr>
          </a:p>
        </p:txBody>
      </p:sp>
    </p:spTree>
    <p:extLst>
      <p:ext uri="{BB962C8B-B14F-4D97-AF65-F5344CB8AC3E}">
        <p14:creationId xmlns:p14="http://schemas.microsoft.com/office/powerpoint/2010/main" val="34458951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405494" y="4371153"/>
            <a:ext cx="5403273" cy="592281"/>
          </a:xfrm>
          <a:prstGeom prst="rect">
            <a:avLst/>
          </a:prstGeom>
          <a:solidFill>
            <a:srgbClr val="F8CF2C"/>
          </a:solidFill>
        </p:spPr>
      </p:sp>
      <p:sp>
        <p:nvSpPr>
          <p:cNvPr id="3" name="AutoShape 3"/>
          <p:cNvSpPr/>
          <p:nvPr/>
        </p:nvSpPr>
        <p:spPr>
          <a:xfrm>
            <a:off x="9718539" y="1922405"/>
            <a:ext cx="2743200" cy="207818"/>
          </a:xfrm>
          <a:prstGeom prst="rect">
            <a:avLst/>
          </a:prstGeom>
          <a:solidFill>
            <a:srgbClr val="F8CF2C"/>
          </a:solidFill>
        </p:spPr>
      </p:sp>
      <p:sp>
        <p:nvSpPr>
          <p:cNvPr id="7" name="TextBox 7"/>
          <p:cNvSpPr txBox="1"/>
          <p:nvPr/>
        </p:nvSpPr>
        <p:spPr>
          <a:xfrm>
            <a:off x="9718539" y="2324100"/>
            <a:ext cx="8340861" cy="5909310"/>
          </a:xfrm>
          <a:prstGeom prst="rect">
            <a:avLst/>
          </a:prstGeom>
        </p:spPr>
        <p:txBody>
          <a:bodyPr wrap="square" lIns="0" tIns="0" rIns="0" bIns="0" rtlCol="0" anchor="t">
            <a:spAutoFit/>
          </a:bodyPr>
          <a:lstStyle/>
          <a:p>
            <a:r>
              <a:rPr lang="kk-KZ" sz="4800" b="1" dirty="0">
                <a:solidFill>
                  <a:schemeClr val="bg1"/>
                </a:solidFill>
              </a:rPr>
              <a:t>Қоқыс шығарушы ұйымдардың жұмысы ерекше бақылауға алынап және тұрғын үй-коммуналдық шаруашылық мәселелері жөніндегі тұрақты комиссия отырыстарының күн тәртібіне бірнеше рет шығарылды.</a:t>
            </a:r>
            <a:endParaRPr lang="en-US" sz="4800" b="1" dirty="0">
              <a:solidFill>
                <a:schemeClr val="bg1"/>
              </a:solidFill>
              <a:latin typeface="Lora Bold"/>
              <a:ea typeface="Lora Bold"/>
              <a:cs typeface="Lora Bold"/>
              <a:sym typeface="Lora Bold"/>
            </a:endParaRPr>
          </a:p>
        </p:txBody>
      </p:sp>
      <p:pic>
        <p:nvPicPr>
          <p:cNvPr id="9218" name="Picture 2" descr="C:\Users\User\Downloads\52017344800522946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83" y="1965657"/>
            <a:ext cx="8462149" cy="6366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625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7889739" y="1757839"/>
            <a:ext cx="2743200" cy="207818"/>
          </a:xfrm>
          <a:prstGeom prst="rect">
            <a:avLst/>
          </a:prstGeom>
          <a:solidFill>
            <a:srgbClr val="F8CF2C"/>
          </a:solidFill>
        </p:spPr>
      </p:sp>
      <p:sp>
        <p:nvSpPr>
          <p:cNvPr id="7" name="TextBox 7"/>
          <p:cNvSpPr txBox="1"/>
          <p:nvPr/>
        </p:nvSpPr>
        <p:spPr>
          <a:xfrm>
            <a:off x="1524000" y="2441863"/>
            <a:ext cx="16154400" cy="6771084"/>
          </a:xfrm>
          <a:prstGeom prst="rect">
            <a:avLst/>
          </a:prstGeom>
        </p:spPr>
        <p:txBody>
          <a:bodyPr wrap="square" lIns="0" tIns="0" rIns="0" bIns="0" rtlCol="0" anchor="t">
            <a:spAutoFit/>
          </a:bodyPr>
          <a:lstStyle/>
          <a:p>
            <a:r>
              <a:rPr lang="kk-KZ" sz="4000" dirty="0">
                <a:solidFill>
                  <a:schemeClr val="bg1"/>
                </a:solidFill>
              </a:rPr>
              <a:t>Ағымдағы жағдайға жүргізілген егжей-тегжейлі талдау барысында шұғыл шешуді талап ететін жүйелі мәселелер кешені анықталды. Олардың </a:t>
            </a:r>
            <a:r>
              <a:rPr lang="kk-KZ" sz="4000" dirty="0" smtClean="0">
                <a:solidFill>
                  <a:schemeClr val="bg1"/>
                </a:solidFill>
              </a:rPr>
              <a:t>қатарында:</a:t>
            </a:r>
            <a:endParaRPr lang="kk-KZ" sz="4000" dirty="0">
              <a:solidFill>
                <a:schemeClr val="bg1"/>
              </a:solidFill>
            </a:endParaRPr>
          </a:p>
          <a:p>
            <a:pPr marL="571500" indent="-571500">
              <a:buFont typeface="Arial" pitchFamily="34" charset="0"/>
              <a:buChar char="•"/>
            </a:pPr>
            <a:r>
              <a:rPr lang="kk-KZ" sz="4000" dirty="0" smtClean="0">
                <a:solidFill>
                  <a:schemeClr val="bg1"/>
                </a:solidFill>
              </a:rPr>
              <a:t>Тұрмыстық </a:t>
            </a:r>
            <a:r>
              <a:rPr lang="kk-KZ" sz="4000" dirty="0">
                <a:solidFill>
                  <a:schemeClr val="bg1"/>
                </a:solidFill>
              </a:rPr>
              <a:t>қатты қалдықтардың бекітілген жинақтау нормаларына сәйкес </a:t>
            </a:r>
            <a:r>
              <a:rPr lang="kk-KZ" sz="4000" b="1" dirty="0">
                <a:solidFill>
                  <a:srgbClr val="FFC000"/>
                </a:solidFill>
              </a:rPr>
              <a:t>келмеуі және контейнерлердің </a:t>
            </a:r>
            <a:r>
              <a:rPr lang="kk-KZ" sz="4000" b="1" dirty="0" smtClean="0">
                <a:solidFill>
                  <a:srgbClr val="FFC000"/>
                </a:solidFill>
              </a:rPr>
              <a:t>жетіспеушілігі</a:t>
            </a:r>
            <a:r>
              <a:rPr lang="kk-KZ" sz="4000" dirty="0" smtClean="0">
                <a:solidFill>
                  <a:schemeClr val="bg1"/>
                </a:solidFill>
              </a:rPr>
              <a:t>.</a:t>
            </a:r>
            <a:endParaRPr lang="ru-RU" sz="4000" dirty="0">
              <a:solidFill>
                <a:schemeClr val="bg1"/>
              </a:solidFill>
            </a:endParaRPr>
          </a:p>
          <a:p>
            <a:pPr marL="571500" indent="-571500">
              <a:buFont typeface="Arial" pitchFamily="34" charset="0"/>
              <a:buChar char="•"/>
            </a:pPr>
            <a:r>
              <a:rPr lang="kk-KZ" sz="4000" dirty="0" smtClean="0">
                <a:solidFill>
                  <a:schemeClr val="bg1"/>
                </a:solidFill>
              </a:rPr>
              <a:t>Ірі </a:t>
            </a:r>
            <a:r>
              <a:rPr lang="kk-KZ" sz="4000" dirty="0">
                <a:solidFill>
                  <a:schemeClr val="bg1"/>
                </a:solidFill>
              </a:rPr>
              <a:t>көлемді қоқыстарды жинақтауға арналған </a:t>
            </a:r>
            <a:r>
              <a:rPr lang="kk-KZ" sz="4000" b="1" dirty="0">
                <a:solidFill>
                  <a:srgbClr val="FFC000"/>
                </a:solidFill>
              </a:rPr>
              <a:t>арнайы жабдықталған алаңдардың болмауы</a:t>
            </a:r>
            <a:r>
              <a:rPr lang="kk-KZ" sz="4000" dirty="0">
                <a:solidFill>
                  <a:schemeClr val="bg1"/>
                </a:solidFill>
              </a:rPr>
              <a:t> және оларды шығару тәртібіндегі мәселелердің </a:t>
            </a:r>
            <a:r>
              <a:rPr lang="kk-KZ" sz="4000" dirty="0" smtClean="0">
                <a:solidFill>
                  <a:schemeClr val="bg1"/>
                </a:solidFill>
              </a:rPr>
              <a:t>шешілмеуі.</a:t>
            </a:r>
            <a:endParaRPr lang="kk-KZ" sz="4000" dirty="0">
              <a:solidFill>
                <a:schemeClr val="bg1"/>
              </a:solidFill>
            </a:endParaRPr>
          </a:p>
          <a:p>
            <a:pPr marL="571500" indent="-571500">
              <a:buFont typeface="Arial" pitchFamily="34" charset="0"/>
              <a:buChar char="•"/>
            </a:pPr>
            <a:r>
              <a:rPr lang="kk-KZ" sz="4000" dirty="0" smtClean="0">
                <a:solidFill>
                  <a:schemeClr val="bg1"/>
                </a:solidFill>
              </a:rPr>
              <a:t>Қала </a:t>
            </a:r>
            <a:r>
              <a:rPr lang="kk-KZ" sz="4000" dirty="0">
                <a:solidFill>
                  <a:schemeClr val="bg1"/>
                </a:solidFill>
              </a:rPr>
              <a:t>әкімшілігі, қалдықтарды жинау компаниялары және жақын маңдағы ғимараттардың тұрғындары арасында контейнер алаңдарын күтіп ұстау бойынша</a:t>
            </a:r>
            <a:r>
              <a:rPr lang="kk-KZ" sz="4000" b="1" dirty="0">
                <a:solidFill>
                  <a:schemeClr val="bg1"/>
                </a:solidFill>
              </a:rPr>
              <a:t> </a:t>
            </a:r>
            <a:r>
              <a:rPr lang="kk-KZ" sz="4000" b="1" dirty="0">
                <a:solidFill>
                  <a:srgbClr val="FFC000"/>
                </a:solidFill>
              </a:rPr>
              <a:t>жауапкершіліктің бөлінуі анық емес</a:t>
            </a:r>
            <a:r>
              <a:rPr lang="kk-KZ" sz="4000" b="1" dirty="0">
                <a:solidFill>
                  <a:schemeClr val="bg1"/>
                </a:solidFill>
              </a:rPr>
              <a:t>.</a:t>
            </a:r>
            <a:endParaRPr lang="en-US" sz="4000" b="1" dirty="0">
              <a:solidFill>
                <a:schemeClr val="bg1"/>
              </a:solidFill>
              <a:latin typeface="Lora Bold"/>
              <a:ea typeface="Lora Bold"/>
              <a:cs typeface="Lora Bold"/>
              <a:sym typeface="Lora Bold"/>
            </a:endParaRPr>
          </a:p>
        </p:txBody>
      </p:sp>
    </p:spTree>
    <p:extLst>
      <p:ext uri="{BB962C8B-B14F-4D97-AF65-F5344CB8AC3E}">
        <p14:creationId xmlns:p14="http://schemas.microsoft.com/office/powerpoint/2010/main" val="16844346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09655"/>
            <a:ext cx="5403273" cy="1184564"/>
          </a:xfrm>
          <a:prstGeom prst="rect">
            <a:avLst/>
          </a:prstGeom>
          <a:solidFill>
            <a:srgbClr val="F8CF2C"/>
          </a:solidFill>
        </p:spPr>
      </p:sp>
      <p:sp>
        <p:nvSpPr>
          <p:cNvPr id="3" name="AutoShape 3"/>
          <p:cNvSpPr/>
          <p:nvPr/>
        </p:nvSpPr>
        <p:spPr>
          <a:xfrm>
            <a:off x="7889739" y="1485900"/>
            <a:ext cx="2743200" cy="207818"/>
          </a:xfrm>
          <a:prstGeom prst="rect">
            <a:avLst/>
          </a:prstGeom>
          <a:solidFill>
            <a:srgbClr val="F8CF2C"/>
          </a:solidFill>
        </p:spPr>
      </p:sp>
      <p:sp>
        <p:nvSpPr>
          <p:cNvPr id="7" name="TextBox 7"/>
          <p:cNvSpPr txBox="1"/>
          <p:nvPr/>
        </p:nvSpPr>
        <p:spPr>
          <a:xfrm>
            <a:off x="1524000" y="2019300"/>
            <a:ext cx="16459200" cy="6771084"/>
          </a:xfrm>
          <a:prstGeom prst="rect">
            <a:avLst/>
          </a:prstGeom>
        </p:spPr>
        <p:txBody>
          <a:bodyPr wrap="square" lIns="0" tIns="0" rIns="0" bIns="0" rtlCol="0" anchor="t">
            <a:spAutoFit/>
          </a:bodyPr>
          <a:lstStyle/>
          <a:p>
            <a:r>
              <a:rPr lang="kk-KZ" sz="4000" b="1" dirty="0">
                <a:solidFill>
                  <a:schemeClr val="bg1"/>
                </a:solidFill>
              </a:rPr>
              <a:t>Сонымен қатар, тұрғын үй және коммуналдық қызметтер жөніндегі тұрақты комиссия қалдықтарды жинау компанияларымен жасалған қатты қалдықтарды шығаруға арналған келісімшарттардың жобаларын мұқият қаралды. Келісімшарттардың жобаларын қарау барысында депутаттар кейбір ережелер мен тұжырымдардың орындылығына, негізділігіне және дәлдігіне қатысты көптеген сұрақтар туындады. Нәтижесінде, қарастырылып отырған келісімшарттарды қарарда - 13 ережесі анықталды, оларға қатысты олардың тұжырымдамасын қайта қарау ұсынылды. Сонымен қатар, депутаттар олармен келіспейтіндіктерін білдіріп қана қоймай, келісімшарт тармақтарының тұжырымдамасын өзгерту бойынша нақты ұсыныстар дайындады.</a:t>
            </a:r>
            <a:endParaRPr lang="ru-RU" sz="4000" b="1" dirty="0">
              <a:solidFill>
                <a:schemeClr val="bg1"/>
              </a:solidFill>
            </a:endParaRPr>
          </a:p>
        </p:txBody>
      </p:sp>
    </p:spTree>
    <p:extLst>
      <p:ext uri="{BB962C8B-B14F-4D97-AF65-F5344CB8AC3E}">
        <p14:creationId xmlns:p14="http://schemas.microsoft.com/office/powerpoint/2010/main" val="15992877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09655"/>
            <a:ext cx="5403273" cy="1184564"/>
          </a:xfrm>
          <a:prstGeom prst="rect">
            <a:avLst/>
          </a:prstGeom>
          <a:solidFill>
            <a:srgbClr val="F8CF2C"/>
          </a:solidFill>
        </p:spPr>
      </p:sp>
      <p:sp>
        <p:nvSpPr>
          <p:cNvPr id="3" name="AutoShape 3"/>
          <p:cNvSpPr/>
          <p:nvPr/>
        </p:nvSpPr>
        <p:spPr>
          <a:xfrm>
            <a:off x="7889739" y="1485900"/>
            <a:ext cx="2743200" cy="207818"/>
          </a:xfrm>
          <a:prstGeom prst="rect">
            <a:avLst/>
          </a:prstGeom>
          <a:solidFill>
            <a:srgbClr val="F8CF2C"/>
          </a:solidFill>
        </p:spPr>
      </p:sp>
      <p:sp>
        <p:nvSpPr>
          <p:cNvPr id="7" name="TextBox 7"/>
          <p:cNvSpPr txBox="1"/>
          <p:nvPr/>
        </p:nvSpPr>
        <p:spPr>
          <a:xfrm>
            <a:off x="1524000" y="2019300"/>
            <a:ext cx="16459200" cy="7386638"/>
          </a:xfrm>
          <a:prstGeom prst="rect">
            <a:avLst/>
          </a:prstGeom>
        </p:spPr>
        <p:txBody>
          <a:bodyPr wrap="square" lIns="0" tIns="0" rIns="0" bIns="0" rtlCol="0" anchor="t">
            <a:spAutoFit/>
          </a:bodyPr>
          <a:lstStyle/>
          <a:p>
            <a:r>
              <a:rPr lang="kk-KZ" sz="3200" b="1" dirty="0">
                <a:solidFill>
                  <a:schemeClr val="bg1"/>
                </a:solidFill>
              </a:rPr>
              <a:t>Депутаттар сондай-ақ қоқысты таситын көліктердің кестесі мен бағыттарының сақталуын бақылау мәселесін көтерді. Қалалық Тұрғын үй-коммуналдық шаруашылық бөлімінің өкілдері, сондай-ақ қалдықтарды жинау компанияларының басшылығы коммуналдық қалдықтарды жинауды үздіксіз онлайн бақылау жүйесінің жұмыс тәртібі бойынша түсініктеме берді. Қалдықтарды жинау орындарына QR кодтарын орнатудың жаңа тәжірибесі де атап өтілді. Осы кодтарды сканерлеу арқылы тұрғындар белгілі бір жерде қалдықтарды жинау кестесінің сақталып жатқанын тексере алады, қалдықтарды жинау алдында және кейін түсірілген фотосуреттерді көре алады және бұзушылықтар анықталған жағдайда қызмет ішінде шағым түсіре алалады.</a:t>
            </a:r>
            <a:endParaRPr lang="ru-RU" sz="3200" b="1" dirty="0">
              <a:solidFill>
                <a:schemeClr val="bg1"/>
              </a:solidFill>
            </a:endParaRPr>
          </a:p>
          <a:p>
            <a:endParaRPr lang="kk-KZ" sz="3200" b="1" dirty="0" smtClean="0">
              <a:solidFill>
                <a:schemeClr val="bg1"/>
              </a:solidFill>
            </a:endParaRPr>
          </a:p>
          <a:p>
            <a:r>
              <a:rPr lang="kk-KZ" sz="3200" b="1" dirty="0" smtClean="0">
                <a:solidFill>
                  <a:schemeClr val="bg1"/>
                </a:solidFill>
              </a:rPr>
              <a:t>Бұл </a:t>
            </a:r>
            <a:r>
              <a:rPr lang="kk-KZ" sz="3200" b="1" dirty="0">
                <a:solidFill>
                  <a:schemeClr val="bg1"/>
                </a:solidFill>
              </a:rPr>
              <a:t>мәселе комиссияға осы жылдың төртінші тоқсанында қайта қарауға ұсынылды</a:t>
            </a:r>
            <a:r>
              <a:rPr lang="kk-KZ" sz="3200" b="1" dirty="0" smtClean="0">
                <a:solidFill>
                  <a:schemeClr val="bg1"/>
                </a:solidFill>
              </a:rPr>
              <a:t>.</a:t>
            </a:r>
          </a:p>
          <a:p>
            <a:endParaRPr lang="kk-KZ" sz="3200" b="1" dirty="0">
              <a:solidFill>
                <a:schemeClr val="bg1"/>
              </a:solidFill>
            </a:endParaRPr>
          </a:p>
          <a:p>
            <a:r>
              <a:rPr lang="kk-KZ" sz="3200" b="1" dirty="0">
                <a:solidFill>
                  <a:schemeClr val="bg1"/>
                </a:solidFill>
              </a:rPr>
              <a:t>Тұрақты комитет қалалық Тұрғын үй-коммуналдық шаруашылық бөлімі нақты орындаған жұмыстың көлемі мен тиімділігін мұқият бағалау үшін осы мәселені осы жылдың соңына дейін бақылауға алуды жоспарлап отыр</a:t>
            </a:r>
            <a:r>
              <a:rPr lang="kk-KZ" sz="3200" b="1" dirty="0" smtClean="0">
                <a:solidFill>
                  <a:schemeClr val="bg1"/>
                </a:solidFill>
              </a:rPr>
              <a:t>.</a:t>
            </a:r>
            <a:endParaRPr lang="ru-RU" sz="3200" b="1" dirty="0">
              <a:solidFill>
                <a:schemeClr val="bg1"/>
              </a:solidFill>
            </a:endParaRPr>
          </a:p>
        </p:txBody>
      </p:sp>
    </p:spTree>
    <p:extLst>
      <p:ext uri="{BB962C8B-B14F-4D97-AF65-F5344CB8AC3E}">
        <p14:creationId xmlns:p14="http://schemas.microsoft.com/office/powerpoint/2010/main" val="37128365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6267451" y="1485900"/>
            <a:ext cx="2743200" cy="207818"/>
          </a:xfrm>
          <a:prstGeom prst="rect">
            <a:avLst/>
          </a:prstGeom>
          <a:solidFill>
            <a:srgbClr val="F8CF2C"/>
          </a:solidFill>
        </p:spPr>
      </p:sp>
      <p:sp>
        <p:nvSpPr>
          <p:cNvPr id="7" name="TextBox 7"/>
          <p:cNvSpPr txBox="1"/>
          <p:nvPr/>
        </p:nvSpPr>
        <p:spPr>
          <a:xfrm>
            <a:off x="6248401" y="2324100"/>
            <a:ext cx="11728206" cy="6401753"/>
          </a:xfrm>
          <a:prstGeom prst="rect">
            <a:avLst/>
          </a:prstGeom>
        </p:spPr>
        <p:txBody>
          <a:bodyPr wrap="square" lIns="0" tIns="0" rIns="0" bIns="0" rtlCol="0" anchor="t">
            <a:spAutoFit/>
          </a:bodyPr>
          <a:lstStyle/>
          <a:p>
            <a:r>
              <a:rPr lang="kk-KZ" sz="3200" b="1" dirty="0">
                <a:solidFill>
                  <a:schemeClr val="bg1"/>
                </a:solidFill>
              </a:rPr>
              <a:t>Тұрғын үй-коммуналдық шаруашылық жөніндегі тұрақты комиссия мүшелері қаладағы жол жөндеу жұмыстарының сапасына да назар аударады. Осылайша, биыл екі көшпелі кездесу өтті (мамыр және тамыз айларында), онда депутаттар қалалық Қоғамдық кеңес мүшелерімен, Тұрғын үй-коммуналдық шаруашылық басқармасының өкілдерімен және мердігерлермен бірлесіп, жол жөндеу жұмыстарының сапасымен танысты</a:t>
            </a:r>
            <a:r>
              <a:rPr lang="kk-KZ" sz="3200" b="1" dirty="0" smtClean="0">
                <a:solidFill>
                  <a:schemeClr val="bg1"/>
                </a:solidFill>
              </a:rPr>
              <a:t>.</a:t>
            </a:r>
          </a:p>
          <a:p>
            <a:endParaRPr lang="ru-RU" sz="3200" b="1" dirty="0">
              <a:solidFill>
                <a:schemeClr val="bg1"/>
              </a:solidFill>
            </a:endParaRPr>
          </a:p>
          <a:p>
            <a:r>
              <a:rPr lang="kk-KZ" sz="3200" b="1" dirty="0">
                <a:solidFill>
                  <a:schemeClr val="bg1"/>
                </a:solidFill>
              </a:rPr>
              <a:t>Көшпелі отырыстар барысында жол жөндеудің нақты бағыттарына қатысты пікірлер анықталды, олар тұрақты комиссияның қаулылары ретінде ресімделіп, орындау үшін мемлекеттік органдарға жіберілді.</a:t>
            </a:r>
            <a:endParaRPr lang="en-US" sz="3200" b="1" dirty="0">
              <a:solidFill>
                <a:schemeClr val="bg1"/>
              </a:solidFill>
              <a:latin typeface="Lora Bold"/>
              <a:ea typeface="Lora Bold"/>
              <a:cs typeface="Lora Bold"/>
              <a:sym typeface="Lora Bold"/>
            </a:endParaRPr>
          </a:p>
        </p:txBody>
      </p:sp>
      <p:pic>
        <p:nvPicPr>
          <p:cNvPr id="10242" name="Picture 2" descr="C:\Users\User\Downloads\54542255657505977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83" y="1485900"/>
            <a:ext cx="4703617" cy="8361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424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6267451" y="1485900"/>
            <a:ext cx="2743200" cy="207818"/>
          </a:xfrm>
          <a:prstGeom prst="rect">
            <a:avLst/>
          </a:prstGeom>
          <a:solidFill>
            <a:srgbClr val="F8CF2C"/>
          </a:solidFill>
        </p:spPr>
      </p:sp>
      <p:sp>
        <p:nvSpPr>
          <p:cNvPr id="7" name="TextBox 7"/>
          <p:cNvSpPr txBox="1"/>
          <p:nvPr/>
        </p:nvSpPr>
        <p:spPr>
          <a:xfrm>
            <a:off x="6248401" y="2324100"/>
            <a:ext cx="11728206" cy="5909310"/>
          </a:xfrm>
          <a:prstGeom prst="rect">
            <a:avLst/>
          </a:prstGeom>
        </p:spPr>
        <p:txBody>
          <a:bodyPr wrap="square" lIns="0" tIns="0" rIns="0" bIns="0" rtlCol="0" anchor="t">
            <a:spAutoFit/>
          </a:bodyPr>
          <a:lstStyle/>
          <a:p>
            <a:r>
              <a:rPr lang="kk-KZ" sz="3200" b="1" dirty="0">
                <a:solidFill>
                  <a:schemeClr val="bg1"/>
                </a:solidFill>
              </a:rPr>
              <a:t>Осылайша, биылғы жылы қаулыны іске асыру аясында жеке меншіктегі көшелерге қиыршық тас төсеу жұмыстары жүргізілді. Бұл жұмыс Жыланды, Куленовка, Ахмирово және Ново-Троицкое ауылдарын, 21-ші шағын ауданды, сондай-ақ Согра ауылындағы Гражданская, Охотская, Городская және Бортникова көшелерін қамтыды</a:t>
            </a:r>
            <a:r>
              <a:rPr lang="kk-KZ" sz="3200" b="1" dirty="0" smtClean="0">
                <a:solidFill>
                  <a:schemeClr val="bg1"/>
                </a:solidFill>
              </a:rPr>
              <a:t>.</a:t>
            </a:r>
          </a:p>
          <a:p>
            <a:endParaRPr lang="ru-RU" sz="3200" b="1" dirty="0">
              <a:solidFill>
                <a:schemeClr val="bg1"/>
              </a:solidFill>
            </a:endParaRPr>
          </a:p>
          <a:p>
            <a:r>
              <a:rPr lang="kk-KZ" sz="3200" b="1" dirty="0">
                <a:solidFill>
                  <a:schemeClr val="bg1"/>
                </a:solidFill>
              </a:rPr>
              <a:t>Орташа жөндеу жұмыстары Согринская көшесі бойындағы (Гелиос жанармай құю бекетінен қала шекарасына дейін), Карбышев көшесі, Гагарин бульвары көшесі (Назарбаев даңғылынан Добролюбова көшесіне дейін), Береговая көшесі (Меновное кенті) және басқа көшелерді қамтыды.</a:t>
            </a:r>
            <a:endParaRPr lang="en-US" sz="3200" b="1" dirty="0">
              <a:solidFill>
                <a:schemeClr val="bg1"/>
              </a:solidFill>
              <a:latin typeface="Lora Bold"/>
              <a:ea typeface="Lora Bold"/>
              <a:cs typeface="Lora Bold"/>
              <a:sym typeface="Lora Bold"/>
            </a:endParaRPr>
          </a:p>
        </p:txBody>
      </p:sp>
      <p:grpSp>
        <p:nvGrpSpPr>
          <p:cNvPr id="8" name="Group 647"/>
          <p:cNvGrpSpPr/>
          <p:nvPr/>
        </p:nvGrpSpPr>
        <p:grpSpPr>
          <a:xfrm>
            <a:off x="1399819" y="3773099"/>
            <a:ext cx="2791181" cy="2799183"/>
            <a:chOff x="5346700" y="5005388"/>
            <a:chExt cx="554038" cy="555626"/>
          </a:xfrm>
          <a:solidFill>
            <a:schemeClr val="bg1"/>
          </a:solidFill>
        </p:grpSpPr>
        <p:sp>
          <p:nvSpPr>
            <p:cNvPr id="9" name="Freeform 552"/>
            <p:cNvSpPr>
              <a:spLocks noEditPoints="1"/>
            </p:cNvSpPr>
            <p:nvPr/>
          </p:nvSpPr>
          <p:spPr bwMode="auto">
            <a:xfrm>
              <a:off x="5572125" y="5116513"/>
              <a:ext cx="128588" cy="130175"/>
            </a:xfrm>
            <a:custGeom>
              <a:avLst/>
              <a:gdLst>
                <a:gd name="T0" fmla="*/ 364 w 814"/>
                <a:gd name="T1" fmla="*/ 120 h 817"/>
                <a:gd name="T2" fmla="*/ 285 w 814"/>
                <a:gd name="T3" fmla="*/ 144 h 817"/>
                <a:gd name="T4" fmla="*/ 216 w 814"/>
                <a:gd name="T5" fmla="*/ 189 h 817"/>
                <a:gd name="T6" fmla="*/ 163 w 814"/>
                <a:gd name="T7" fmla="*/ 249 h 817"/>
                <a:gd name="T8" fmla="*/ 128 w 814"/>
                <a:gd name="T9" fmla="*/ 325 h 817"/>
                <a:gd name="T10" fmla="*/ 116 w 814"/>
                <a:gd name="T11" fmla="*/ 408 h 817"/>
                <a:gd name="T12" fmla="*/ 128 w 814"/>
                <a:gd name="T13" fmla="*/ 492 h 817"/>
                <a:gd name="T14" fmla="*/ 163 w 814"/>
                <a:gd name="T15" fmla="*/ 567 h 817"/>
                <a:gd name="T16" fmla="*/ 216 w 814"/>
                <a:gd name="T17" fmla="*/ 628 h 817"/>
                <a:gd name="T18" fmla="*/ 285 w 814"/>
                <a:gd name="T19" fmla="*/ 672 h 817"/>
                <a:gd name="T20" fmla="*/ 364 w 814"/>
                <a:gd name="T21" fmla="*/ 697 h 817"/>
                <a:gd name="T22" fmla="*/ 450 w 814"/>
                <a:gd name="T23" fmla="*/ 697 h 817"/>
                <a:gd name="T24" fmla="*/ 529 w 814"/>
                <a:gd name="T25" fmla="*/ 672 h 817"/>
                <a:gd name="T26" fmla="*/ 598 w 814"/>
                <a:gd name="T27" fmla="*/ 628 h 817"/>
                <a:gd name="T28" fmla="*/ 651 w 814"/>
                <a:gd name="T29" fmla="*/ 567 h 817"/>
                <a:gd name="T30" fmla="*/ 685 w 814"/>
                <a:gd name="T31" fmla="*/ 492 h 817"/>
                <a:gd name="T32" fmla="*/ 698 w 814"/>
                <a:gd name="T33" fmla="*/ 408 h 817"/>
                <a:gd name="T34" fmla="*/ 685 w 814"/>
                <a:gd name="T35" fmla="*/ 325 h 817"/>
                <a:gd name="T36" fmla="*/ 651 w 814"/>
                <a:gd name="T37" fmla="*/ 249 h 817"/>
                <a:gd name="T38" fmla="*/ 598 w 814"/>
                <a:gd name="T39" fmla="*/ 189 h 817"/>
                <a:gd name="T40" fmla="*/ 529 w 814"/>
                <a:gd name="T41" fmla="*/ 144 h 817"/>
                <a:gd name="T42" fmla="*/ 450 w 814"/>
                <a:gd name="T43" fmla="*/ 120 h 817"/>
                <a:gd name="T44" fmla="*/ 407 w 814"/>
                <a:gd name="T45" fmla="*/ 0 h 817"/>
                <a:gd name="T46" fmla="*/ 507 w 814"/>
                <a:gd name="T47" fmla="*/ 13 h 817"/>
                <a:gd name="T48" fmla="*/ 598 w 814"/>
                <a:gd name="T49" fmla="*/ 48 h 817"/>
                <a:gd name="T50" fmla="*/ 677 w 814"/>
                <a:gd name="T51" fmla="*/ 103 h 817"/>
                <a:gd name="T52" fmla="*/ 740 w 814"/>
                <a:gd name="T53" fmla="*/ 175 h 817"/>
                <a:gd name="T54" fmla="*/ 787 w 814"/>
                <a:gd name="T55" fmla="*/ 261 h 817"/>
                <a:gd name="T56" fmla="*/ 811 w 814"/>
                <a:gd name="T57" fmla="*/ 357 h 817"/>
                <a:gd name="T58" fmla="*/ 811 w 814"/>
                <a:gd name="T59" fmla="*/ 459 h 817"/>
                <a:gd name="T60" fmla="*/ 787 w 814"/>
                <a:gd name="T61" fmla="*/ 556 h 817"/>
                <a:gd name="T62" fmla="*/ 740 w 814"/>
                <a:gd name="T63" fmla="*/ 642 h 817"/>
                <a:gd name="T64" fmla="*/ 677 w 814"/>
                <a:gd name="T65" fmla="*/ 714 h 817"/>
                <a:gd name="T66" fmla="*/ 598 w 814"/>
                <a:gd name="T67" fmla="*/ 769 h 817"/>
                <a:gd name="T68" fmla="*/ 507 w 814"/>
                <a:gd name="T69" fmla="*/ 804 h 817"/>
                <a:gd name="T70" fmla="*/ 407 w 814"/>
                <a:gd name="T71" fmla="*/ 817 h 817"/>
                <a:gd name="T72" fmla="*/ 307 w 814"/>
                <a:gd name="T73" fmla="*/ 804 h 817"/>
                <a:gd name="T74" fmla="*/ 216 w 814"/>
                <a:gd name="T75" fmla="*/ 769 h 817"/>
                <a:gd name="T76" fmla="*/ 137 w 814"/>
                <a:gd name="T77" fmla="*/ 714 h 817"/>
                <a:gd name="T78" fmla="*/ 73 w 814"/>
                <a:gd name="T79" fmla="*/ 642 h 817"/>
                <a:gd name="T80" fmla="*/ 27 w 814"/>
                <a:gd name="T81" fmla="*/ 556 h 817"/>
                <a:gd name="T82" fmla="*/ 3 w 814"/>
                <a:gd name="T83" fmla="*/ 459 h 817"/>
                <a:gd name="T84" fmla="*/ 3 w 814"/>
                <a:gd name="T85" fmla="*/ 357 h 817"/>
                <a:gd name="T86" fmla="*/ 27 w 814"/>
                <a:gd name="T87" fmla="*/ 261 h 817"/>
                <a:gd name="T88" fmla="*/ 73 w 814"/>
                <a:gd name="T89" fmla="*/ 175 h 817"/>
                <a:gd name="T90" fmla="*/ 137 w 814"/>
                <a:gd name="T91" fmla="*/ 103 h 817"/>
                <a:gd name="T92" fmla="*/ 216 w 814"/>
                <a:gd name="T93" fmla="*/ 48 h 817"/>
                <a:gd name="T94" fmla="*/ 307 w 814"/>
                <a:gd name="T95" fmla="*/ 13 h 817"/>
                <a:gd name="T96" fmla="*/ 407 w 814"/>
                <a:gd name="T97" fmla="*/ 0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4" h="817">
                  <a:moveTo>
                    <a:pt x="407" y="117"/>
                  </a:moveTo>
                  <a:lnTo>
                    <a:pt x="364" y="120"/>
                  </a:lnTo>
                  <a:lnTo>
                    <a:pt x="323" y="129"/>
                  </a:lnTo>
                  <a:lnTo>
                    <a:pt x="285" y="144"/>
                  </a:lnTo>
                  <a:lnTo>
                    <a:pt x="249" y="163"/>
                  </a:lnTo>
                  <a:lnTo>
                    <a:pt x="216" y="189"/>
                  </a:lnTo>
                  <a:lnTo>
                    <a:pt x="187" y="217"/>
                  </a:lnTo>
                  <a:lnTo>
                    <a:pt x="163" y="249"/>
                  </a:lnTo>
                  <a:lnTo>
                    <a:pt x="143" y="285"/>
                  </a:lnTo>
                  <a:lnTo>
                    <a:pt x="128" y="325"/>
                  </a:lnTo>
                  <a:lnTo>
                    <a:pt x="120" y="365"/>
                  </a:lnTo>
                  <a:lnTo>
                    <a:pt x="116" y="408"/>
                  </a:lnTo>
                  <a:lnTo>
                    <a:pt x="120" y="452"/>
                  </a:lnTo>
                  <a:lnTo>
                    <a:pt x="128" y="492"/>
                  </a:lnTo>
                  <a:lnTo>
                    <a:pt x="143" y="531"/>
                  </a:lnTo>
                  <a:lnTo>
                    <a:pt x="163" y="567"/>
                  </a:lnTo>
                  <a:lnTo>
                    <a:pt x="187" y="599"/>
                  </a:lnTo>
                  <a:lnTo>
                    <a:pt x="216" y="628"/>
                  </a:lnTo>
                  <a:lnTo>
                    <a:pt x="249" y="653"/>
                  </a:lnTo>
                  <a:lnTo>
                    <a:pt x="285" y="672"/>
                  </a:lnTo>
                  <a:lnTo>
                    <a:pt x="323" y="687"/>
                  </a:lnTo>
                  <a:lnTo>
                    <a:pt x="364" y="697"/>
                  </a:lnTo>
                  <a:lnTo>
                    <a:pt x="407" y="700"/>
                  </a:lnTo>
                  <a:lnTo>
                    <a:pt x="450" y="697"/>
                  </a:lnTo>
                  <a:lnTo>
                    <a:pt x="491" y="687"/>
                  </a:lnTo>
                  <a:lnTo>
                    <a:pt x="529" y="672"/>
                  </a:lnTo>
                  <a:lnTo>
                    <a:pt x="565" y="653"/>
                  </a:lnTo>
                  <a:lnTo>
                    <a:pt x="598" y="628"/>
                  </a:lnTo>
                  <a:lnTo>
                    <a:pt x="626" y="599"/>
                  </a:lnTo>
                  <a:lnTo>
                    <a:pt x="651" y="567"/>
                  </a:lnTo>
                  <a:lnTo>
                    <a:pt x="671" y="531"/>
                  </a:lnTo>
                  <a:lnTo>
                    <a:pt x="685" y="492"/>
                  </a:lnTo>
                  <a:lnTo>
                    <a:pt x="695" y="452"/>
                  </a:lnTo>
                  <a:lnTo>
                    <a:pt x="698" y="408"/>
                  </a:lnTo>
                  <a:lnTo>
                    <a:pt x="695" y="365"/>
                  </a:lnTo>
                  <a:lnTo>
                    <a:pt x="685" y="325"/>
                  </a:lnTo>
                  <a:lnTo>
                    <a:pt x="671" y="285"/>
                  </a:lnTo>
                  <a:lnTo>
                    <a:pt x="651" y="249"/>
                  </a:lnTo>
                  <a:lnTo>
                    <a:pt x="626" y="217"/>
                  </a:lnTo>
                  <a:lnTo>
                    <a:pt x="598" y="189"/>
                  </a:lnTo>
                  <a:lnTo>
                    <a:pt x="565" y="163"/>
                  </a:lnTo>
                  <a:lnTo>
                    <a:pt x="529" y="144"/>
                  </a:lnTo>
                  <a:lnTo>
                    <a:pt x="491" y="129"/>
                  </a:lnTo>
                  <a:lnTo>
                    <a:pt x="450" y="120"/>
                  </a:lnTo>
                  <a:lnTo>
                    <a:pt x="407" y="117"/>
                  </a:lnTo>
                  <a:close/>
                  <a:moveTo>
                    <a:pt x="407" y="0"/>
                  </a:moveTo>
                  <a:lnTo>
                    <a:pt x="458" y="3"/>
                  </a:lnTo>
                  <a:lnTo>
                    <a:pt x="507" y="13"/>
                  </a:lnTo>
                  <a:lnTo>
                    <a:pt x="554" y="28"/>
                  </a:lnTo>
                  <a:lnTo>
                    <a:pt x="598" y="48"/>
                  </a:lnTo>
                  <a:lnTo>
                    <a:pt x="639" y="73"/>
                  </a:lnTo>
                  <a:lnTo>
                    <a:pt x="677" y="103"/>
                  </a:lnTo>
                  <a:lnTo>
                    <a:pt x="711" y="138"/>
                  </a:lnTo>
                  <a:lnTo>
                    <a:pt x="740" y="175"/>
                  </a:lnTo>
                  <a:lnTo>
                    <a:pt x="766" y="216"/>
                  </a:lnTo>
                  <a:lnTo>
                    <a:pt x="787" y="261"/>
                  </a:lnTo>
                  <a:lnTo>
                    <a:pt x="802" y="308"/>
                  </a:lnTo>
                  <a:lnTo>
                    <a:pt x="811" y="357"/>
                  </a:lnTo>
                  <a:lnTo>
                    <a:pt x="814" y="408"/>
                  </a:lnTo>
                  <a:lnTo>
                    <a:pt x="811" y="459"/>
                  </a:lnTo>
                  <a:lnTo>
                    <a:pt x="802" y="509"/>
                  </a:lnTo>
                  <a:lnTo>
                    <a:pt x="787" y="556"/>
                  </a:lnTo>
                  <a:lnTo>
                    <a:pt x="766" y="600"/>
                  </a:lnTo>
                  <a:lnTo>
                    <a:pt x="740" y="642"/>
                  </a:lnTo>
                  <a:lnTo>
                    <a:pt x="711" y="680"/>
                  </a:lnTo>
                  <a:lnTo>
                    <a:pt x="677" y="714"/>
                  </a:lnTo>
                  <a:lnTo>
                    <a:pt x="639" y="743"/>
                  </a:lnTo>
                  <a:lnTo>
                    <a:pt x="598" y="769"/>
                  </a:lnTo>
                  <a:lnTo>
                    <a:pt x="554" y="789"/>
                  </a:lnTo>
                  <a:lnTo>
                    <a:pt x="507" y="804"/>
                  </a:lnTo>
                  <a:lnTo>
                    <a:pt x="458" y="813"/>
                  </a:lnTo>
                  <a:lnTo>
                    <a:pt x="407" y="817"/>
                  </a:lnTo>
                  <a:lnTo>
                    <a:pt x="355" y="813"/>
                  </a:lnTo>
                  <a:lnTo>
                    <a:pt x="307" y="804"/>
                  </a:lnTo>
                  <a:lnTo>
                    <a:pt x="260" y="789"/>
                  </a:lnTo>
                  <a:lnTo>
                    <a:pt x="216" y="769"/>
                  </a:lnTo>
                  <a:lnTo>
                    <a:pt x="175" y="743"/>
                  </a:lnTo>
                  <a:lnTo>
                    <a:pt x="137" y="714"/>
                  </a:lnTo>
                  <a:lnTo>
                    <a:pt x="103" y="680"/>
                  </a:lnTo>
                  <a:lnTo>
                    <a:pt x="73" y="642"/>
                  </a:lnTo>
                  <a:lnTo>
                    <a:pt x="48" y="600"/>
                  </a:lnTo>
                  <a:lnTo>
                    <a:pt x="27" y="556"/>
                  </a:lnTo>
                  <a:lnTo>
                    <a:pt x="12" y="509"/>
                  </a:lnTo>
                  <a:lnTo>
                    <a:pt x="3" y="459"/>
                  </a:lnTo>
                  <a:lnTo>
                    <a:pt x="0" y="408"/>
                  </a:lnTo>
                  <a:lnTo>
                    <a:pt x="3" y="357"/>
                  </a:lnTo>
                  <a:lnTo>
                    <a:pt x="12" y="308"/>
                  </a:lnTo>
                  <a:lnTo>
                    <a:pt x="27" y="261"/>
                  </a:lnTo>
                  <a:lnTo>
                    <a:pt x="48" y="216"/>
                  </a:lnTo>
                  <a:lnTo>
                    <a:pt x="73" y="175"/>
                  </a:lnTo>
                  <a:lnTo>
                    <a:pt x="103" y="138"/>
                  </a:lnTo>
                  <a:lnTo>
                    <a:pt x="137" y="103"/>
                  </a:lnTo>
                  <a:lnTo>
                    <a:pt x="175" y="73"/>
                  </a:lnTo>
                  <a:lnTo>
                    <a:pt x="216" y="48"/>
                  </a:lnTo>
                  <a:lnTo>
                    <a:pt x="260" y="28"/>
                  </a:lnTo>
                  <a:lnTo>
                    <a:pt x="307" y="13"/>
                  </a:lnTo>
                  <a:lnTo>
                    <a:pt x="355" y="3"/>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53"/>
            <p:cNvSpPr>
              <a:spLocks noEditPoints="1"/>
            </p:cNvSpPr>
            <p:nvPr/>
          </p:nvSpPr>
          <p:spPr bwMode="auto">
            <a:xfrm>
              <a:off x="5457825" y="5005388"/>
              <a:ext cx="354013" cy="506413"/>
            </a:xfrm>
            <a:custGeom>
              <a:avLst/>
              <a:gdLst>
                <a:gd name="T0" fmla="*/ 972 w 2230"/>
                <a:gd name="T1" fmla="*/ 127 h 3195"/>
                <a:gd name="T2" fmla="*/ 766 w 2230"/>
                <a:gd name="T3" fmla="*/ 179 h 3195"/>
                <a:gd name="T4" fmla="*/ 576 w 2230"/>
                <a:gd name="T5" fmla="*/ 275 h 3195"/>
                <a:gd name="T6" fmla="*/ 409 w 2230"/>
                <a:gd name="T7" fmla="*/ 410 h 3195"/>
                <a:gd name="T8" fmla="*/ 277 w 2230"/>
                <a:gd name="T9" fmla="*/ 579 h 3195"/>
                <a:gd name="T10" fmla="*/ 184 w 2230"/>
                <a:gd name="T11" fmla="*/ 775 h 3195"/>
                <a:gd name="T12" fmla="*/ 130 w 2230"/>
                <a:gd name="T13" fmla="*/ 991 h 3195"/>
                <a:gd name="T14" fmla="*/ 115 w 2230"/>
                <a:gd name="T15" fmla="*/ 1213 h 3195"/>
                <a:gd name="T16" fmla="*/ 141 w 2230"/>
                <a:gd name="T17" fmla="*/ 1435 h 3195"/>
                <a:gd name="T18" fmla="*/ 207 w 2230"/>
                <a:gd name="T19" fmla="*/ 1644 h 3195"/>
                <a:gd name="T20" fmla="*/ 316 w 2230"/>
                <a:gd name="T21" fmla="*/ 1832 h 3195"/>
                <a:gd name="T22" fmla="*/ 1954 w 2230"/>
                <a:gd name="T23" fmla="*/ 1773 h 3195"/>
                <a:gd name="T24" fmla="*/ 2050 w 2230"/>
                <a:gd name="T25" fmla="*/ 1577 h 3195"/>
                <a:gd name="T26" fmla="*/ 2102 w 2230"/>
                <a:gd name="T27" fmla="*/ 1363 h 3195"/>
                <a:gd name="T28" fmla="*/ 2115 w 2230"/>
                <a:gd name="T29" fmla="*/ 1139 h 3195"/>
                <a:gd name="T30" fmla="*/ 2088 w 2230"/>
                <a:gd name="T31" fmla="*/ 917 h 3195"/>
                <a:gd name="T32" fmla="*/ 2020 w 2230"/>
                <a:gd name="T33" fmla="*/ 707 h 3195"/>
                <a:gd name="T34" fmla="*/ 1914 w 2230"/>
                <a:gd name="T35" fmla="*/ 519 h 3195"/>
                <a:gd name="T36" fmla="*/ 1769 w 2230"/>
                <a:gd name="T37" fmla="*/ 361 h 3195"/>
                <a:gd name="T38" fmla="*/ 1594 w 2230"/>
                <a:gd name="T39" fmla="*/ 239 h 3195"/>
                <a:gd name="T40" fmla="*/ 1398 w 2230"/>
                <a:gd name="T41" fmla="*/ 157 h 3195"/>
                <a:gd name="T42" fmla="*/ 1188 w 2230"/>
                <a:gd name="T43" fmla="*/ 120 h 3195"/>
                <a:gd name="T44" fmla="*/ 1196 w 2230"/>
                <a:gd name="T45" fmla="*/ 3 h 3195"/>
                <a:gd name="T46" fmla="*/ 1431 w 2230"/>
                <a:gd name="T47" fmla="*/ 46 h 3195"/>
                <a:gd name="T48" fmla="*/ 1650 w 2230"/>
                <a:gd name="T49" fmla="*/ 136 h 3195"/>
                <a:gd name="T50" fmla="*/ 1845 w 2230"/>
                <a:gd name="T51" fmla="*/ 273 h 3195"/>
                <a:gd name="T52" fmla="*/ 1998 w 2230"/>
                <a:gd name="T53" fmla="*/ 437 h 3195"/>
                <a:gd name="T54" fmla="*/ 2110 w 2230"/>
                <a:gd name="T55" fmla="*/ 625 h 3195"/>
                <a:gd name="T56" fmla="*/ 2185 w 2230"/>
                <a:gd name="T57" fmla="*/ 834 h 3195"/>
                <a:gd name="T58" fmla="*/ 2225 w 2230"/>
                <a:gd name="T59" fmla="*/ 1055 h 3195"/>
                <a:gd name="T60" fmla="*/ 2227 w 2230"/>
                <a:gd name="T61" fmla="*/ 1282 h 3195"/>
                <a:gd name="T62" fmla="*/ 2192 w 2230"/>
                <a:gd name="T63" fmla="*/ 1504 h 3195"/>
                <a:gd name="T64" fmla="*/ 2119 w 2230"/>
                <a:gd name="T65" fmla="*/ 1713 h 3195"/>
                <a:gd name="T66" fmla="*/ 2008 w 2230"/>
                <a:gd name="T67" fmla="*/ 1902 h 3195"/>
                <a:gd name="T68" fmla="*/ 181 w 2230"/>
                <a:gd name="T69" fmla="*/ 1840 h 3195"/>
                <a:gd name="T70" fmla="*/ 82 w 2230"/>
                <a:gd name="T71" fmla="*/ 1644 h 3195"/>
                <a:gd name="T72" fmla="*/ 22 w 2230"/>
                <a:gd name="T73" fmla="*/ 1430 h 3195"/>
                <a:gd name="T74" fmla="*/ 0 w 2230"/>
                <a:gd name="T75" fmla="*/ 1206 h 3195"/>
                <a:gd name="T76" fmla="*/ 15 w 2230"/>
                <a:gd name="T77" fmla="*/ 981 h 3195"/>
                <a:gd name="T78" fmla="*/ 67 w 2230"/>
                <a:gd name="T79" fmla="*/ 763 h 3195"/>
                <a:gd name="T80" fmla="*/ 154 w 2230"/>
                <a:gd name="T81" fmla="*/ 560 h 3195"/>
                <a:gd name="T82" fmla="*/ 278 w 2230"/>
                <a:gd name="T83" fmla="*/ 381 h 3195"/>
                <a:gd name="T84" fmla="*/ 448 w 2230"/>
                <a:gd name="T85" fmla="*/ 222 h 3195"/>
                <a:gd name="T86" fmla="*/ 653 w 2230"/>
                <a:gd name="T87" fmla="*/ 101 h 3195"/>
                <a:gd name="T88" fmla="*/ 877 w 2230"/>
                <a:gd name="T89" fmla="*/ 25 h 3195"/>
                <a:gd name="T90" fmla="*/ 1116 w 2230"/>
                <a:gd name="T91" fmla="*/ 0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30" h="3195">
                  <a:moveTo>
                    <a:pt x="1116" y="117"/>
                  </a:moveTo>
                  <a:lnTo>
                    <a:pt x="1043" y="120"/>
                  </a:lnTo>
                  <a:lnTo>
                    <a:pt x="972" y="127"/>
                  </a:lnTo>
                  <a:lnTo>
                    <a:pt x="902" y="140"/>
                  </a:lnTo>
                  <a:lnTo>
                    <a:pt x="833" y="157"/>
                  </a:lnTo>
                  <a:lnTo>
                    <a:pt x="766" y="179"/>
                  </a:lnTo>
                  <a:lnTo>
                    <a:pt x="700" y="207"/>
                  </a:lnTo>
                  <a:lnTo>
                    <a:pt x="638" y="239"/>
                  </a:lnTo>
                  <a:lnTo>
                    <a:pt x="576" y="275"/>
                  </a:lnTo>
                  <a:lnTo>
                    <a:pt x="518" y="315"/>
                  </a:lnTo>
                  <a:lnTo>
                    <a:pt x="462" y="361"/>
                  </a:lnTo>
                  <a:lnTo>
                    <a:pt x="409" y="410"/>
                  </a:lnTo>
                  <a:lnTo>
                    <a:pt x="361" y="462"/>
                  </a:lnTo>
                  <a:lnTo>
                    <a:pt x="317" y="519"/>
                  </a:lnTo>
                  <a:lnTo>
                    <a:pt x="277" y="579"/>
                  </a:lnTo>
                  <a:lnTo>
                    <a:pt x="242" y="642"/>
                  </a:lnTo>
                  <a:lnTo>
                    <a:pt x="210" y="707"/>
                  </a:lnTo>
                  <a:lnTo>
                    <a:pt x="184" y="775"/>
                  </a:lnTo>
                  <a:lnTo>
                    <a:pt x="162" y="845"/>
                  </a:lnTo>
                  <a:lnTo>
                    <a:pt x="144" y="917"/>
                  </a:lnTo>
                  <a:lnTo>
                    <a:pt x="130" y="991"/>
                  </a:lnTo>
                  <a:lnTo>
                    <a:pt x="121" y="1065"/>
                  </a:lnTo>
                  <a:lnTo>
                    <a:pt x="115" y="1139"/>
                  </a:lnTo>
                  <a:lnTo>
                    <a:pt x="115" y="1213"/>
                  </a:lnTo>
                  <a:lnTo>
                    <a:pt x="120" y="1288"/>
                  </a:lnTo>
                  <a:lnTo>
                    <a:pt x="128" y="1362"/>
                  </a:lnTo>
                  <a:lnTo>
                    <a:pt x="141" y="1435"/>
                  </a:lnTo>
                  <a:lnTo>
                    <a:pt x="159" y="1506"/>
                  </a:lnTo>
                  <a:lnTo>
                    <a:pt x="181" y="1576"/>
                  </a:lnTo>
                  <a:lnTo>
                    <a:pt x="207" y="1644"/>
                  </a:lnTo>
                  <a:lnTo>
                    <a:pt x="239" y="1710"/>
                  </a:lnTo>
                  <a:lnTo>
                    <a:pt x="275" y="1772"/>
                  </a:lnTo>
                  <a:lnTo>
                    <a:pt x="316" y="1832"/>
                  </a:lnTo>
                  <a:lnTo>
                    <a:pt x="1116" y="2989"/>
                  </a:lnTo>
                  <a:lnTo>
                    <a:pt x="1913" y="1834"/>
                  </a:lnTo>
                  <a:lnTo>
                    <a:pt x="1954" y="1773"/>
                  </a:lnTo>
                  <a:lnTo>
                    <a:pt x="1990" y="1711"/>
                  </a:lnTo>
                  <a:lnTo>
                    <a:pt x="2022" y="1645"/>
                  </a:lnTo>
                  <a:lnTo>
                    <a:pt x="2050" y="1577"/>
                  </a:lnTo>
                  <a:lnTo>
                    <a:pt x="2072" y="1507"/>
                  </a:lnTo>
                  <a:lnTo>
                    <a:pt x="2090" y="1435"/>
                  </a:lnTo>
                  <a:lnTo>
                    <a:pt x="2102" y="1363"/>
                  </a:lnTo>
                  <a:lnTo>
                    <a:pt x="2112" y="1289"/>
                  </a:lnTo>
                  <a:lnTo>
                    <a:pt x="2116" y="1214"/>
                  </a:lnTo>
                  <a:lnTo>
                    <a:pt x="2115" y="1139"/>
                  </a:lnTo>
                  <a:lnTo>
                    <a:pt x="2111" y="1065"/>
                  </a:lnTo>
                  <a:lnTo>
                    <a:pt x="2101" y="991"/>
                  </a:lnTo>
                  <a:lnTo>
                    <a:pt x="2088" y="917"/>
                  </a:lnTo>
                  <a:lnTo>
                    <a:pt x="2070" y="845"/>
                  </a:lnTo>
                  <a:lnTo>
                    <a:pt x="2047" y="775"/>
                  </a:lnTo>
                  <a:lnTo>
                    <a:pt x="2020" y="707"/>
                  </a:lnTo>
                  <a:lnTo>
                    <a:pt x="1989" y="642"/>
                  </a:lnTo>
                  <a:lnTo>
                    <a:pt x="1954" y="579"/>
                  </a:lnTo>
                  <a:lnTo>
                    <a:pt x="1914" y="519"/>
                  </a:lnTo>
                  <a:lnTo>
                    <a:pt x="1870" y="462"/>
                  </a:lnTo>
                  <a:lnTo>
                    <a:pt x="1822" y="410"/>
                  </a:lnTo>
                  <a:lnTo>
                    <a:pt x="1769" y="361"/>
                  </a:lnTo>
                  <a:lnTo>
                    <a:pt x="1713" y="315"/>
                  </a:lnTo>
                  <a:lnTo>
                    <a:pt x="1655" y="275"/>
                  </a:lnTo>
                  <a:lnTo>
                    <a:pt x="1594" y="239"/>
                  </a:lnTo>
                  <a:lnTo>
                    <a:pt x="1530" y="207"/>
                  </a:lnTo>
                  <a:lnTo>
                    <a:pt x="1465" y="179"/>
                  </a:lnTo>
                  <a:lnTo>
                    <a:pt x="1398" y="157"/>
                  </a:lnTo>
                  <a:lnTo>
                    <a:pt x="1329" y="140"/>
                  </a:lnTo>
                  <a:lnTo>
                    <a:pt x="1260" y="127"/>
                  </a:lnTo>
                  <a:lnTo>
                    <a:pt x="1188" y="120"/>
                  </a:lnTo>
                  <a:lnTo>
                    <a:pt x="1116" y="117"/>
                  </a:lnTo>
                  <a:close/>
                  <a:moveTo>
                    <a:pt x="1116" y="0"/>
                  </a:moveTo>
                  <a:lnTo>
                    <a:pt x="1196" y="3"/>
                  </a:lnTo>
                  <a:lnTo>
                    <a:pt x="1275" y="12"/>
                  </a:lnTo>
                  <a:lnTo>
                    <a:pt x="1354" y="25"/>
                  </a:lnTo>
                  <a:lnTo>
                    <a:pt x="1431" y="46"/>
                  </a:lnTo>
                  <a:lnTo>
                    <a:pt x="1506" y="70"/>
                  </a:lnTo>
                  <a:lnTo>
                    <a:pt x="1579" y="101"/>
                  </a:lnTo>
                  <a:lnTo>
                    <a:pt x="1650" y="136"/>
                  </a:lnTo>
                  <a:lnTo>
                    <a:pt x="1718" y="176"/>
                  </a:lnTo>
                  <a:lnTo>
                    <a:pt x="1783" y="222"/>
                  </a:lnTo>
                  <a:lnTo>
                    <a:pt x="1845" y="273"/>
                  </a:lnTo>
                  <a:lnTo>
                    <a:pt x="1904" y="328"/>
                  </a:lnTo>
                  <a:lnTo>
                    <a:pt x="1953" y="381"/>
                  </a:lnTo>
                  <a:lnTo>
                    <a:pt x="1998" y="437"/>
                  </a:lnTo>
                  <a:lnTo>
                    <a:pt x="2039" y="497"/>
                  </a:lnTo>
                  <a:lnTo>
                    <a:pt x="2076" y="560"/>
                  </a:lnTo>
                  <a:lnTo>
                    <a:pt x="2110" y="625"/>
                  </a:lnTo>
                  <a:lnTo>
                    <a:pt x="2138" y="693"/>
                  </a:lnTo>
                  <a:lnTo>
                    <a:pt x="2164" y="763"/>
                  </a:lnTo>
                  <a:lnTo>
                    <a:pt x="2185" y="834"/>
                  </a:lnTo>
                  <a:lnTo>
                    <a:pt x="2203" y="907"/>
                  </a:lnTo>
                  <a:lnTo>
                    <a:pt x="2216" y="981"/>
                  </a:lnTo>
                  <a:lnTo>
                    <a:pt x="2225" y="1055"/>
                  </a:lnTo>
                  <a:lnTo>
                    <a:pt x="2229" y="1131"/>
                  </a:lnTo>
                  <a:lnTo>
                    <a:pt x="2230" y="1207"/>
                  </a:lnTo>
                  <a:lnTo>
                    <a:pt x="2227" y="1282"/>
                  </a:lnTo>
                  <a:lnTo>
                    <a:pt x="2220" y="1357"/>
                  </a:lnTo>
                  <a:lnTo>
                    <a:pt x="2208" y="1431"/>
                  </a:lnTo>
                  <a:lnTo>
                    <a:pt x="2192" y="1504"/>
                  </a:lnTo>
                  <a:lnTo>
                    <a:pt x="2172" y="1575"/>
                  </a:lnTo>
                  <a:lnTo>
                    <a:pt x="2148" y="1645"/>
                  </a:lnTo>
                  <a:lnTo>
                    <a:pt x="2119" y="1713"/>
                  </a:lnTo>
                  <a:lnTo>
                    <a:pt x="2087" y="1779"/>
                  </a:lnTo>
                  <a:lnTo>
                    <a:pt x="2050" y="1841"/>
                  </a:lnTo>
                  <a:lnTo>
                    <a:pt x="2008" y="1902"/>
                  </a:lnTo>
                  <a:lnTo>
                    <a:pt x="1116" y="3195"/>
                  </a:lnTo>
                  <a:lnTo>
                    <a:pt x="222" y="1900"/>
                  </a:lnTo>
                  <a:lnTo>
                    <a:pt x="181" y="1840"/>
                  </a:lnTo>
                  <a:lnTo>
                    <a:pt x="144" y="1778"/>
                  </a:lnTo>
                  <a:lnTo>
                    <a:pt x="111" y="1712"/>
                  </a:lnTo>
                  <a:lnTo>
                    <a:pt x="82" y="1644"/>
                  </a:lnTo>
                  <a:lnTo>
                    <a:pt x="58" y="1575"/>
                  </a:lnTo>
                  <a:lnTo>
                    <a:pt x="38" y="1503"/>
                  </a:lnTo>
                  <a:lnTo>
                    <a:pt x="22" y="1430"/>
                  </a:lnTo>
                  <a:lnTo>
                    <a:pt x="11" y="1357"/>
                  </a:lnTo>
                  <a:lnTo>
                    <a:pt x="3" y="1281"/>
                  </a:lnTo>
                  <a:lnTo>
                    <a:pt x="0" y="1206"/>
                  </a:lnTo>
                  <a:lnTo>
                    <a:pt x="1" y="1131"/>
                  </a:lnTo>
                  <a:lnTo>
                    <a:pt x="6" y="1055"/>
                  </a:lnTo>
                  <a:lnTo>
                    <a:pt x="15" y="981"/>
                  </a:lnTo>
                  <a:lnTo>
                    <a:pt x="29" y="907"/>
                  </a:lnTo>
                  <a:lnTo>
                    <a:pt x="45" y="834"/>
                  </a:lnTo>
                  <a:lnTo>
                    <a:pt x="67" y="763"/>
                  </a:lnTo>
                  <a:lnTo>
                    <a:pt x="92" y="693"/>
                  </a:lnTo>
                  <a:lnTo>
                    <a:pt x="122" y="625"/>
                  </a:lnTo>
                  <a:lnTo>
                    <a:pt x="154" y="560"/>
                  </a:lnTo>
                  <a:lnTo>
                    <a:pt x="191" y="496"/>
                  </a:lnTo>
                  <a:lnTo>
                    <a:pt x="233" y="437"/>
                  </a:lnTo>
                  <a:lnTo>
                    <a:pt x="278" y="381"/>
                  </a:lnTo>
                  <a:lnTo>
                    <a:pt x="327" y="328"/>
                  </a:lnTo>
                  <a:lnTo>
                    <a:pt x="386" y="273"/>
                  </a:lnTo>
                  <a:lnTo>
                    <a:pt x="448" y="222"/>
                  </a:lnTo>
                  <a:lnTo>
                    <a:pt x="514" y="176"/>
                  </a:lnTo>
                  <a:lnTo>
                    <a:pt x="582" y="136"/>
                  </a:lnTo>
                  <a:lnTo>
                    <a:pt x="653" y="101"/>
                  </a:lnTo>
                  <a:lnTo>
                    <a:pt x="725" y="70"/>
                  </a:lnTo>
                  <a:lnTo>
                    <a:pt x="800" y="46"/>
                  </a:lnTo>
                  <a:lnTo>
                    <a:pt x="877" y="25"/>
                  </a:lnTo>
                  <a:lnTo>
                    <a:pt x="955" y="12"/>
                  </a:lnTo>
                  <a:lnTo>
                    <a:pt x="1034" y="3"/>
                  </a:lnTo>
                  <a:lnTo>
                    <a:pt x="11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554"/>
            <p:cNvSpPr>
              <a:spLocks/>
            </p:cNvSpPr>
            <p:nvPr/>
          </p:nvSpPr>
          <p:spPr bwMode="auto">
            <a:xfrm>
              <a:off x="5346700" y="5535613"/>
              <a:ext cx="25400" cy="25400"/>
            </a:xfrm>
            <a:custGeom>
              <a:avLst/>
              <a:gdLst>
                <a:gd name="T0" fmla="*/ 99 w 158"/>
                <a:gd name="T1" fmla="*/ 0 h 158"/>
                <a:gd name="T2" fmla="*/ 114 w 158"/>
                <a:gd name="T3" fmla="*/ 2 h 158"/>
                <a:gd name="T4" fmla="*/ 128 w 158"/>
                <a:gd name="T5" fmla="*/ 7 h 158"/>
                <a:gd name="T6" fmla="*/ 141 w 158"/>
                <a:gd name="T7" fmla="*/ 17 h 158"/>
                <a:gd name="T8" fmla="*/ 150 w 158"/>
                <a:gd name="T9" fmla="*/ 30 h 158"/>
                <a:gd name="T10" fmla="*/ 155 w 158"/>
                <a:gd name="T11" fmla="*/ 43 h 158"/>
                <a:gd name="T12" fmla="*/ 158 w 158"/>
                <a:gd name="T13" fmla="*/ 58 h 158"/>
                <a:gd name="T14" fmla="*/ 155 w 158"/>
                <a:gd name="T15" fmla="*/ 73 h 158"/>
                <a:gd name="T16" fmla="*/ 150 w 158"/>
                <a:gd name="T17" fmla="*/ 87 h 158"/>
                <a:gd name="T18" fmla="*/ 141 w 158"/>
                <a:gd name="T19" fmla="*/ 100 h 158"/>
                <a:gd name="T20" fmla="*/ 99 w 158"/>
                <a:gd name="T21" fmla="*/ 141 h 158"/>
                <a:gd name="T22" fmla="*/ 87 w 158"/>
                <a:gd name="T23" fmla="*/ 151 h 158"/>
                <a:gd name="T24" fmla="*/ 73 w 158"/>
                <a:gd name="T25" fmla="*/ 156 h 158"/>
                <a:gd name="T26" fmla="*/ 58 w 158"/>
                <a:gd name="T27" fmla="*/ 158 h 158"/>
                <a:gd name="T28" fmla="*/ 43 w 158"/>
                <a:gd name="T29" fmla="*/ 156 h 158"/>
                <a:gd name="T30" fmla="*/ 30 w 158"/>
                <a:gd name="T31" fmla="*/ 151 h 158"/>
                <a:gd name="T32" fmla="*/ 17 w 158"/>
                <a:gd name="T33" fmla="*/ 141 h 158"/>
                <a:gd name="T34" fmla="*/ 7 w 158"/>
                <a:gd name="T35" fmla="*/ 128 h 158"/>
                <a:gd name="T36" fmla="*/ 2 w 158"/>
                <a:gd name="T37" fmla="*/ 115 h 158"/>
                <a:gd name="T38" fmla="*/ 0 w 158"/>
                <a:gd name="T39" fmla="*/ 100 h 158"/>
                <a:gd name="T40" fmla="*/ 2 w 158"/>
                <a:gd name="T41" fmla="*/ 85 h 158"/>
                <a:gd name="T42" fmla="*/ 7 w 158"/>
                <a:gd name="T43" fmla="*/ 71 h 158"/>
                <a:gd name="T44" fmla="*/ 17 w 158"/>
                <a:gd name="T45" fmla="*/ 58 h 158"/>
                <a:gd name="T46" fmla="*/ 58 w 158"/>
                <a:gd name="T47" fmla="*/ 17 h 158"/>
                <a:gd name="T48" fmla="*/ 71 w 158"/>
                <a:gd name="T49" fmla="*/ 7 h 158"/>
                <a:gd name="T50" fmla="*/ 85 w 158"/>
                <a:gd name="T51" fmla="*/ 2 h 158"/>
                <a:gd name="T52" fmla="*/ 99 w 158"/>
                <a:gd name="T5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158">
                  <a:moveTo>
                    <a:pt x="99" y="0"/>
                  </a:moveTo>
                  <a:lnTo>
                    <a:pt x="114" y="2"/>
                  </a:lnTo>
                  <a:lnTo>
                    <a:pt x="128" y="7"/>
                  </a:lnTo>
                  <a:lnTo>
                    <a:pt x="141" y="17"/>
                  </a:lnTo>
                  <a:lnTo>
                    <a:pt x="150" y="30"/>
                  </a:lnTo>
                  <a:lnTo>
                    <a:pt x="155" y="43"/>
                  </a:lnTo>
                  <a:lnTo>
                    <a:pt x="158" y="58"/>
                  </a:lnTo>
                  <a:lnTo>
                    <a:pt x="155" y="73"/>
                  </a:lnTo>
                  <a:lnTo>
                    <a:pt x="150" y="87"/>
                  </a:lnTo>
                  <a:lnTo>
                    <a:pt x="141" y="100"/>
                  </a:lnTo>
                  <a:lnTo>
                    <a:pt x="99" y="141"/>
                  </a:lnTo>
                  <a:lnTo>
                    <a:pt x="87" y="151"/>
                  </a:lnTo>
                  <a:lnTo>
                    <a:pt x="73" y="156"/>
                  </a:lnTo>
                  <a:lnTo>
                    <a:pt x="58" y="158"/>
                  </a:lnTo>
                  <a:lnTo>
                    <a:pt x="43" y="156"/>
                  </a:lnTo>
                  <a:lnTo>
                    <a:pt x="30" y="151"/>
                  </a:lnTo>
                  <a:lnTo>
                    <a:pt x="17" y="141"/>
                  </a:lnTo>
                  <a:lnTo>
                    <a:pt x="7" y="128"/>
                  </a:lnTo>
                  <a:lnTo>
                    <a:pt x="2" y="115"/>
                  </a:lnTo>
                  <a:lnTo>
                    <a:pt x="0" y="100"/>
                  </a:lnTo>
                  <a:lnTo>
                    <a:pt x="2" y="85"/>
                  </a:lnTo>
                  <a:lnTo>
                    <a:pt x="7" y="71"/>
                  </a:lnTo>
                  <a:lnTo>
                    <a:pt x="17" y="58"/>
                  </a:lnTo>
                  <a:lnTo>
                    <a:pt x="58" y="17"/>
                  </a:lnTo>
                  <a:lnTo>
                    <a:pt x="71" y="7"/>
                  </a:lnTo>
                  <a:lnTo>
                    <a:pt x="85" y="2"/>
                  </a:lnTo>
                  <a:lnTo>
                    <a:pt x="9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555"/>
            <p:cNvSpPr>
              <a:spLocks/>
            </p:cNvSpPr>
            <p:nvPr/>
          </p:nvSpPr>
          <p:spPr bwMode="auto">
            <a:xfrm>
              <a:off x="5416550" y="5486401"/>
              <a:ext cx="36513" cy="19050"/>
            </a:xfrm>
            <a:custGeom>
              <a:avLst/>
              <a:gdLst>
                <a:gd name="T0" fmla="*/ 58 w 222"/>
                <a:gd name="T1" fmla="*/ 0 h 117"/>
                <a:gd name="T2" fmla="*/ 164 w 222"/>
                <a:gd name="T3" fmla="*/ 0 h 117"/>
                <a:gd name="T4" fmla="*/ 183 w 222"/>
                <a:gd name="T5" fmla="*/ 4 h 117"/>
                <a:gd name="T6" fmla="*/ 199 w 222"/>
                <a:gd name="T7" fmla="*/ 12 h 117"/>
                <a:gd name="T8" fmla="*/ 211 w 222"/>
                <a:gd name="T9" fmla="*/ 25 h 117"/>
                <a:gd name="T10" fmla="*/ 219 w 222"/>
                <a:gd name="T11" fmla="*/ 41 h 117"/>
                <a:gd name="T12" fmla="*/ 222 w 222"/>
                <a:gd name="T13" fmla="*/ 59 h 117"/>
                <a:gd name="T14" fmla="*/ 219 w 222"/>
                <a:gd name="T15" fmla="*/ 77 h 117"/>
                <a:gd name="T16" fmla="*/ 211 w 222"/>
                <a:gd name="T17" fmla="*/ 93 h 117"/>
                <a:gd name="T18" fmla="*/ 199 w 222"/>
                <a:gd name="T19" fmla="*/ 105 h 117"/>
                <a:gd name="T20" fmla="*/ 183 w 222"/>
                <a:gd name="T21" fmla="*/ 114 h 117"/>
                <a:gd name="T22" fmla="*/ 164 w 222"/>
                <a:gd name="T23" fmla="*/ 117 h 117"/>
                <a:gd name="T24" fmla="*/ 58 w 222"/>
                <a:gd name="T25" fmla="*/ 117 h 117"/>
                <a:gd name="T26" fmla="*/ 40 w 222"/>
                <a:gd name="T27" fmla="*/ 114 h 117"/>
                <a:gd name="T28" fmla="*/ 24 w 222"/>
                <a:gd name="T29" fmla="*/ 105 h 117"/>
                <a:gd name="T30" fmla="*/ 12 w 222"/>
                <a:gd name="T31" fmla="*/ 93 h 117"/>
                <a:gd name="T32" fmla="*/ 3 w 222"/>
                <a:gd name="T33" fmla="*/ 77 h 117"/>
                <a:gd name="T34" fmla="*/ 0 w 222"/>
                <a:gd name="T35" fmla="*/ 59 h 117"/>
                <a:gd name="T36" fmla="*/ 3 w 222"/>
                <a:gd name="T37" fmla="*/ 41 h 117"/>
                <a:gd name="T38" fmla="*/ 12 w 222"/>
                <a:gd name="T39" fmla="*/ 25 h 117"/>
                <a:gd name="T40" fmla="*/ 24 w 222"/>
                <a:gd name="T41" fmla="*/ 12 h 117"/>
                <a:gd name="T42" fmla="*/ 40 w 222"/>
                <a:gd name="T43" fmla="*/ 4 h 117"/>
                <a:gd name="T44" fmla="*/ 58 w 222"/>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2" h="117">
                  <a:moveTo>
                    <a:pt x="58" y="0"/>
                  </a:moveTo>
                  <a:lnTo>
                    <a:pt x="164" y="0"/>
                  </a:lnTo>
                  <a:lnTo>
                    <a:pt x="183" y="4"/>
                  </a:lnTo>
                  <a:lnTo>
                    <a:pt x="199" y="12"/>
                  </a:lnTo>
                  <a:lnTo>
                    <a:pt x="211" y="25"/>
                  </a:lnTo>
                  <a:lnTo>
                    <a:pt x="219" y="41"/>
                  </a:lnTo>
                  <a:lnTo>
                    <a:pt x="222" y="59"/>
                  </a:lnTo>
                  <a:lnTo>
                    <a:pt x="219" y="77"/>
                  </a:lnTo>
                  <a:lnTo>
                    <a:pt x="211" y="93"/>
                  </a:lnTo>
                  <a:lnTo>
                    <a:pt x="199" y="105"/>
                  </a:lnTo>
                  <a:lnTo>
                    <a:pt x="183" y="114"/>
                  </a:lnTo>
                  <a:lnTo>
                    <a:pt x="164" y="117"/>
                  </a:lnTo>
                  <a:lnTo>
                    <a:pt x="58" y="117"/>
                  </a:lnTo>
                  <a:lnTo>
                    <a:pt x="40" y="114"/>
                  </a:lnTo>
                  <a:lnTo>
                    <a:pt x="24" y="105"/>
                  </a:lnTo>
                  <a:lnTo>
                    <a:pt x="12" y="93"/>
                  </a:lnTo>
                  <a:lnTo>
                    <a:pt x="3" y="77"/>
                  </a:lnTo>
                  <a:lnTo>
                    <a:pt x="0" y="59"/>
                  </a:lnTo>
                  <a:lnTo>
                    <a:pt x="3" y="41"/>
                  </a:lnTo>
                  <a:lnTo>
                    <a:pt x="12" y="25"/>
                  </a:lnTo>
                  <a:lnTo>
                    <a:pt x="24" y="12"/>
                  </a:lnTo>
                  <a:lnTo>
                    <a:pt x="40"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556"/>
            <p:cNvSpPr>
              <a:spLocks/>
            </p:cNvSpPr>
            <p:nvPr/>
          </p:nvSpPr>
          <p:spPr bwMode="auto">
            <a:xfrm>
              <a:off x="5376863" y="5500688"/>
              <a:ext cx="30163" cy="30163"/>
            </a:xfrm>
            <a:custGeom>
              <a:avLst/>
              <a:gdLst>
                <a:gd name="T0" fmla="*/ 134 w 192"/>
                <a:gd name="T1" fmla="*/ 0 h 192"/>
                <a:gd name="T2" fmla="*/ 148 w 192"/>
                <a:gd name="T3" fmla="*/ 2 h 192"/>
                <a:gd name="T4" fmla="*/ 162 w 192"/>
                <a:gd name="T5" fmla="*/ 8 h 192"/>
                <a:gd name="T6" fmla="*/ 175 w 192"/>
                <a:gd name="T7" fmla="*/ 17 h 192"/>
                <a:gd name="T8" fmla="*/ 184 w 192"/>
                <a:gd name="T9" fmla="*/ 30 h 192"/>
                <a:gd name="T10" fmla="*/ 190 w 192"/>
                <a:gd name="T11" fmla="*/ 44 h 192"/>
                <a:gd name="T12" fmla="*/ 192 w 192"/>
                <a:gd name="T13" fmla="*/ 58 h 192"/>
                <a:gd name="T14" fmla="*/ 190 w 192"/>
                <a:gd name="T15" fmla="*/ 73 h 192"/>
                <a:gd name="T16" fmla="*/ 184 w 192"/>
                <a:gd name="T17" fmla="*/ 87 h 192"/>
                <a:gd name="T18" fmla="*/ 175 w 192"/>
                <a:gd name="T19" fmla="*/ 99 h 192"/>
                <a:gd name="T20" fmla="*/ 100 w 192"/>
                <a:gd name="T21" fmla="*/ 174 h 192"/>
                <a:gd name="T22" fmla="*/ 88 w 192"/>
                <a:gd name="T23" fmla="*/ 184 h 192"/>
                <a:gd name="T24" fmla="*/ 73 w 192"/>
                <a:gd name="T25" fmla="*/ 190 h 192"/>
                <a:gd name="T26" fmla="*/ 60 w 192"/>
                <a:gd name="T27" fmla="*/ 192 h 192"/>
                <a:gd name="T28" fmla="*/ 45 w 192"/>
                <a:gd name="T29" fmla="*/ 190 h 192"/>
                <a:gd name="T30" fmla="*/ 30 w 192"/>
                <a:gd name="T31" fmla="*/ 184 h 192"/>
                <a:gd name="T32" fmla="*/ 18 w 192"/>
                <a:gd name="T33" fmla="*/ 174 h 192"/>
                <a:gd name="T34" fmla="*/ 9 w 192"/>
                <a:gd name="T35" fmla="*/ 162 h 192"/>
                <a:gd name="T36" fmla="*/ 2 w 192"/>
                <a:gd name="T37" fmla="*/ 149 h 192"/>
                <a:gd name="T38" fmla="*/ 0 w 192"/>
                <a:gd name="T39" fmla="*/ 134 h 192"/>
                <a:gd name="T40" fmla="*/ 2 w 192"/>
                <a:gd name="T41" fmla="*/ 119 h 192"/>
                <a:gd name="T42" fmla="*/ 9 w 192"/>
                <a:gd name="T43" fmla="*/ 104 h 192"/>
                <a:gd name="T44" fmla="*/ 18 w 192"/>
                <a:gd name="T45" fmla="*/ 92 h 192"/>
                <a:gd name="T46" fmla="*/ 93 w 192"/>
                <a:gd name="T47" fmla="*/ 17 h 192"/>
                <a:gd name="T48" fmla="*/ 105 w 192"/>
                <a:gd name="T49" fmla="*/ 8 h 192"/>
                <a:gd name="T50" fmla="*/ 119 w 192"/>
                <a:gd name="T51" fmla="*/ 2 h 192"/>
                <a:gd name="T52" fmla="*/ 134 w 192"/>
                <a:gd name="T5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92">
                  <a:moveTo>
                    <a:pt x="134" y="0"/>
                  </a:moveTo>
                  <a:lnTo>
                    <a:pt x="148" y="2"/>
                  </a:lnTo>
                  <a:lnTo>
                    <a:pt x="162" y="8"/>
                  </a:lnTo>
                  <a:lnTo>
                    <a:pt x="175" y="17"/>
                  </a:lnTo>
                  <a:lnTo>
                    <a:pt x="184" y="30"/>
                  </a:lnTo>
                  <a:lnTo>
                    <a:pt x="190" y="44"/>
                  </a:lnTo>
                  <a:lnTo>
                    <a:pt x="192" y="58"/>
                  </a:lnTo>
                  <a:lnTo>
                    <a:pt x="190" y="73"/>
                  </a:lnTo>
                  <a:lnTo>
                    <a:pt x="184" y="87"/>
                  </a:lnTo>
                  <a:lnTo>
                    <a:pt x="175" y="99"/>
                  </a:lnTo>
                  <a:lnTo>
                    <a:pt x="100" y="174"/>
                  </a:lnTo>
                  <a:lnTo>
                    <a:pt x="88" y="184"/>
                  </a:lnTo>
                  <a:lnTo>
                    <a:pt x="73" y="190"/>
                  </a:lnTo>
                  <a:lnTo>
                    <a:pt x="60" y="192"/>
                  </a:lnTo>
                  <a:lnTo>
                    <a:pt x="45" y="190"/>
                  </a:lnTo>
                  <a:lnTo>
                    <a:pt x="30" y="184"/>
                  </a:lnTo>
                  <a:lnTo>
                    <a:pt x="18" y="174"/>
                  </a:lnTo>
                  <a:lnTo>
                    <a:pt x="9" y="162"/>
                  </a:lnTo>
                  <a:lnTo>
                    <a:pt x="2" y="149"/>
                  </a:lnTo>
                  <a:lnTo>
                    <a:pt x="0" y="134"/>
                  </a:lnTo>
                  <a:lnTo>
                    <a:pt x="2" y="119"/>
                  </a:lnTo>
                  <a:lnTo>
                    <a:pt x="9" y="104"/>
                  </a:lnTo>
                  <a:lnTo>
                    <a:pt x="18" y="92"/>
                  </a:lnTo>
                  <a:lnTo>
                    <a:pt x="93" y="17"/>
                  </a:lnTo>
                  <a:lnTo>
                    <a:pt x="105" y="8"/>
                  </a:lnTo>
                  <a:lnTo>
                    <a:pt x="119" y="2"/>
                  </a:lnTo>
                  <a:lnTo>
                    <a:pt x="1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557"/>
            <p:cNvSpPr>
              <a:spLocks/>
            </p:cNvSpPr>
            <p:nvPr/>
          </p:nvSpPr>
          <p:spPr bwMode="auto">
            <a:xfrm>
              <a:off x="5518150" y="5486401"/>
              <a:ext cx="34925" cy="19050"/>
            </a:xfrm>
            <a:custGeom>
              <a:avLst/>
              <a:gdLst>
                <a:gd name="T0" fmla="*/ 58 w 222"/>
                <a:gd name="T1" fmla="*/ 0 h 117"/>
                <a:gd name="T2" fmla="*/ 164 w 222"/>
                <a:gd name="T3" fmla="*/ 0 h 117"/>
                <a:gd name="T4" fmla="*/ 182 w 222"/>
                <a:gd name="T5" fmla="*/ 4 h 117"/>
                <a:gd name="T6" fmla="*/ 197 w 222"/>
                <a:gd name="T7" fmla="*/ 12 h 117"/>
                <a:gd name="T8" fmla="*/ 210 w 222"/>
                <a:gd name="T9" fmla="*/ 25 h 117"/>
                <a:gd name="T10" fmla="*/ 219 w 222"/>
                <a:gd name="T11" fmla="*/ 41 h 117"/>
                <a:gd name="T12" fmla="*/ 222 w 222"/>
                <a:gd name="T13" fmla="*/ 59 h 117"/>
                <a:gd name="T14" fmla="*/ 219 w 222"/>
                <a:gd name="T15" fmla="*/ 77 h 117"/>
                <a:gd name="T16" fmla="*/ 210 w 222"/>
                <a:gd name="T17" fmla="*/ 93 h 117"/>
                <a:gd name="T18" fmla="*/ 197 w 222"/>
                <a:gd name="T19" fmla="*/ 105 h 117"/>
                <a:gd name="T20" fmla="*/ 182 w 222"/>
                <a:gd name="T21" fmla="*/ 114 h 117"/>
                <a:gd name="T22" fmla="*/ 164 w 222"/>
                <a:gd name="T23" fmla="*/ 117 h 117"/>
                <a:gd name="T24" fmla="*/ 58 w 222"/>
                <a:gd name="T25" fmla="*/ 117 h 117"/>
                <a:gd name="T26" fmla="*/ 39 w 222"/>
                <a:gd name="T27" fmla="*/ 114 h 117"/>
                <a:gd name="T28" fmla="*/ 23 w 222"/>
                <a:gd name="T29" fmla="*/ 105 h 117"/>
                <a:gd name="T30" fmla="*/ 10 w 222"/>
                <a:gd name="T31" fmla="*/ 93 h 117"/>
                <a:gd name="T32" fmla="*/ 3 w 222"/>
                <a:gd name="T33" fmla="*/ 77 h 117"/>
                <a:gd name="T34" fmla="*/ 0 w 222"/>
                <a:gd name="T35" fmla="*/ 59 h 117"/>
                <a:gd name="T36" fmla="*/ 3 w 222"/>
                <a:gd name="T37" fmla="*/ 41 h 117"/>
                <a:gd name="T38" fmla="*/ 10 w 222"/>
                <a:gd name="T39" fmla="*/ 25 h 117"/>
                <a:gd name="T40" fmla="*/ 23 w 222"/>
                <a:gd name="T41" fmla="*/ 12 h 117"/>
                <a:gd name="T42" fmla="*/ 39 w 222"/>
                <a:gd name="T43" fmla="*/ 4 h 117"/>
                <a:gd name="T44" fmla="*/ 58 w 222"/>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2" h="117">
                  <a:moveTo>
                    <a:pt x="58" y="0"/>
                  </a:moveTo>
                  <a:lnTo>
                    <a:pt x="164" y="0"/>
                  </a:lnTo>
                  <a:lnTo>
                    <a:pt x="182" y="4"/>
                  </a:lnTo>
                  <a:lnTo>
                    <a:pt x="197" y="12"/>
                  </a:lnTo>
                  <a:lnTo>
                    <a:pt x="210" y="25"/>
                  </a:lnTo>
                  <a:lnTo>
                    <a:pt x="219" y="41"/>
                  </a:lnTo>
                  <a:lnTo>
                    <a:pt x="222" y="59"/>
                  </a:lnTo>
                  <a:lnTo>
                    <a:pt x="219" y="77"/>
                  </a:lnTo>
                  <a:lnTo>
                    <a:pt x="210" y="93"/>
                  </a:lnTo>
                  <a:lnTo>
                    <a:pt x="197" y="105"/>
                  </a:lnTo>
                  <a:lnTo>
                    <a:pt x="182" y="114"/>
                  </a:lnTo>
                  <a:lnTo>
                    <a:pt x="164" y="117"/>
                  </a:lnTo>
                  <a:lnTo>
                    <a:pt x="58" y="117"/>
                  </a:lnTo>
                  <a:lnTo>
                    <a:pt x="39" y="114"/>
                  </a:lnTo>
                  <a:lnTo>
                    <a:pt x="23" y="105"/>
                  </a:lnTo>
                  <a:lnTo>
                    <a:pt x="10" y="93"/>
                  </a:lnTo>
                  <a:lnTo>
                    <a:pt x="3" y="77"/>
                  </a:lnTo>
                  <a:lnTo>
                    <a:pt x="0" y="59"/>
                  </a:lnTo>
                  <a:lnTo>
                    <a:pt x="3" y="41"/>
                  </a:lnTo>
                  <a:lnTo>
                    <a:pt x="10" y="25"/>
                  </a:lnTo>
                  <a:lnTo>
                    <a:pt x="23" y="12"/>
                  </a:lnTo>
                  <a:lnTo>
                    <a:pt x="39"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558"/>
            <p:cNvSpPr>
              <a:spLocks/>
            </p:cNvSpPr>
            <p:nvPr/>
          </p:nvSpPr>
          <p:spPr bwMode="auto">
            <a:xfrm>
              <a:off x="5467350" y="5486401"/>
              <a:ext cx="34925" cy="19050"/>
            </a:xfrm>
            <a:custGeom>
              <a:avLst/>
              <a:gdLst>
                <a:gd name="T0" fmla="*/ 59 w 224"/>
                <a:gd name="T1" fmla="*/ 0 h 117"/>
                <a:gd name="T2" fmla="*/ 164 w 224"/>
                <a:gd name="T3" fmla="*/ 0 h 117"/>
                <a:gd name="T4" fmla="*/ 183 w 224"/>
                <a:gd name="T5" fmla="*/ 4 h 117"/>
                <a:gd name="T6" fmla="*/ 199 w 224"/>
                <a:gd name="T7" fmla="*/ 12 h 117"/>
                <a:gd name="T8" fmla="*/ 212 w 224"/>
                <a:gd name="T9" fmla="*/ 25 h 117"/>
                <a:gd name="T10" fmla="*/ 220 w 224"/>
                <a:gd name="T11" fmla="*/ 41 h 117"/>
                <a:gd name="T12" fmla="*/ 224 w 224"/>
                <a:gd name="T13" fmla="*/ 59 h 117"/>
                <a:gd name="T14" fmla="*/ 220 w 224"/>
                <a:gd name="T15" fmla="*/ 77 h 117"/>
                <a:gd name="T16" fmla="*/ 212 w 224"/>
                <a:gd name="T17" fmla="*/ 93 h 117"/>
                <a:gd name="T18" fmla="*/ 199 w 224"/>
                <a:gd name="T19" fmla="*/ 105 h 117"/>
                <a:gd name="T20" fmla="*/ 183 w 224"/>
                <a:gd name="T21" fmla="*/ 114 h 117"/>
                <a:gd name="T22" fmla="*/ 164 w 224"/>
                <a:gd name="T23" fmla="*/ 117 h 117"/>
                <a:gd name="T24" fmla="*/ 59 w 224"/>
                <a:gd name="T25" fmla="*/ 117 h 117"/>
                <a:gd name="T26" fmla="*/ 41 w 224"/>
                <a:gd name="T27" fmla="*/ 114 h 117"/>
                <a:gd name="T28" fmla="*/ 25 w 224"/>
                <a:gd name="T29" fmla="*/ 105 h 117"/>
                <a:gd name="T30" fmla="*/ 12 w 224"/>
                <a:gd name="T31" fmla="*/ 93 h 117"/>
                <a:gd name="T32" fmla="*/ 4 w 224"/>
                <a:gd name="T33" fmla="*/ 77 h 117"/>
                <a:gd name="T34" fmla="*/ 0 w 224"/>
                <a:gd name="T35" fmla="*/ 59 h 117"/>
                <a:gd name="T36" fmla="*/ 4 w 224"/>
                <a:gd name="T37" fmla="*/ 41 h 117"/>
                <a:gd name="T38" fmla="*/ 12 w 224"/>
                <a:gd name="T39" fmla="*/ 25 h 117"/>
                <a:gd name="T40" fmla="*/ 25 w 224"/>
                <a:gd name="T41" fmla="*/ 12 h 117"/>
                <a:gd name="T42" fmla="*/ 41 w 224"/>
                <a:gd name="T43" fmla="*/ 4 h 117"/>
                <a:gd name="T44" fmla="*/ 59 w 224"/>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117">
                  <a:moveTo>
                    <a:pt x="59" y="0"/>
                  </a:moveTo>
                  <a:lnTo>
                    <a:pt x="164" y="0"/>
                  </a:lnTo>
                  <a:lnTo>
                    <a:pt x="183" y="4"/>
                  </a:lnTo>
                  <a:lnTo>
                    <a:pt x="199" y="12"/>
                  </a:lnTo>
                  <a:lnTo>
                    <a:pt x="212" y="25"/>
                  </a:lnTo>
                  <a:lnTo>
                    <a:pt x="220" y="41"/>
                  </a:lnTo>
                  <a:lnTo>
                    <a:pt x="224" y="59"/>
                  </a:lnTo>
                  <a:lnTo>
                    <a:pt x="220" y="77"/>
                  </a:lnTo>
                  <a:lnTo>
                    <a:pt x="212" y="93"/>
                  </a:lnTo>
                  <a:lnTo>
                    <a:pt x="199" y="105"/>
                  </a:lnTo>
                  <a:lnTo>
                    <a:pt x="183" y="114"/>
                  </a:lnTo>
                  <a:lnTo>
                    <a:pt x="164" y="117"/>
                  </a:lnTo>
                  <a:lnTo>
                    <a:pt x="59" y="117"/>
                  </a:lnTo>
                  <a:lnTo>
                    <a:pt x="41" y="114"/>
                  </a:lnTo>
                  <a:lnTo>
                    <a:pt x="25" y="105"/>
                  </a:lnTo>
                  <a:lnTo>
                    <a:pt x="12" y="93"/>
                  </a:lnTo>
                  <a:lnTo>
                    <a:pt x="4" y="77"/>
                  </a:lnTo>
                  <a:lnTo>
                    <a:pt x="0" y="59"/>
                  </a:lnTo>
                  <a:lnTo>
                    <a:pt x="4" y="41"/>
                  </a:lnTo>
                  <a:lnTo>
                    <a:pt x="12" y="25"/>
                  </a:lnTo>
                  <a:lnTo>
                    <a:pt x="25" y="12"/>
                  </a:lnTo>
                  <a:lnTo>
                    <a:pt x="41" y="4"/>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559"/>
            <p:cNvSpPr>
              <a:spLocks/>
            </p:cNvSpPr>
            <p:nvPr/>
          </p:nvSpPr>
          <p:spPr bwMode="auto">
            <a:xfrm>
              <a:off x="5568950" y="5486401"/>
              <a:ext cx="26988" cy="19050"/>
            </a:xfrm>
            <a:custGeom>
              <a:avLst/>
              <a:gdLst>
                <a:gd name="T0" fmla="*/ 58 w 175"/>
                <a:gd name="T1" fmla="*/ 0 h 117"/>
                <a:gd name="T2" fmla="*/ 116 w 175"/>
                <a:gd name="T3" fmla="*/ 0 h 117"/>
                <a:gd name="T4" fmla="*/ 134 w 175"/>
                <a:gd name="T5" fmla="*/ 4 h 117"/>
                <a:gd name="T6" fmla="*/ 151 w 175"/>
                <a:gd name="T7" fmla="*/ 12 h 117"/>
                <a:gd name="T8" fmla="*/ 163 w 175"/>
                <a:gd name="T9" fmla="*/ 25 h 117"/>
                <a:gd name="T10" fmla="*/ 171 w 175"/>
                <a:gd name="T11" fmla="*/ 41 h 117"/>
                <a:gd name="T12" fmla="*/ 175 w 175"/>
                <a:gd name="T13" fmla="*/ 59 h 117"/>
                <a:gd name="T14" fmla="*/ 171 w 175"/>
                <a:gd name="T15" fmla="*/ 77 h 117"/>
                <a:gd name="T16" fmla="*/ 163 w 175"/>
                <a:gd name="T17" fmla="*/ 93 h 117"/>
                <a:gd name="T18" fmla="*/ 151 w 175"/>
                <a:gd name="T19" fmla="*/ 105 h 117"/>
                <a:gd name="T20" fmla="*/ 134 w 175"/>
                <a:gd name="T21" fmla="*/ 114 h 117"/>
                <a:gd name="T22" fmla="*/ 116 w 175"/>
                <a:gd name="T23" fmla="*/ 117 h 117"/>
                <a:gd name="T24" fmla="*/ 58 w 175"/>
                <a:gd name="T25" fmla="*/ 117 h 117"/>
                <a:gd name="T26" fmla="*/ 40 w 175"/>
                <a:gd name="T27" fmla="*/ 114 h 117"/>
                <a:gd name="T28" fmla="*/ 24 w 175"/>
                <a:gd name="T29" fmla="*/ 105 h 117"/>
                <a:gd name="T30" fmla="*/ 12 w 175"/>
                <a:gd name="T31" fmla="*/ 93 h 117"/>
                <a:gd name="T32" fmla="*/ 3 w 175"/>
                <a:gd name="T33" fmla="*/ 77 h 117"/>
                <a:gd name="T34" fmla="*/ 0 w 175"/>
                <a:gd name="T35" fmla="*/ 59 h 117"/>
                <a:gd name="T36" fmla="*/ 3 w 175"/>
                <a:gd name="T37" fmla="*/ 41 h 117"/>
                <a:gd name="T38" fmla="*/ 12 w 175"/>
                <a:gd name="T39" fmla="*/ 25 h 117"/>
                <a:gd name="T40" fmla="*/ 24 w 175"/>
                <a:gd name="T41" fmla="*/ 12 h 117"/>
                <a:gd name="T42" fmla="*/ 40 w 175"/>
                <a:gd name="T43" fmla="*/ 4 h 117"/>
                <a:gd name="T44" fmla="*/ 58 w 175"/>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117">
                  <a:moveTo>
                    <a:pt x="58" y="0"/>
                  </a:moveTo>
                  <a:lnTo>
                    <a:pt x="116" y="0"/>
                  </a:lnTo>
                  <a:lnTo>
                    <a:pt x="134" y="4"/>
                  </a:lnTo>
                  <a:lnTo>
                    <a:pt x="151" y="12"/>
                  </a:lnTo>
                  <a:lnTo>
                    <a:pt x="163" y="25"/>
                  </a:lnTo>
                  <a:lnTo>
                    <a:pt x="171" y="41"/>
                  </a:lnTo>
                  <a:lnTo>
                    <a:pt x="175" y="59"/>
                  </a:lnTo>
                  <a:lnTo>
                    <a:pt x="171" y="77"/>
                  </a:lnTo>
                  <a:lnTo>
                    <a:pt x="163" y="93"/>
                  </a:lnTo>
                  <a:lnTo>
                    <a:pt x="151" y="105"/>
                  </a:lnTo>
                  <a:lnTo>
                    <a:pt x="134" y="114"/>
                  </a:lnTo>
                  <a:lnTo>
                    <a:pt x="116" y="117"/>
                  </a:lnTo>
                  <a:lnTo>
                    <a:pt x="58" y="117"/>
                  </a:lnTo>
                  <a:lnTo>
                    <a:pt x="40" y="114"/>
                  </a:lnTo>
                  <a:lnTo>
                    <a:pt x="24" y="105"/>
                  </a:lnTo>
                  <a:lnTo>
                    <a:pt x="12" y="93"/>
                  </a:lnTo>
                  <a:lnTo>
                    <a:pt x="3" y="77"/>
                  </a:lnTo>
                  <a:lnTo>
                    <a:pt x="0" y="59"/>
                  </a:lnTo>
                  <a:lnTo>
                    <a:pt x="3" y="41"/>
                  </a:lnTo>
                  <a:lnTo>
                    <a:pt x="12" y="25"/>
                  </a:lnTo>
                  <a:lnTo>
                    <a:pt x="24" y="12"/>
                  </a:lnTo>
                  <a:lnTo>
                    <a:pt x="40"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560"/>
            <p:cNvSpPr>
              <a:spLocks/>
            </p:cNvSpPr>
            <p:nvPr/>
          </p:nvSpPr>
          <p:spPr bwMode="auto">
            <a:xfrm>
              <a:off x="5346700" y="5440363"/>
              <a:ext cx="212725" cy="63500"/>
            </a:xfrm>
            <a:custGeom>
              <a:avLst/>
              <a:gdLst>
                <a:gd name="T0" fmla="*/ 407 w 1338"/>
                <a:gd name="T1" fmla="*/ 0 h 394"/>
                <a:gd name="T2" fmla="*/ 1280 w 1338"/>
                <a:gd name="T3" fmla="*/ 0 h 394"/>
                <a:gd name="T4" fmla="*/ 1298 w 1338"/>
                <a:gd name="T5" fmla="*/ 3 h 394"/>
                <a:gd name="T6" fmla="*/ 1315 w 1338"/>
                <a:gd name="T7" fmla="*/ 11 h 394"/>
                <a:gd name="T8" fmla="*/ 1327 w 1338"/>
                <a:gd name="T9" fmla="*/ 24 h 394"/>
                <a:gd name="T10" fmla="*/ 1335 w 1338"/>
                <a:gd name="T11" fmla="*/ 40 h 394"/>
                <a:gd name="T12" fmla="*/ 1338 w 1338"/>
                <a:gd name="T13" fmla="*/ 58 h 394"/>
                <a:gd name="T14" fmla="*/ 1335 w 1338"/>
                <a:gd name="T15" fmla="*/ 76 h 394"/>
                <a:gd name="T16" fmla="*/ 1327 w 1338"/>
                <a:gd name="T17" fmla="*/ 92 h 394"/>
                <a:gd name="T18" fmla="*/ 1315 w 1338"/>
                <a:gd name="T19" fmla="*/ 105 h 394"/>
                <a:gd name="T20" fmla="*/ 1298 w 1338"/>
                <a:gd name="T21" fmla="*/ 113 h 394"/>
                <a:gd name="T22" fmla="*/ 1280 w 1338"/>
                <a:gd name="T23" fmla="*/ 116 h 394"/>
                <a:gd name="T24" fmla="*/ 407 w 1338"/>
                <a:gd name="T25" fmla="*/ 116 h 394"/>
                <a:gd name="T26" fmla="*/ 384 w 1338"/>
                <a:gd name="T27" fmla="*/ 118 h 394"/>
                <a:gd name="T28" fmla="*/ 363 w 1338"/>
                <a:gd name="T29" fmla="*/ 126 h 394"/>
                <a:gd name="T30" fmla="*/ 360 w 1338"/>
                <a:gd name="T31" fmla="*/ 127 h 394"/>
                <a:gd name="T32" fmla="*/ 356 w 1338"/>
                <a:gd name="T33" fmla="*/ 129 h 394"/>
                <a:gd name="T34" fmla="*/ 345 w 1338"/>
                <a:gd name="T35" fmla="*/ 134 h 394"/>
                <a:gd name="T36" fmla="*/ 334 w 1338"/>
                <a:gd name="T37" fmla="*/ 143 h 394"/>
                <a:gd name="T38" fmla="*/ 325 w 1338"/>
                <a:gd name="T39" fmla="*/ 150 h 394"/>
                <a:gd name="T40" fmla="*/ 99 w 1338"/>
                <a:gd name="T41" fmla="*/ 377 h 394"/>
                <a:gd name="T42" fmla="*/ 87 w 1338"/>
                <a:gd name="T43" fmla="*/ 387 h 394"/>
                <a:gd name="T44" fmla="*/ 73 w 1338"/>
                <a:gd name="T45" fmla="*/ 392 h 394"/>
                <a:gd name="T46" fmla="*/ 58 w 1338"/>
                <a:gd name="T47" fmla="*/ 394 h 394"/>
                <a:gd name="T48" fmla="*/ 43 w 1338"/>
                <a:gd name="T49" fmla="*/ 392 h 394"/>
                <a:gd name="T50" fmla="*/ 30 w 1338"/>
                <a:gd name="T51" fmla="*/ 387 h 394"/>
                <a:gd name="T52" fmla="*/ 17 w 1338"/>
                <a:gd name="T53" fmla="*/ 377 h 394"/>
                <a:gd name="T54" fmla="*/ 7 w 1338"/>
                <a:gd name="T55" fmla="*/ 365 h 394"/>
                <a:gd name="T56" fmla="*/ 2 w 1338"/>
                <a:gd name="T57" fmla="*/ 351 h 394"/>
                <a:gd name="T58" fmla="*/ 0 w 1338"/>
                <a:gd name="T59" fmla="*/ 336 h 394"/>
                <a:gd name="T60" fmla="*/ 2 w 1338"/>
                <a:gd name="T61" fmla="*/ 321 h 394"/>
                <a:gd name="T62" fmla="*/ 7 w 1338"/>
                <a:gd name="T63" fmla="*/ 307 h 394"/>
                <a:gd name="T64" fmla="*/ 17 w 1338"/>
                <a:gd name="T65" fmla="*/ 295 h 394"/>
                <a:gd name="T66" fmla="*/ 242 w 1338"/>
                <a:gd name="T67" fmla="*/ 69 h 394"/>
                <a:gd name="T68" fmla="*/ 259 w 1338"/>
                <a:gd name="T69" fmla="*/ 53 h 394"/>
                <a:gd name="T70" fmla="*/ 278 w 1338"/>
                <a:gd name="T71" fmla="*/ 39 h 394"/>
                <a:gd name="T72" fmla="*/ 286 w 1338"/>
                <a:gd name="T73" fmla="*/ 35 h 394"/>
                <a:gd name="T74" fmla="*/ 293 w 1338"/>
                <a:gd name="T75" fmla="*/ 30 h 394"/>
                <a:gd name="T76" fmla="*/ 298 w 1338"/>
                <a:gd name="T77" fmla="*/ 27 h 394"/>
                <a:gd name="T78" fmla="*/ 318 w 1338"/>
                <a:gd name="T79" fmla="*/ 18 h 394"/>
                <a:gd name="T80" fmla="*/ 337 w 1338"/>
                <a:gd name="T81" fmla="*/ 11 h 394"/>
                <a:gd name="T82" fmla="*/ 345 w 1338"/>
                <a:gd name="T83" fmla="*/ 9 h 394"/>
                <a:gd name="T84" fmla="*/ 353 w 1338"/>
                <a:gd name="T85" fmla="*/ 6 h 394"/>
                <a:gd name="T86" fmla="*/ 362 w 1338"/>
                <a:gd name="T87" fmla="*/ 4 h 394"/>
                <a:gd name="T88" fmla="*/ 385 w 1338"/>
                <a:gd name="T89" fmla="*/ 1 h 394"/>
                <a:gd name="T90" fmla="*/ 407 w 1338"/>
                <a:gd name="T91"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38" h="394">
                  <a:moveTo>
                    <a:pt x="407" y="0"/>
                  </a:moveTo>
                  <a:lnTo>
                    <a:pt x="1280" y="0"/>
                  </a:lnTo>
                  <a:lnTo>
                    <a:pt x="1298" y="3"/>
                  </a:lnTo>
                  <a:lnTo>
                    <a:pt x="1315" y="11"/>
                  </a:lnTo>
                  <a:lnTo>
                    <a:pt x="1327" y="24"/>
                  </a:lnTo>
                  <a:lnTo>
                    <a:pt x="1335" y="40"/>
                  </a:lnTo>
                  <a:lnTo>
                    <a:pt x="1338" y="58"/>
                  </a:lnTo>
                  <a:lnTo>
                    <a:pt x="1335" y="76"/>
                  </a:lnTo>
                  <a:lnTo>
                    <a:pt x="1327" y="92"/>
                  </a:lnTo>
                  <a:lnTo>
                    <a:pt x="1315" y="105"/>
                  </a:lnTo>
                  <a:lnTo>
                    <a:pt x="1298" y="113"/>
                  </a:lnTo>
                  <a:lnTo>
                    <a:pt x="1280" y="116"/>
                  </a:lnTo>
                  <a:lnTo>
                    <a:pt x="407" y="116"/>
                  </a:lnTo>
                  <a:lnTo>
                    <a:pt x="384" y="118"/>
                  </a:lnTo>
                  <a:lnTo>
                    <a:pt x="363" y="126"/>
                  </a:lnTo>
                  <a:lnTo>
                    <a:pt x="360" y="127"/>
                  </a:lnTo>
                  <a:lnTo>
                    <a:pt x="356" y="129"/>
                  </a:lnTo>
                  <a:lnTo>
                    <a:pt x="345" y="134"/>
                  </a:lnTo>
                  <a:lnTo>
                    <a:pt x="334" y="143"/>
                  </a:lnTo>
                  <a:lnTo>
                    <a:pt x="325" y="150"/>
                  </a:lnTo>
                  <a:lnTo>
                    <a:pt x="99" y="377"/>
                  </a:lnTo>
                  <a:lnTo>
                    <a:pt x="87" y="387"/>
                  </a:lnTo>
                  <a:lnTo>
                    <a:pt x="73" y="392"/>
                  </a:lnTo>
                  <a:lnTo>
                    <a:pt x="58" y="394"/>
                  </a:lnTo>
                  <a:lnTo>
                    <a:pt x="43" y="392"/>
                  </a:lnTo>
                  <a:lnTo>
                    <a:pt x="30" y="387"/>
                  </a:lnTo>
                  <a:lnTo>
                    <a:pt x="17" y="377"/>
                  </a:lnTo>
                  <a:lnTo>
                    <a:pt x="7" y="365"/>
                  </a:lnTo>
                  <a:lnTo>
                    <a:pt x="2" y="351"/>
                  </a:lnTo>
                  <a:lnTo>
                    <a:pt x="0" y="336"/>
                  </a:lnTo>
                  <a:lnTo>
                    <a:pt x="2" y="321"/>
                  </a:lnTo>
                  <a:lnTo>
                    <a:pt x="7" y="307"/>
                  </a:lnTo>
                  <a:lnTo>
                    <a:pt x="17" y="295"/>
                  </a:lnTo>
                  <a:lnTo>
                    <a:pt x="242" y="69"/>
                  </a:lnTo>
                  <a:lnTo>
                    <a:pt x="259" y="53"/>
                  </a:lnTo>
                  <a:lnTo>
                    <a:pt x="278" y="39"/>
                  </a:lnTo>
                  <a:lnTo>
                    <a:pt x="286" y="35"/>
                  </a:lnTo>
                  <a:lnTo>
                    <a:pt x="293" y="30"/>
                  </a:lnTo>
                  <a:lnTo>
                    <a:pt x="298" y="27"/>
                  </a:lnTo>
                  <a:lnTo>
                    <a:pt x="318" y="18"/>
                  </a:lnTo>
                  <a:lnTo>
                    <a:pt x="337" y="11"/>
                  </a:lnTo>
                  <a:lnTo>
                    <a:pt x="345" y="9"/>
                  </a:lnTo>
                  <a:lnTo>
                    <a:pt x="353" y="6"/>
                  </a:lnTo>
                  <a:lnTo>
                    <a:pt x="362" y="4"/>
                  </a:lnTo>
                  <a:lnTo>
                    <a:pt x="385" y="1"/>
                  </a:lnTo>
                  <a:lnTo>
                    <a:pt x="4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561"/>
            <p:cNvSpPr>
              <a:spLocks/>
            </p:cNvSpPr>
            <p:nvPr/>
          </p:nvSpPr>
          <p:spPr bwMode="auto">
            <a:xfrm>
              <a:off x="5875338" y="5430838"/>
              <a:ext cx="25400" cy="25400"/>
            </a:xfrm>
            <a:custGeom>
              <a:avLst/>
              <a:gdLst>
                <a:gd name="T0" fmla="*/ 100 w 158"/>
                <a:gd name="T1" fmla="*/ 0 h 158"/>
                <a:gd name="T2" fmla="*/ 115 w 158"/>
                <a:gd name="T3" fmla="*/ 2 h 158"/>
                <a:gd name="T4" fmla="*/ 128 w 158"/>
                <a:gd name="T5" fmla="*/ 8 h 158"/>
                <a:gd name="T6" fmla="*/ 141 w 158"/>
                <a:gd name="T7" fmla="*/ 17 h 158"/>
                <a:gd name="T8" fmla="*/ 151 w 158"/>
                <a:gd name="T9" fmla="*/ 30 h 158"/>
                <a:gd name="T10" fmla="*/ 156 w 158"/>
                <a:gd name="T11" fmla="*/ 44 h 158"/>
                <a:gd name="T12" fmla="*/ 158 w 158"/>
                <a:gd name="T13" fmla="*/ 59 h 158"/>
                <a:gd name="T14" fmla="*/ 156 w 158"/>
                <a:gd name="T15" fmla="*/ 74 h 158"/>
                <a:gd name="T16" fmla="*/ 151 w 158"/>
                <a:gd name="T17" fmla="*/ 87 h 158"/>
                <a:gd name="T18" fmla="*/ 141 w 158"/>
                <a:gd name="T19" fmla="*/ 100 h 158"/>
                <a:gd name="T20" fmla="*/ 100 w 158"/>
                <a:gd name="T21" fmla="*/ 141 h 158"/>
                <a:gd name="T22" fmla="*/ 87 w 158"/>
                <a:gd name="T23" fmla="*/ 151 h 158"/>
                <a:gd name="T24" fmla="*/ 73 w 158"/>
                <a:gd name="T25" fmla="*/ 156 h 158"/>
                <a:gd name="T26" fmla="*/ 59 w 158"/>
                <a:gd name="T27" fmla="*/ 158 h 158"/>
                <a:gd name="T28" fmla="*/ 44 w 158"/>
                <a:gd name="T29" fmla="*/ 156 h 158"/>
                <a:gd name="T30" fmla="*/ 30 w 158"/>
                <a:gd name="T31" fmla="*/ 151 h 158"/>
                <a:gd name="T32" fmla="*/ 17 w 158"/>
                <a:gd name="T33" fmla="*/ 141 h 158"/>
                <a:gd name="T34" fmla="*/ 8 w 158"/>
                <a:gd name="T35" fmla="*/ 129 h 158"/>
                <a:gd name="T36" fmla="*/ 3 w 158"/>
                <a:gd name="T37" fmla="*/ 115 h 158"/>
                <a:gd name="T38" fmla="*/ 0 w 158"/>
                <a:gd name="T39" fmla="*/ 100 h 158"/>
                <a:gd name="T40" fmla="*/ 3 w 158"/>
                <a:gd name="T41" fmla="*/ 85 h 158"/>
                <a:gd name="T42" fmla="*/ 8 w 158"/>
                <a:gd name="T43" fmla="*/ 71 h 158"/>
                <a:gd name="T44" fmla="*/ 17 w 158"/>
                <a:gd name="T45" fmla="*/ 59 h 158"/>
                <a:gd name="T46" fmla="*/ 59 w 158"/>
                <a:gd name="T47" fmla="*/ 17 h 158"/>
                <a:gd name="T48" fmla="*/ 71 w 158"/>
                <a:gd name="T49" fmla="*/ 8 h 158"/>
                <a:gd name="T50" fmla="*/ 85 w 158"/>
                <a:gd name="T51" fmla="*/ 2 h 158"/>
                <a:gd name="T52" fmla="*/ 100 w 158"/>
                <a:gd name="T5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158">
                  <a:moveTo>
                    <a:pt x="100" y="0"/>
                  </a:moveTo>
                  <a:lnTo>
                    <a:pt x="115" y="2"/>
                  </a:lnTo>
                  <a:lnTo>
                    <a:pt x="128" y="8"/>
                  </a:lnTo>
                  <a:lnTo>
                    <a:pt x="141" y="17"/>
                  </a:lnTo>
                  <a:lnTo>
                    <a:pt x="151" y="30"/>
                  </a:lnTo>
                  <a:lnTo>
                    <a:pt x="156" y="44"/>
                  </a:lnTo>
                  <a:lnTo>
                    <a:pt x="158" y="59"/>
                  </a:lnTo>
                  <a:lnTo>
                    <a:pt x="156" y="74"/>
                  </a:lnTo>
                  <a:lnTo>
                    <a:pt x="151" y="87"/>
                  </a:lnTo>
                  <a:lnTo>
                    <a:pt x="141" y="100"/>
                  </a:lnTo>
                  <a:lnTo>
                    <a:pt x="100" y="141"/>
                  </a:lnTo>
                  <a:lnTo>
                    <a:pt x="87" y="151"/>
                  </a:lnTo>
                  <a:lnTo>
                    <a:pt x="73" y="156"/>
                  </a:lnTo>
                  <a:lnTo>
                    <a:pt x="59" y="158"/>
                  </a:lnTo>
                  <a:lnTo>
                    <a:pt x="44" y="156"/>
                  </a:lnTo>
                  <a:lnTo>
                    <a:pt x="30" y="151"/>
                  </a:lnTo>
                  <a:lnTo>
                    <a:pt x="17" y="141"/>
                  </a:lnTo>
                  <a:lnTo>
                    <a:pt x="8" y="129"/>
                  </a:lnTo>
                  <a:lnTo>
                    <a:pt x="3" y="115"/>
                  </a:lnTo>
                  <a:lnTo>
                    <a:pt x="0" y="100"/>
                  </a:lnTo>
                  <a:lnTo>
                    <a:pt x="3" y="85"/>
                  </a:lnTo>
                  <a:lnTo>
                    <a:pt x="8" y="71"/>
                  </a:lnTo>
                  <a:lnTo>
                    <a:pt x="17" y="59"/>
                  </a:lnTo>
                  <a:lnTo>
                    <a:pt x="59" y="17"/>
                  </a:lnTo>
                  <a:lnTo>
                    <a:pt x="71" y="8"/>
                  </a:lnTo>
                  <a:lnTo>
                    <a:pt x="85" y="2"/>
                  </a:lnTo>
                  <a:lnTo>
                    <a:pt x="10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562"/>
            <p:cNvSpPr>
              <a:spLocks/>
            </p:cNvSpPr>
            <p:nvPr/>
          </p:nvSpPr>
          <p:spPr bwMode="auto">
            <a:xfrm>
              <a:off x="5834063" y="5465763"/>
              <a:ext cx="31750" cy="33338"/>
            </a:xfrm>
            <a:custGeom>
              <a:avLst/>
              <a:gdLst>
                <a:gd name="T0" fmla="*/ 146 w 204"/>
                <a:gd name="T1" fmla="*/ 0 h 204"/>
                <a:gd name="T2" fmla="*/ 161 w 204"/>
                <a:gd name="T3" fmla="*/ 2 h 204"/>
                <a:gd name="T4" fmla="*/ 175 w 204"/>
                <a:gd name="T5" fmla="*/ 7 h 204"/>
                <a:gd name="T6" fmla="*/ 187 w 204"/>
                <a:gd name="T7" fmla="*/ 17 h 204"/>
                <a:gd name="T8" fmla="*/ 197 w 204"/>
                <a:gd name="T9" fmla="*/ 29 h 204"/>
                <a:gd name="T10" fmla="*/ 202 w 204"/>
                <a:gd name="T11" fmla="*/ 43 h 204"/>
                <a:gd name="T12" fmla="*/ 204 w 204"/>
                <a:gd name="T13" fmla="*/ 58 h 204"/>
                <a:gd name="T14" fmla="*/ 202 w 204"/>
                <a:gd name="T15" fmla="*/ 73 h 204"/>
                <a:gd name="T16" fmla="*/ 197 w 204"/>
                <a:gd name="T17" fmla="*/ 87 h 204"/>
                <a:gd name="T18" fmla="*/ 187 w 204"/>
                <a:gd name="T19" fmla="*/ 99 h 204"/>
                <a:gd name="T20" fmla="*/ 99 w 204"/>
                <a:gd name="T21" fmla="*/ 187 h 204"/>
                <a:gd name="T22" fmla="*/ 87 w 204"/>
                <a:gd name="T23" fmla="*/ 197 h 204"/>
                <a:gd name="T24" fmla="*/ 73 w 204"/>
                <a:gd name="T25" fmla="*/ 202 h 204"/>
                <a:gd name="T26" fmla="*/ 58 w 204"/>
                <a:gd name="T27" fmla="*/ 204 h 204"/>
                <a:gd name="T28" fmla="*/ 43 w 204"/>
                <a:gd name="T29" fmla="*/ 202 h 204"/>
                <a:gd name="T30" fmla="*/ 30 w 204"/>
                <a:gd name="T31" fmla="*/ 197 h 204"/>
                <a:gd name="T32" fmla="*/ 17 w 204"/>
                <a:gd name="T33" fmla="*/ 187 h 204"/>
                <a:gd name="T34" fmla="*/ 7 w 204"/>
                <a:gd name="T35" fmla="*/ 175 h 204"/>
                <a:gd name="T36" fmla="*/ 2 w 204"/>
                <a:gd name="T37" fmla="*/ 161 h 204"/>
                <a:gd name="T38" fmla="*/ 0 w 204"/>
                <a:gd name="T39" fmla="*/ 146 h 204"/>
                <a:gd name="T40" fmla="*/ 2 w 204"/>
                <a:gd name="T41" fmla="*/ 131 h 204"/>
                <a:gd name="T42" fmla="*/ 7 w 204"/>
                <a:gd name="T43" fmla="*/ 117 h 204"/>
                <a:gd name="T44" fmla="*/ 17 w 204"/>
                <a:gd name="T45" fmla="*/ 105 h 204"/>
                <a:gd name="T46" fmla="*/ 105 w 204"/>
                <a:gd name="T47" fmla="*/ 17 h 204"/>
                <a:gd name="T48" fmla="*/ 117 w 204"/>
                <a:gd name="T49" fmla="*/ 7 h 204"/>
                <a:gd name="T50" fmla="*/ 131 w 204"/>
                <a:gd name="T51" fmla="*/ 2 h 204"/>
                <a:gd name="T52" fmla="*/ 146 w 204"/>
                <a:gd name="T53"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04">
                  <a:moveTo>
                    <a:pt x="146" y="0"/>
                  </a:moveTo>
                  <a:lnTo>
                    <a:pt x="161" y="2"/>
                  </a:lnTo>
                  <a:lnTo>
                    <a:pt x="175" y="7"/>
                  </a:lnTo>
                  <a:lnTo>
                    <a:pt x="187" y="17"/>
                  </a:lnTo>
                  <a:lnTo>
                    <a:pt x="197" y="29"/>
                  </a:lnTo>
                  <a:lnTo>
                    <a:pt x="202" y="43"/>
                  </a:lnTo>
                  <a:lnTo>
                    <a:pt x="204" y="58"/>
                  </a:lnTo>
                  <a:lnTo>
                    <a:pt x="202" y="73"/>
                  </a:lnTo>
                  <a:lnTo>
                    <a:pt x="197" y="87"/>
                  </a:lnTo>
                  <a:lnTo>
                    <a:pt x="187" y="99"/>
                  </a:lnTo>
                  <a:lnTo>
                    <a:pt x="99" y="187"/>
                  </a:lnTo>
                  <a:lnTo>
                    <a:pt x="87" y="197"/>
                  </a:lnTo>
                  <a:lnTo>
                    <a:pt x="73" y="202"/>
                  </a:lnTo>
                  <a:lnTo>
                    <a:pt x="58" y="204"/>
                  </a:lnTo>
                  <a:lnTo>
                    <a:pt x="43" y="202"/>
                  </a:lnTo>
                  <a:lnTo>
                    <a:pt x="30" y="197"/>
                  </a:lnTo>
                  <a:lnTo>
                    <a:pt x="17" y="187"/>
                  </a:lnTo>
                  <a:lnTo>
                    <a:pt x="7" y="175"/>
                  </a:lnTo>
                  <a:lnTo>
                    <a:pt x="2" y="161"/>
                  </a:lnTo>
                  <a:lnTo>
                    <a:pt x="0" y="146"/>
                  </a:lnTo>
                  <a:lnTo>
                    <a:pt x="2" y="131"/>
                  </a:lnTo>
                  <a:lnTo>
                    <a:pt x="7" y="117"/>
                  </a:lnTo>
                  <a:lnTo>
                    <a:pt x="17" y="105"/>
                  </a:lnTo>
                  <a:lnTo>
                    <a:pt x="105" y="17"/>
                  </a:lnTo>
                  <a:lnTo>
                    <a:pt x="117" y="7"/>
                  </a:lnTo>
                  <a:lnTo>
                    <a:pt x="131" y="2"/>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563"/>
            <p:cNvSpPr>
              <a:spLocks/>
            </p:cNvSpPr>
            <p:nvPr/>
          </p:nvSpPr>
          <p:spPr bwMode="auto">
            <a:xfrm>
              <a:off x="5776913" y="5486401"/>
              <a:ext cx="39688" cy="19050"/>
            </a:xfrm>
            <a:custGeom>
              <a:avLst/>
              <a:gdLst>
                <a:gd name="T0" fmla="*/ 58 w 241"/>
                <a:gd name="T1" fmla="*/ 0 h 117"/>
                <a:gd name="T2" fmla="*/ 183 w 241"/>
                <a:gd name="T3" fmla="*/ 0 h 117"/>
                <a:gd name="T4" fmla="*/ 201 w 241"/>
                <a:gd name="T5" fmla="*/ 4 h 117"/>
                <a:gd name="T6" fmla="*/ 217 w 241"/>
                <a:gd name="T7" fmla="*/ 12 h 117"/>
                <a:gd name="T8" fmla="*/ 229 w 241"/>
                <a:gd name="T9" fmla="*/ 25 h 117"/>
                <a:gd name="T10" fmla="*/ 238 w 241"/>
                <a:gd name="T11" fmla="*/ 41 h 117"/>
                <a:gd name="T12" fmla="*/ 241 w 241"/>
                <a:gd name="T13" fmla="*/ 59 h 117"/>
                <a:gd name="T14" fmla="*/ 238 w 241"/>
                <a:gd name="T15" fmla="*/ 77 h 117"/>
                <a:gd name="T16" fmla="*/ 229 w 241"/>
                <a:gd name="T17" fmla="*/ 93 h 117"/>
                <a:gd name="T18" fmla="*/ 217 w 241"/>
                <a:gd name="T19" fmla="*/ 105 h 117"/>
                <a:gd name="T20" fmla="*/ 201 w 241"/>
                <a:gd name="T21" fmla="*/ 114 h 117"/>
                <a:gd name="T22" fmla="*/ 183 w 241"/>
                <a:gd name="T23" fmla="*/ 117 h 117"/>
                <a:gd name="T24" fmla="*/ 58 w 241"/>
                <a:gd name="T25" fmla="*/ 117 h 117"/>
                <a:gd name="T26" fmla="*/ 40 w 241"/>
                <a:gd name="T27" fmla="*/ 114 h 117"/>
                <a:gd name="T28" fmla="*/ 24 w 241"/>
                <a:gd name="T29" fmla="*/ 105 h 117"/>
                <a:gd name="T30" fmla="*/ 11 w 241"/>
                <a:gd name="T31" fmla="*/ 93 h 117"/>
                <a:gd name="T32" fmla="*/ 3 w 241"/>
                <a:gd name="T33" fmla="*/ 77 h 117"/>
                <a:gd name="T34" fmla="*/ 0 w 241"/>
                <a:gd name="T35" fmla="*/ 59 h 117"/>
                <a:gd name="T36" fmla="*/ 3 w 241"/>
                <a:gd name="T37" fmla="*/ 41 h 117"/>
                <a:gd name="T38" fmla="*/ 11 w 241"/>
                <a:gd name="T39" fmla="*/ 25 h 117"/>
                <a:gd name="T40" fmla="*/ 24 w 241"/>
                <a:gd name="T41" fmla="*/ 12 h 117"/>
                <a:gd name="T42" fmla="*/ 40 w 241"/>
                <a:gd name="T43" fmla="*/ 4 h 117"/>
                <a:gd name="T44" fmla="*/ 58 w 241"/>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117">
                  <a:moveTo>
                    <a:pt x="58" y="0"/>
                  </a:moveTo>
                  <a:lnTo>
                    <a:pt x="183" y="0"/>
                  </a:lnTo>
                  <a:lnTo>
                    <a:pt x="201" y="4"/>
                  </a:lnTo>
                  <a:lnTo>
                    <a:pt x="217" y="12"/>
                  </a:lnTo>
                  <a:lnTo>
                    <a:pt x="229" y="25"/>
                  </a:lnTo>
                  <a:lnTo>
                    <a:pt x="238" y="41"/>
                  </a:lnTo>
                  <a:lnTo>
                    <a:pt x="241" y="59"/>
                  </a:lnTo>
                  <a:lnTo>
                    <a:pt x="238" y="77"/>
                  </a:lnTo>
                  <a:lnTo>
                    <a:pt x="229" y="93"/>
                  </a:lnTo>
                  <a:lnTo>
                    <a:pt x="217" y="105"/>
                  </a:lnTo>
                  <a:lnTo>
                    <a:pt x="201" y="114"/>
                  </a:lnTo>
                  <a:lnTo>
                    <a:pt x="183" y="117"/>
                  </a:lnTo>
                  <a:lnTo>
                    <a:pt x="58" y="117"/>
                  </a:lnTo>
                  <a:lnTo>
                    <a:pt x="40" y="114"/>
                  </a:lnTo>
                  <a:lnTo>
                    <a:pt x="24" y="105"/>
                  </a:lnTo>
                  <a:lnTo>
                    <a:pt x="11" y="93"/>
                  </a:lnTo>
                  <a:lnTo>
                    <a:pt x="3" y="77"/>
                  </a:lnTo>
                  <a:lnTo>
                    <a:pt x="0" y="59"/>
                  </a:lnTo>
                  <a:lnTo>
                    <a:pt x="3" y="41"/>
                  </a:lnTo>
                  <a:lnTo>
                    <a:pt x="11" y="25"/>
                  </a:lnTo>
                  <a:lnTo>
                    <a:pt x="24" y="12"/>
                  </a:lnTo>
                  <a:lnTo>
                    <a:pt x="40"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564"/>
            <p:cNvSpPr>
              <a:spLocks/>
            </p:cNvSpPr>
            <p:nvPr/>
          </p:nvSpPr>
          <p:spPr bwMode="auto">
            <a:xfrm>
              <a:off x="5718175" y="5486401"/>
              <a:ext cx="38100" cy="19050"/>
            </a:xfrm>
            <a:custGeom>
              <a:avLst/>
              <a:gdLst>
                <a:gd name="T0" fmla="*/ 58 w 240"/>
                <a:gd name="T1" fmla="*/ 0 h 117"/>
                <a:gd name="T2" fmla="*/ 181 w 240"/>
                <a:gd name="T3" fmla="*/ 0 h 117"/>
                <a:gd name="T4" fmla="*/ 200 w 240"/>
                <a:gd name="T5" fmla="*/ 4 h 117"/>
                <a:gd name="T6" fmla="*/ 216 w 240"/>
                <a:gd name="T7" fmla="*/ 12 h 117"/>
                <a:gd name="T8" fmla="*/ 229 w 240"/>
                <a:gd name="T9" fmla="*/ 25 h 117"/>
                <a:gd name="T10" fmla="*/ 236 w 240"/>
                <a:gd name="T11" fmla="*/ 41 h 117"/>
                <a:gd name="T12" fmla="*/ 240 w 240"/>
                <a:gd name="T13" fmla="*/ 59 h 117"/>
                <a:gd name="T14" fmla="*/ 236 w 240"/>
                <a:gd name="T15" fmla="*/ 77 h 117"/>
                <a:gd name="T16" fmla="*/ 229 w 240"/>
                <a:gd name="T17" fmla="*/ 93 h 117"/>
                <a:gd name="T18" fmla="*/ 216 w 240"/>
                <a:gd name="T19" fmla="*/ 105 h 117"/>
                <a:gd name="T20" fmla="*/ 200 w 240"/>
                <a:gd name="T21" fmla="*/ 114 h 117"/>
                <a:gd name="T22" fmla="*/ 181 w 240"/>
                <a:gd name="T23" fmla="*/ 117 h 117"/>
                <a:gd name="T24" fmla="*/ 58 w 240"/>
                <a:gd name="T25" fmla="*/ 117 h 117"/>
                <a:gd name="T26" fmla="*/ 39 w 240"/>
                <a:gd name="T27" fmla="*/ 114 h 117"/>
                <a:gd name="T28" fmla="*/ 23 w 240"/>
                <a:gd name="T29" fmla="*/ 105 h 117"/>
                <a:gd name="T30" fmla="*/ 11 w 240"/>
                <a:gd name="T31" fmla="*/ 93 h 117"/>
                <a:gd name="T32" fmla="*/ 3 w 240"/>
                <a:gd name="T33" fmla="*/ 77 h 117"/>
                <a:gd name="T34" fmla="*/ 0 w 240"/>
                <a:gd name="T35" fmla="*/ 59 h 117"/>
                <a:gd name="T36" fmla="*/ 3 w 240"/>
                <a:gd name="T37" fmla="*/ 41 h 117"/>
                <a:gd name="T38" fmla="*/ 11 w 240"/>
                <a:gd name="T39" fmla="*/ 25 h 117"/>
                <a:gd name="T40" fmla="*/ 23 w 240"/>
                <a:gd name="T41" fmla="*/ 12 h 117"/>
                <a:gd name="T42" fmla="*/ 39 w 240"/>
                <a:gd name="T43" fmla="*/ 4 h 117"/>
                <a:gd name="T44" fmla="*/ 58 w 240"/>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0" h="117">
                  <a:moveTo>
                    <a:pt x="58" y="0"/>
                  </a:moveTo>
                  <a:lnTo>
                    <a:pt x="181" y="0"/>
                  </a:lnTo>
                  <a:lnTo>
                    <a:pt x="200" y="4"/>
                  </a:lnTo>
                  <a:lnTo>
                    <a:pt x="216" y="12"/>
                  </a:lnTo>
                  <a:lnTo>
                    <a:pt x="229" y="25"/>
                  </a:lnTo>
                  <a:lnTo>
                    <a:pt x="236" y="41"/>
                  </a:lnTo>
                  <a:lnTo>
                    <a:pt x="240" y="59"/>
                  </a:lnTo>
                  <a:lnTo>
                    <a:pt x="236" y="77"/>
                  </a:lnTo>
                  <a:lnTo>
                    <a:pt x="229" y="93"/>
                  </a:lnTo>
                  <a:lnTo>
                    <a:pt x="216" y="105"/>
                  </a:lnTo>
                  <a:lnTo>
                    <a:pt x="200" y="114"/>
                  </a:lnTo>
                  <a:lnTo>
                    <a:pt x="181" y="117"/>
                  </a:lnTo>
                  <a:lnTo>
                    <a:pt x="58" y="117"/>
                  </a:lnTo>
                  <a:lnTo>
                    <a:pt x="39" y="114"/>
                  </a:lnTo>
                  <a:lnTo>
                    <a:pt x="23" y="105"/>
                  </a:lnTo>
                  <a:lnTo>
                    <a:pt x="11" y="93"/>
                  </a:lnTo>
                  <a:lnTo>
                    <a:pt x="3" y="77"/>
                  </a:lnTo>
                  <a:lnTo>
                    <a:pt x="0" y="59"/>
                  </a:lnTo>
                  <a:lnTo>
                    <a:pt x="3" y="41"/>
                  </a:lnTo>
                  <a:lnTo>
                    <a:pt x="11" y="25"/>
                  </a:lnTo>
                  <a:lnTo>
                    <a:pt x="23" y="12"/>
                  </a:lnTo>
                  <a:lnTo>
                    <a:pt x="39"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565"/>
            <p:cNvSpPr>
              <a:spLocks/>
            </p:cNvSpPr>
            <p:nvPr/>
          </p:nvSpPr>
          <p:spPr bwMode="auto">
            <a:xfrm>
              <a:off x="5670550" y="5486401"/>
              <a:ext cx="26988" cy="19050"/>
            </a:xfrm>
            <a:custGeom>
              <a:avLst/>
              <a:gdLst>
                <a:gd name="T0" fmla="*/ 58 w 174"/>
                <a:gd name="T1" fmla="*/ 0 h 117"/>
                <a:gd name="T2" fmla="*/ 116 w 174"/>
                <a:gd name="T3" fmla="*/ 0 h 117"/>
                <a:gd name="T4" fmla="*/ 134 w 174"/>
                <a:gd name="T5" fmla="*/ 4 h 117"/>
                <a:gd name="T6" fmla="*/ 151 w 174"/>
                <a:gd name="T7" fmla="*/ 12 h 117"/>
                <a:gd name="T8" fmla="*/ 164 w 174"/>
                <a:gd name="T9" fmla="*/ 25 h 117"/>
                <a:gd name="T10" fmla="*/ 171 w 174"/>
                <a:gd name="T11" fmla="*/ 41 h 117"/>
                <a:gd name="T12" fmla="*/ 174 w 174"/>
                <a:gd name="T13" fmla="*/ 59 h 117"/>
                <a:gd name="T14" fmla="*/ 171 w 174"/>
                <a:gd name="T15" fmla="*/ 77 h 117"/>
                <a:gd name="T16" fmla="*/ 164 w 174"/>
                <a:gd name="T17" fmla="*/ 93 h 117"/>
                <a:gd name="T18" fmla="*/ 151 w 174"/>
                <a:gd name="T19" fmla="*/ 105 h 117"/>
                <a:gd name="T20" fmla="*/ 134 w 174"/>
                <a:gd name="T21" fmla="*/ 114 h 117"/>
                <a:gd name="T22" fmla="*/ 116 w 174"/>
                <a:gd name="T23" fmla="*/ 117 h 117"/>
                <a:gd name="T24" fmla="*/ 58 w 174"/>
                <a:gd name="T25" fmla="*/ 117 h 117"/>
                <a:gd name="T26" fmla="*/ 40 w 174"/>
                <a:gd name="T27" fmla="*/ 114 h 117"/>
                <a:gd name="T28" fmla="*/ 24 w 174"/>
                <a:gd name="T29" fmla="*/ 105 h 117"/>
                <a:gd name="T30" fmla="*/ 11 w 174"/>
                <a:gd name="T31" fmla="*/ 93 h 117"/>
                <a:gd name="T32" fmla="*/ 3 w 174"/>
                <a:gd name="T33" fmla="*/ 77 h 117"/>
                <a:gd name="T34" fmla="*/ 0 w 174"/>
                <a:gd name="T35" fmla="*/ 59 h 117"/>
                <a:gd name="T36" fmla="*/ 3 w 174"/>
                <a:gd name="T37" fmla="*/ 41 h 117"/>
                <a:gd name="T38" fmla="*/ 11 w 174"/>
                <a:gd name="T39" fmla="*/ 25 h 117"/>
                <a:gd name="T40" fmla="*/ 24 w 174"/>
                <a:gd name="T41" fmla="*/ 12 h 117"/>
                <a:gd name="T42" fmla="*/ 40 w 174"/>
                <a:gd name="T43" fmla="*/ 4 h 117"/>
                <a:gd name="T44" fmla="*/ 58 w 174"/>
                <a:gd name="T4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17">
                  <a:moveTo>
                    <a:pt x="58" y="0"/>
                  </a:moveTo>
                  <a:lnTo>
                    <a:pt x="116" y="0"/>
                  </a:lnTo>
                  <a:lnTo>
                    <a:pt x="134" y="4"/>
                  </a:lnTo>
                  <a:lnTo>
                    <a:pt x="151" y="12"/>
                  </a:lnTo>
                  <a:lnTo>
                    <a:pt x="164" y="25"/>
                  </a:lnTo>
                  <a:lnTo>
                    <a:pt x="171" y="41"/>
                  </a:lnTo>
                  <a:lnTo>
                    <a:pt x="174" y="59"/>
                  </a:lnTo>
                  <a:lnTo>
                    <a:pt x="171" y="77"/>
                  </a:lnTo>
                  <a:lnTo>
                    <a:pt x="164" y="93"/>
                  </a:lnTo>
                  <a:lnTo>
                    <a:pt x="151" y="105"/>
                  </a:lnTo>
                  <a:lnTo>
                    <a:pt x="134" y="114"/>
                  </a:lnTo>
                  <a:lnTo>
                    <a:pt x="116" y="117"/>
                  </a:lnTo>
                  <a:lnTo>
                    <a:pt x="58" y="117"/>
                  </a:lnTo>
                  <a:lnTo>
                    <a:pt x="40" y="114"/>
                  </a:lnTo>
                  <a:lnTo>
                    <a:pt x="24" y="105"/>
                  </a:lnTo>
                  <a:lnTo>
                    <a:pt x="11" y="93"/>
                  </a:lnTo>
                  <a:lnTo>
                    <a:pt x="3" y="77"/>
                  </a:lnTo>
                  <a:lnTo>
                    <a:pt x="0" y="59"/>
                  </a:lnTo>
                  <a:lnTo>
                    <a:pt x="3" y="41"/>
                  </a:lnTo>
                  <a:lnTo>
                    <a:pt x="11" y="25"/>
                  </a:lnTo>
                  <a:lnTo>
                    <a:pt x="24" y="12"/>
                  </a:lnTo>
                  <a:lnTo>
                    <a:pt x="40" y="4"/>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566"/>
            <p:cNvSpPr>
              <a:spLocks/>
            </p:cNvSpPr>
            <p:nvPr/>
          </p:nvSpPr>
          <p:spPr bwMode="auto">
            <a:xfrm>
              <a:off x="5402263" y="5489576"/>
              <a:ext cx="498475" cy="71438"/>
            </a:xfrm>
            <a:custGeom>
              <a:avLst/>
              <a:gdLst>
                <a:gd name="T0" fmla="*/ 3083 w 3141"/>
                <a:gd name="T1" fmla="*/ 0 h 453"/>
                <a:gd name="T2" fmla="*/ 3098 w 3141"/>
                <a:gd name="T3" fmla="*/ 2 h 453"/>
                <a:gd name="T4" fmla="*/ 3111 w 3141"/>
                <a:gd name="T5" fmla="*/ 8 h 453"/>
                <a:gd name="T6" fmla="*/ 3124 w 3141"/>
                <a:gd name="T7" fmla="*/ 17 h 453"/>
                <a:gd name="T8" fmla="*/ 3134 w 3141"/>
                <a:gd name="T9" fmla="*/ 30 h 453"/>
                <a:gd name="T10" fmla="*/ 3139 w 3141"/>
                <a:gd name="T11" fmla="*/ 44 h 453"/>
                <a:gd name="T12" fmla="*/ 3141 w 3141"/>
                <a:gd name="T13" fmla="*/ 58 h 453"/>
                <a:gd name="T14" fmla="*/ 3139 w 3141"/>
                <a:gd name="T15" fmla="*/ 73 h 453"/>
                <a:gd name="T16" fmla="*/ 3134 w 3141"/>
                <a:gd name="T17" fmla="*/ 88 h 453"/>
                <a:gd name="T18" fmla="*/ 3124 w 3141"/>
                <a:gd name="T19" fmla="*/ 100 h 453"/>
                <a:gd name="T20" fmla="*/ 2899 w 3141"/>
                <a:gd name="T21" fmla="*/ 327 h 453"/>
                <a:gd name="T22" fmla="*/ 2882 w 3141"/>
                <a:gd name="T23" fmla="*/ 342 h 453"/>
                <a:gd name="T24" fmla="*/ 2863 w 3141"/>
                <a:gd name="T25" fmla="*/ 355 h 453"/>
                <a:gd name="T26" fmla="*/ 2855 w 3141"/>
                <a:gd name="T27" fmla="*/ 360 h 453"/>
                <a:gd name="T28" fmla="*/ 2848 w 3141"/>
                <a:gd name="T29" fmla="*/ 364 h 453"/>
                <a:gd name="T30" fmla="*/ 2843 w 3141"/>
                <a:gd name="T31" fmla="*/ 367 h 453"/>
                <a:gd name="T32" fmla="*/ 2823 w 3141"/>
                <a:gd name="T33" fmla="*/ 377 h 453"/>
                <a:gd name="T34" fmla="*/ 2804 w 3141"/>
                <a:gd name="T35" fmla="*/ 383 h 453"/>
                <a:gd name="T36" fmla="*/ 2796 w 3141"/>
                <a:gd name="T37" fmla="*/ 385 h 453"/>
                <a:gd name="T38" fmla="*/ 2779 w 3141"/>
                <a:gd name="T39" fmla="*/ 390 h 453"/>
                <a:gd name="T40" fmla="*/ 2757 w 3141"/>
                <a:gd name="T41" fmla="*/ 394 h 453"/>
                <a:gd name="T42" fmla="*/ 2734 w 3141"/>
                <a:gd name="T43" fmla="*/ 395 h 453"/>
                <a:gd name="T44" fmla="*/ 151 w 3141"/>
                <a:gd name="T45" fmla="*/ 395 h 453"/>
                <a:gd name="T46" fmla="*/ 95 w 3141"/>
                <a:gd name="T47" fmla="*/ 440 h 453"/>
                <a:gd name="T48" fmla="*/ 84 w 3141"/>
                <a:gd name="T49" fmla="*/ 448 h 453"/>
                <a:gd name="T50" fmla="*/ 71 w 3141"/>
                <a:gd name="T51" fmla="*/ 452 h 453"/>
                <a:gd name="T52" fmla="*/ 58 w 3141"/>
                <a:gd name="T53" fmla="*/ 453 h 453"/>
                <a:gd name="T54" fmla="*/ 41 w 3141"/>
                <a:gd name="T55" fmla="*/ 451 h 453"/>
                <a:gd name="T56" fmla="*/ 26 w 3141"/>
                <a:gd name="T57" fmla="*/ 443 h 453"/>
                <a:gd name="T58" fmla="*/ 13 w 3141"/>
                <a:gd name="T59" fmla="*/ 432 h 453"/>
                <a:gd name="T60" fmla="*/ 5 w 3141"/>
                <a:gd name="T61" fmla="*/ 418 h 453"/>
                <a:gd name="T62" fmla="*/ 1 w 3141"/>
                <a:gd name="T63" fmla="*/ 403 h 453"/>
                <a:gd name="T64" fmla="*/ 0 w 3141"/>
                <a:gd name="T65" fmla="*/ 388 h 453"/>
                <a:gd name="T66" fmla="*/ 4 w 3141"/>
                <a:gd name="T67" fmla="*/ 373 h 453"/>
                <a:gd name="T68" fmla="*/ 11 w 3141"/>
                <a:gd name="T69" fmla="*/ 361 h 453"/>
                <a:gd name="T70" fmla="*/ 21 w 3141"/>
                <a:gd name="T71" fmla="*/ 349 h 453"/>
                <a:gd name="T72" fmla="*/ 110 w 3141"/>
                <a:gd name="T73" fmla="*/ 278 h 453"/>
                <a:gd name="T74" fmla="*/ 2734 w 3141"/>
                <a:gd name="T75" fmla="*/ 278 h 453"/>
                <a:gd name="T76" fmla="*/ 2756 w 3141"/>
                <a:gd name="T77" fmla="*/ 276 h 453"/>
                <a:gd name="T78" fmla="*/ 2773 w 3141"/>
                <a:gd name="T79" fmla="*/ 271 h 453"/>
                <a:gd name="T80" fmla="*/ 2775 w 3141"/>
                <a:gd name="T81" fmla="*/ 270 h 453"/>
                <a:gd name="T82" fmla="*/ 2778 w 3141"/>
                <a:gd name="T83" fmla="*/ 270 h 453"/>
                <a:gd name="T84" fmla="*/ 2781 w 3141"/>
                <a:gd name="T85" fmla="*/ 267 h 453"/>
                <a:gd name="T86" fmla="*/ 2785 w 3141"/>
                <a:gd name="T87" fmla="*/ 265 h 453"/>
                <a:gd name="T88" fmla="*/ 2796 w 3141"/>
                <a:gd name="T89" fmla="*/ 259 h 453"/>
                <a:gd name="T90" fmla="*/ 2808 w 3141"/>
                <a:gd name="T91" fmla="*/ 251 h 453"/>
                <a:gd name="T92" fmla="*/ 2816 w 3141"/>
                <a:gd name="T93" fmla="*/ 244 h 453"/>
                <a:gd name="T94" fmla="*/ 3042 w 3141"/>
                <a:gd name="T95" fmla="*/ 17 h 453"/>
                <a:gd name="T96" fmla="*/ 3054 w 3141"/>
                <a:gd name="T97" fmla="*/ 8 h 453"/>
                <a:gd name="T98" fmla="*/ 3068 w 3141"/>
                <a:gd name="T99" fmla="*/ 2 h 453"/>
                <a:gd name="T100" fmla="*/ 3083 w 3141"/>
                <a:gd name="T101"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41" h="453">
                  <a:moveTo>
                    <a:pt x="3083" y="0"/>
                  </a:moveTo>
                  <a:lnTo>
                    <a:pt x="3098" y="2"/>
                  </a:lnTo>
                  <a:lnTo>
                    <a:pt x="3111" y="8"/>
                  </a:lnTo>
                  <a:lnTo>
                    <a:pt x="3124" y="17"/>
                  </a:lnTo>
                  <a:lnTo>
                    <a:pt x="3134" y="30"/>
                  </a:lnTo>
                  <a:lnTo>
                    <a:pt x="3139" y="44"/>
                  </a:lnTo>
                  <a:lnTo>
                    <a:pt x="3141" y="58"/>
                  </a:lnTo>
                  <a:lnTo>
                    <a:pt x="3139" y="73"/>
                  </a:lnTo>
                  <a:lnTo>
                    <a:pt x="3134" y="88"/>
                  </a:lnTo>
                  <a:lnTo>
                    <a:pt x="3124" y="100"/>
                  </a:lnTo>
                  <a:lnTo>
                    <a:pt x="2899" y="327"/>
                  </a:lnTo>
                  <a:lnTo>
                    <a:pt x="2882" y="342"/>
                  </a:lnTo>
                  <a:lnTo>
                    <a:pt x="2863" y="355"/>
                  </a:lnTo>
                  <a:lnTo>
                    <a:pt x="2855" y="360"/>
                  </a:lnTo>
                  <a:lnTo>
                    <a:pt x="2848" y="364"/>
                  </a:lnTo>
                  <a:lnTo>
                    <a:pt x="2843" y="367"/>
                  </a:lnTo>
                  <a:lnTo>
                    <a:pt x="2823" y="377"/>
                  </a:lnTo>
                  <a:lnTo>
                    <a:pt x="2804" y="383"/>
                  </a:lnTo>
                  <a:lnTo>
                    <a:pt x="2796" y="385"/>
                  </a:lnTo>
                  <a:lnTo>
                    <a:pt x="2779" y="390"/>
                  </a:lnTo>
                  <a:lnTo>
                    <a:pt x="2757" y="394"/>
                  </a:lnTo>
                  <a:lnTo>
                    <a:pt x="2734" y="395"/>
                  </a:lnTo>
                  <a:lnTo>
                    <a:pt x="151" y="395"/>
                  </a:lnTo>
                  <a:lnTo>
                    <a:pt x="95" y="440"/>
                  </a:lnTo>
                  <a:lnTo>
                    <a:pt x="84" y="448"/>
                  </a:lnTo>
                  <a:lnTo>
                    <a:pt x="71" y="452"/>
                  </a:lnTo>
                  <a:lnTo>
                    <a:pt x="58" y="453"/>
                  </a:lnTo>
                  <a:lnTo>
                    <a:pt x="41" y="451"/>
                  </a:lnTo>
                  <a:lnTo>
                    <a:pt x="26" y="443"/>
                  </a:lnTo>
                  <a:lnTo>
                    <a:pt x="13" y="432"/>
                  </a:lnTo>
                  <a:lnTo>
                    <a:pt x="5" y="418"/>
                  </a:lnTo>
                  <a:lnTo>
                    <a:pt x="1" y="403"/>
                  </a:lnTo>
                  <a:lnTo>
                    <a:pt x="0" y="388"/>
                  </a:lnTo>
                  <a:lnTo>
                    <a:pt x="4" y="373"/>
                  </a:lnTo>
                  <a:lnTo>
                    <a:pt x="11" y="361"/>
                  </a:lnTo>
                  <a:lnTo>
                    <a:pt x="21" y="349"/>
                  </a:lnTo>
                  <a:lnTo>
                    <a:pt x="110" y="278"/>
                  </a:lnTo>
                  <a:lnTo>
                    <a:pt x="2734" y="278"/>
                  </a:lnTo>
                  <a:lnTo>
                    <a:pt x="2756" y="276"/>
                  </a:lnTo>
                  <a:lnTo>
                    <a:pt x="2773" y="271"/>
                  </a:lnTo>
                  <a:lnTo>
                    <a:pt x="2775" y="270"/>
                  </a:lnTo>
                  <a:lnTo>
                    <a:pt x="2778" y="270"/>
                  </a:lnTo>
                  <a:lnTo>
                    <a:pt x="2781" y="267"/>
                  </a:lnTo>
                  <a:lnTo>
                    <a:pt x="2785" y="265"/>
                  </a:lnTo>
                  <a:lnTo>
                    <a:pt x="2796" y="259"/>
                  </a:lnTo>
                  <a:lnTo>
                    <a:pt x="2808" y="251"/>
                  </a:lnTo>
                  <a:lnTo>
                    <a:pt x="2816" y="244"/>
                  </a:lnTo>
                  <a:lnTo>
                    <a:pt x="3042" y="17"/>
                  </a:lnTo>
                  <a:lnTo>
                    <a:pt x="3054" y="8"/>
                  </a:lnTo>
                  <a:lnTo>
                    <a:pt x="3068" y="2"/>
                  </a:lnTo>
                  <a:lnTo>
                    <a:pt x="30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567"/>
            <p:cNvSpPr>
              <a:spLocks/>
            </p:cNvSpPr>
            <p:nvPr/>
          </p:nvSpPr>
          <p:spPr bwMode="auto">
            <a:xfrm>
              <a:off x="5707063" y="5413376"/>
              <a:ext cx="153988" cy="46038"/>
            </a:xfrm>
            <a:custGeom>
              <a:avLst/>
              <a:gdLst>
                <a:gd name="T0" fmla="*/ 916 w 975"/>
                <a:gd name="T1" fmla="*/ 0 h 291"/>
                <a:gd name="T2" fmla="*/ 931 w 975"/>
                <a:gd name="T3" fmla="*/ 2 h 291"/>
                <a:gd name="T4" fmla="*/ 945 w 975"/>
                <a:gd name="T5" fmla="*/ 7 h 291"/>
                <a:gd name="T6" fmla="*/ 958 w 975"/>
                <a:gd name="T7" fmla="*/ 17 h 291"/>
                <a:gd name="T8" fmla="*/ 967 w 975"/>
                <a:gd name="T9" fmla="*/ 29 h 291"/>
                <a:gd name="T10" fmla="*/ 972 w 975"/>
                <a:gd name="T11" fmla="*/ 43 h 291"/>
                <a:gd name="T12" fmla="*/ 975 w 975"/>
                <a:gd name="T13" fmla="*/ 58 h 291"/>
                <a:gd name="T14" fmla="*/ 972 w 975"/>
                <a:gd name="T15" fmla="*/ 73 h 291"/>
                <a:gd name="T16" fmla="*/ 967 w 975"/>
                <a:gd name="T17" fmla="*/ 87 h 291"/>
                <a:gd name="T18" fmla="*/ 958 w 975"/>
                <a:gd name="T19" fmla="*/ 99 h 291"/>
                <a:gd name="T20" fmla="*/ 765 w 975"/>
                <a:gd name="T21" fmla="*/ 291 h 291"/>
                <a:gd name="T22" fmla="*/ 58 w 975"/>
                <a:gd name="T23" fmla="*/ 291 h 291"/>
                <a:gd name="T24" fmla="*/ 40 w 975"/>
                <a:gd name="T25" fmla="*/ 288 h 291"/>
                <a:gd name="T26" fmla="*/ 24 w 975"/>
                <a:gd name="T27" fmla="*/ 280 h 291"/>
                <a:gd name="T28" fmla="*/ 11 w 975"/>
                <a:gd name="T29" fmla="*/ 267 h 291"/>
                <a:gd name="T30" fmla="*/ 3 w 975"/>
                <a:gd name="T31" fmla="*/ 251 h 291"/>
                <a:gd name="T32" fmla="*/ 0 w 975"/>
                <a:gd name="T33" fmla="*/ 233 h 291"/>
                <a:gd name="T34" fmla="*/ 3 w 975"/>
                <a:gd name="T35" fmla="*/ 215 h 291"/>
                <a:gd name="T36" fmla="*/ 11 w 975"/>
                <a:gd name="T37" fmla="*/ 199 h 291"/>
                <a:gd name="T38" fmla="*/ 24 w 975"/>
                <a:gd name="T39" fmla="*/ 186 h 291"/>
                <a:gd name="T40" fmla="*/ 40 w 975"/>
                <a:gd name="T41" fmla="*/ 178 h 291"/>
                <a:gd name="T42" fmla="*/ 58 w 975"/>
                <a:gd name="T43" fmla="*/ 175 h 291"/>
                <a:gd name="T44" fmla="*/ 718 w 975"/>
                <a:gd name="T45" fmla="*/ 175 h 291"/>
                <a:gd name="T46" fmla="*/ 875 w 975"/>
                <a:gd name="T47" fmla="*/ 17 h 291"/>
                <a:gd name="T48" fmla="*/ 888 w 975"/>
                <a:gd name="T49" fmla="*/ 7 h 291"/>
                <a:gd name="T50" fmla="*/ 902 w 975"/>
                <a:gd name="T51" fmla="*/ 2 h 291"/>
                <a:gd name="T52" fmla="*/ 916 w 975"/>
                <a:gd name="T53"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75" h="291">
                  <a:moveTo>
                    <a:pt x="916" y="0"/>
                  </a:moveTo>
                  <a:lnTo>
                    <a:pt x="931" y="2"/>
                  </a:lnTo>
                  <a:lnTo>
                    <a:pt x="945" y="7"/>
                  </a:lnTo>
                  <a:lnTo>
                    <a:pt x="958" y="17"/>
                  </a:lnTo>
                  <a:lnTo>
                    <a:pt x="967" y="29"/>
                  </a:lnTo>
                  <a:lnTo>
                    <a:pt x="972" y="43"/>
                  </a:lnTo>
                  <a:lnTo>
                    <a:pt x="975" y="58"/>
                  </a:lnTo>
                  <a:lnTo>
                    <a:pt x="972" y="73"/>
                  </a:lnTo>
                  <a:lnTo>
                    <a:pt x="967" y="87"/>
                  </a:lnTo>
                  <a:lnTo>
                    <a:pt x="958" y="99"/>
                  </a:lnTo>
                  <a:lnTo>
                    <a:pt x="765" y="291"/>
                  </a:lnTo>
                  <a:lnTo>
                    <a:pt x="58" y="291"/>
                  </a:lnTo>
                  <a:lnTo>
                    <a:pt x="40" y="288"/>
                  </a:lnTo>
                  <a:lnTo>
                    <a:pt x="24" y="280"/>
                  </a:lnTo>
                  <a:lnTo>
                    <a:pt x="11" y="267"/>
                  </a:lnTo>
                  <a:lnTo>
                    <a:pt x="3" y="251"/>
                  </a:lnTo>
                  <a:lnTo>
                    <a:pt x="0" y="233"/>
                  </a:lnTo>
                  <a:lnTo>
                    <a:pt x="3" y="215"/>
                  </a:lnTo>
                  <a:lnTo>
                    <a:pt x="11" y="199"/>
                  </a:lnTo>
                  <a:lnTo>
                    <a:pt x="24" y="186"/>
                  </a:lnTo>
                  <a:lnTo>
                    <a:pt x="40" y="178"/>
                  </a:lnTo>
                  <a:lnTo>
                    <a:pt x="58" y="175"/>
                  </a:lnTo>
                  <a:lnTo>
                    <a:pt x="718" y="175"/>
                  </a:lnTo>
                  <a:lnTo>
                    <a:pt x="875" y="17"/>
                  </a:lnTo>
                  <a:lnTo>
                    <a:pt x="888" y="7"/>
                  </a:lnTo>
                  <a:lnTo>
                    <a:pt x="902" y="2"/>
                  </a:lnTo>
                  <a:lnTo>
                    <a:pt x="9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0968607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AutoShape 2"/>
          <p:cNvSpPr/>
          <p:nvPr/>
        </p:nvSpPr>
        <p:spPr>
          <a:xfrm rot="-5400000">
            <a:off x="-2701636" y="4551218"/>
            <a:ext cx="5403273" cy="1184564"/>
          </a:xfrm>
          <a:prstGeom prst="rect">
            <a:avLst/>
          </a:prstGeom>
          <a:solidFill>
            <a:srgbClr val="F8CF2C"/>
          </a:solidFill>
        </p:spPr>
      </p:sp>
      <p:sp>
        <p:nvSpPr>
          <p:cNvPr id="3" name="AutoShape 3"/>
          <p:cNvSpPr/>
          <p:nvPr/>
        </p:nvSpPr>
        <p:spPr>
          <a:xfrm>
            <a:off x="6248401" y="800100"/>
            <a:ext cx="2743200" cy="207818"/>
          </a:xfrm>
          <a:prstGeom prst="rect">
            <a:avLst/>
          </a:prstGeom>
          <a:solidFill>
            <a:srgbClr val="F8CF2C"/>
          </a:solidFill>
        </p:spPr>
      </p:sp>
      <p:sp>
        <p:nvSpPr>
          <p:cNvPr id="7" name="TextBox 7"/>
          <p:cNvSpPr txBox="1"/>
          <p:nvPr/>
        </p:nvSpPr>
        <p:spPr>
          <a:xfrm>
            <a:off x="6248401" y="1714500"/>
            <a:ext cx="11728206" cy="6401753"/>
          </a:xfrm>
          <a:prstGeom prst="rect">
            <a:avLst/>
          </a:prstGeom>
        </p:spPr>
        <p:txBody>
          <a:bodyPr wrap="square" lIns="0" tIns="0" rIns="0" bIns="0" rtlCol="0" anchor="t">
            <a:spAutoFit/>
          </a:bodyPr>
          <a:lstStyle/>
          <a:p>
            <a:r>
              <a:rPr lang="kk-KZ" sz="3200" b="1" dirty="0">
                <a:solidFill>
                  <a:schemeClr val="bg1"/>
                </a:solidFill>
              </a:rPr>
              <a:t>Сонымен қатар, тұрғын үй-коммуналдық шаруашылық жөніндегі тұрақты комиссия маусым айында «Таза Өскемен» коммуналдық кәсіпорнының қызметі бойынша көшпелі отырыс өткізді, оның барысында депутаттар қаланы тазалау жұмыстарының ұйымдастырылуын тексеріп, жабдықтарды тексеріп, кәсіпорынның кеңсе үй-жайларын аралады</a:t>
            </a:r>
            <a:r>
              <a:rPr lang="kk-KZ" sz="3200" b="1" dirty="0" smtClean="0">
                <a:solidFill>
                  <a:schemeClr val="bg1"/>
                </a:solidFill>
              </a:rPr>
              <a:t>.</a:t>
            </a:r>
          </a:p>
          <a:p>
            <a:endParaRPr lang="ru-RU" sz="3200" b="1" dirty="0">
              <a:solidFill>
                <a:schemeClr val="bg1"/>
              </a:solidFill>
            </a:endParaRPr>
          </a:p>
          <a:p>
            <a:r>
              <a:rPr lang="kk-KZ" sz="3200" b="1" dirty="0">
                <a:solidFill>
                  <a:schemeClr val="bg1"/>
                </a:solidFill>
              </a:rPr>
              <a:t>Көшпелі кездесу барысында қаланың тазалығын сақтау бойынша жүйелі және жоспарлы жұмыстардың жоқтығы, жабдықтардың жеткіліксіздігі, қызметкерлер мен қызметтік көліктердің жетіспеушілігі атап өтілді. Нәтижесінде анықталған кемшіліктерді жою бойынша ұсыныстары бар қарар дайындалып, ұсынылды.</a:t>
            </a:r>
            <a:endParaRPr lang="en-US" sz="3200" b="1" dirty="0">
              <a:solidFill>
                <a:schemeClr val="bg1"/>
              </a:solidFill>
              <a:latin typeface="Lora Bold"/>
              <a:ea typeface="Lora Bold"/>
              <a:cs typeface="Lora Bold"/>
              <a:sym typeface="Lora Bold"/>
            </a:endParaRPr>
          </a:p>
        </p:txBody>
      </p:sp>
      <p:pic>
        <p:nvPicPr>
          <p:cNvPr id="11267" name="Picture 3" descr="C:\Users\User\Downloads\534825052048687832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107" y="800100"/>
            <a:ext cx="4908293" cy="8725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3516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5586364" y="4623989"/>
            <a:ext cx="5403273" cy="1010405"/>
          </a:xfrm>
          <a:prstGeom prst="rect">
            <a:avLst/>
          </a:prstGeom>
          <a:solidFill>
            <a:srgbClr val="F8CF2C"/>
          </a:solidFill>
        </p:spPr>
      </p:sp>
      <p:sp>
        <p:nvSpPr>
          <p:cNvPr id="9" name="Скругленный прямоугольник 8"/>
          <p:cNvSpPr/>
          <p:nvPr/>
        </p:nvSpPr>
        <p:spPr>
          <a:xfrm>
            <a:off x="990600" y="2656154"/>
            <a:ext cx="16306800" cy="492574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735320" y="3167014"/>
            <a:ext cx="14817355" cy="3957686"/>
          </a:xfrm>
          <a:prstGeom prst="rect">
            <a:avLst/>
          </a:prstGeom>
        </p:spPr>
        <p:txBody>
          <a:bodyPr wrap="square" lIns="0" tIns="0" rIns="0" bIns="0" rtlCol="0" anchor="t">
            <a:spAutoFit/>
          </a:bodyPr>
          <a:lstStyle/>
          <a:p>
            <a:pPr algn="ctr">
              <a:lnSpc>
                <a:spcPts val="4370"/>
              </a:lnSpc>
            </a:pPr>
            <a:r>
              <a:rPr lang="ru-RU" sz="4400" b="1" dirty="0" err="1">
                <a:solidFill>
                  <a:srgbClr val="00B0F0"/>
                </a:solidFill>
                <a:ea typeface="Lora Bold"/>
                <a:cs typeface="Lora Bold"/>
                <a:sym typeface="Lora Bold"/>
              </a:rPr>
              <a:t>Депутаттық</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сауалдарды</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іске</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асыру</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жөніндегі</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мәселені</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қарау</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практикасы</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жалғастырылды</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Барлық</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депутаттық</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сауалдар</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іске</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асырыла</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бермейді</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Өз</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кезегінде</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әрбір</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сұрау</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салудың</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орындалу</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мерзімін</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міндетті</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түрде</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көрсете</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отырып</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мәслихатқа</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бюджеттік</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өтінімдердің</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көшірмелерін</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ұсына</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отырып</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сұрау</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салуларды</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іске</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асыру</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жөніндегі</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жоспар-кестені</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әзірлеуді</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жалғастыратын</a:t>
            </a:r>
            <a:r>
              <a:rPr lang="ru-RU" sz="4400" b="1" dirty="0">
                <a:solidFill>
                  <a:srgbClr val="00B0F0"/>
                </a:solidFill>
                <a:ea typeface="Lora Bold"/>
                <a:cs typeface="Lora Bold"/>
                <a:sym typeface="Lora Bold"/>
              </a:rPr>
              <a:t> </a:t>
            </a:r>
            <a:r>
              <a:rPr lang="ru-RU" sz="4400" b="1" dirty="0" err="1">
                <a:solidFill>
                  <a:srgbClr val="00B0F0"/>
                </a:solidFill>
                <a:ea typeface="Lora Bold"/>
                <a:cs typeface="Lora Bold"/>
                <a:sym typeface="Lora Bold"/>
              </a:rPr>
              <a:t>боламыз</a:t>
            </a:r>
            <a:r>
              <a:rPr lang="ru-RU" sz="4400" b="1" dirty="0">
                <a:solidFill>
                  <a:srgbClr val="00B0F0"/>
                </a:solidFill>
                <a:ea typeface="Lora Bold"/>
                <a:cs typeface="Lora Bold"/>
                <a:sym typeface="Lora Bold"/>
              </a:rPr>
              <a:t>.</a:t>
            </a:r>
          </a:p>
        </p:txBody>
      </p:sp>
    </p:spTree>
    <p:extLst>
      <p:ext uri="{BB962C8B-B14F-4D97-AF65-F5344CB8AC3E}">
        <p14:creationId xmlns:p14="http://schemas.microsoft.com/office/powerpoint/2010/main" val="6738772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821" t="-12563" r="-2821" b="-12563"/>
            </a:stretch>
          </a:blipFill>
        </p:spPr>
      </p:sp>
      <p:sp>
        <p:nvSpPr>
          <p:cNvPr id="3" name="AutoShape 3"/>
          <p:cNvSpPr/>
          <p:nvPr/>
        </p:nvSpPr>
        <p:spPr>
          <a:xfrm>
            <a:off x="437980" y="3979089"/>
            <a:ext cx="17412040" cy="5869930"/>
          </a:xfrm>
          <a:prstGeom prst="rect">
            <a:avLst/>
          </a:prstGeom>
          <a:solidFill>
            <a:srgbClr val="FDD05A"/>
          </a:solidFill>
        </p:spPr>
      </p:sp>
      <p:sp>
        <p:nvSpPr>
          <p:cNvPr id="4" name="TextBox 4"/>
          <p:cNvSpPr txBox="1"/>
          <p:nvPr/>
        </p:nvSpPr>
        <p:spPr>
          <a:xfrm>
            <a:off x="7086601" y="4284170"/>
            <a:ext cx="4491472" cy="500137"/>
          </a:xfrm>
          <a:prstGeom prst="rect">
            <a:avLst/>
          </a:prstGeom>
        </p:spPr>
        <p:txBody>
          <a:bodyPr wrap="square" lIns="0" tIns="0" rIns="0" bIns="0" rtlCol="0" anchor="t">
            <a:spAutoFit/>
          </a:bodyPr>
          <a:lstStyle/>
          <a:p>
            <a:pPr algn="ctr">
              <a:lnSpc>
                <a:spcPts val="3937"/>
              </a:lnSpc>
            </a:pPr>
            <a:r>
              <a:rPr lang="ru-RU" sz="3600" b="1" spc="204" dirty="0">
                <a:solidFill>
                  <a:srgbClr val="1C2529"/>
                </a:solidFill>
                <a:latin typeface="Calibri" pitchFamily="34" charset="0"/>
                <a:ea typeface="Calibri" pitchFamily="34" charset="0"/>
                <a:cs typeface="Calibri" pitchFamily="34" charset="0"/>
                <a:sym typeface="Clear Sans"/>
              </a:rPr>
              <a:t>Жеке </a:t>
            </a:r>
            <a:r>
              <a:rPr lang="ru-RU" sz="3600" b="1" spc="204" dirty="0" err="1">
                <a:solidFill>
                  <a:srgbClr val="1C2529"/>
                </a:solidFill>
                <a:latin typeface="Calibri" pitchFamily="34" charset="0"/>
                <a:ea typeface="Calibri" pitchFamily="34" charset="0"/>
                <a:cs typeface="Calibri" pitchFamily="34" charset="0"/>
                <a:sym typeface="Clear Sans"/>
              </a:rPr>
              <a:t>тұлғалардан</a:t>
            </a:r>
            <a:endParaRPr lang="en-US" sz="3600" b="1" spc="204" dirty="0">
              <a:solidFill>
                <a:srgbClr val="1C2529"/>
              </a:solidFill>
              <a:latin typeface="Calibri" pitchFamily="34" charset="0"/>
              <a:ea typeface="Calibri" pitchFamily="34" charset="0"/>
              <a:cs typeface="Calibri" pitchFamily="34" charset="0"/>
              <a:sym typeface="Clear Sans"/>
            </a:endParaRPr>
          </a:p>
        </p:txBody>
      </p:sp>
      <p:sp>
        <p:nvSpPr>
          <p:cNvPr id="5" name="TextBox 5"/>
          <p:cNvSpPr txBox="1"/>
          <p:nvPr/>
        </p:nvSpPr>
        <p:spPr>
          <a:xfrm>
            <a:off x="1447800" y="4229777"/>
            <a:ext cx="4203907" cy="525785"/>
          </a:xfrm>
          <a:prstGeom prst="rect">
            <a:avLst/>
          </a:prstGeom>
        </p:spPr>
        <p:txBody>
          <a:bodyPr lIns="0" tIns="0" rIns="0" bIns="0" rtlCol="0" anchor="t">
            <a:spAutoFit/>
          </a:bodyPr>
          <a:lstStyle/>
          <a:p>
            <a:pPr algn="ctr">
              <a:lnSpc>
                <a:spcPts val="4125"/>
              </a:lnSpc>
            </a:pPr>
            <a:r>
              <a:rPr lang="ru-RU" sz="3600" b="1" spc="214" dirty="0" err="1">
                <a:solidFill>
                  <a:srgbClr val="1C2529"/>
                </a:solidFill>
                <a:latin typeface="Calibri" pitchFamily="34" charset="0"/>
                <a:ea typeface="Calibri" pitchFamily="34" charset="0"/>
                <a:cs typeface="Calibri" pitchFamily="34" charset="0"/>
                <a:sym typeface="Clear Sans"/>
              </a:rPr>
              <a:t>Өтініштер</a:t>
            </a:r>
            <a:endParaRPr lang="en-US" sz="3600" b="1" spc="214" dirty="0">
              <a:solidFill>
                <a:srgbClr val="1C2529"/>
              </a:solidFill>
              <a:latin typeface="Calibri" pitchFamily="34" charset="0"/>
              <a:ea typeface="Calibri" pitchFamily="34" charset="0"/>
              <a:cs typeface="Calibri" pitchFamily="34" charset="0"/>
              <a:sym typeface="Clear Sans"/>
            </a:endParaRPr>
          </a:p>
        </p:txBody>
      </p:sp>
      <p:sp>
        <p:nvSpPr>
          <p:cNvPr id="6" name="TextBox 6"/>
          <p:cNvSpPr txBox="1"/>
          <p:nvPr/>
        </p:nvSpPr>
        <p:spPr>
          <a:xfrm>
            <a:off x="12165385" y="4312915"/>
            <a:ext cx="4979615" cy="525785"/>
          </a:xfrm>
          <a:prstGeom prst="rect">
            <a:avLst/>
          </a:prstGeom>
        </p:spPr>
        <p:txBody>
          <a:bodyPr wrap="square" lIns="0" tIns="0" rIns="0" bIns="0" rtlCol="0" anchor="t">
            <a:spAutoFit/>
          </a:bodyPr>
          <a:lstStyle/>
          <a:p>
            <a:pPr algn="ctr">
              <a:lnSpc>
                <a:spcPts val="4125"/>
              </a:lnSpc>
            </a:pPr>
            <a:r>
              <a:rPr lang="ru-RU" sz="3600" b="1" dirty="0" err="1"/>
              <a:t>Заңды</a:t>
            </a:r>
            <a:r>
              <a:rPr lang="ru-RU" sz="3600" b="1" dirty="0"/>
              <a:t> </a:t>
            </a:r>
            <a:r>
              <a:rPr lang="ru-RU" sz="3600" b="1" dirty="0" err="1"/>
              <a:t>тұлғалардан</a:t>
            </a:r>
            <a:endParaRPr lang="en-US" sz="3600" b="1" spc="214" dirty="0">
              <a:solidFill>
                <a:srgbClr val="1C2529"/>
              </a:solidFill>
              <a:latin typeface="Calibri" pitchFamily="34" charset="0"/>
              <a:ea typeface="Calibri" pitchFamily="34" charset="0"/>
              <a:cs typeface="Calibri" pitchFamily="34" charset="0"/>
              <a:sym typeface="Clear Sans"/>
            </a:endParaRPr>
          </a:p>
        </p:txBody>
      </p:sp>
      <p:sp>
        <p:nvSpPr>
          <p:cNvPr id="7" name="TextBox 7"/>
          <p:cNvSpPr txBox="1"/>
          <p:nvPr/>
        </p:nvSpPr>
        <p:spPr>
          <a:xfrm>
            <a:off x="1545872" y="1638300"/>
            <a:ext cx="4114800" cy="2218556"/>
          </a:xfrm>
          <a:prstGeom prst="rect">
            <a:avLst/>
          </a:prstGeom>
        </p:spPr>
        <p:txBody>
          <a:bodyPr wrap="square" lIns="0" tIns="0" rIns="0" bIns="0" rtlCol="0" anchor="t">
            <a:spAutoFit/>
          </a:bodyPr>
          <a:lstStyle/>
          <a:p>
            <a:pPr algn="ctr">
              <a:lnSpc>
                <a:spcPts val="17271"/>
              </a:lnSpc>
            </a:pPr>
            <a:r>
              <a:rPr lang="ru-RU" sz="15701" spc="392" dirty="0" smtClean="0">
                <a:solidFill>
                  <a:srgbClr val="FDD05A"/>
                </a:solidFill>
                <a:latin typeface="CAT Neuzeit"/>
                <a:ea typeface="CAT Neuzeit"/>
                <a:cs typeface="CAT Neuzeit"/>
                <a:sym typeface="CAT Neuzeit"/>
              </a:rPr>
              <a:t>130</a:t>
            </a:r>
            <a:r>
              <a:rPr lang="en-US" sz="15701" spc="392" dirty="0" smtClean="0">
                <a:solidFill>
                  <a:srgbClr val="FDD05A"/>
                </a:solidFill>
                <a:latin typeface="CAT Neuzeit"/>
                <a:ea typeface="CAT Neuzeit"/>
                <a:cs typeface="CAT Neuzeit"/>
                <a:sym typeface="CAT Neuzeit"/>
              </a:rPr>
              <a:t> </a:t>
            </a:r>
            <a:endParaRPr lang="en-US" sz="15701" spc="392" dirty="0">
              <a:solidFill>
                <a:srgbClr val="FDD05A"/>
              </a:solidFill>
              <a:latin typeface="CAT Neuzeit"/>
              <a:ea typeface="CAT Neuzeit"/>
              <a:cs typeface="CAT Neuzeit"/>
              <a:sym typeface="CAT Neuzeit"/>
            </a:endParaRPr>
          </a:p>
        </p:txBody>
      </p:sp>
      <p:sp>
        <p:nvSpPr>
          <p:cNvPr id="8" name="TextBox 8"/>
          <p:cNvSpPr txBox="1"/>
          <p:nvPr/>
        </p:nvSpPr>
        <p:spPr>
          <a:xfrm>
            <a:off x="13073168" y="1771193"/>
            <a:ext cx="3025976" cy="2218556"/>
          </a:xfrm>
          <a:prstGeom prst="rect">
            <a:avLst/>
          </a:prstGeom>
        </p:spPr>
        <p:txBody>
          <a:bodyPr wrap="square" lIns="0" tIns="0" rIns="0" bIns="0" rtlCol="0" anchor="t">
            <a:spAutoFit/>
          </a:bodyPr>
          <a:lstStyle/>
          <a:p>
            <a:pPr algn="ctr">
              <a:lnSpc>
                <a:spcPts val="17271"/>
              </a:lnSpc>
            </a:pPr>
            <a:r>
              <a:rPr lang="ru-RU" sz="15701" spc="392" dirty="0" smtClean="0">
                <a:solidFill>
                  <a:srgbClr val="FDD05A"/>
                </a:solidFill>
                <a:latin typeface="CAT Neuzeit"/>
                <a:ea typeface="CAT Neuzeit"/>
                <a:cs typeface="CAT Neuzeit"/>
                <a:sym typeface="CAT Neuzeit"/>
              </a:rPr>
              <a:t>11</a:t>
            </a:r>
            <a:endParaRPr lang="en-US" sz="15701" spc="392" dirty="0">
              <a:solidFill>
                <a:srgbClr val="FDD05A"/>
              </a:solidFill>
              <a:latin typeface="CAT Neuzeit"/>
              <a:ea typeface="CAT Neuzeit"/>
              <a:cs typeface="CAT Neuzeit"/>
              <a:sym typeface="CAT Neuzeit"/>
            </a:endParaRPr>
          </a:p>
        </p:txBody>
      </p:sp>
      <p:sp>
        <p:nvSpPr>
          <p:cNvPr id="9" name="TextBox 9"/>
          <p:cNvSpPr txBox="1"/>
          <p:nvPr/>
        </p:nvSpPr>
        <p:spPr>
          <a:xfrm>
            <a:off x="7467600" y="1638300"/>
            <a:ext cx="3597440" cy="2218556"/>
          </a:xfrm>
          <a:prstGeom prst="rect">
            <a:avLst/>
          </a:prstGeom>
        </p:spPr>
        <p:txBody>
          <a:bodyPr wrap="square" lIns="0" tIns="0" rIns="0" bIns="0" rtlCol="0" anchor="t">
            <a:spAutoFit/>
          </a:bodyPr>
          <a:lstStyle/>
          <a:p>
            <a:pPr algn="ctr">
              <a:lnSpc>
                <a:spcPts val="17271"/>
              </a:lnSpc>
            </a:pPr>
            <a:r>
              <a:rPr lang="ru-RU" sz="15701" spc="392" dirty="0" smtClean="0">
                <a:solidFill>
                  <a:srgbClr val="FDD05A"/>
                </a:solidFill>
                <a:latin typeface="CAT Neuzeit"/>
                <a:ea typeface="CAT Neuzeit"/>
                <a:cs typeface="CAT Neuzeit"/>
                <a:sym typeface="CAT Neuzeit"/>
              </a:rPr>
              <a:t>119</a:t>
            </a:r>
            <a:r>
              <a:rPr lang="en-US" sz="15701" spc="392" dirty="0" smtClean="0">
                <a:solidFill>
                  <a:srgbClr val="FDD05A"/>
                </a:solidFill>
                <a:latin typeface="CAT Neuzeit"/>
                <a:ea typeface="CAT Neuzeit"/>
                <a:cs typeface="CAT Neuzeit"/>
                <a:sym typeface="CAT Neuzeit"/>
              </a:rPr>
              <a:t> </a:t>
            </a:r>
            <a:endParaRPr lang="en-US" sz="15701" spc="392" dirty="0">
              <a:solidFill>
                <a:srgbClr val="FDD05A"/>
              </a:solidFill>
              <a:latin typeface="CAT Neuzeit"/>
              <a:ea typeface="CAT Neuzeit"/>
              <a:cs typeface="CAT Neuzeit"/>
              <a:sym typeface="CAT Neuzeit"/>
            </a:endParaRPr>
          </a:p>
        </p:txBody>
      </p:sp>
      <p:sp>
        <p:nvSpPr>
          <p:cNvPr id="10" name="TextBox 10"/>
          <p:cNvSpPr txBox="1"/>
          <p:nvPr/>
        </p:nvSpPr>
        <p:spPr>
          <a:xfrm>
            <a:off x="733340" y="5372100"/>
            <a:ext cx="16821320" cy="2984150"/>
          </a:xfrm>
          <a:prstGeom prst="rect">
            <a:avLst/>
          </a:prstGeom>
        </p:spPr>
        <p:txBody>
          <a:bodyPr lIns="0" tIns="0" rIns="0" bIns="0" rtlCol="0" anchor="t">
            <a:spAutoFit/>
          </a:bodyPr>
          <a:lstStyle/>
          <a:p>
            <a:pPr algn="ctr">
              <a:lnSpc>
                <a:spcPts val="3920"/>
              </a:lnSpc>
              <a:spcBef>
                <a:spcPct val="0"/>
              </a:spcBef>
            </a:pPr>
            <a:r>
              <a:rPr lang="kk-KZ" sz="3200" dirty="0"/>
              <a:t>Қала тұрғындарының өтініштерін қарау Өскемен қалалық мәслихатының маңызды бағыты болып қала береді. Есепті кезеңде мәслихатқа </a:t>
            </a:r>
            <a:r>
              <a:rPr lang="kk-KZ" sz="3200" dirty="0" smtClean="0"/>
              <a:t>130 </a:t>
            </a:r>
            <a:r>
              <a:rPr lang="kk-KZ" sz="3200" dirty="0"/>
              <a:t>өтініш келіп түсті, оның </a:t>
            </a:r>
            <a:r>
              <a:rPr lang="kk-KZ" sz="3200" dirty="0" smtClean="0"/>
              <a:t>119-ы </a:t>
            </a:r>
            <a:r>
              <a:rPr lang="kk-KZ" sz="3200" dirty="0"/>
              <a:t>жеке тұлғалардан, ал 11-і заңды тұлғалардан. Өтініштерді қарау Қазақстан Республикасының Әкімшілік іс жүргізу кодексі шеңберінде ұйымдастырылған. Өтініштер қолданыстағы заңнамаға сәйкес белгіленген мерзімде қаралды. Оның ішінде 15-і оң шешімін тапты, 12-сі түсініктеме алды, ал 94-і көтерілген мәселелерді шешуге құзыретті тиісті органдарға жолданды.</a:t>
            </a:r>
            <a:endParaRPr lang="en-US" sz="3200" b="1" dirty="0">
              <a:solidFill>
                <a:srgbClr val="252827"/>
              </a:solidFill>
              <a:latin typeface="Calibri" pitchFamily="34" charset="0"/>
              <a:ea typeface="Calibri" pitchFamily="34" charset="0"/>
              <a:cs typeface="Calibri" pitchFamily="34" charset="0"/>
              <a:sym typeface="Lora Bold"/>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5586364" y="4623989"/>
            <a:ext cx="5403273" cy="1010405"/>
          </a:xfrm>
          <a:prstGeom prst="rect">
            <a:avLst/>
          </a:prstGeom>
          <a:solidFill>
            <a:srgbClr val="F8CF2C"/>
          </a:solidFill>
        </p:spPr>
      </p:sp>
      <p:sp>
        <p:nvSpPr>
          <p:cNvPr id="9" name="Скругленный прямоугольник 8"/>
          <p:cNvSpPr/>
          <p:nvPr/>
        </p:nvSpPr>
        <p:spPr>
          <a:xfrm>
            <a:off x="990600" y="495300"/>
            <a:ext cx="16306800" cy="9448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8"/>
          <p:cNvSpPr txBox="1"/>
          <p:nvPr/>
        </p:nvSpPr>
        <p:spPr>
          <a:xfrm>
            <a:off x="1735320" y="876300"/>
            <a:ext cx="15333480" cy="8802410"/>
          </a:xfrm>
          <a:prstGeom prst="rect">
            <a:avLst/>
          </a:prstGeom>
        </p:spPr>
        <p:txBody>
          <a:bodyPr wrap="square" lIns="0" tIns="0" rIns="0" bIns="0" rtlCol="0" anchor="t">
            <a:spAutoFit/>
          </a:bodyPr>
          <a:lstStyle/>
          <a:p>
            <a:r>
              <a:rPr lang="kk-KZ" sz="4400" b="1" dirty="0">
                <a:solidFill>
                  <a:srgbClr val="00B0F0"/>
                </a:solidFill>
              </a:rPr>
              <a:t>Қалалық мәслихат депутаттары жергілікті атқарушы органдардың құрамындағы әртүрлі мәселелер бойынша 10-нан астам үйлестіруші кеңестер мен жұмыс комитеттерінің мүшелері болып табылады. Бұл комитеттер депутаттардың пікірлерін </a:t>
            </a:r>
            <a:r>
              <a:rPr lang="kk-KZ" sz="4400" b="1" dirty="0" smtClean="0">
                <a:solidFill>
                  <a:srgbClr val="00B0F0"/>
                </a:solidFill>
              </a:rPr>
              <a:t>ескереді.</a:t>
            </a:r>
            <a:endParaRPr lang="ru-RU" sz="4400" b="1" dirty="0">
              <a:solidFill>
                <a:srgbClr val="00B0F0"/>
              </a:solidFill>
            </a:endParaRPr>
          </a:p>
          <a:p>
            <a:endParaRPr lang="ru-RU" sz="4400" b="1" dirty="0">
              <a:solidFill>
                <a:srgbClr val="00B0F0"/>
              </a:solidFill>
            </a:endParaRPr>
          </a:p>
          <a:p>
            <a:r>
              <a:rPr lang="kk-KZ" sz="4400" b="1" dirty="0" smtClean="0">
                <a:solidFill>
                  <a:srgbClr val="00B0F0"/>
                </a:solidFill>
              </a:rPr>
              <a:t>Азаматтарды </a:t>
            </a:r>
            <a:r>
              <a:rPr lang="kk-KZ" sz="4400" b="1" dirty="0">
                <a:solidFill>
                  <a:srgbClr val="00B0F0"/>
                </a:solidFill>
              </a:rPr>
              <a:t>жеке қабылдау сайлаушылармен тұрақты байланыс нысаны болып табылады. Қалалық мәслихат Аумақтық басқару орталығының филиальный және партия филиалдарында сайлаушыларды қабылдау кестесін белгіледі. Барлық өтініштер қаралды, олардың көпшілігі тиісті органдарға жолданды. Тек есепті кезеңде ғана депутаттар 200-ден астам </a:t>
            </a:r>
            <a:r>
              <a:rPr lang="ru-RU" sz="4400" b="1" dirty="0" err="1">
                <a:solidFill>
                  <a:srgbClr val="00B0F0"/>
                </a:solidFill>
              </a:rPr>
              <a:t>депутаттық</a:t>
            </a:r>
            <a:r>
              <a:rPr lang="kk-KZ" sz="4400" b="1" dirty="0" smtClean="0">
                <a:solidFill>
                  <a:srgbClr val="00B0F0"/>
                </a:solidFill>
              </a:rPr>
              <a:t> </a:t>
            </a:r>
            <a:r>
              <a:rPr lang="kk-KZ" sz="4400" b="1" dirty="0">
                <a:solidFill>
                  <a:srgbClr val="00B0F0"/>
                </a:solidFill>
              </a:rPr>
              <a:t>сауал жолдады.</a:t>
            </a:r>
            <a:endParaRPr lang="ru-RU" sz="4400" b="1" dirty="0">
              <a:solidFill>
                <a:srgbClr val="00B0F0"/>
              </a:solidFill>
              <a:ea typeface="Lora Bold"/>
              <a:cs typeface="Lora Bold"/>
              <a:sym typeface="Lora Bold"/>
            </a:endParaRPr>
          </a:p>
        </p:txBody>
      </p:sp>
    </p:spTree>
    <p:extLst>
      <p:ext uri="{BB962C8B-B14F-4D97-AF65-F5344CB8AC3E}">
        <p14:creationId xmlns:p14="http://schemas.microsoft.com/office/powerpoint/2010/main" val="40590998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0"/>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sp>
        <p:nvSpPr>
          <p:cNvPr id="7" name="AutoShape 7"/>
          <p:cNvSpPr/>
          <p:nvPr/>
        </p:nvSpPr>
        <p:spPr>
          <a:xfrm rot="-5400000">
            <a:off x="10151409" y="2849838"/>
            <a:ext cx="6024282" cy="1010405"/>
          </a:xfrm>
          <a:prstGeom prst="rect">
            <a:avLst/>
          </a:prstGeom>
          <a:solidFill>
            <a:srgbClr val="F8CF2C"/>
          </a:solidFill>
        </p:spPr>
      </p:sp>
      <p:sp>
        <p:nvSpPr>
          <p:cNvPr id="8" name="TextBox 8"/>
          <p:cNvSpPr txBox="1"/>
          <p:nvPr/>
        </p:nvSpPr>
        <p:spPr>
          <a:xfrm>
            <a:off x="838200" y="6515100"/>
            <a:ext cx="16992600" cy="3447098"/>
          </a:xfrm>
          <a:prstGeom prst="rect">
            <a:avLst/>
          </a:prstGeom>
        </p:spPr>
        <p:txBody>
          <a:bodyPr wrap="square" lIns="0" tIns="0" rIns="0" bIns="0" rtlCol="0" anchor="t">
            <a:spAutoFit/>
          </a:bodyPr>
          <a:lstStyle/>
          <a:p>
            <a:r>
              <a:rPr lang="kk-KZ" sz="3200" b="1" dirty="0">
                <a:solidFill>
                  <a:schemeClr val="bg1"/>
                </a:solidFill>
              </a:rPr>
              <a:t>2025 жылдың соңында С. Аманжолов атындағы Шығыс Қазақстан университетінің 5-ші ғимаратында өткен есеп беру кездесулері барысында мен және тұрақты комиссиялардың төрағалары Есімбекова А.К., Горностаева А.В., Умарбеков Н.К. тұрғындарды мәслихаттың 2025 жылы атқарған жұмыстары және оның тұрақты комиссияларының қызметі туралы хабардар еттік. Тұрғындардан түскен сұрақтары әрі қарай жұмыс істеу үшін бақылаушылыққа </a:t>
            </a:r>
            <a:r>
              <a:rPr lang="kk-KZ" sz="3200" b="1" dirty="0" smtClean="0">
                <a:solidFill>
                  <a:schemeClr val="bg1"/>
                </a:solidFill>
              </a:rPr>
              <a:t>алында.</a:t>
            </a:r>
            <a:endParaRPr lang="ru-RU" sz="3200" b="1" dirty="0">
              <a:solidFill>
                <a:schemeClr val="bg1"/>
              </a:solidFill>
            </a:endParaRPr>
          </a:p>
          <a:p>
            <a:endParaRPr lang="kk-KZ" sz="3200" b="1" dirty="0" smtClean="0">
              <a:solidFill>
                <a:schemeClr val="bg1"/>
              </a:solidFill>
            </a:endParaRPr>
          </a:p>
          <a:p>
            <a:r>
              <a:rPr lang="kk-KZ" sz="3200" b="1" dirty="0" smtClean="0">
                <a:solidFill>
                  <a:schemeClr val="bg1"/>
                </a:solidFill>
              </a:rPr>
              <a:t>Барлық </a:t>
            </a:r>
            <a:r>
              <a:rPr lang="kk-KZ" sz="3200" b="1" dirty="0">
                <a:solidFill>
                  <a:schemeClr val="bg1"/>
                </a:solidFill>
              </a:rPr>
              <a:t>депутаттар өз округтерінде есеп беру кездесулерін де өткізді.</a:t>
            </a:r>
            <a:endParaRPr lang="en-US" sz="3200" b="1" dirty="0">
              <a:solidFill>
                <a:schemeClr val="bg1"/>
              </a:solidFill>
              <a:latin typeface="Calibri" pitchFamily="34" charset="0"/>
              <a:ea typeface="Calibri" pitchFamily="34" charset="0"/>
              <a:cs typeface="Calibri" pitchFamily="34" charset="0"/>
              <a:sym typeface="Lora Bold"/>
            </a:endParaRPr>
          </a:p>
        </p:txBody>
      </p:sp>
      <p:pic>
        <p:nvPicPr>
          <p:cNvPr id="12290" name="Picture 2" descr="\\10.10.47.101\общая\ПРОТОКОЛЫ КОМИССИЙ 2025 ГОД\ОТЧЕТНАЯ ВСТРЕЧА ПЕРЕД НАСЕЛЕНИЕМ 2025\Фото\IMG_20251218_15070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8200" y="342900"/>
            <a:ext cx="8001000" cy="6024282"/>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7"/>
          <p:cNvSpPr/>
          <p:nvPr/>
        </p:nvSpPr>
        <p:spPr>
          <a:xfrm rot="-5400000">
            <a:off x="1130856" y="2849837"/>
            <a:ext cx="6024282" cy="1010405"/>
          </a:xfrm>
          <a:prstGeom prst="rect">
            <a:avLst/>
          </a:prstGeom>
          <a:solidFill>
            <a:srgbClr val="F8CF2C"/>
          </a:solidFill>
        </p:spPr>
      </p:sp>
      <p:sp>
        <p:nvSpPr>
          <p:cNvPr id="12" name="AutoShape 7"/>
          <p:cNvSpPr/>
          <p:nvPr/>
        </p:nvSpPr>
        <p:spPr>
          <a:xfrm>
            <a:off x="3637793" y="1"/>
            <a:ext cx="10030959" cy="342898"/>
          </a:xfrm>
          <a:prstGeom prst="rect">
            <a:avLst/>
          </a:prstGeom>
          <a:solidFill>
            <a:srgbClr val="F8CF2C"/>
          </a:solidFill>
        </p:spPr>
      </p:sp>
    </p:spTree>
    <p:extLst>
      <p:ext uri="{BB962C8B-B14F-4D97-AF65-F5344CB8AC3E}">
        <p14:creationId xmlns:p14="http://schemas.microsoft.com/office/powerpoint/2010/main" val="3932929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53" t="-36569" r="-6310" b="-37210"/>
            </a:stretch>
          </a:blipFill>
        </p:spPr>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sp>
      <p:grpSp>
        <p:nvGrpSpPr>
          <p:cNvPr id="4" name="Group 4"/>
          <p:cNvGrpSpPr/>
          <p:nvPr/>
        </p:nvGrpSpPr>
        <p:grpSpPr>
          <a:xfrm>
            <a:off x="0" y="-14309"/>
            <a:ext cx="18288000" cy="10287000"/>
            <a:chOff x="0" y="0"/>
            <a:chExt cx="4816593" cy="2709333"/>
          </a:xfrm>
        </p:grpSpPr>
        <p:sp>
          <p:nvSpPr>
            <p:cNvPr id="5" name="Freeform 5"/>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97B2">
                <a:alpha val="69804"/>
              </a:srgbClr>
            </a:solidFill>
          </p:spPr>
        </p:sp>
        <p:sp>
          <p:nvSpPr>
            <p:cNvPr id="6" name="TextBox 6"/>
            <p:cNvSpPr txBox="1"/>
            <p:nvPr/>
          </p:nvSpPr>
          <p:spPr>
            <a:xfrm>
              <a:off x="0" y="-38100"/>
              <a:ext cx="4816593" cy="2747433"/>
            </a:xfrm>
            <a:prstGeom prst="rect">
              <a:avLst/>
            </a:prstGeom>
          </p:spPr>
          <p:txBody>
            <a:bodyPr lIns="50800" tIns="50800" rIns="50800" bIns="50800" rtlCol="0" anchor="ctr"/>
            <a:lstStyle/>
            <a:p>
              <a:pPr algn="ctr">
                <a:lnSpc>
                  <a:spcPts val="2800"/>
                </a:lnSpc>
              </a:pPr>
              <a:endParaRPr/>
            </a:p>
          </p:txBody>
        </p:sp>
      </p:grpSp>
      <p:grpSp>
        <p:nvGrpSpPr>
          <p:cNvPr id="7" name="Group 7"/>
          <p:cNvGrpSpPr/>
          <p:nvPr/>
        </p:nvGrpSpPr>
        <p:grpSpPr>
          <a:xfrm>
            <a:off x="2640262" y="4068971"/>
            <a:ext cx="12980738" cy="5194538"/>
            <a:chOff x="0" y="0"/>
            <a:chExt cx="22946595" cy="9182607"/>
          </a:xfrm>
        </p:grpSpPr>
        <p:sp>
          <p:nvSpPr>
            <p:cNvPr id="8" name="Freeform 8"/>
            <p:cNvSpPr/>
            <p:nvPr/>
          </p:nvSpPr>
          <p:spPr>
            <a:xfrm>
              <a:off x="222332" y="563362"/>
              <a:ext cx="3617016" cy="6785488"/>
            </a:xfrm>
            <a:custGeom>
              <a:avLst/>
              <a:gdLst/>
              <a:ahLst/>
              <a:cxnLst/>
              <a:rect l="l" t="t" r="r" b="b"/>
              <a:pathLst>
                <a:path w="3617016" h="6785488">
                  <a:moveTo>
                    <a:pt x="0" y="0"/>
                  </a:moveTo>
                  <a:lnTo>
                    <a:pt x="3617016" y="0"/>
                  </a:lnTo>
                  <a:lnTo>
                    <a:pt x="3617016" y="6785488"/>
                  </a:lnTo>
                  <a:lnTo>
                    <a:pt x="0" y="6785488"/>
                  </a:lnTo>
                  <a:lnTo>
                    <a:pt x="0" y="0"/>
                  </a:lnTo>
                  <a:close/>
                </a:path>
              </a:pathLst>
            </a:custGeom>
            <a:blipFill>
              <a:blip r:embed="rId5"/>
              <a:stretch>
                <a:fillRect t="-11234" b="-7221"/>
              </a:stretch>
            </a:blipFill>
          </p:spPr>
        </p:sp>
        <p:sp>
          <p:nvSpPr>
            <p:cNvPr id="9" name="Freeform 9"/>
            <p:cNvSpPr/>
            <p:nvPr/>
          </p:nvSpPr>
          <p:spPr>
            <a:xfrm>
              <a:off x="0" y="44524"/>
              <a:ext cx="4061680" cy="8062889"/>
            </a:xfrm>
            <a:custGeom>
              <a:avLst/>
              <a:gdLst/>
              <a:ahLst/>
              <a:cxnLst/>
              <a:rect l="l" t="t" r="r" b="b"/>
              <a:pathLst>
                <a:path w="4061680" h="8062889">
                  <a:moveTo>
                    <a:pt x="0" y="0"/>
                  </a:moveTo>
                  <a:lnTo>
                    <a:pt x="4061680" y="0"/>
                  </a:lnTo>
                  <a:lnTo>
                    <a:pt x="4061680" y="8062889"/>
                  </a:lnTo>
                  <a:lnTo>
                    <a:pt x="0" y="806288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grpSp>
          <p:nvGrpSpPr>
            <p:cNvPr id="10" name="Group 10"/>
            <p:cNvGrpSpPr/>
            <p:nvPr/>
          </p:nvGrpSpPr>
          <p:grpSpPr>
            <a:xfrm>
              <a:off x="228262" y="7728795"/>
              <a:ext cx="3605155" cy="1444602"/>
              <a:chOff x="0" y="-38100"/>
              <a:chExt cx="712129" cy="285353"/>
            </a:xfrm>
          </p:grpSpPr>
          <p:sp>
            <p:nvSpPr>
              <p:cNvPr id="11" name="Freeform 11"/>
              <p:cNvSpPr/>
              <p:nvPr/>
            </p:nvSpPr>
            <p:spPr>
              <a:xfrm>
                <a:off x="0" y="59597"/>
                <a:ext cx="712129" cy="187656"/>
              </a:xfrm>
              <a:custGeom>
                <a:avLst/>
                <a:gdLst/>
                <a:ahLst/>
                <a:cxnLst/>
                <a:rect l="l" t="t" r="r" b="b"/>
                <a:pathLst>
                  <a:path w="712129" h="187656">
                    <a:moveTo>
                      <a:pt x="93828" y="0"/>
                    </a:moveTo>
                    <a:lnTo>
                      <a:pt x="618301" y="0"/>
                    </a:lnTo>
                    <a:cubicBezTo>
                      <a:pt x="643186" y="0"/>
                      <a:pt x="667052" y="9885"/>
                      <a:pt x="684648" y="27482"/>
                    </a:cubicBezTo>
                    <a:cubicBezTo>
                      <a:pt x="702244" y="45078"/>
                      <a:pt x="712129" y="68943"/>
                      <a:pt x="712129" y="93828"/>
                    </a:cubicBezTo>
                    <a:lnTo>
                      <a:pt x="712129" y="93828"/>
                    </a:lnTo>
                    <a:cubicBezTo>
                      <a:pt x="712129" y="145648"/>
                      <a:pt x="670121" y="187656"/>
                      <a:pt x="618301" y="187656"/>
                    </a:cubicBezTo>
                    <a:lnTo>
                      <a:pt x="93828" y="187656"/>
                    </a:lnTo>
                    <a:cubicBezTo>
                      <a:pt x="68943" y="187656"/>
                      <a:pt x="45078" y="177771"/>
                      <a:pt x="27482" y="160175"/>
                    </a:cubicBezTo>
                    <a:cubicBezTo>
                      <a:pt x="9885" y="142579"/>
                      <a:pt x="0" y="118713"/>
                      <a:pt x="0" y="93828"/>
                    </a:cubicBezTo>
                    <a:lnTo>
                      <a:pt x="0" y="93828"/>
                    </a:lnTo>
                    <a:cubicBezTo>
                      <a:pt x="0" y="68943"/>
                      <a:pt x="9885" y="45078"/>
                      <a:pt x="27482" y="27482"/>
                    </a:cubicBezTo>
                    <a:cubicBezTo>
                      <a:pt x="45078" y="9885"/>
                      <a:pt x="68943" y="0"/>
                      <a:pt x="93828" y="0"/>
                    </a:cubicBezTo>
                    <a:close/>
                  </a:path>
                </a:pathLst>
              </a:custGeom>
              <a:solidFill>
                <a:srgbClr val="FF8030"/>
              </a:solidFill>
            </p:spPr>
          </p:sp>
          <p:sp>
            <p:nvSpPr>
              <p:cNvPr id="12" name="TextBox 12"/>
              <p:cNvSpPr txBox="1"/>
              <p:nvPr/>
            </p:nvSpPr>
            <p:spPr>
              <a:xfrm>
                <a:off x="0" y="-38100"/>
                <a:ext cx="712129" cy="225756"/>
              </a:xfrm>
              <a:prstGeom prst="rect">
                <a:avLst/>
              </a:prstGeom>
            </p:spPr>
            <p:txBody>
              <a:bodyPr lIns="62020" tIns="62020" rIns="62020" bIns="62020" rtlCol="0" anchor="ctr"/>
              <a:lstStyle/>
              <a:p>
                <a:pPr algn="ctr">
                  <a:lnSpc>
                    <a:spcPts val="2659"/>
                  </a:lnSpc>
                </a:pPr>
                <a:endParaRPr/>
              </a:p>
            </p:txBody>
          </p:sp>
        </p:grpSp>
        <p:sp>
          <p:nvSpPr>
            <p:cNvPr id="13" name="TextBox 13"/>
            <p:cNvSpPr txBox="1"/>
            <p:nvPr/>
          </p:nvSpPr>
          <p:spPr>
            <a:xfrm>
              <a:off x="1017618" y="8230483"/>
              <a:ext cx="2026444" cy="654051"/>
            </a:xfrm>
            <a:prstGeom prst="rect">
              <a:avLst/>
            </a:prstGeom>
          </p:spPr>
          <p:txBody>
            <a:bodyPr lIns="0" tIns="0" rIns="0" bIns="0" rtlCol="0" anchor="t">
              <a:spAutoFit/>
            </a:bodyPr>
            <a:lstStyle/>
            <a:p>
              <a:pPr algn="ctr">
                <a:lnSpc>
                  <a:spcPts val="4199"/>
                </a:lnSpc>
                <a:spcBef>
                  <a:spcPct val="0"/>
                </a:spcBef>
              </a:pPr>
              <a:r>
                <a:rPr lang="en-US" sz="2999" b="1" dirty="0">
                  <a:solidFill>
                    <a:srgbClr val="FFFFFF"/>
                  </a:solidFill>
                  <a:latin typeface="Cormorant Garamond Bold"/>
                  <a:ea typeface="Cormorant Garamond Bold"/>
                  <a:cs typeface="Cormorant Garamond Bold"/>
                  <a:sym typeface="Cormorant Garamond Bold"/>
                </a:rPr>
                <a:t>OK</a:t>
              </a:r>
            </a:p>
          </p:txBody>
        </p:sp>
        <p:sp>
          <p:nvSpPr>
            <p:cNvPr id="14" name="Freeform 14"/>
            <p:cNvSpPr/>
            <p:nvPr/>
          </p:nvSpPr>
          <p:spPr>
            <a:xfrm>
              <a:off x="9655352" y="572227"/>
              <a:ext cx="3617016" cy="7311828"/>
            </a:xfrm>
            <a:custGeom>
              <a:avLst/>
              <a:gdLst/>
              <a:ahLst/>
              <a:cxnLst/>
              <a:rect l="l" t="t" r="r" b="b"/>
              <a:pathLst>
                <a:path w="3617016" h="7311828">
                  <a:moveTo>
                    <a:pt x="0" y="0"/>
                  </a:moveTo>
                  <a:lnTo>
                    <a:pt x="3617017" y="0"/>
                  </a:lnTo>
                  <a:lnTo>
                    <a:pt x="3617017" y="7311828"/>
                  </a:lnTo>
                  <a:lnTo>
                    <a:pt x="0" y="7311828"/>
                  </a:lnTo>
                  <a:lnTo>
                    <a:pt x="0" y="0"/>
                  </a:lnTo>
                  <a:close/>
                </a:path>
              </a:pathLst>
            </a:custGeom>
            <a:blipFill>
              <a:blip r:embed="rId8"/>
              <a:stretch>
                <a:fillRect t="-4219" b="-5709"/>
              </a:stretch>
            </a:blipFill>
          </p:spPr>
        </p:sp>
        <p:sp>
          <p:nvSpPr>
            <p:cNvPr id="15" name="Freeform 15"/>
            <p:cNvSpPr/>
            <p:nvPr/>
          </p:nvSpPr>
          <p:spPr>
            <a:xfrm>
              <a:off x="9433020" y="44524"/>
              <a:ext cx="4061680" cy="8062889"/>
            </a:xfrm>
            <a:custGeom>
              <a:avLst/>
              <a:gdLst/>
              <a:ahLst/>
              <a:cxnLst/>
              <a:rect l="l" t="t" r="r" b="b"/>
              <a:pathLst>
                <a:path w="4061680" h="8062889">
                  <a:moveTo>
                    <a:pt x="0" y="0"/>
                  </a:moveTo>
                  <a:lnTo>
                    <a:pt x="4061681" y="0"/>
                  </a:lnTo>
                  <a:lnTo>
                    <a:pt x="4061681" y="8062889"/>
                  </a:lnTo>
                  <a:lnTo>
                    <a:pt x="0" y="806288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grpSp>
          <p:nvGrpSpPr>
            <p:cNvPr id="16" name="Group 16"/>
            <p:cNvGrpSpPr/>
            <p:nvPr/>
          </p:nvGrpSpPr>
          <p:grpSpPr>
            <a:xfrm>
              <a:off x="9661283" y="7700145"/>
              <a:ext cx="3605155" cy="1480347"/>
              <a:chOff x="0" y="-38100"/>
              <a:chExt cx="712129" cy="292414"/>
            </a:xfrm>
          </p:grpSpPr>
          <p:sp>
            <p:nvSpPr>
              <p:cNvPr id="17" name="Freeform 17"/>
              <p:cNvSpPr/>
              <p:nvPr/>
            </p:nvSpPr>
            <p:spPr>
              <a:xfrm>
                <a:off x="0" y="66658"/>
                <a:ext cx="712129" cy="187656"/>
              </a:xfrm>
              <a:custGeom>
                <a:avLst/>
                <a:gdLst/>
                <a:ahLst/>
                <a:cxnLst/>
                <a:rect l="l" t="t" r="r" b="b"/>
                <a:pathLst>
                  <a:path w="712129" h="187656">
                    <a:moveTo>
                      <a:pt x="93828" y="0"/>
                    </a:moveTo>
                    <a:lnTo>
                      <a:pt x="618301" y="0"/>
                    </a:lnTo>
                    <a:cubicBezTo>
                      <a:pt x="643186" y="0"/>
                      <a:pt x="667052" y="9885"/>
                      <a:pt x="684648" y="27482"/>
                    </a:cubicBezTo>
                    <a:cubicBezTo>
                      <a:pt x="702244" y="45078"/>
                      <a:pt x="712129" y="68943"/>
                      <a:pt x="712129" y="93828"/>
                    </a:cubicBezTo>
                    <a:lnTo>
                      <a:pt x="712129" y="93828"/>
                    </a:lnTo>
                    <a:cubicBezTo>
                      <a:pt x="712129" y="145648"/>
                      <a:pt x="670121" y="187656"/>
                      <a:pt x="618301" y="187656"/>
                    </a:cubicBezTo>
                    <a:lnTo>
                      <a:pt x="93828" y="187656"/>
                    </a:lnTo>
                    <a:cubicBezTo>
                      <a:pt x="68943" y="187656"/>
                      <a:pt x="45078" y="177771"/>
                      <a:pt x="27482" y="160175"/>
                    </a:cubicBezTo>
                    <a:cubicBezTo>
                      <a:pt x="9885" y="142579"/>
                      <a:pt x="0" y="118713"/>
                      <a:pt x="0" y="93828"/>
                    </a:cubicBezTo>
                    <a:lnTo>
                      <a:pt x="0" y="93828"/>
                    </a:lnTo>
                    <a:cubicBezTo>
                      <a:pt x="0" y="68943"/>
                      <a:pt x="9885" y="45078"/>
                      <a:pt x="27482" y="27482"/>
                    </a:cubicBezTo>
                    <a:cubicBezTo>
                      <a:pt x="45078" y="9885"/>
                      <a:pt x="68943" y="0"/>
                      <a:pt x="93828" y="0"/>
                    </a:cubicBezTo>
                    <a:close/>
                  </a:path>
                </a:pathLst>
              </a:custGeom>
              <a:solidFill>
                <a:srgbClr val="004AAD"/>
              </a:solidFill>
            </p:spPr>
          </p:sp>
          <p:sp>
            <p:nvSpPr>
              <p:cNvPr id="18" name="TextBox 18"/>
              <p:cNvSpPr txBox="1"/>
              <p:nvPr/>
            </p:nvSpPr>
            <p:spPr>
              <a:xfrm>
                <a:off x="0" y="-38100"/>
                <a:ext cx="712129" cy="225756"/>
              </a:xfrm>
              <a:prstGeom prst="rect">
                <a:avLst/>
              </a:prstGeom>
            </p:spPr>
            <p:txBody>
              <a:bodyPr lIns="62020" tIns="62020" rIns="62020" bIns="62020" rtlCol="0" anchor="ctr"/>
              <a:lstStyle/>
              <a:p>
                <a:pPr algn="ctr">
                  <a:lnSpc>
                    <a:spcPts val="2659"/>
                  </a:lnSpc>
                </a:pPr>
                <a:endParaRPr/>
              </a:p>
            </p:txBody>
          </p:sp>
        </p:grpSp>
        <p:sp>
          <p:nvSpPr>
            <p:cNvPr id="19" name="TextBox 19"/>
            <p:cNvSpPr txBox="1"/>
            <p:nvPr/>
          </p:nvSpPr>
          <p:spPr>
            <a:xfrm>
              <a:off x="9661284" y="8221275"/>
              <a:ext cx="3425110" cy="952122"/>
            </a:xfrm>
            <a:prstGeom prst="rect">
              <a:avLst/>
            </a:prstGeom>
          </p:spPr>
          <p:txBody>
            <a:bodyPr wrap="square" lIns="0" tIns="0" rIns="0" bIns="0" rtlCol="0" anchor="t">
              <a:spAutoFit/>
            </a:bodyPr>
            <a:lstStyle/>
            <a:p>
              <a:pPr algn="ctr">
                <a:lnSpc>
                  <a:spcPts val="4199"/>
                </a:lnSpc>
                <a:spcBef>
                  <a:spcPct val="0"/>
                </a:spcBef>
              </a:pPr>
              <a:r>
                <a:rPr lang="en-US" sz="2999" b="1" dirty="0">
                  <a:solidFill>
                    <a:srgbClr val="FFFFFF"/>
                  </a:solidFill>
                  <a:latin typeface="Cormorant Garamond Bold"/>
                  <a:ea typeface="Cormorant Garamond Bold"/>
                  <a:cs typeface="Cormorant Garamond Bold"/>
                  <a:sym typeface="Cormorant Garamond Bold"/>
                </a:rPr>
                <a:t>Facebook</a:t>
              </a:r>
            </a:p>
          </p:txBody>
        </p:sp>
        <p:sp>
          <p:nvSpPr>
            <p:cNvPr id="20" name="Freeform 20"/>
            <p:cNvSpPr/>
            <p:nvPr/>
          </p:nvSpPr>
          <p:spPr>
            <a:xfrm>
              <a:off x="4868298" y="255741"/>
              <a:ext cx="3618405" cy="7478046"/>
            </a:xfrm>
            <a:custGeom>
              <a:avLst/>
              <a:gdLst/>
              <a:ahLst/>
              <a:cxnLst/>
              <a:rect l="l" t="t" r="r" b="b"/>
              <a:pathLst>
                <a:path w="3618405" h="7478046">
                  <a:moveTo>
                    <a:pt x="0" y="0"/>
                  </a:moveTo>
                  <a:lnTo>
                    <a:pt x="3618405" y="0"/>
                  </a:lnTo>
                  <a:lnTo>
                    <a:pt x="3618405" y="7478046"/>
                  </a:lnTo>
                  <a:lnTo>
                    <a:pt x="0" y="7478046"/>
                  </a:lnTo>
                  <a:lnTo>
                    <a:pt x="0" y="0"/>
                  </a:lnTo>
                  <a:close/>
                </a:path>
              </a:pathLst>
            </a:custGeom>
            <a:blipFill>
              <a:blip r:embed="rId9"/>
              <a:stretch>
                <a:fillRect t="-2913" b="-4613"/>
              </a:stretch>
            </a:blipFill>
          </p:spPr>
        </p:sp>
        <p:sp>
          <p:nvSpPr>
            <p:cNvPr id="21" name="Freeform 21"/>
            <p:cNvSpPr/>
            <p:nvPr/>
          </p:nvSpPr>
          <p:spPr>
            <a:xfrm>
              <a:off x="4645880" y="12777"/>
              <a:ext cx="4063240" cy="8065985"/>
            </a:xfrm>
            <a:custGeom>
              <a:avLst/>
              <a:gdLst/>
              <a:ahLst/>
              <a:cxnLst/>
              <a:rect l="l" t="t" r="r" b="b"/>
              <a:pathLst>
                <a:path w="4063240" h="8065985">
                  <a:moveTo>
                    <a:pt x="0" y="0"/>
                  </a:moveTo>
                  <a:lnTo>
                    <a:pt x="4063240" y="0"/>
                  </a:lnTo>
                  <a:lnTo>
                    <a:pt x="4063240" y="8065985"/>
                  </a:lnTo>
                  <a:lnTo>
                    <a:pt x="0" y="8065985"/>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grpSp>
          <p:nvGrpSpPr>
            <p:cNvPr id="22" name="Group 22"/>
            <p:cNvGrpSpPr/>
            <p:nvPr/>
          </p:nvGrpSpPr>
          <p:grpSpPr>
            <a:xfrm>
              <a:off x="4874923" y="7700145"/>
              <a:ext cx="3605155" cy="1480348"/>
              <a:chOff x="0" y="-38100"/>
              <a:chExt cx="712129" cy="292414"/>
            </a:xfrm>
          </p:grpSpPr>
          <p:sp>
            <p:nvSpPr>
              <p:cNvPr id="23" name="Freeform 23"/>
              <p:cNvSpPr/>
              <p:nvPr/>
            </p:nvSpPr>
            <p:spPr>
              <a:xfrm>
                <a:off x="0" y="66658"/>
                <a:ext cx="712129" cy="187656"/>
              </a:xfrm>
              <a:custGeom>
                <a:avLst/>
                <a:gdLst/>
                <a:ahLst/>
                <a:cxnLst/>
                <a:rect l="l" t="t" r="r" b="b"/>
                <a:pathLst>
                  <a:path w="712129" h="187656">
                    <a:moveTo>
                      <a:pt x="93828" y="0"/>
                    </a:moveTo>
                    <a:lnTo>
                      <a:pt x="618301" y="0"/>
                    </a:lnTo>
                    <a:cubicBezTo>
                      <a:pt x="643186" y="0"/>
                      <a:pt x="667052" y="9885"/>
                      <a:pt x="684648" y="27482"/>
                    </a:cubicBezTo>
                    <a:cubicBezTo>
                      <a:pt x="702244" y="45078"/>
                      <a:pt x="712129" y="68943"/>
                      <a:pt x="712129" y="93828"/>
                    </a:cubicBezTo>
                    <a:lnTo>
                      <a:pt x="712129" y="93828"/>
                    </a:lnTo>
                    <a:cubicBezTo>
                      <a:pt x="712129" y="145648"/>
                      <a:pt x="670121" y="187656"/>
                      <a:pt x="618301" y="187656"/>
                    </a:cubicBezTo>
                    <a:lnTo>
                      <a:pt x="93828" y="187656"/>
                    </a:lnTo>
                    <a:cubicBezTo>
                      <a:pt x="68943" y="187656"/>
                      <a:pt x="45078" y="177771"/>
                      <a:pt x="27482" y="160175"/>
                    </a:cubicBezTo>
                    <a:cubicBezTo>
                      <a:pt x="9885" y="142579"/>
                      <a:pt x="0" y="118713"/>
                      <a:pt x="0" y="93828"/>
                    </a:cubicBezTo>
                    <a:lnTo>
                      <a:pt x="0" y="93828"/>
                    </a:lnTo>
                    <a:cubicBezTo>
                      <a:pt x="0" y="68943"/>
                      <a:pt x="9885" y="45078"/>
                      <a:pt x="27482" y="27482"/>
                    </a:cubicBezTo>
                    <a:cubicBezTo>
                      <a:pt x="45078" y="9885"/>
                      <a:pt x="68943" y="0"/>
                      <a:pt x="93828" y="0"/>
                    </a:cubicBezTo>
                    <a:close/>
                  </a:path>
                </a:pathLst>
              </a:custGeom>
              <a:solidFill>
                <a:srgbClr val="004AAD"/>
              </a:solidFill>
            </p:spPr>
          </p:sp>
          <p:sp>
            <p:nvSpPr>
              <p:cNvPr id="24" name="TextBox 24"/>
              <p:cNvSpPr txBox="1"/>
              <p:nvPr/>
            </p:nvSpPr>
            <p:spPr>
              <a:xfrm>
                <a:off x="0" y="-38100"/>
                <a:ext cx="712129" cy="225756"/>
              </a:xfrm>
              <a:prstGeom prst="rect">
                <a:avLst/>
              </a:prstGeom>
            </p:spPr>
            <p:txBody>
              <a:bodyPr lIns="62020" tIns="62020" rIns="62020" bIns="62020" rtlCol="0" anchor="ctr"/>
              <a:lstStyle/>
              <a:p>
                <a:pPr algn="ctr">
                  <a:lnSpc>
                    <a:spcPts val="2659"/>
                  </a:lnSpc>
                </a:pPr>
                <a:endParaRPr/>
              </a:p>
            </p:txBody>
          </p:sp>
        </p:grpSp>
        <p:sp>
          <p:nvSpPr>
            <p:cNvPr id="25" name="TextBox 25"/>
            <p:cNvSpPr txBox="1"/>
            <p:nvPr/>
          </p:nvSpPr>
          <p:spPr>
            <a:xfrm>
              <a:off x="5664278" y="8230483"/>
              <a:ext cx="2026444" cy="654051"/>
            </a:xfrm>
            <a:prstGeom prst="rect">
              <a:avLst/>
            </a:prstGeom>
          </p:spPr>
          <p:txBody>
            <a:bodyPr lIns="0" tIns="0" rIns="0" bIns="0" rtlCol="0" anchor="t">
              <a:spAutoFit/>
            </a:bodyPr>
            <a:lstStyle/>
            <a:p>
              <a:pPr algn="ctr">
                <a:lnSpc>
                  <a:spcPts val="4199"/>
                </a:lnSpc>
                <a:spcBef>
                  <a:spcPct val="0"/>
                </a:spcBef>
              </a:pPr>
              <a:r>
                <a:rPr lang="en-US" sz="2999" b="1" dirty="0">
                  <a:solidFill>
                    <a:srgbClr val="FFFFFF"/>
                  </a:solidFill>
                  <a:latin typeface="Cormorant Garamond Bold"/>
                  <a:ea typeface="Cormorant Garamond Bold"/>
                  <a:cs typeface="Cormorant Garamond Bold"/>
                  <a:sym typeface="Cormorant Garamond Bold"/>
                </a:rPr>
                <a:t>VK</a:t>
              </a:r>
            </a:p>
          </p:txBody>
        </p:sp>
        <p:sp>
          <p:nvSpPr>
            <p:cNvPr id="26" name="Freeform 26"/>
            <p:cNvSpPr/>
            <p:nvPr/>
          </p:nvSpPr>
          <p:spPr>
            <a:xfrm>
              <a:off x="14441723" y="529578"/>
              <a:ext cx="3629869" cy="7356024"/>
            </a:xfrm>
            <a:custGeom>
              <a:avLst/>
              <a:gdLst/>
              <a:ahLst/>
              <a:cxnLst/>
              <a:rect l="l" t="t" r="r" b="b"/>
              <a:pathLst>
                <a:path w="3629869" h="7356024">
                  <a:moveTo>
                    <a:pt x="0" y="0"/>
                  </a:moveTo>
                  <a:lnTo>
                    <a:pt x="3629868" y="0"/>
                  </a:lnTo>
                  <a:lnTo>
                    <a:pt x="3629868" y="7356024"/>
                  </a:lnTo>
                  <a:lnTo>
                    <a:pt x="0" y="7356024"/>
                  </a:lnTo>
                  <a:lnTo>
                    <a:pt x="0" y="0"/>
                  </a:lnTo>
                  <a:close/>
                </a:path>
              </a:pathLst>
            </a:custGeom>
            <a:blipFill>
              <a:blip r:embed="rId10"/>
              <a:stretch>
                <a:fillRect t="-4209" b="-5447"/>
              </a:stretch>
            </a:blipFill>
          </p:spPr>
        </p:sp>
        <p:sp>
          <p:nvSpPr>
            <p:cNvPr id="27" name="Freeform 27"/>
            <p:cNvSpPr/>
            <p:nvPr/>
          </p:nvSpPr>
          <p:spPr>
            <a:xfrm>
              <a:off x="14218601" y="0"/>
              <a:ext cx="4076113" cy="8091539"/>
            </a:xfrm>
            <a:custGeom>
              <a:avLst/>
              <a:gdLst/>
              <a:ahLst/>
              <a:cxnLst/>
              <a:rect l="l" t="t" r="r" b="b"/>
              <a:pathLst>
                <a:path w="4076113" h="8091539">
                  <a:moveTo>
                    <a:pt x="0" y="0"/>
                  </a:moveTo>
                  <a:lnTo>
                    <a:pt x="4076112" y="0"/>
                  </a:lnTo>
                  <a:lnTo>
                    <a:pt x="4076112" y="8091539"/>
                  </a:lnTo>
                  <a:lnTo>
                    <a:pt x="0" y="809153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grpSp>
          <p:nvGrpSpPr>
            <p:cNvPr id="28" name="Group 28"/>
            <p:cNvGrpSpPr/>
            <p:nvPr/>
          </p:nvGrpSpPr>
          <p:grpSpPr>
            <a:xfrm>
              <a:off x="14454079" y="7700145"/>
              <a:ext cx="3605155" cy="1473255"/>
              <a:chOff x="0" y="-38100"/>
              <a:chExt cx="712129" cy="291013"/>
            </a:xfrm>
          </p:grpSpPr>
          <p:sp>
            <p:nvSpPr>
              <p:cNvPr id="29" name="Freeform 29"/>
              <p:cNvSpPr/>
              <p:nvPr/>
            </p:nvSpPr>
            <p:spPr>
              <a:xfrm>
                <a:off x="0" y="65257"/>
                <a:ext cx="712129" cy="187656"/>
              </a:xfrm>
              <a:custGeom>
                <a:avLst/>
                <a:gdLst/>
                <a:ahLst/>
                <a:cxnLst/>
                <a:rect l="l" t="t" r="r" b="b"/>
                <a:pathLst>
                  <a:path w="712129" h="187656">
                    <a:moveTo>
                      <a:pt x="93828" y="0"/>
                    </a:moveTo>
                    <a:lnTo>
                      <a:pt x="618301" y="0"/>
                    </a:lnTo>
                    <a:cubicBezTo>
                      <a:pt x="643186" y="0"/>
                      <a:pt x="667052" y="9885"/>
                      <a:pt x="684648" y="27482"/>
                    </a:cubicBezTo>
                    <a:cubicBezTo>
                      <a:pt x="702244" y="45078"/>
                      <a:pt x="712129" y="68943"/>
                      <a:pt x="712129" y="93828"/>
                    </a:cubicBezTo>
                    <a:lnTo>
                      <a:pt x="712129" y="93828"/>
                    </a:lnTo>
                    <a:cubicBezTo>
                      <a:pt x="712129" y="145648"/>
                      <a:pt x="670121" y="187656"/>
                      <a:pt x="618301" y="187656"/>
                    </a:cubicBezTo>
                    <a:lnTo>
                      <a:pt x="93828" y="187656"/>
                    </a:lnTo>
                    <a:cubicBezTo>
                      <a:pt x="68943" y="187656"/>
                      <a:pt x="45078" y="177771"/>
                      <a:pt x="27482" y="160175"/>
                    </a:cubicBezTo>
                    <a:cubicBezTo>
                      <a:pt x="9885" y="142579"/>
                      <a:pt x="0" y="118713"/>
                      <a:pt x="0" y="93828"/>
                    </a:cubicBezTo>
                    <a:lnTo>
                      <a:pt x="0" y="93828"/>
                    </a:lnTo>
                    <a:cubicBezTo>
                      <a:pt x="0" y="68943"/>
                      <a:pt x="9885" y="45078"/>
                      <a:pt x="27482" y="27482"/>
                    </a:cubicBezTo>
                    <a:cubicBezTo>
                      <a:pt x="45078" y="9885"/>
                      <a:pt x="68943" y="0"/>
                      <a:pt x="93828" y="0"/>
                    </a:cubicBezTo>
                    <a:close/>
                  </a:path>
                </a:pathLst>
              </a:custGeom>
              <a:gradFill rotWithShape="1">
                <a:gsLst>
                  <a:gs pos="0">
                    <a:srgbClr val="FF5757">
                      <a:alpha val="100000"/>
                    </a:srgbClr>
                  </a:gs>
                  <a:gs pos="100000">
                    <a:srgbClr val="8C52FF">
                      <a:alpha val="100000"/>
                    </a:srgbClr>
                  </a:gs>
                </a:gsLst>
                <a:lin ang="0"/>
              </a:gradFill>
            </p:spPr>
          </p:sp>
          <p:sp>
            <p:nvSpPr>
              <p:cNvPr id="30" name="TextBox 30"/>
              <p:cNvSpPr txBox="1"/>
              <p:nvPr/>
            </p:nvSpPr>
            <p:spPr>
              <a:xfrm>
                <a:off x="0" y="-38100"/>
                <a:ext cx="712129" cy="225756"/>
              </a:xfrm>
              <a:prstGeom prst="rect">
                <a:avLst/>
              </a:prstGeom>
            </p:spPr>
            <p:txBody>
              <a:bodyPr lIns="62020" tIns="62020" rIns="62020" bIns="62020" rtlCol="0" anchor="ctr"/>
              <a:lstStyle/>
              <a:p>
                <a:pPr algn="ctr">
                  <a:lnSpc>
                    <a:spcPts val="2659"/>
                  </a:lnSpc>
                </a:pPr>
                <a:endParaRPr/>
              </a:p>
            </p:txBody>
          </p:sp>
        </p:grpSp>
        <p:sp>
          <p:nvSpPr>
            <p:cNvPr id="31" name="TextBox 31"/>
            <p:cNvSpPr txBox="1"/>
            <p:nvPr/>
          </p:nvSpPr>
          <p:spPr>
            <a:xfrm>
              <a:off x="14454080" y="8156745"/>
              <a:ext cx="3605154" cy="952122"/>
            </a:xfrm>
            <a:prstGeom prst="rect">
              <a:avLst/>
            </a:prstGeom>
          </p:spPr>
          <p:txBody>
            <a:bodyPr wrap="square" lIns="0" tIns="0" rIns="0" bIns="0" rtlCol="0" anchor="t">
              <a:spAutoFit/>
            </a:bodyPr>
            <a:lstStyle/>
            <a:p>
              <a:pPr algn="ctr">
                <a:lnSpc>
                  <a:spcPts val="4199"/>
                </a:lnSpc>
                <a:spcBef>
                  <a:spcPct val="0"/>
                </a:spcBef>
              </a:pPr>
              <a:r>
                <a:rPr lang="en-US" sz="2999" b="1" dirty="0" err="1">
                  <a:solidFill>
                    <a:srgbClr val="FFFFFF"/>
                  </a:solidFill>
                  <a:latin typeface="Cormorant Garamond Bold"/>
                  <a:ea typeface="Cormorant Garamond Bold"/>
                  <a:cs typeface="Cormorant Garamond Bold"/>
                  <a:sym typeface="Cormorant Garamond Bold"/>
                </a:rPr>
                <a:t>Instagram</a:t>
              </a:r>
              <a:endParaRPr lang="en-US" sz="2999" b="1" dirty="0">
                <a:solidFill>
                  <a:srgbClr val="FFFFFF"/>
                </a:solidFill>
                <a:latin typeface="Cormorant Garamond Bold"/>
                <a:ea typeface="Cormorant Garamond Bold"/>
                <a:cs typeface="Cormorant Garamond Bold"/>
                <a:sym typeface="Cormorant Garamond Bold"/>
              </a:endParaRPr>
            </a:p>
          </p:txBody>
        </p:sp>
        <p:sp>
          <p:nvSpPr>
            <p:cNvPr id="32" name="Freeform 32"/>
            <p:cNvSpPr/>
            <p:nvPr/>
          </p:nvSpPr>
          <p:spPr>
            <a:xfrm>
              <a:off x="19106921" y="326092"/>
              <a:ext cx="3617669" cy="7538284"/>
            </a:xfrm>
            <a:custGeom>
              <a:avLst/>
              <a:gdLst/>
              <a:ahLst/>
              <a:cxnLst/>
              <a:rect l="l" t="t" r="r" b="b"/>
              <a:pathLst>
                <a:path w="3617669" h="7538284">
                  <a:moveTo>
                    <a:pt x="0" y="0"/>
                  </a:moveTo>
                  <a:lnTo>
                    <a:pt x="3617669" y="0"/>
                  </a:lnTo>
                  <a:lnTo>
                    <a:pt x="3617669" y="7538284"/>
                  </a:lnTo>
                  <a:lnTo>
                    <a:pt x="0" y="7538284"/>
                  </a:lnTo>
                  <a:lnTo>
                    <a:pt x="0" y="0"/>
                  </a:lnTo>
                  <a:close/>
                </a:path>
              </a:pathLst>
            </a:custGeom>
            <a:blipFill>
              <a:blip r:embed="rId11"/>
              <a:stretch>
                <a:fillRect t="-4115"/>
              </a:stretch>
            </a:blipFill>
          </p:spPr>
        </p:sp>
        <p:sp>
          <p:nvSpPr>
            <p:cNvPr id="33" name="Freeform 33"/>
            <p:cNvSpPr/>
            <p:nvPr/>
          </p:nvSpPr>
          <p:spPr>
            <a:xfrm>
              <a:off x="18884915" y="44524"/>
              <a:ext cx="4061680" cy="8062889"/>
            </a:xfrm>
            <a:custGeom>
              <a:avLst/>
              <a:gdLst/>
              <a:ahLst/>
              <a:cxnLst/>
              <a:rect l="l" t="t" r="r" b="b"/>
              <a:pathLst>
                <a:path w="4061680" h="8062889">
                  <a:moveTo>
                    <a:pt x="0" y="0"/>
                  </a:moveTo>
                  <a:lnTo>
                    <a:pt x="4061681" y="0"/>
                  </a:lnTo>
                  <a:lnTo>
                    <a:pt x="4061681" y="8062889"/>
                  </a:lnTo>
                  <a:lnTo>
                    <a:pt x="0" y="806288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grpSp>
          <p:nvGrpSpPr>
            <p:cNvPr id="34" name="Group 34"/>
            <p:cNvGrpSpPr/>
            <p:nvPr/>
          </p:nvGrpSpPr>
          <p:grpSpPr>
            <a:xfrm>
              <a:off x="19113178" y="7700145"/>
              <a:ext cx="3605155" cy="1473255"/>
              <a:chOff x="0" y="-38100"/>
              <a:chExt cx="712129" cy="291013"/>
            </a:xfrm>
          </p:grpSpPr>
          <p:sp>
            <p:nvSpPr>
              <p:cNvPr id="35" name="Freeform 35"/>
              <p:cNvSpPr/>
              <p:nvPr/>
            </p:nvSpPr>
            <p:spPr>
              <a:xfrm>
                <a:off x="0" y="65257"/>
                <a:ext cx="712129" cy="187656"/>
              </a:xfrm>
              <a:custGeom>
                <a:avLst/>
                <a:gdLst/>
                <a:ahLst/>
                <a:cxnLst/>
                <a:rect l="l" t="t" r="r" b="b"/>
                <a:pathLst>
                  <a:path w="712129" h="187656">
                    <a:moveTo>
                      <a:pt x="93828" y="0"/>
                    </a:moveTo>
                    <a:lnTo>
                      <a:pt x="618301" y="0"/>
                    </a:lnTo>
                    <a:cubicBezTo>
                      <a:pt x="643186" y="0"/>
                      <a:pt x="667052" y="9885"/>
                      <a:pt x="684648" y="27482"/>
                    </a:cubicBezTo>
                    <a:cubicBezTo>
                      <a:pt x="702244" y="45078"/>
                      <a:pt x="712129" y="68943"/>
                      <a:pt x="712129" y="93828"/>
                    </a:cubicBezTo>
                    <a:lnTo>
                      <a:pt x="712129" y="93828"/>
                    </a:lnTo>
                    <a:cubicBezTo>
                      <a:pt x="712129" y="145648"/>
                      <a:pt x="670121" y="187656"/>
                      <a:pt x="618301" y="187656"/>
                    </a:cubicBezTo>
                    <a:lnTo>
                      <a:pt x="93828" y="187656"/>
                    </a:lnTo>
                    <a:cubicBezTo>
                      <a:pt x="68943" y="187656"/>
                      <a:pt x="45078" y="177771"/>
                      <a:pt x="27482" y="160175"/>
                    </a:cubicBezTo>
                    <a:cubicBezTo>
                      <a:pt x="9885" y="142579"/>
                      <a:pt x="0" y="118713"/>
                      <a:pt x="0" y="93828"/>
                    </a:cubicBezTo>
                    <a:lnTo>
                      <a:pt x="0" y="93828"/>
                    </a:lnTo>
                    <a:cubicBezTo>
                      <a:pt x="0" y="68943"/>
                      <a:pt x="9885" y="45078"/>
                      <a:pt x="27482" y="27482"/>
                    </a:cubicBezTo>
                    <a:cubicBezTo>
                      <a:pt x="45078" y="9885"/>
                      <a:pt x="68943" y="0"/>
                      <a:pt x="93828" y="0"/>
                    </a:cubicBezTo>
                    <a:close/>
                  </a:path>
                </a:pathLst>
              </a:custGeom>
              <a:solidFill>
                <a:srgbClr val="000000"/>
              </a:solidFill>
            </p:spPr>
          </p:sp>
          <p:sp>
            <p:nvSpPr>
              <p:cNvPr id="36" name="TextBox 36"/>
              <p:cNvSpPr txBox="1"/>
              <p:nvPr/>
            </p:nvSpPr>
            <p:spPr>
              <a:xfrm>
                <a:off x="0" y="-38100"/>
                <a:ext cx="712129" cy="225756"/>
              </a:xfrm>
              <a:prstGeom prst="rect">
                <a:avLst/>
              </a:prstGeom>
            </p:spPr>
            <p:txBody>
              <a:bodyPr lIns="62020" tIns="62020" rIns="62020" bIns="62020" rtlCol="0" anchor="ctr"/>
              <a:lstStyle/>
              <a:p>
                <a:pPr algn="ctr">
                  <a:lnSpc>
                    <a:spcPts val="2659"/>
                  </a:lnSpc>
                </a:pPr>
                <a:endParaRPr/>
              </a:p>
            </p:txBody>
          </p:sp>
        </p:grpSp>
        <p:sp>
          <p:nvSpPr>
            <p:cNvPr id="37" name="TextBox 37"/>
            <p:cNvSpPr txBox="1"/>
            <p:nvPr/>
          </p:nvSpPr>
          <p:spPr>
            <a:xfrm>
              <a:off x="19113178" y="8230485"/>
              <a:ext cx="3605154" cy="952122"/>
            </a:xfrm>
            <a:prstGeom prst="rect">
              <a:avLst/>
            </a:prstGeom>
          </p:spPr>
          <p:txBody>
            <a:bodyPr wrap="square" lIns="0" tIns="0" rIns="0" bIns="0" rtlCol="0" anchor="t">
              <a:spAutoFit/>
            </a:bodyPr>
            <a:lstStyle/>
            <a:p>
              <a:pPr algn="ctr">
                <a:lnSpc>
                  <a:spcPts val="4199"/>
                </a:lnSpc>
                <a:spcBef>
                  <a:spcPct val="0"/>
                </a:spcBef>
              </a:pPr>
              <a:r>
                <a:rPr lang="en-US" sz="2999" b="1" dirty="0" err="1">
                  <a:solidFill>
                    <a:srgbClr val="FFFFFF"/>
                  </a:solidFill>
                  <a:latin typeface="Cormorant Garamond Bold"/>
                  <a:ea typeface="Cormorant Garamond Bold"/>
                  <a:cs typeface="Cormorant Garamond Bold"/>
                  <a:sym typeface="Cormorant Garamond Bold"/>
                </a:rPr>
                <a:t>Tik</a:t>
              </a:r>
              <a:r>
                <a:rPr lang="en-US" sz="2999" b="1" dirty="0">
                  <a:solidFill>
                    <a:srgbClr val="FFFFFF"/>
                  </a:solidFill>
                  <a:latin typeface="Cormorant Garamond Bold"/>
                  <a:ea typeface="Cormorant Garamond Bold"/>
                  <a:cs typeface="Cormorant Garamond Bold"/>
                  <a:sym typeface="Cormorant Garamond Bold"/>
                </a:rPr>
                <a:t> </a:t>
              </a:r>
              <a:r>
                <a:rPr lang="en-US" sz="2999" b="1" dirty="0" err="1">
                  <a:solidFill>
                    <a:srgbClr val="FFFFFF"/>
                  </a:solidFill>
                  <a:latin typeface="Cormorant Garamond Bold"/>
                  <a:ea typeface="Cormorant Garamond Bold"/>
                  <a:cs typeface="Cormorant Garamond Bold"/>
                  <a:sym typeface="Cormorant Garamond Bold"/>
                </a:rPr>
                <a:t>Tok</a:t>
              </a:r>
              <a:endParaRPr lang="en-US" sz="2999" b="1" dirty="0">
                <a:solidFill>
                  <a:srgbClr val="FFFFFF"/>
                </a:solidFill>
                <a:latin typeface="Cormorant Garamond Bold"/>
                <a:ea typeface="Cormorant Garamond Bold"/>
                <a:cs typeface="Cormorant Garamond Bold"/>
                <a:sym typeface="Cormorant Garamond Bold"/>
              </a:endParaRPr>
            </a:p>
          </p:txBody>
        </p:sp>
      </p:grpSp>
      <p:sp>
        <p:nvSpPr>
          <p:cNvPr id="38" name="TextBox 38"/>
          <p:cNvSpPr txBox="1"/>
          <p:nvPr/>
        </p:nvSpPr>
        <p:spPr>
          <a:xfrm>
            <a:off x="3655591" y="9462769"/>
            <a:ext cx="10976818" cy="481331"/>
          </a:xfrm>
          <a:prstGeom prst="rect">
            <a:avLst/>
          </a:prstGeom>
        </p:spPr>
        <p:txBody>
          <a:bodyPr lIns="0" tIns="0" rIns="0" bIns="0" rtlCol="0" anchor="t">
            <a:spAutoFit/>
          </a:bodyPr>
          <a:lstStyle/>
          <a:p>
            <a:pPr algn="ctr">
              <a:lnSpc>
                <a:spcPts val="3919"/>
              </a:lnSpc>
              <a:spcBef>
                <a:spcPct val="0"/>
              </a:spcBef>
            </a:pPr>
            <a:r>
              <a:rPr lang="en-US" sz="2799" b="1" dirty="0" err="1">
                <a:solidFill>
                  <a:srgbClr val="FFFFFF"/>
                </a:solidFill>
                <a:latin typeface="Lora Bold"/>
                <a:ea typeface="Lora Bold"/>
                <a:cs typeface="Lora Bold"/>
                <a:sym typeface="Lora Bold"/>
              </a:rPr>
              <a:t>Қолданыстағы</a:t>
            </a:r>
            <a:r>
              <a:rPr lang="en-US" sz="2799" b="1" dirty="0">
                <a:solidFill>
                  <a:srgbClr val="FFFFFF"/>
                </a:solidFill>
                <a:latin typeface="Lora Bold"/>
                <a:ea typeface="Lora Bold"/>
                <a:cs typeface="Lora Bold"/>
                <a:sym typeface="Lora Bold"/>
              </a:rPr>
              <a:t> </a:t>
            </a:r>
            <a:r>
              <a:rPr lang="en-US" sz="2799" b="1" dirty="0" err="1">
                <a:solidFill>
                  <a:srgbClr val="FFFFFF"/>
                </a:solidFill>
                <a:latin typeface="Lora Bold"/>
                <a:ea typeface="Lora Bold"/>
                <a:cs typeface="Lora Bold"/>
                <a:sym typeface="Lora Bold"/>
              </a:rPr>
              <a:t>WhatsApp</a:t>
            </a:r>
            <a:r>
              <a:rPr lang="en-US" sz="2799" b="1" dirty="0">
                <a:solidFill>
                  <a:srgbClr val="FFFFFF"/>
                </a:solidFill>
                <a:latin typeface="Lora Bold"/>
                <a:ea typeface="Lora Bold"/>
                <a:cs typeface="Lora Bold"/>
                <a:sym typeface="Lora Bold"/>
              </a:rPr>
              <a:t> </a:t>
            </a:r>
            <a:r>
              <a:rPr lang="en-US" sz="2799" b="1" dirty="0" err="1">
                <a:solidFill>
                  <a:srgbClr val="FFFFFF"/>
                </a:solidFill>
                <a:latin typeface="Lora Bold"/>
                <a:ea typeface="Lora Bold"/>
                <a:cs typeface="Lora Bold"/>
                <a:sym typeface="Lora Bold"/>
              </a:rPr>
              <a:t>және</a:t>
            </a:r>
            <a:r>
              <a:rPr lang="en-US" sz="2799" b="1" dirty="0">
                <a:solidFill>
                  <a:srgbClr val="FFFFFF"/>
                </a:solidFill>
                <a:latin typeface="Lora Bold"/>
                <a:ea typeface="Lora Bold"/>
                <a:cs typeface="Lora Bold"/>
                <a:sym typeface="Lora Bold"/>
              </a:rPr>
              <a:t> Telegram </a:t>
            </a:r>
            <a:r>
              <a:rPr lang="en-US" sz="2799" b="1" dirty="0" err="1">
                <a:solidFill>
                  <a:srgbClr val="FFFFFF"/>
                </a:solidFill>
                <a:latin typeface="Lora Bold"/>
                <a:ea typeface="Lora Bold"/>
                <a:cs typeface="Lora Bold"/>
                <a:sym typeface="Lora Bold"/>
              </a:rPr>
              <a:t>нөмірі</a:t>
            </a:r>
            <a:r>
              <a:rPr lang="en-US" sz="2799" b="1" dirty="0">
                <a:solidFill>
                  <a:srgbClr val="FFFFFF"/>
                </a:solidFill>
                <a:latin typeface="Lora Bold"/>
                <a:ea typeface="Lora Bold"/>
                <a:cs typeface="Lora Bold"/>
                <a:sym typeface="Lora Bold"/>
              </a:rPr>
              <a:t> (87081478135).</a:t>
            </a:r>
          </a:p>
        </p:txBody>
      </p:sp>
      <p:sp>
        <p:nvSpPr>
          <p:cNvPr id="39" name="TextBox 39"/>
          <p:cNvSpPr txBox="1"/>
          <p:nvPr/>
        </p:nvSpPr>
        <p:spPr>
          <a:xfrm>
            <a:off x="533400" y="596582"/>
            <a:ext cx="16992600" cy="2769989"/>
          </a:xfrm>
          <a:prstGeom prst="rect">
            <a:avLst/>
          </a:prstGeom>
        </p:spPr>
        <p:txBody>
          <a:bodyPr wrap="square" lIns="0" tIns="0" rIns="0" bIns="0" rtlCol="0" anchor="t">
            <a:spAutoFit/>
          </a:bodyPr>
          <a:lstStyle/>
          <a:p>
            <a:pPr algn="ctr">
              <a:spcBef>
                <a:spcPct val="0"/>
              </a:spcBef>
            </a:pPr>
            <a:r>
              <a:rPr lang="kk-KZ" sz="3600" b="1" dirty="0">
                <a:solidFill>
                  <a:schemeClr val="bg1"/>
                </a:solidFill>
              </a:rPr>
              <a:t>Қалалық мәслихаттың қызметі туралы ақпарат оның ресми сайтында да, Instagram, Facebook, </a:t>
            </a:r>
            <a:r>
              <a:rPr lang="kk-KZ" sz="3600" b="1" dirty="0" smtClean="0">
                <a:solidFill>
                  <a:schemeClr val="bg1"/>
                </a:solidFill>
              </a:rPr>
              <a:t>Одноклассники, ВКонтакте </a:t>
            </a:r>
            <a:r>
              <a:rPr lang="kk-KZ" sz="3600" b="1" dirty="0">
                <a:solidFill>
                  <a:schemeClr val="bg1"/>
                </a:solidFill>
              </a:rPr>
              <a:t>және TikTok сияқты әлеуметтік желілерде де үнемі жарияланып отырады. Есепті кезеңде депутаттық корпустың қызметі туралы </a:t>
            </a:r>
            <a:r>
              <a:rPr lang="kk-KZ" sz="3600" b="1" dirty="0" smtClean="0">
                <a:solidFill>
                  <a:schemeClr val="bg1"/>
                </a:solidFill>
              </a:rPr>
              <a:t>90-нан </a:t>
            </a:r>
            <a:r>
              <a:rPr lang="kk-KZ" sz="3600" b="1" dirty="0">
                <a:solidFill>
                  <a:schemeClr val="bg1"/>
                </a:solidFill>
              </a:rPr>
              <a:t>астам басылым жарияланды. Биылғы жылы мәслихат сессияларының тікелей эфирі де жалғасты.</a:t>
            </a:r>
            <a:endParaRPr lang="en-US" sz="3600" b="1" dirty="0">
              <a:solidFill>
                <a:schemeClr val="bg1"/>
              </a:solidFill>
              <a:latin typeface="Lora Bold"/>
              <a:ea typeface="Lora Bold"/>
              <a:cs typeface="Lora Bold"/>
              <a:sym typeface="Lora Bold"/>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3" name="TextBox 3"/>
          <p:cNvSpPr txBox="1"/>
          <p:nvPr/>
        </p:nvSpPr>
        <p:spPr>
          <a:xfrm>
            <a:off x="1600200" y="266700"/>
            <a:ext cx="14474129" cy="2708434"/>
          </a:xfrm>
          <a:prstGeom prst="rect">
            <a:avLst/>
          </a:prstGeom>
        </p:spPr>
        <p:txBody>
          <a:bodyPr lIns="0" tIns="0" rIns="0" bIns="0" rtlCol="0" anchor="t">
            <a:spAutoFit/>
          </a:bodyPr>
          <a:lstStyle/>
          <a:p>
            <a:pPr algn="ctr">
              <a:spcBef>
                <a:spcPct val="0"/>
              </a:spcBef>
            </a:pPr>
            <a:r>
              <a:rPr lang="kk-KZ" sz="4400" b="1" dirty="0">
                <a:solidFill>
                  <a:schemeClr val="bg1"/>
                </a:solidFill>
              </a:rPr>
              <a:t>Ақпан айында мен қала тұрғындарын мәслихаттың қызметі туралы хабардар етіп, ALTAI телеарнасында тікелей эфирде көрермендердің сұрақтарына жауап бердім.</a:t>
            </a:r>
            <a:endParaRPr lang="en-US" sz="4400" b="1" dirty="0">
              <a:solidFill>
                <a:schemeClr val="bg1"/>
              </a:solidFill>
              <a:latin typeface="Lora Bold"/>
              <a:ea typeface="Lora Bold"/>
              <a:cs typeface="Lora Bold"/>
              <a:sym typeface="Lora Bold"/>
            </a:endParaRPr>
          </a:p>
        </p:txBody>
      </p:sp>
      <p:pic>
        <p:nvPicPr>
          <p:cNvPr id="2050" name="Picture 2" descr="C:\Users\Маслихат-2\Desktop\Отчет шефа 2025 год\фото  телеканал Алтай\WhatsApp Image 2025-08-15 at 09.29.54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314700"/>
            <a:ext cx="9296400" cy="6972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5" name="TextBox 5"/>
          <p:cNvSpPr txBox="1"/>
          <p:nvPr/>
        </p:nvSpPr>
        <p:spPr>
          <a:xfrm>
            <a:off x="1147132" y="1104900"/>
            <a:ext cx="16531268" cy="8617744"/>
          </a:xfrm>
          <a:prstGeom prst="rect">
            <a:avLst/>
          </a:prstGeom>
        </p:spPr>
        <p:txBody>
          <a:bodyPr wrap="square" lIns="0" tIns="0" rIns="0" bIns="0" rtlCol="0" anchor="t">
            <a:spAutoFit/>
          </a:bodyPr>
          <a:lstStyle/>
          <a:p>
            <a:pPr algn="ctr"/>
            <a:r>
              <a:rPr lang="kk-KZ" sz="4000" b="1" dirty="0">
                <a:solidFill>
                  <a:schemeClr val="bg1"/>
                </a:solidFill>
              </a:rPr>
              <a:t>Құрметті әріптестер!</a:t>
            </a:r>
            <a:endParaRPr lang="ru-RU" sz="4000" dirty="0">
              <a:solidFill>
                <a:schemeClr val="bg1"/>
              </a:solidFill>
            </a:endParaRPr>
          </a:p>
          <a:p>
            <a:pPr algn="just"/>
            <a:r>
              <a:rPr lang="kk-KZ" sz="4000" b="1" dirty="0">
                <a:solidFill>
                  <a:schemeClr val="bg1"/>
                </a:solidFill>
              </a:rPr>
              <a:t>         Есепті кезеңде бюджеттің 3 миллиард теңгеге мәжбүрлі түрде қысқартылуына байланысты жоспарланған мәселелердің барлығы толық орындалмады. Бұл тұрақты комитеттердің бірқатар ұсыныстары мен сессия шешімдерінің орындалуына тікелей әсер етті. Дегенмен, келесі жылдың бюджетін қалыптастыру кезінде бұл ұсыныстарға басымдық беріледі.</a:t>
            </a:r>
            <a:endParaRPr lang="ru-RU" sz="4000" b="1" dirty="0">
              <a:solidFill>
                <a:schemeClr val="bg1"/>
              </a:solidFill>
            </a:endParaRPr>
          </a:p>
          <a:p>
            <a:pPr algn="just"/>
            <a:r>
              <a:rPr lang="kk-KZ" sz="4000" b="1" dirty="0">
                <a:solidFill>
                  <a:schemeClr val="bg1"/>
                </a:solidFill>
              </a:rPr>
              <a:t>          Сізге орасан зор еңбегіңіз үшін алғыс айтқым келеді. Негізгі жұмыс орныңызда өте қарбалас болсаңыз да, сіз қалалық мәслихаттың барлық маңызды іс-шараларына белсенді қатысуға әрқашан күш-жігер мен уақыт табасыз. Өскеменде тұрғындардың қажеттіліктерін шешуге дайын сенімді және белсенді топ бар. Жұмыстың келесі кезеңіне көшкен кезде біз негізгі мақсатымыз туралы анық білеміз: халықпен тікелей байланысты сақтау және олардың өтініштерін толық орындау.</a:t>
            </a:r>
            <a:endParaRPr lang="en-US" sz="3999" b="1" dirty="0">
              <a:solidFill>
                <a:schemeClr val="bg1"/>
              </a:solidFill>
              <a:latin typeface="Lora Bold"/>
              <a:ea typeface="Lora Bold"/>
              <a:cs typeface="Lora Bold"/>
              <a:sym typeface="Lora Bold"/>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97B2"/>
        </a:solidFill>
        <a:effectLst/>
      </p:bgPr>
    </p:bg>
    <p:spTree>
      <p:nvGrpSpPr>
        <p:cNvPr id="1" name=""/>
        <p:cNvGrpSpPr/>
        <p:nvPr/>
      </p:nvGrpSpPr>
      <p:grpSpPr>
        <a:xfrm>
          <a:off x="0" y="0"/>
          <a:ext cx="0" cy="0"/>
          <a:chOff x="0" y="0"/>
          <a:chExt cx="0" cy="0"/>
        </a:xfrm>
      </p:grpSpPr>
      <p:sp>
        <p:nvSpPr>
          <p:cNvPr id="2" name="TextBox 2"/>
          <p:cNvSpPr txBox="1"/>
          <p:nvPr/>
        </p:nvSpPr>
        <p:spPr>
          <a:xfrm>
            <a:off x="3532138" y="4253864"/>
            <a:ext cx="11223724" cy="889636"/>
          </a:xfrm>
          <a:prstGeom prst="rect">
            <a:avLst/>
          </a:prstGeom>
        </p:spPr>
        <p:txBody>
          <a:bodyPr lIns="0" tIns="0" rIns="0" bIns="0" rtlCol="0" anchor="t">
            <a:spAutoFit/>
          </a:bodyPr>
          <a:lstStyle/>
          <a:p>
            <a:pPr algn="ctr">
              <a:lnSpc>
                <a:spcPts val="7139"/>
              </a:lnSpc>
              <a:spcBef>
                <a:spcPct val="0"/>
              </a:spcBef>
            </a:pPr>
            <a:r>
              <a:rPr lang="en-US" sz="5099" b="1" i="1">
                <a:solidFill>
                  <a:srgbClr val="FFFFFF"/>
                </a:solidFill>
                <a:latin typeface="Lora Bold Italics"/>
                <a:ea typeface="Lora Bold Italics"/>
                <a:cs typeface="Lora Bold Italics"/>
                <a:sym typeface="Lora Bold Italics"/>
              </a:rPr>
              <a:t>Назар аударғаныңыз үшін рахмет!</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Галина\общая\ФОТО 8 СОЗЫВА\2025 год\КОМИССИИ 2025 ГОД\25.02.2025 год совместн комис\53282060842063568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2329" y="-1"/>
            <a:ext cx="97536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3"/>
          <p:cNvSpPr txBox="1"/>
          <p:nvPr/>
        </p:nvSpPr>
        <p:spPr>
          <a:xfrm>
            <a:off x="858947" y="3515992"/>
            <a:ext cx="7523053" cy="3255015"/>
          </a:xfrm>
          <a:prstGeom prst="rect">
            <a:avLst/>
          </a:prstGeom>
        </p:spPr>
        <p:txBody>
          <a:bodyPr wrap="square" lIns="0" tIns="0" rIns="0" bIns="0" rtlCol="0" anchor="t">
            <a:spAutoFit/>
          </a:bodyPr>
          <a:lstStyle/>
          <a:p>
            <a:pPr algn="l">
              <a:lnSpc>
                <a:spcPts val="6380"/>
              </a:lnSpc>
            </a:pPr>
            <a:r>
              <a:rPr lang="en-US" sz="5800" b="1" dirty="0" err="1">
                <a:solidFill>
                  <a:srgbClr val="0097B2"/>
                </a:solidFill>
                <a:latin typeface="Lora Bold"/>
                <a:ea typeface="Lora Bold"/>
                <a:cs typeface="Lora Bold"/>
                <a:sym typeface="Lora Bold"/>
              </a:rPr>
              <a:t>Өскемен</a:t>
            </a:r>
            <a:r>
              <a:rPr lang="en-US" sz="5800" b="1" dirty="0">
                <a:solidFill>
                  <a:srgbClr val="0097B2"/>
                </a:solidFill>
                <a:latin typeface="Lora Bold"/>
                <a:ea typeface="Lora Bold"/>
                <a:cs typeface="Lora Bold"/>
                <a:sym typeface="Lora Bold"/>
              </a:rPr>
              <a:t> </a:t>
            </a:r>
            <a:r>
              <a:rPr lang="en-US" sz="5800" b="1" dirty="0" err="1">
                <a:solidFill>
                  <a:srgbClr val="0097B2"/>
                </a:solidFill>
                <a:latin typeface="Lora Bold"/>
                <a:ea typeface="Lora Bold"/>
                <a:cs typeface="Lora Bold"/>
                <a:sym typeface="Lora Bold"/>
              </a:rPr>
              <a:t>қалалық</a:t>
            </a:r>
            <a:r>
              <a:rPr lang="en-US" sz="5800" b="1" dirty="0">
                <a:solidFill>
                  <a:srgbClr val="0097B2"/>
                </a:solidFill>
                <a:latin typeface="Lora Bold"/>
                <a:ea typeface="Lora Bold"/>
                <a:cs typeface="Lora Bold"/>
                <a:sym typeface="Lora Bold"/>
              </a:rPr>
              <a:t> </a:t>
            </a:r>
            <a:r>
              <a:rPr lang="en-US" sz="5800" b="1" dirty="0" err="1">
                <a:solidFill>
                  <a:srgbClr val="0097B2"/>
                </a:solidFill>
                <a:latin typeface="Lora Bold"/>
                <a:ea typeface="Lora Bold"/>
                <a:cs typeface="Lora Bold"/>
                <a:sym typeface="Lora Bold"/>
              </a:rPr>
              <a:t>мәслихатының</a:t>
            </a:r>
            <a:r>
              <a:rPr lang="en-US" sz="5800" b="1" dirty="0">
                <a:solidFill>
                  <a:srgbClr val="0097B2"/>
                </a:solidFill>
                <a:latin typeface="Lora Bold"/>
                <a:ea typeface="Lora Bold"/>
                <a:cs typeface="Lora Bold"/>
                <a:sym typeface="Lora Bold"/>
              </a:rPr>
              <a:t> </a:t>
            </a:r>
          </a:p>
          <a:p>
            <a:pPr algn="l">
              <a:lnSpc>
                <a:spcPts val="6380"/>
              </a:lnSpc>
            </a:pPr>
            <a:r>
              <a:rPr lang="en-US" sz="5800" b="1" dirty="0" smtClean="0">
                <a:solidFill>
                  <a:srgbClr val="0097B2"/>
                </a:solidFill>
                <a:latin typeface="Lora Bold"/>
                <a:ea typeface="Lora Bold"/>
                <a:cs typeface="Lora Bold"/>
                <a:sym typeface="Lora Bold"/>
              </a:rPr>
              <a:t>202</a:t>
            </a:r>
            <a:r>
              <a:rPr lang="ru-RU" sz="5800" b="1" dirty="0" smtClean="0">
                <a:solidFill>
                  <a:srgbClr val="0097B2"/>
                </a:solidFill>
                <a:latin typeface="Lora Bold"/>
                <a:ea typeface="Lora Bold"/>
                <a:cs typeface="Lora Bold"/>
                <a:sym typeface="Lora Bold"/>
              </a:rPr>
              <a:t>6</a:t>
            </a:r>
            <a:r>
              <a:rPr lang="en-US" sz="5800" b="1" dirty="0" smtClean="0">
                <a:solidFill>
                  <a:srgbClr val="0097B2"/>
                </a:solidFill>
                <a:latin typeface="Lora Bold"/>
                <a:ea typeface="Lora Bold"/>
                <a:cs typeface="Lora Bold"/>
                <a:sym typeface="Lora Bold"/>
              </a:rPr>
              <a:t> </a:t>
            </a:r>
            <a:r>
              <a:rPr lang="en-US" sz="5800" b="1" dirty="0" err="1">
                <a:solidFill>
                  <a:srgbClr val="0097B2"/>
                </a:solidFill>
                <a:latin typeface="Lora Bold"/>
                <a:ea typeface="Lora Bold"/>
                <a:cs typeface="Lora Bold"/>
                <a:sym typeface="Lora Bold"/>
              </a:rPr>
              <a:t>жылғы</a:t>
            </a:r>
            <a:r>
              <a:rPr lang="en-US" sz="5800" b="1" dirty="0">
                <a:solidFill>
                  <a:srgbClr val="0097B2"/>
                </a:solidFill>
                <a:latin typeface="Lora Bold"/>
                <a:ea typeface="Lora Bold"/>
                <a:cs typeface="Lora Bold"/>
                <a:sym typeface="Lora Bold"/>
              </a:rPr>
              <a:t> </a:t>
            </a:r>
            <a:r>
              <a:rPr lang="en-US" sz="5800" b="1" dirty="0" err="1" smtClean="0">
                <a:solidFill>
                  <a:srgbClr val="0097B2"/>
                </a:solidFill>
                <a:latin typeface="Lora Bold"/>
                <a:ea typeface="Lora Bold"/>
                <a:cs typeface="Lora Bold"/>
                <a:sym typeface="Lora Bold"/>
              </a:rPr>
              <a:t>қызметі</a:t>
            </a:r>
            <a:r>
              <a:rPr lang="ru-RU" sz="5800" b="1" dirty="0" smtClean="0">
                <a:solidFill>
                  <a:srgbClr val="0097B2"/>
                </a:solidFill>
                <a:latin typeface="Lora Bold"/>
                <a:ea typeface="Lora Bold"/>
                <a:cs typeface="Lora Bold"/>
                <a:sym typeface="Lora Bold"/>
              </a:rPr>
              <a:t> </a:t>
            </a:r>
            <a:r>
              <a:rPr lang="en-US" sz="5800" b="1" dirty="0" err="1" smtClean="0">
                <a:solidFill>
                  <a:srgbClr val="0097B2"/>
                </a:solidFill>
                <a:latin typeface="Lora Bold"/>
                <a:ea typeface="Lora Bold"/>
                <a:cs typeface="Lora Bold"/>
                <a:sym typeface="Lora Bold"/>
              </a:rPr>
              <a:t>туралы</a:t>
            </a:r>
            <a:endParaRPr lang="en-US" sz="5800" b="1" dirty="0">
              <a:solidFill>
                <a:srgbClr val="0097B2"/>
              </a:solidFill>
              <a:latin typeface="Lora Bold"/>
              <a:ea typeface="Lora Bold"/>
              <a:cs typeface="Lora Bold"/>
              <a:sym typeface="Lora Bold"/>
            </a:endParaRPr>
          </a:p>
        </p:txBody>
      </p:sp>
      <p:pic>
        <p:nvPicPr>
          <p:cNvPr id="5" name="Рисунок 4" descr="C:\Users\Ns Print\Downloads\др_благо_вко67.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800100"/>
            <a:ext cx="2133600" cy="2151952"/>
          </a:xfrm>
          <a:prstGeom prst="rect">
            <a:avLst/>
          </a:prstGeom>
          <a:noFill/>
          <a:ln>
            <a:noFill/>
          </a:ln>
        </p:spPr>
      </p:pic>
    </p:spTree>
    <p:extLst>
      <p:ext uri="{BB962C8B-B14F-4D97-AF65-F5344CB8AC3E}">
        <p14:creationId xmlns:p14="http://schemas.microsoft.com/office/powerpoint/2010/main" val="3370140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1980</TotalTime>
  <Words>2350</Words>
  <Application>Microsoft Office PowerPoint</Application>
  <PresentationFormat>Произвольный</PresentationFormat>
  <Paragraphs>150</Paragraphs>
  <Slides>41</Slides>
  <Notes>41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41</vt:i4>
      </vt:variant>
    </vt:vector>
  </HeadingPairs>
  <TitlesOfParts>
    <vt:vector size="51" baseType="lpstr">
      <vt:lpstr>Arial</vt:lpstr>
      <vt:lpstr>Lora Bold Italics</vt:lpstr>
      <vt:lpstr>Cormorant Garamond Bold</vt:lpstr>
      <vt:lpstr>Clear Sans</vt:lpstr>
      <vt:lpstr>Lora Bold</vt:lpstr>
      <vt:lpstr>Calibri</vt:lpstr>
      <vt:lpstr>CAT Neuzeit</vt:lpstr>
      <vt:lpstr>Lora</vt:lpstr>
      <vt:lpstr>Oswald</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Отчет шефа 2024</dc:title>
  <cp:lastModifiedBy>User</cp:lastModifiedBy>
  <cp:revision>128</cp:revision>
  <cp:lastPrinted>2026-09-10T11:28:30Z</cp:lastPrinted>
  <dcterms:created xsi:type="dcterms:W3CDTF">2006-08-16T00:00:00Z</dcterms:created>
  <dcterms:modified xsi:type="dcterms:W3CDTF">2026-09-17T06:13:41Z</dcterms:modified>
  <dc:identifier>DAGQMz5tM8E</dc:identifier>
</cp:coreProperties>
</file>