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jpeg" ContentType="image/jpeg"/>
  <Default Extension="JPG" ContentType="image/.jp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13"/>
  </p:handoutMasterIdLst>
  <p:sldIdLst>
    <p:sldId id="327" r:id="rId3"/>
    <p:sldId id="291" r:id="rId4"/>
    <p:sldId id="313" r:id="rId5"/>
    <p:sldId id="301" r:id="rId7"/>
    <p:sldId id="302" r:id="rId8"/>
    <p:sldId id="307" r:id="rId9"/>
    <p:sldId id="337" r:id="rId10"/>
    <p:sldId id="294" r:id="rId11"/>
    <p:sldId id="333" r:id="rId12"/>
  </p:sldIdLst>
  <p:sldSz cx="9144000" cy="6858000" type="screen4x3"/>
  <p:notesSz cx="9942830" cy="6761480"/>
  <p:defaultTextStyle>
    <a:defPPr>
      <a:defRPr lang="ru-RU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2" userDrawn="1">
          <p15:clr>
            <a:srgbClr val="A4A3A4"/>
          </p15:clr>
        </p15:guide>
        <p15:guide id="2" pos="289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73D0E9"/>
    <a:srgbClr val="2CBDF0"/>
    <a:srgbClr val="82DAF2"/>
    <a:srgbClr val="0000FF"/>
    <a:srgbClr val="235463"/>
    <a:srgbClr val="38869E"/>
    <a:srgbClr val="0F748F"/>
    <a:srgbClr val="1187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87"/>
    <p:restoredTop sz="99885"/>
  </p:normalViewPr>
  <p:slideViewPr>
    <p:cSldViewPr showGuides="1">
      <p:cViewPr>
        <p:scale>
          <a:sx n="110" d="100"/>
          <a:sy n="110" d="100"/>
        </p:scale>
        <p:origin x="-1644" y="-234"/>
      </p:cViewPr>
      <p:guideLst>
        <p:guide orient="horz" pos="2182"/>
        <p:guide pos="28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38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0863" y="0"/>
            <a:ext cx="4310063" cy="338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6056769-7597-4810-B62A-3C3CB18B17FD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21438"/>
            <a:ext cx="4310063" cy="338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0863" y="6421438"/>
            <a:ext cx="4310063" cy="338138"/>
          </a:xfrm>
          <a:prstGeom prst="rect">
            <a:avLst/>
          </a:prstGeom>
        </p:spPr>
        <p:txBody>
          <a:bodyPr vert="horz" lIns="91440" tIns="45720" rIns="91440" bIns="45720" rtlCol="0" anchor="b"/>
          <a:p>
            <a:pPr lvl="0" algn="r" eaLnBrk="1" hangingPunct="1">
              <a:buNone/>
            </a:pPr>
            <a:fld id="{9A0DB2DC-4C9A-4742-B13C-FB6460FD3503}" type="slidenum">
              <a:rPr lang="ru-RU" sz="1200" dirty="0"/>
            </a:fld>
            <a:endParaRPr lang="ru-RU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8475" cy="338138"/>
          </a:xfrm>
          <a:prstGeom prst="rect">
            <a:avLst/>
          </a:prstGeom>
        </p:spPr>
        <p:txBody>
          <a:bodyPr vert="horz" lIns="90869" tIns="45435" rIns="90869" bIns="45435" rtlCol="0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2450" y="0"/>
            <a:ext cx="4308475" cy="338138"/>
          </a:xfrm>
          <a:prstGeom prst="rect">
            <a:avLst/>
          </a:prstGeom>
        </p:spPr>
        <p:txBody>
          <a:bodyPr vert="horz" lIns="90869" tIns="45435" rIns="90869" bIns="45435" rtlCol="0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2ADEB67-C93D-487D-A1DB-CABB04268D46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81363" y="508000"/>
            <a:ext cx="3379788" cy="25352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69" tIns="45435" rIns="90869" bIns="45435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775" y="3211513"/>
            <a:ext cx="7954963" cy="3043238"/>
          </a:xfrm>
          <a:prstGeom prst="rect">
            <a:avLst/>
          </a:prstGeom>
        </p:spPr>
        <p:txBody>
          <a:bodyPr vert="horz" lIns="90869" tIns="45435" rIns="90869" bIns="45435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Образец текста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Второй уровень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Третий уровень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Четвертый уровень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Пятый уровень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23025"/>
            <a:ext cx="4308475" cy="336550"/>
          </a:xfrm>
          <a:prstGeom prst="rect">
            <a:avLst/>
          </a:prstGeom>
        </p:spPr>
        <p:txBody>
          <a:bodyPr vert="horz" lIns="90869" tIns="45435" rIns="90869" bIns="45435" rtlCol="0" anchor="b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2450" y="6423025"/>
            <a:ext cx="4308475" cy="336550"/>
          </a:xfrm>
          <a:prstGeom prst="rect">
            <a:avLst/>
          </a:prstGeom>
        </p:spPr>
        <p:txBody>
          <a:bodyPr vert="horz" lIns="90869" tIns="45435" rIns="90869" bIns="45435" rtlCol="0" anchor="b"/>
          <a:p>
            <a:pPr lvl="0" algn="r" eaLnBrk="1" hangingPunct="1">
              <a:buNone/>
            </a:pPr>
            <a:fld id="{9A0DB2DC-4C9A-4742-B13C-FB6460FD3503}" type="slidenum">
              <a:rPr lang="ru-RU" sz="1200" dirty="0"/>
            </a:fld>
            <a:endParaRPr lang="ru-RU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386" name="Text Box 1"/>
          <p:cNvSpPr txBox="1"/>
          <p:nvPr/>
        </p:nvSpPr>
        <p:spPr>
          <a:xfrm>
            <a:off x="3106738" y="514350"/>
            <a:ext cx="3729037" cy="2535238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0869" tIns="45435" rIns="90869" bIns="45435" anchor="ctr" anchorCtr="0"/>
          <a:p>
            <a:pPr lvl="0" eaLnBrk="1" hangingPunct="1">
              <a:spcBef>
                <a:spcPct val="0"/>
              </a:spcBef>
            </a:pPr>
            <a:endParaRPr lang="ru-RU" altLang="ru-RU" sz="18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6387" name="Rectangle 2"/>
          <p:cNvSpPr>
            <a:spLocks noGrp="1"/>
          </p:cNvSpPr>
          <p:nvPr>
            <p:ph type="body"/>
          </p:nvPr>
        </p:nvSpPr>
        <p:spPr>
          <a:xfrm>
            <a:off x="993775" y="3211513"/>
            <a:ext cx="7951788" cy="3043237"/>
          </a:xfrm>
          <a:noFill/>
          <a:ln>
            <a:noFill/>
          </a:ln>
        </p:spPr>
        <p:txBody>
          <a:bodyPr wrap="none" lIns="90869" tIns="45435" rIns="90869" bIns="45435" anchor="ctr" anchorCtr="0"/>
          <a:p>
            <a:pPr lvl="0" eaLnBrk="1" hangingPunct="1">
              <a:spcBef>
                <a:spcPct val="0"/>
              </a:spcBef>
            </a:pPr>
            <a:endParaRPr lang="ru-RU" alt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410" name="Text Box 1"/>
          <p:cNvSpPr txBox="1"/>
          <p:nvPr/>
        </p:nvSpPr>
        <p:spPr>
          <a:xfrm>
            <a:off x="3106738" y="514350"/>
            <a:ext cx="3729037" cy="2535238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0869" tIns="45435" rIns="90869" bIns="45435" anchor="ctr" anchorCtr="0"/>
          <a:p>
            <a:pPr lvl="0" eaLnBrk="1" hangingPunct="1">
              <a:spcBef>
                <a:spcPct val="0"/>
              </a:spcBef>
            </a:pPr>
            <a:endParaRPr lang="ru-RU" altLang="ru-RU" sz="18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7411" name="Rectangle 2"/>
          <p:cNvSpPr>
            <a:spLocks noGrp="1"/>
          </p:cNvSpPr>
          <p:nvPr>
            <p:ph type="body"/>
          </p:nvPr>
        </p:nvSpPr>
        <p:spPr>
          <a:xfrm>
            <a:off x="993775" y="3211513"/>
            <a:ext cx="7951788" cy="3043237"/>
          </a:xfrm>
          <a:noFill/>
          <a:ln>
            <a:noFill/>
          </a:ln>
        </p:spPr>
        <p:txBody>
          <a:bodyPr wrap="none" lIns="90869" tIns="45435" rIns="90869" bIns="45435" anchor="ctr" anchorCtr="0"/>
          <a:p>
            <a:pPr lvl="0" eaLnBrk="1" hangingPunct="1">
              <a:spcBef>
                <a:spcPct val="0"/>
              </a:spcBef>
            </a:pPr>
            <a:endParaRPr lang="ru-RU" alt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8434" name="Text Box 1"/>
          <p:cNvSpPr txBox="1"/>
          <p:nvPr/>
        </p:nvSpPr>
        <p:spPr>
          <a:xfrm>
            <a:off x="3106738" y="514350"/>
            <a:ext cx="3729037" cy="2535238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0869" tIns="45435" rIns="90869" bIns="45435" anchor="ctr" anchorCtr="0"/>
          <a:p>
            <a:pPr lvl="0" eaLnBrk="1" hangingPunct="1">
              <a:spcBef>
                <a:spcPct val="0"/>
              </a:spcBef>
            </a:pPr>
            <a:endParaRPr lang="ru-RU" altLang="ru-RU" sz="18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8435" name="Rectangle 2"/>
          <p:cNvSpPr>
            <a:spLocks noGrp="1"/>
          </p:cNvSpPr>
          <p:nvPr>
            <p:ph type="body"/>
          </p:nvPr>
        </p:nvSpPr>
        <p:spPr>
          <a:xfrm>
            <a:off x="993775" y="3211513"/>
            <a:ext cx="7951788" cy="3043237"/>
          </a:xfrm>
          <a:noFill/>
          <a:ln>
            <a:noFill/>
          </a:ln>
        </p:spPr>
        <p:txBody>
          <a:bodyPr wrap="none" lIns="90869" tIns="45435" rIns="90869" bIns="45435" anchor="ctr" anchorCtr="0"/>
          <a:p>
            <a:pPr lvl="0" eaLnBrk="1" hangingPunct="1">
              <a:spcBef>
                <a:spcPct val="0"/>
              </a:spcBef>
            </a:pPr>
            <a:endParaRPr lang="ru-RU" alt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1196975"/>
            <a:ext cx="8207375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9900" y="2422525"/>
            <a:ext cx="8212138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algn="ctr">
              <a:buNone/>
            </a:pPr>
            <a:fld id="{9A0DB2DC-4C9A-4742-B13C-FB6460FD3503}" type="slidenum">
              <a:rPr lang="ru-RU" dirty="0"/>
            </a:fld>
            <a:endParaRPr lang="ru-RU" dirty="0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>
              <a:buNone/>
            </a:pPr>
            <a:fld id="{9A0DB2DC-4C9A-4742-B13C-FB6460FD3503}" type="slidenum">
              <a:rPr lang="ru-RU" dirty="0"/>
            </a:fld>
            <a:endParaRPr lang="ru-RU" dirty="0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>
              <a:buNone/>
            </a:pPr>
            <a:fld id="{9A0DB2DC-4C9A-4742-B13C-FB6460FD3503}" type="slidenum">
              <a:rPr lang="ru-RU" dirty="0"/>
            </a:fld>
            <a:endParaRPr lang="ru-RU"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4468F-6682-48AA-B5F4-BEF8E7F9833C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2897F-7A41-40D7-BC9E-F666B07C585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457200" y="1174750"/>
            <a:ext cx="82296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emf"/><Relationship Id="rId1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emf"/><Relationship Id="rId1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6146" name="Picture 10" descr="C:\Users\User\Desktop\ECBM6027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605" y="260350"/>
            <a:ext cx="5057775" cy="6113780"/>
          </a:xfrm>
          <a:prstGeom prst="rect">
            <a:avLst/>
          </a:prstGeom>
          <a:noFill/>
          <a:ln w="9525">
            <a:solidFill>
              <a:schemeClr val="accent1"/>
            </a:solidFill>
          </a:ln>
          <a:effectLst>
            <a:softEdge rad="63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4068445" y="2420620"/>
            <a:ext cx="5370830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600" b="1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 </a:t>
            </a:r>
            <a:r>
              <a:rPr kumimoji="0" lang="ru-RU" sz="3600" b="1" i="1" u="none" strike="noStrike" kern="1200" cap="none" spc="0" normalizeH="0" baseline="0" noProof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2026-2028 </a:t>
            </a:r>
            <a:endParaRPr kumimoji="0" lang="ru-RU" sz="3600" b="1" i="1" u="none" strike="noStrike" kern="1200" cap="none" spc="0" normalizeH="0" baseline="0" noProof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600" b="1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годы</a:t>
            </a:r>
            <a:endParaRPr kumimoji="0" lang="ru-RU" sz="3600" b="1" i="1" u="none" strike="noStrike" kern="120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16145" y="404495"/>
            <a:ext cx="3894455" cy="728345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4000" b="1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3600" b="1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Гражданский </a:t>
            </a:r>
            <a:endParaRPr kumimoji="0" lang="ru-RU" sz="3600" b="1" i="1" u="none" strike="noStrike" kern="120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600" b="1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бюджет </a:t>
            </a:r>
            <a:endParaRPr kumimoji="0" lang="ru-RU" sz="3600" b="1" i="1" u="none" strike="noStrike" kern="120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600" b="1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села Жетекши </a:t>
            </a:r>
            <a:endParaRPr kumimoji="0" lang="ru-RU" sz="3600" b="1" i="0" u="none" strike="noStrike" kern="120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476250"/>
            <a:ext cx="7570788" cy="431800"/>
          </a:xfrm>
          <a:noFill/>
          <a:ln>
            <a:noFill/>
          </a:ln>
          <a:scene3d>
            <a:camera prst="orthographicFront"/>
            <a:lightRig rig="balanced" dir="t"/>
          </a:scene3d>
          <a:sp3d prstMaterial="plastic"/>
        </p:spPr>
        <p:txBody>
          <a:bodyPr vert="horz" lIns="91440" tIns="45720" rIns="91440" bIns="45720" rtlCol="0" anchor="t" anchorCtr="0">
            <a:normAutofit fontScale="90000"/>
          </a:bodyPr>
          <a:lstStyle/>
          <a:p>
            <a:pPr marL="320040" marR="0" lvl="0" indent="-32004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anose="02040502050405020303" pitchFamily="18" charset="0"/>
              <a:buNone/>
              <a:defRPr/>
            </a:pPr>
            <a:r>
              <a:rPr kumimoji="0" lang="ru-RU" sz="2400" b="1" i="0" u="none" strike="noStrike" kern="1200" cap="none" spc="0" normalizeH="0" baseline="0" noProof="0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Уважаемые читатели!</a:t>
            </a:r>
            <a:endParaRPr kumimoji="0" lang="ru-RU" sz="2400" b="1" i="0" u="none" strike="noStrike" kern="1200" cap="none" spc="0" normalizeH="0" baseline="0" noProof="0" dirty="0" smtClean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+mj-lt"/>
              <a:ea typeface="+mj-ea"/>
              <a:cs typeface="Arial" panose="020B0604020202020204" pitchFamily="34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755650" y="1125538"/>
            <a:ext cx="7848600" cy="5111750"/>
          </a:xfrm>
        </p:spPr>
        <p:txBody>
          <a:bodyPr vert="horz" wrap="square" lIns="91440" tIns="45720" rIns="91440" bIns="45720" numCol="1" rtlCol="0" anchor="t" anchorCtr="0" compatLnSpc="1"/>
          <a:p>
            <a:pPr marL="273050" indent="-273050" algn="just" eaLnBrk="1" hangingPunct="1">
              <a:lnSpc>
                <a:spcPct val="90000"/>
              </a:lnSpc>
              <a:spcAft>
                <a:spcPct val="0"/>
              </a:spcAft>
              <a:buClr>
                <a:srgbClr val="000000"/>
              </a:buClr>
              <a:buSzPct val="130000"/>
              <a:buFont typeface="Wingdings" panose="05000000000000000000" pitchFamily="2" charset="2"/>
              <a:buNone/>
            </a:pPr>
            <a:r>
              <a:rPr lang="ru-RU" altLang="ru-RU" sz="2000" dirty="0">
                <a:solidFill>
                  <a:srgbClr val="7F7F7F"/>
                </a:solidFill>
              </a:rPr>
              <a:t>     	</a:t>
            </a:r>
            <a:r>
              <a:rPr lang="ru-RU" altLang="ru-RU" sz="2000" dirty="0">
                <a:solidFill>
                  <a:srgbClr val="0D0D0D"/>
                </a:solidFill>
                <a:cs typeface="Arial" panose="020B0604020202020204" pitchFamily="34" charset="0"/>
              </a:rPr>
              <a:t>Вашему вниманию представлен Гражданский бюджет</a:t>
            </a:r>
            <a:r>
              <a:rPr lang="en-US" altLang="ru-RU" sz="200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>
                <a:solidFill>
                  <a:srgbClr val="0D0D0D"/>
                </a:solidFill>
                <a:cs typeface="Arial" panose="020B0604020202020204" pitchFamily="34" charset="0"/>
              </a:rPr>
              <a:t>села Жетекши на 2026 </a:t>
            </a:r>
            <a:r>
              <a:rPr lang="ru-RU" altLang="ru-RU" sz="2000" b="1" dirty="0">
                <a:solidFill>
                  <a:srgbClr val="0D0D0D"/>
                </a:solidFill>
                <a:cs typeface="Arial" panose="020B0604020202020204" pitchFamily="34" charset="0"/>
              </a:rPr>
              <a:t>─ </a:t>
            </a:r>
            <a:r>
              <a:rPr lang="ru-RU" altLang="ru-RU" sz="2000" dirty="0">
                <a:solidFill>
                  <a:srgbClr val="0D0D0D"/>
                </a:solidFill>
                <a:cs typeface="Arial" panose="020B0604020202020204" pitchFamily="34" charset="0"/>
              </a:rPr>
              <a:t>2028 годы, который содержит информацию об основных показателях, параметрах его формирования и направлениях расходования бюджетных средств. </a:t>
            </a:r>
            <a:endParaRPr lang="ru-RU" altLang="ru-RU" sz="2000" dirty="0">
              <a:solidFill>
                <a:srgbClr val="0D0D0D"/>
              </a:solidFill>
              <a:cs typeface="Arial" panose="020B0604020202020204" pitchFamily="34" charset="0"/>
            </a:endParaRPr>
          </a:p>
          <a:p>
            <a:pPr marL="273050" indent="-273050" algn="just" eaLnBrk="1" hangingPunct="1">
              <a:lnSpc>
                <a:spcPct val="90000"/>
              </a:lnSpc>
              <a:spcAft>
                <a:spcPct val="0"/>
              </a:spcAft>
              <a:buClr>
                <a:srgbClr val="000000"/>
              </a:buClr>
              <a:buSzPct val="130000"/>
              <a:buFont typeface="Wingdings" panose="05000000000000000000" pitchFamily="2" charset="2"/>
              <a:buNone/>
            </a:pPr>
            <a:r>
              <a:rPr lang="ru-RU" altLang="ru-RU" sz="2000" dirty="0">
                <a:solidFill>
                  <a:srgbClr val="0D0D0D"/>
                </a:solidFill>
                <a:cs typeface="Arial" panose="020B0604020202020204" pitchFamily="34" charset="0"/>
              </a:rPr>
              <a:t>      	Данный документ включает следующие разделы: </a:t>
            </a:r>
            <a:endParaRPr lang="ru-RU" altLang="ru-RU" sz="2000" dirty="0">
              <a:solidFill>
                <a:srgbClr val="0D0D0D"/>
              </a:solidFill>
              <a:cs typeface="Arial" panose="020B0604020202020204" pitchFamily="34" charset="0"/>
            </a:endParaRPr>
          </a:p>
          <a:p>
            <a:pPr marL="273050" indent="-273050" algn="just" eaLnBrk="1" hangingPunct="1">
              <a:lnSpc>
                <a:spcPct val="90000"/>
              </a:lnSpc>
              <a:spcAft>
                <a:spcPct val="0"/>
              </a:spcAft>
              <a:buClr>
                <a:srgbClr val="000000"/>
              </a:buClr>
              <a:buSzPct val="130000"/>
              <a:buFont typeface="Wingdings" panose="05000000000000000000" pitchFamily="2" charset="2"/>
              <a:buNone/>
            </a:pPr>
            <a:r>
              <a:rPr lang="ru-RU" altLang="ru-RU" sz="2000" dirty="0">
                <a:solidFill>
                  <a:srgbClr val="0D0D0D"/>
                </a:solidFill>
                <a:cs typeface="Arial" panose="020B0604020202020204" pitchFamily="34" charset="0"/>
              </a:rPr>
              <a:t>     - основные показатели социально-экономического развития села;</a:t>
            </a:r>
            <a:endParaRPr lang="ru-RU" altLang="ru-RU" sz="2000" dirty="0">
              <a:solidFill>
                <a:srgbClr val="0D0D0D"/>
              </a:solidFill>
              <a:cs typeface="Arial" panose="020B0604020202020204" pitchFamily="34" charset="0"/>
            </a:endParaRPr>
          </a:p>
          <a:p>
            <a:pPr marL="273050" indent="-273050" algn="just" eaLnBrk="1" hangingPunct="1">
              <a:lnSpc>
                <a:spcPct val="90000"/>
              </a:lnSpc>
              <a:spcAft>
                <a:spcPct val="0"/>
              </a:spcAft>
              <a:buClr>
                <a:srgbClr val="000000"/>
              </a:buClr>
              <a:buSzPct val="130000"/>
              <a:buFont typeface="Wingdings" panose="05000000000000000000" pitchFamily="2" charset="2"/>
              <a:buNone/>
            </a:pPr>
            <a:r>
              <a:rPr lang="ru-RU" altLang="ru-RU" sz="2000" dirty="0">
                <a:solidFill>
                  <a:srgbClr val="0D0D0D"/>
                </a:solidFill>
                <a:cs typeface="Arial" panose="020B0604020202020204" pitchFamily="34" charset="0"/>
              </a:rPr>
              <a:t>     - поступления и расходы  бюджета Государственного Учреждения «Аппарат акима села Жетекши»</a:t>
            </a:r>
            <a:endParaRPr lang="ru-RU" altLang="ru-RU" sz="2000" dirty="0">
              <a:solidFill>
                <a:srgbClr val="0D0D0D"/>
              </a:solidFill>
              <a:cs typeface="Arial" panose="020B0604020202020204" pitchFamily="34" charset="0"/>
            </a:endParaRPr>
          </a:p>
          <a:p>
            <a:pPr marL="273050" indent="-273050" algn="just" eaLnBrk="1" hangingPunct="1">
              <a:lnSpc>
                <a:spcPct val="90000"/>
              </a:lnSpc>
              <a:spcAft>
                <a:spcPct val="0"/>
              </a:spcAft>
              <a:buClr>
                <a:srgbClr val="000000"/>
              </a:buClr>
              <a:buSzPct val="130000"/>
              <a:buFont typeface="Wingdings" panose="05000000000000000000" pitchFamily="2" charset="2"/>
              <a:buNone/>
            </a:pPr>
            <a:r>
              <a:rPr lang="ru-RU" altLang="ru-RU" sz="2000" dirty="0">
                <a:solidFill>
                  <a:srgbClr val="0D0D0D"/>
                </a:solidFill>
                <a:cs typeface="Arial" panose="020B0604020202020204" pitchFamily="34" charset="0"/>
              </a:rPr>
              <a:t>		Б</a:t>
            </a:r>
            <a:r>
              <a:rPr lang="ru-RU" altLang="ru-RU" sz="2000" dirty="0">
                <a:solidFill>
                  <a:srgbClr val="0D0D0D"/>
                </a:solidFill>
                <a:cs typeface="Arial" panose="020B0604020202020204" pitchFamily="34" charset="0"/>
                <a:sym typeface="+mn-ea"/>
              </a:rPr>
              <a:t>юджет села Жетекши на 2026 - 2028 годы сформирован в соответствии  с Бюджетным и Налоговым кодексами Республики Казахстан, Прогнозом социально-экономического развития города Павлодар на 2026 – 2028 годы и утвержден решением Павлодарского городского маслихата № 350/47 от 30 сентября 2026 года</a:t>
            </a:r>
            <a:endParaRPr lang="ru-RU" altLang="ru-RU" sz="1800" dirty="0">
              <a:solidFill>
                <a:srgbClr val="0D0D0D"/>
              </a:solidFill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Rectangle 1"/>
          <p:cNvSpPr>
            <a:spLocks noGrp="1" noChangeArrowheads="1"/>
          </p:cNvSpPr>
          <p:nvPr>
            <p:ph sz="quarter" idx="13"/>
          </p:nvPr>
        </p:nvSpPr>
        <p:spPr>
          <a:xfrm>
            <a:off x="-4500562" y="-1625600"/>
            <a:ext cx="2808288" cy="471488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91440" marR="0" lvl="0" indent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130000"/>
              <a:buFont typeface="Arial" panose="020B0604020202020204" pitchFamily="34" charset="0"/>
              <a:buNone/>
              <a:tabLst>
                <a:tab pos="34290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endParaRPr kumimoji="0" lang="ru-RU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8195" name="AutoShape 8"/>
          <p:cNvCxnSpPr>
            <a:stCxn id="15362" idx="2"/>
            <a:endCxn id="15362" idx="2"/>
          </p:cNvCxnSpPr>
          <p:nvPr/>
        </p:nvCxnSpPr>
        <p:spPr>
          <a:xfrm>
            <a:off x="-3097212" y="-1154112"/>
            <a:ext cx="0" cy="0"/>
          </a:xfrm>
          <a:prstGeom prst="straightConnector1">
            <a:avLst/>
          </a:prstGeom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8196" name="Rectangle 85"/>
          <p:cNvSpPr/>
          <p:nvPr/>
        </p:nvSpPr>
        <p:spPr>
          <a:xfrm>
            <a:off x="152400" y="15240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grpSp>
        <p:nvGrpSpPr>
          <p:cNvPr id="8197" name="Group 51"/>
          <p:cNvGrpSpPr>
            <a:grpSpLocks noChangeAspect="1"/>
          </p:cNvGrpSpPr>
          <p:nvPr/>
        </p:nvGrpSpPr>
        <p:grpSpPr>
          <a:xfrm>
            <a:off x="755650" y="0"/>
            <a:ext cx="7561263" cy="6308725"/>
            <a:chOff x="5098" y="2519"/>
            <a:chExt cx="6573" cy="4777"/>
          </a:xfrm>
        </p:grpSpPr>
        <p:sp>
          <p:nvSpPr>
            <p:cNvPr id="15370" name="Rectangle 83"/>
            <p:cNvSpPr>
              <a:spLocks noChangeArrowheads="1"/>
            </p:cNvSpPr>
            <p:nvPr/>
          </p:nvSpPr>
          <p:spPr bwMode="auto">
            <a:xfrm>
              <a:off x="9455" y="3059"/>
              <a:ext cx="1510" cy="270"/>
            </a:xfrm>
            <a:prstGeom prst="rect">
              <a:avLst/>
            </a:prstGeom>
            <a:solidFill>
              <a:srgbClr val="2CBDF0"/>
            </a:solidFill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</a:lstStyle>
            <a:p>
              <a:pPr lvl="0" algn="ctr" eaLnBrk="0" hangingPunct="0">
                <a:buNone/>
              </a:pPr>
              <a:r>
                <a:rPr sz="1400" dirty="0">
                  <a:latin typeface="Trebuchet MS" panose="020B0603020202020204" pitchFamily="34" charset="0"/>
                  <a:cs typeface="Times New Roman" panose="02020603050405020304" pitchFamily="18" charset="0"/>
                </a:rPr>
                <a:t>Исполнение</a:t>
              </a:r>
              <a:endParaRPr dirty="0">
                <a:latin typeface="Trebuchet MS" panose="020B0603020202020204" pitchFamily="34" charset="0"/>
              </a:endParaRPr>
            </a:p>
          </p:txBody>
        </p:sp>
        <p:sp>
          <p:nvSpPr>
            <p:cNvPr id="15371" name="Rectangle 82"/>
            <p:cNvSpPr>
              <a:spLocks noChangeArrowheads="1"/>
            </p:cNvSpPr>
            <p:nvPr/>
          </p:nvSpPr>
          <p:spPr bwMode="auto">
            <a:xfrm>
              <a:off x="5959" y="3059"/>
              <a:ext cx="1517" cy="270"/>
            </a:xfrm>
            <a:prstGeom prst="rect">
              <a:avLst/>
            </a:prstGeom>
            <a:solidFill>
              <a:srgbClr val="2CBDF0"/>
            </a:solidFill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</a:lstStyle>
            <a:p>
              <a:pPr lvl="0" algn="ctr" eaLnBrk="0" hangingPunct="0">
                <a:buNone/>
              </a:pPr>
              <a:r>
                <a:rPr sz="1400" dirty="0">
                  <a:latin typeface="Trebuchet MS" panose="020B0603020202020204" pitchFamily="34" charset="0"/>
                  <a:cs typeface="Times New Roman" panose="02020603050405020304" pitchFamily="18" charset="0"/>
                </a:rPr>
                <a:t>Планирование</a:t>
              </a:r>
              <a:endParaRPr dirty="0">
                <a:latin typeface="Trebuchet MS" panose="020B0603020202020204" pitchFamily="34" charset="0"/>
              </a:endParaRPr>
            </a:p>
          </p:txBody>
        </p:sp>
        <p:sp>
          <p:nvSpPr>
            <p:cNvPr id="8202" name="Line 81"/>
            <p:cNvSpPr/>
            <p:nvPr/>
          </p:nvSpPr>
          <p:spPr>
            <a:xfrm>
              <a:off x="7476" y="3149"/>
              <a:ext cx="1980" cy="1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5373" name="Rectangle 80"/>
            <p:cNvSpPr>
              <a:spLocks noChangeArrowheads="1"/>
            </p:cNvSpPr>
            <p:nvPr/>
          </p:nvSpPr>
          <p:spPr bwMode="auto">
            <a:xfrm>
              <a:off x="7161" y="2519"/>
              <a:ext cx="2521" cy="40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</a:lstStyle>
            <a:p>
              <a:pPr lvl="0" algn="ctr" eaLnBrk="0" hangingPunct="0">
                <a:buNone/>
              </a:pPr>
              <a:r>
                <a:rPr sz="1600" b="1" dirty="0">
                  <a:solidFill>
                    <a:srgbClr val="FFFFFF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Схема бюджетного процесса</a:t>
              </a:r>
              <a:endParaRPr sz="1600" dirty="0">
                <a:solidFill>
                  <a:srgbClr val="FFFFFF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8204" name="Line 79"/>
            <p:cNvSpPr/>
            <p:nvPr/>
          </p:nvSpPr>
          <p:spPr>
            <a:xfrm>
              <a:off x="9456" y="2924"/>
              <a:ext cx="675" cy="135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8205" name="Line 78"/>
            <p:cNvSpPr/>
            <p:nvPr/>
          </p:nvSpPr>
          <p:spPr>
            <a:xfrm flipH="1">
              <a:off x="7026" y="2924"/>
              <a:ext cx="630" cy="135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5376" name="Rectangle 77"/>
            <p:cNvSpPr>
              <a:spLocks noChangeArrowheads="1"/>
            </p:cNvSpPr>
            <p:nvPr/>
          </p:nvSpPr>
          <p:spPr bwMode="auto">
            <a:xfrm>
              <a:off x="7657" y="3329"/>
              <a:ext cx="1708" cy="608"/>
            </a:xfrm>
            <a:prstGeom prst="rect">
              <a:avLst/>
            </a:prstGeom>
            <a:solidFill>
              <a:srgbClr val="73D0E9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</a:lstStyle>
            <a:p>
              <a:pPr lvl="0" algn="ctr" eaLnBrk="0" hangingPunct="0">
                <a:buNone/>
              </a:pPr>
              <a:r>
                <a:rPr sz="1400" b="1" dirty="0">
                  <a:latin typeface="Trebuchet MS" panose="020B0603020202020204" pitchFamily="34" charset="0"/>
                  <a:cs typeface="Times New Roman" panose="02020603050405020304" pitchFamily="18" charset="0"/>
                </a:rPr>
                <a:t>Местный исполнительный орган</a:t>
              </a:r>
              <a:endParaRPr sz="1400" b="1" dirty="0">
                <a:latin typeface="Trebuchet MS" panose="020B0603020202020204" pitchFamily="34" charset="0"/>
              </a:endParaRPr>
            </a:p>
          </p:txBody>
        </p:sp>
        <p:sp>
          <p:nvSpPr>
            <p:cNvPr id="8207" name="Line 76"/>
            <p:cNvSpPr/>
            <p:nvPr/>
          </p:nvSpPr>
          <p:spPr>
            <a:xfrm>
              <a:off x="6666" y="3329"/>
              <a:ext cx="990" cy="27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8208" name="Line 75"/>
            <p:cNvSpPr/>
            <p:nvPr/>
          </p:nvSpPr>
          <p:spPr>
            <a:xfrm flipH="1">
              <a:off x="9366" y="3329"/>
              <a:ext cx="990" cy="27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8209" name="Line 72"/>
            <p:cNvSpPr/>
            <p:nvPr/>
          </p:nvSpPr>
          <p:spPr>
            <a:xfrm>
              <a:off x="9366" y="3689"/>
              <a:ext cx="1721" cy="33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8210" name="Line 71"/>
            <p:cNvSpPr/>
            <p:nvPr/>
          </p:nvSpPr>
          <p:spPr>
            <a:xfrm flipH="1">
              <a:off x="6326" y="3689"/>
              <a:ext cx="1330" cy="248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8211" name="Line 69"/>
            <p:cNvSpPr/>
            <p:nvPr/>
          </p:nvSpPr>
          <p:spPr>
            <a:xfrm flipH="1">
              <a:off x="6602" y="5151"/>
              <a:ext cx="0" cy="175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8212" name="Line 68"/>
            <p:cNvSpPr/>
            <p:nvPr/>
          </p:nvSpPr>
          <p:spPr>
            <a:xfrm flipH="1">
              <a:off x="5856" y="5939"/>
              <a:ext cx="630" cy="18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8213" name="Line 67"/>
            <p:cNvSpPr/>
            <p:nvPr/>
          </p:nvSpPr>
          <p:spPr>
            <a:xfrm>
              <a:off x="5856" y="6839"/>
              <a:ext cx="1" cy="9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8214" name="Line 65"/>
            <p:cNvSpPr/>
            <p:nvPr/>
          </p:nvSpPr>
          <p:spPr>
            <a:xfrm flipH="1">
              <a:off x="10965" y="4626"/>
              <a:ext cx="0" cy="20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8215" name="Line 64"/>
            <p:cNvSpPr/>
            <p:nvPr/>
          </p:nvSpPr>
          <p:spPr>
            <a:xfrm>
              <a:off x="10964" y="5444"/>
              <a:ext cx="1" cy="27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8216" name="Line 63"/>
            <p:cNvSpPr/>
            <p:nvPr/>
          </p:nvSpPr>
          <p:spPr>
            <a:xfrm>
              <a:off x="10968" y="6389"/>
              <a:ext cx="1" cy="18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5391" name="Oval 62"/>
            <p:cNvSpPr>
              <a:spLocks noChangeArrowheads="1"/>
            </p:cNvSpPr>
            <p:nvPr/>
          </p:nvSpPr>
          <p:spPr bwMode="auto">
            <a:xfrm>
              <a:off x="9042" y="4814"/>
              <a:ext cx="2629" cy="63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</a:lstStyle>
            <a:p>
              <a:pPr lvl="0" algn="ctr" eaLnBrk="0" hangingPunct="0">
                <a:buNone/>
              </a:pPr>
              <a:r>
                <a:rPr sz="1200" dirty="0">
                  <a:solidFill>
                    <a:srgbClr val="FFFFFF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Внесение  изменений  в  сводный план  финансирования  </a:t>
              </a:r>
              <a:endParaRPr dirty="0">
                <a:solidFill>
                  <a:srgbClr val="FFFFFF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7408" name="Oval 61"/>
            <p:cNvSpPr>
              <a:spLocks noChangeArrowheads="1"/>
            </p:cNvSpPr>
            <p:nvPr/>
          </p:nvSpPr>
          <p:spPr bwMode="auto">
            <a:xfrm>
              <a:off x="9365" y="3937"/>
              <a:ext cx="2306" cy="762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</a:lstStyle>
            <a:p>
              <a:pPr lvl="0" algn="ctr" eaLnBrk="0" hangingPunct="0">
                <a:buNone/>
              </a:pPr>
              <a:r>
                <a:rPr sz="1200" dirty="0">
                  <a:solidFill>
                    <a:srgbClr val="FFFFFF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Составление  сводного  плана  финансирования</a:t>
              </a:r>
              <a:endParaRPr sz="1200" dirty="0">
                <a:solidFill>
                  <a:srgbClr val="FFFFFF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7409" name="Oval 60"/>
            <p:cNvSpPr>
              <a:spLocks noChangeArrowheads="1"/>
            </p:cNvSpPr>
            <p:nvPr/>
          </p:nvSpPr>
          <p:spPr bwMode="auto">
            <a:xfrm>
              <a:off x="5098" y="3857"/>
              <a:ext cx="2917" cy="65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</a:lstStyle>
            <a:p>
              <a:pPr lvl="0" algn="ctr" eaLnBrk="0" hangingPunct="0">
                <a:buNone/>
              </a:pPr>
              <a:r>
                <a:rPr sz="1200" dirty="0">
                  <a:solidFill>
                    <a:srgbClr val="FFFFFF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Разработка прогноза  социально-экономического развития и  бюджетных  параметров</a:t>
              </a:r>
              <a:endParaRPr dirty="0">
                <a:solidFill>
                  <a:srgbClr val="FFFFFF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7410" name="Oval 59"/>
            <p:cNvSpPr>
              <a:spLocks noChangeArrowheads="1"/>
            </p:cNvSpPr>
            <p:nvPr/>
          </p:nvSpPr>
          <p:spPr bwMode="auto">
            <a:xfrm>
              <a:off x="5098" y="5362"/>
              <a:ext cx="3396" cy="667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</a:lstStyle>
            <a:p>
              <a:pPr lvl="0" algn="ctr" eaLnBrk="0" hangingPunct="0">
                <a:buNone/>
              </a:pPr>
              <a:r>
                <a:rPr sz="1000" dirty="0">
                  <a:solidFill>
                    <a:srgbClr val="FFFFFF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Рассмотрение бюджетной комиссией города  бюджетных программ</a:t>
              </a:r>
              <a:endParaRPr sz="1000" dirty="0">
                <a:solidFill>
                  <a:srgbClr val="FFFFFF"/>
                </a:solidFill>
                <a:latin typeface="Trebuchet MS" panose="020B0603020202020204" pitchFamily="34" charset="0"/>
              </a:endParaRPr>
            </a:p>
            <a:p>
              <a:pPr lvl="0" algn="ctr" eaLnBrk="0" hangingPunct="0">
                <a:buNone/>
              </a:pPr>
              <a:r>
                <a:rPr sz="1000" dirty="0">
                  <a:solidFill>
                    <a:srgbClr val="FFFFFF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и  бюджетных  заявок администраторов  бюджетных  программ</a:t>
              </a:r>
              <a:endParaRPr sz="1000" dirty="0">
                <a:solidFill>
                  <a:srgbClr val="FFFFFF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7447" name="Oval 58"/>
            <p:cNvSpPr>
              <a:spLocks noChangeArrowheads="1"/>
            </p:cNvSpPr>
            <p:nvPr/>
          </p:nvSpPr>
          <p:spPr bwMode="auto">
            <a:xfrm>
              <a:off x="5098" y="6119"/>
              <a:ext cx="1838" cy="76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</a:lstStyle>
            <a:p>
              <a:pPr lvl="0" algn="ctr" eaLnBrk="0" hangingPunct="0">
                <a:buNone/>
              </a:pPr>
              <a:r>
                <a:rPr sz="1200" dirty="0">
                  <a:solidFill>
                    <a:srgbClr val="FFFFFF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Формирование  проекта  бюджета  села на  плановый  период</a:t>
              </a:r>
              <a:endParaRPr dirty="0">
                <a:solidFill>
                  <a:srgbClr val="FFFFFF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7448" name="Oval 57"/>
            <p:cNvSpPr>
              <a:spLocks noChangeArrowheads="1"/>
            </p:cNvSpPr>
            <p:nvPr/>
          </p:nvSpPr>
          <p:spPr bwMode="auto">
            <a:xfrm>
              <a:off x="9228" y="5690"/>
              <a:ext cx="2379" cy="72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</a:lstStyle>
            <a:p>
              <a:pPr lvl="0" algn="ctr" eaLnBrk="0" hangingPunct="0">
                <a:buNone/>
              </a:pPr>
              <a:r>
                <a:rPr sz="1200" dirty="0">
                  <a:solidFill>
                    <a:srgbClr val="FFFFFF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Формирование  годового  отчета  по  исполнению  бюджета  села</a:t>
              </a:r>
              <a:endParaRPr dirty="0">
                <a:solidFill>
                  <a:srgbClr val="FFFFFF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7449" name="Rectangle 56"/>
            <p:cNvSpPr>
              <a:spLocks noChangeArrowheads="1"/>
            </p:cNvSpPr>
            <p:nvPr/>
          </p:nvSpPr>
          <p:spPr bwMode="auto">
            <a:xfrm>
              <a:off x="5317" y="6947"/>
              <a:ext cx="2698" cy="349"/>
            </a:xfrm>
            <a:prstGeom prst="rect">
              <a:avLst/>
            </a:prstGeom>
            <a:solidFill>
              <a:srgbClr val="73D0E9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</a:lstStyle>
            <a:p>
              <a:pPr lvl="0" algn="ctr" eaLnBrk="0" hangingPunct="0">
                <a:buNone/>
              </a:pPr>
              <a:r>
                <a:rPr sz="1200" dirty="0">
                  <a:solidFill>
                    <a:srgbClr val="FFFFFF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Утверждение  бюджета  села решением  городского маслихата</a:t>
              </a:r>
              <a:endParaRPr dirty="0">
                <a:solidFill>
                  <a:srgbClr val="FFFFFF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7450" name="Rectangle 55"/>
            <p:cNvSpPr>
              <a:spLocks noChangeArrowheads="1"/>
            </p:cNvSpPr>
            <p:nvPr/>
          </p:nvSpPr>
          <p:spPr bwMode="auto">
            <a:xfrm>
              <a:off x="9042" y="6572"/>
              <a:ext cx="2629" cy="506"/>
            </a:xfrm>
            <a:prstGeom prst="rect">
              <a:avLst/>
            </a:prstGeom>
            <a:solidFill>
              <a:srgbClr val="73D0E9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</a:lstStyle>
            <a:p>
              <a:pPr lvl="0" algn="ctr" eaLnBrk="0" hangingPunct="0">
                <a:buNone/>
              </a:pPr>
              <a:r>
                <a:rPr sz="1200" dirty="0">
                  <a:solidFill>
                    <a:srgbClr val="FFFFFF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Утверждение  годового  отчета  по  исполнению  бюджета  села решением  городского  маслихата  </a:t>
              </a:r>
              <a:endParaRPr dirty="0">
                <a:solidFill>
                  <a:srgbClr val="FFFFFF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17451" name="Oval 54"/>
            <p:cNvSpPr>
              <a:spLocks noChangeArrowheads="1"/>
            </p:cNvSpPr>
            <p:nvPr/>
          </p:nvSpPr>
          <p:spPr bwMode="auto">
            <a:xfrm>
              <a:off x="6936" y="6119"/>
              <a:ext cx="1888" cy="72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</a:lstStyle>
            <a:p>
              <a:pPr lvl="0" algn="ctr" eaLnBrk="0" hangingPunct="0">
                <a:buNone/>
              </a:pPr>
              <a:r>
                <a:rPr sz="1200" dirty="0">
                  <a:solidFill>
                    <a:srgbClr val="FFFFFF"/>
                  </a:solidFill>
                  <a:latin typeface="Trebuchet MS" panose="020B0603020202020204" pitchFamily="34" charset="0"/>
                  <a:cs typeface="Times New Roman" panose="02020603050405020304" pitchFamily="18" charset="0"/>
                </a:rPr>
                <a:t>Внесение  изменений  и  дополнений  в  бюджет села</a:t>
              </a:r>
              <a:endParaRPr dirty="0">
                <a:solidFill>
                  <a:srgbClr val="FFFFFF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8226" name="Line 53"/>
            <p:cNvSpPr/>
            <p:nvPr/>
          </p:nvSpPr>
          <p:spPr>
            <a:xfrm>
              <a:off x="7341" y="6029"/>
              <a:ext cx="496" cy="9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8227" name="Line 52"/>
            <p:cNvSpPr/>
            <p:nvPr/>
          </p:nvSpPr>
          <p:spPr>
            <a:xfrm>
              <a:off x="7746" y="6839"/>
              <a:ext cx="1" cy="9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</p:grpSp>
      <p:sp>
        <p:nvSpPr>
          <p:cNvPr id="39" name="Oval 60"/>
          <p:cNvSpPr>
            <a:spLocks noChangeArrowheads="1"/>
          </p:cNvSpPr>
          <p:nvPr/>
        </p:nvSpPr>
        <p:spPr bwMode="auto">
          <a:xfrm>
            <a:off x="684213" y="2895600"/>
            <a:ext cx="3427413" cy="69532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0" hangingPunct="0">
              <a:buNone/>
            </a:pPr>
            <a:r>
              <a:rPr sz="1200" dirty="0">
                <a:solidFill>
                  <a:srgbClr val="FFFFFF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Согласование проекта бюджета с местным сообществом</a:t>
            </a:r>
            <a:endParaRPr dirty="0">
              <a:solidFill>
                <a:srgbClr val="FFFFFF"/>
              </a:solidFill>
              <a:latin typeface="Trebuchet MS" panose="020B0603020202020204" pitchFamily="34" charset="0"/>
            </a:endParaRPr>
          </a:p>
        </p:txBody>
      </p:sp>
      <p:sp>
        <p:nvSpPr>
          <p:cNvPr id="8199" name="Line 69"/>
          <p:cNvSpPr/>
          <p:nvPr/>
        </p:nvSpPr>
        <p:spPr>
          <a:xfrm>
            <a:off x="2390775" y="2646363"/>
            <a:ext cx="0" cy="249237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triangle" w="med" len="med"/>
          </a:ln>
        </p:spPr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Rectangle 1"/>
          <p:cNvSpPr>
            <a:spLocks noGrp="1" noChangeArrowheads="1"/>
          </p:cNvSpPr>
          <p:nvPr>
            <p:ph sz="quarter" idx="13"/>
          </p:nvPr>
        </p:nvSpPr>
        <p:spPr>
          <a:xfrm>
            <a:off x="444500" y="74613"/>
            <a:ext cx="8375650" cy="6378575"/>
          </a:xfrm>
        </p:spPr>
        <p:txBody>
          <a:bodyPr vert="horz" wrap="square" lIns="91440" tIns="45720" rIns="91440" bIns="45720" numCol="1" rtlCol="0" anchor="t" anchorCtr="0" compatLnSpc="1"/>
          <a:p>
            <a:pPr marL="273050" indent="-182245" algn="ctr" defTabSz="914400" eaLnBrk="1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30000"/>
              <a:buFont typeface="Wingdings 2" panose="05020102010507070707" pitchFamily="18" charset="2"/>
              <a:buChar char=""/>
              <a:tabLst>
                <a:tab pos="34290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b="1" dirty="0"/>
          </a:p>
          <a:p>
            <a:pPr marL="273050" indent="-182245" algn="ctr" defTabSz="914400" eaLnBrk="1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30000"/>
              <a:buFont typeface="Wingdings 2" panose="05020102010507070707" pitchFamily="18" charset="2"/>
              <a:buNone/>
              <a:tabLst>
                <a:tab pos="34290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sz="2000" b="1" dirty="0">
                <a:solidFill>
                  <a:srgbClr val="0D0D0D"/>
                </a:solidFill>
                <a:cs typeface="Arial" panose="020B0604020202020204" pitchFamily="34" charset="0"/>
              </a:rPr>
              <a:t>Процесс разработки местного бюджета</a:t>
            </a:r>
            <a:endParaRPr sz="2000" b="1" dirty="0">
              <a:solidFill>
                <a:srgbClr val="0D0D0D"/>
              </a:solidFill>
              <a:ea typeface="Arial" panose="020B0604020202020204" pitchFamily="34" charset="0"/>
            </a:endParaRPr>
          </a:p>
        </p:txBody>
      </p:sp>
      <p:cxnSp>
        <p:nvCxnSpPr>
          <p:cNvPr id="9219" name="AutoShape 8"/>
          <p:cNvCxnSpPr>
            <a:stCxn id="15362" idx="2"/>
            <a:endCxn id="15362" idx="2"/>
          </p:cNvCxnSpPr>
          <p:nvPr/>
        </p:nvCxnSpPr>
        <p:spPr>
          <a:xfrm>
            <a:off x="4632325" y="6453188"/>
            <a:ext cx="0" cy="0"/>
          </a:xfrm>
          <a:prstGeom prst="straightConnector1">
            <a:avLst/>
          </a:prstGeom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9220" name="AutoShape 16"/>
          <p:cNvSpPr/>
          <p:nvPr/>
        </p:nvSpPr>
        <p:spPr>
          <a:xfrm>
            <a:off x="5329238" y="4308475"/>
            <a:ext cx="946150" cy="144463"/>
          </a:xfrm>
          <a:prstGeom prst="leftRightArrow">
            <a:avLst>
              <a:gd name="adj1" fmla="val 50000"/>
              <a:gd name="adj2" fmla="val 248302"/>
            </a:avLst>
          </a:prstGeom>
          <a:solidFill>
            <a:schemeClr val="bg2"/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221" name="Скругленный прямоугольник 1"/>
          <p:cNvSpPr/>
          <p:nvPr/>
        </p:nvSpPr>
        <p:spPr>
          <a:xfrm>
            <a:off x="900113" y="1189038"/>
            <a:ext cx="4359275" cy="527050"/>
          </a:xfrm>
          <a:prstGeom prst="roundRect">
            <a:avLst>
              <a:gd name="adj" fmla="val 16667"/>
            </a:avLst>
          </a:prstGeom>
          <a:solidFill>
            <a:schemeClr val="bg2">
              <a:alpha val="89803"/>
            </a:schemeClr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rgbClr val="808080"/>
            </a:outerShdw>
          </a:effectLst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rgbClr val="FFC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222" name="Скругленный прямоугольник 28"/>
          <p:cNvSpPr/>
          <p:nvPr/>
        </p:nvSpPr>
        <p:spPr>
          <a:xfrm>
            <a:off x="900113" y="2055813"/>
            <a:ext cx="4381500" cy="652462"/>
          </a:xfrm>
          <a:prstGeom prst="roundRect">
            <a:avLst>
              <a:gd name="adj" fmla="val 16667"/>
            </a:avLst>
          </a:prstGeom>
          <a:solidFill>
            <a:schemeClr val="bg2">
              <a:alpha val="89803"/>
            </a:schemeClr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rgbClr val="808080"/>
            </a:outerShdw>
          </a:effectLst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rgbClr val="FFC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223" name="Скругленный прямоугольник 28"/>
          <p:cNvSpPr/>
          <p:nvPr/>
        </p:nvSpPr>
        <p:spPr>
          <a:xfrm>
            <a:off x="900113" y="2820988"/>
            <a:ext cx="4381500" cy="520700"/>
          </a:xfrm>
          <a:prstGeom prst="roundRect">
            <a:avLst>
              <a:gd name="adj" fmla="val 16667"/>
            </a:avLst>
          </a:prstGeom>
          <a:solidFill>
            <a:schemeClr val="bg2">
              <a:alpha val="89803"/>
            </a:schemeClr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rgbClr val="808080"/>
            </a:outerShdw>
          </a:effectLst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rgbClr val="FFC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224" name="Скругленный прямоугольник 28"/>
          <p:cNvSpPr/>
          <p:nvPr/>
        </p:nvSpPr>
        <p:spPr>
          <a:xfrm>
            <a:off x="900113" y="3425825"/>
            <a:ext cx="4381500" cy="554038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rgbClr val="808080"/>
            </a:outerShdw>
          </a:effectLst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rgbClr val="FFC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225" name="Скругленный прямоугольник 28"/>
          <p:cNvSpPr/>
          <p:nvPr/>
        </p:nvSpPr>
        <p:spPr>
          <a:xfrm>
            <a:off x="900113" y="4062413"/>
            <a:ext cx="4381500" cy="581025"/>
          </a:xfrm>
          <a:prstGeom prst="roundRect">
            <a:avLst>
              <a:gd name="adj" fmla="val 16667"/>
            </a:avLst>
          </a:prstGeom>
          <a:solidFill>
            <a:schemeClr val="bg2">
              <a:alpha val="89803"/>
            </a:schemeClr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rgbClr val="808080"/>
            </a:outerShdw>
          </a:effectLst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rgbClr val="FFC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226" name="Скругленный прямоугольник 28"/>
          <p:cNvSpPr/>
          <p:nvPr/>
        </p:nvSpPr>
        <p:spPr>
          <a:xfrm>
            <a:off x="900113" y="4822825"/>
            <a:ext cx="4419600" cy="581025"/>
          </a:xfrm>
          <a:prstGeom prst="roundRect">
            <a:avLst>
              <a:gd name="adj" fmla="val 16667"/>
            </a:avLst>
          </a:prstGeom>
          <a:solidFill>
            <a:schemeClr val="bg2">
              <a:alpha val="89803"/>
            </a:schemeClr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rgbClr val="808080"/>
            </a:outerShdw>
          </a:effectLst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rgbClr val="FFC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227" name="Скругленный прямоугольник 28"/>
          <p:cNvSpPr/>
          <p:nvPr/>
        </p:nvSpPr>
        <p:spPr>
          <a:xfrm>
            <a:off x="900113" y="5591175"/>
            <a:ext cx="4381500" cy="631825"/>
          </a:xfrm>
          <a:prstGeom prst="roundRect">
            <a:avLst>
              <a:gd name="adj" fmla="val 16667"/>
            </a:avLst>
          </a:prstGeom>
          <a:solidFill>
            <a:schemeClr val="bg2">
              <a:alpha val="89803"/>
            </a:schemeClr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rgbClr val="808080"/>
            </a:outerShdw>
          </a:effectLst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rgbClr val="FFC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228" name="AutoShape 16"/>
          <p:cNvSpPr/>
          <p:nvPr/>
        </p:nvSpPr>
        <p:spPr>
          <a:xfrm>
            <a:off x="5335588" y="5038725"/>
            <a:ext cx="946150" cy="144463"/>
          </a:xfrm>
          <a:prstGeom prst="leftRightArrow">
            <a:avLst>
              <a:gd name="adj1" fmla="val 50000"/>
              <a:gd name="adj2" fmla="val 248302"/>
            </a:avLst>
          </a:prstGeom>
          <a:solidFill>
            <a:schemeClr val="bg2"/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229" name="AutoShape 16"/>
          <p:cNvSpPr/>
          <p:nvPr/>
        </p:nvSpPr>
        <p:spPr>
          <a:xfrm>
            <a:off x="5314950" y="5810250"/>
            <a:ext cx="946150" cy="146050"/>
          </a:xfrm>
          <a:prstGeom prst="leftRightArrow">
            <a:avLst>
              <a:gd name="adj1" fmla="val 50000"/>
              <a:gd name="adj2" fmla="val 245604"/>
            </a:avLst>
          </a:prstGeom>
          <a:solidFill>
            <a:schemeClr val="bg2"/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230" name="AutoShape 16"/>
          <p:cNvSpPr/>
          <p:nvPr/>
        </p:nvSpPr>
        <p:spPr>
          <a:xfrm>
            <a:off x="5330825" y="3581400"/>
            <a:ext cx="946150" cy="144463"/>
          </a:xfrm>
          <a:prstGeom prst="leftRightArrow">
            <a:avLst>
              <a:gd name="adj1" fmla="val 50000"/>
              <a:gd name="adj2" fmla="val 248302"/>
            </a:avLst>
          </a:prstGeom>
          <a:solidFill>
            <a:schemeClr val="bg2"/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231" name="AutoShape 16"/>
          <p:cNvSpPr/>
          <p:nvPr/>
        </p:nvSpPr>
        <p:spPr>
          <a:xfrm>
            <a:off x="5324475" y="2309813"/>
            <a:ext cx="946150" cy="144462"/>
          </a:xfrm>
          <a:prstGeom prst="leftRightArrow">
            <a:avLst>
              <a:gd name="adj1" fmla="val 50000"/>
              <a:gd name="adj2" fmla="val 248303"/>
            </a:avLst>
          </a:prstGeom>
          <a:solidFill>
            <a:schemeClr val="bg2"/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232" name="AutoShape 16"/>
          <p:cNvSpPr/>
          <p:nvPr/>
        </p:nvSpPr>
        <p:spPr>
          <a:xfrm>
            <a:off x="5287963" y="1481138"/>
            <a:ext cx="946150" cy="146050"/>
          </a:xfrm>
          <a:prstGeom prst="leftRightArrow">
            <a:avLst>
              <a:gd name="adj1" fmla="val 50000"/>
              <a:gd name="adj2" fmla="val 245604"/>
            </a:avLst>
          </a:prstGeom>
          <a:solidFill>
            <a:schemeClr val="bg2"/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233" name="AutoShape 16"/>
          <p:cNvSpPr/>
          <p:nvPr/>
        </p:nvSpPr>
        <p:spPr>
          <a:xfrm>
            <a:off x="5294313" y="3008313"/>
            <a:ext cx="946150" cy="142875"/>
          </a:xfrm>
          <a:prstGeom prst="leftRightArrow">
            <a:avLst>
              <a:gd name="adj1" fmla="val 50000"/>
              <a:gd name="adj2" fmla="val 251061"/>
            </a:avLst>
          </a:prstGeom>
          <a:solidFill>
            <a:schemeClr val="bg2"/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234" name="Text Box 12"/>
          <p:cNvSpPr txBox="1"/>
          <p:nvPr/>
        </p:nvSpPr>
        <p:spPr>
          <a:xfrm>
            <a:off x="900113" y="5549900"/>
            <a:ext cx="4419600" cy="523875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ru-RU" altLang="ru-RU" sz="14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Утверждение Бюджетных программ</a:t>
            </a:r>
            <a:endParaRPr lang="ru-RU" altLang="ru-RU" sz="14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  <a:p>
            <a:pPr marL="0" lvl="0" indent="0" algn="ctr" defTabSz="91440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ru-RU" altLang="ru-RU" sz="14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села на трёхлетний период </a:t>
            </a:r>
            <a:endParaRPr lang="ru-RU" altLang="ru-RU" sz="14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35" name="Text Box 12"/>
          <p:cNvSpPr txBox="1"/>
          <p:nvPr/>
        </p:nvSpPr>
        <p:spPr>
          <a:xfrm>
            <a:off x="900113" y="1143000"/>
            <a:ext cx="4264025" cy="525463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ru-RU" altLang="ru-RU" sz="14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Проект прогноза бюджетных параметров                 (на 3- летний период)</a:t>
            </a:r>
            <a:endParaRPr lang="ru-RU" altLang="ru-RU" sz="14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36" name="Text Box 12"/>
          <p:cNvSpPr txBox="1"/>
          <p:nvPr/>
        </p:nvSpPr>
        <p:spPr>
          <a:xfrm>
            <a:off x="947738" y="4835525"/>
            <a:ext cx="4165600" cy="601663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ts val="1125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Представление одобренного бюджетной комиссией проекта бюджета села на рассмотрение собранием местного сообщества</a:t>
            </a:r>
            <a:endParaRPr lang="ru-RU" altLang="ru-RU" sz="11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37" name="Text Box 12"/>
          <p:cNvSpPr txBox="1"/>
          <p:nvPr/>
        </p:nvSpPr>
        <p:spPr>
          <a:xfrm>
            <a:off x="900113" y="2801938"/>
            <a:ext cx="4264025" cy="525462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ts val="1125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ru-RU" altLang="ru-RU" sz="14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Рассмотрение и определение проекта бюджета села на плановый период</a:t>
            </a:r>
            <a:endParaRPr lang="ru-RU" altLang="ru-RU" sz="14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38" name="Text Box 12"/>
          <p:cNvSpPr txBox="1"/>
          <p:nvPr/>
        </p:nvSpPr>
        <p:spPr>
          <a:xfrm>
            <a:off x="1042988" y="3392488"/>
            <a:ext cx="4251325" cy="617537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ru-RU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      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Согласование проекта бюджета села с собранием </a:t>
            </a:r>
            <a:endParaRPr lang="ru-RU" altLang="ru-RU" sz="11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  <a:p>
            <a:pPr marL="0" lvl="0" indent="0" algn="ctr" defTabSz="91440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местного сообщества и </a:t>
            </a:r>
            <a:endParaRPr lang="ru-RU" altLang="ru-RU" sz="11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  <a:p>
            <a:pPr marL="0" lvl="0" indent="0" algn="ctr" defTabSz="91440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предоставление в местный уполномоченный орган</a:t>
            </a:r>
            <a:endParaRPr lang="ru-RU" altLang="ru-RU" sz="11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39" name="Text Box 12"/>
          <p:cNvSpPr txBox="1"/>
          <p:nvPr/>
        </p:nvSpPr>
        <p:spPr>
          <a:xfrm>
            <a:off x="854075" y="4117975"/>
            <a:ext cx="4354513" cy="525463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ts val="1125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ru-RU" altLang="ru-RU" sz="14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Рассмотрение бюджетной комиссией проекта бюджета села</a:t>
            </a:r>
            <a:endParaRPr lang="ru-RU" altLang="ru-RU" sz="14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40" name="Text Box 12"/>
          <p:cNvSpPr txBox="1"/>
          <p:nvPr/>
        </p:nvSpPr>
        <p:spPr>
          <a:xfrm>
            <a:off x="882650" y="2030413"/>
            <a:ext cx="4452938" cy="741362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ts val="1125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ru-RU" altLang="ru-RU" sz="14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Составление и предоставление бюджетных заявок и </a:t>
            </a:r>
            <a:r>
              <a:rPr lang="ru-RU" alt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проектов бюджетных программ</a:t>
            </a:r>
            <a:r>
              <a:rPr lang="ru-RU" altLang="ru-RU" sz="14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 в местный уполномоченный орган</a:t>
            </a:r>
            <a:endParaRPr lang="ru-RU" altLang="ru-RU" sz="14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41" name="Скругленный прямоугольник 52"/>
          <p:cNvSpPr/>
          <p:nvPr/>
        </p:nvSpPr>
        <p:spPr>
          <a:xfrm>
            <a:off x="6265863" y="2089150"/>
            <a:ext cx="2393950" cy="619125"/>
          </a:xfrm>
          <a:prstGeom prst="roundRect">
            <a:avLst>
              <a:gd name="adj" fmla="val 16667"/>
            </a:avLst>
          </a:prstGeom>
          <a:solidFill>
            <a:schemeClr val="bg2">
              <a:alpha val="89803"/>
            </a:schemeClr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rgbClr val="808080"/>
            </a:outerShdw>
          </a:effectLst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rgbClr val="FFC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242" name="Скругленный прямоугольник 54"/>
          <p:cNvSpPr/>
          <p:nvPr/>
        </p:nvSpPr>
        <p:spPr>
          <a:xfrm>
            <a:off x="6288088" y="1230313"/>
            <a:ext cx="2387600" cy="438150"/>
          </a:xfrm>
          <a:prstGeom prst="roundRect">
            <a:avLst>
              <a:gd name="adj" fmla="val 6278"/>
            </a:avLst>
          </a:prstGeom>
          <a:solidFill>
            <a:schemeClr val="bg2">
              <a:alpha val="89803"/>
            </a:schemeClr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rgbClr val="808080"/>
            </a:outerShdw>
          </a:effectLst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rgbClr val="FFC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243" name="Скругленный прямоугольник 57"/>
          <p:cNvSpPr/>
          <p:nvPr/>
        </p:nvSpPr>
        <p:spPr>
          <a:xfrm>
            <a:off x="6291263" y="4792663"/>
            <a:ext cx="2395537" cy="611187"/>
          </a:xfrm>
          <a:prstGeom prst="roundRect">
            <a:avLst>
              <a:gd name="adj" fmla="val 16667"/>
            </a:avLst>
          </a:prstGeom>
          <a:solidFill>
            <a:schemeClr val="bg2">
              <a:alpha val="89803"/>
            </a:schemeClr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rgbClr val="808080"/>
            </a:outerShdw>
          </a:effectLst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rgbClr val="FFC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244" name="Скругленный прямоугольник 58"/>
          <p:cNvSpPr/>
          <p:nvPr/>
        </p:nvSpPr>
        <p:spPr>
          <a:xfrm>
            <a:off x="6303963" y="4117975"/>
            <a:ext cx="2382837" cy="525463"/>
          </a:xfrm>
          <a:prstGeom prst="roundRect">
            <a:avLst>
              <a:gd name="adj" fmla="val 16667"/>
            </a:avLst>
          </a:prstGeom>
          <a:solidFill>
            <a:schemeClr val="bg2">
              <a:alpha val="89803"/>
            </a:schemeClr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rgbClr val="FFC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245" name="Скругленный прямоугольник 59"/>
          <p:cNvSpPr/>
          <p:nvPr/>
        </p:nvSpPr>
        <p:spPr>
          <a:xfrm>
            <a:off x="6303963" y="3425825"/>
            <a:ext cx="2371725" cy="490538"/>
          </a:xfrm>
          <a:prstGeom prst="roundRect">
            <a:avLst>
              <a:gd name="adj" fmla="val 16667"/>
            </a:avLst>
          </a:prstGeom>
          <a:solidFill>
            <a:schemeClr val="bg2">
              <a:alpha val="89803"/>
            </a:schemeClr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rgbClr val="808080"/>
            </a:outerShdw>
          </a:effectLst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rgbClr val="FFC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246" name="Скругленный прямоугольник 60"/>
          <p:cNvSpPr/>
          <p:nvPr/>
        </p:nvSpPr>
        <p:spPr>
          <a:xfrm>
            <a:off x="6291263" y="2820988"/>
            <a:ext cx="2382837" cy="457200"/>
          </a:xfrm>
          <a:prstGeom prst="roundRect">
            <a:avLst>
              <a:gd name="adj" fmla="val 16667"/>
            </a:avLst>
          </a:prstGeom>
          <a:solidFill>
            <a:schemeClr val="bg2">
              <a:alpha val="89803"/>
            </a:schemeClr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rgbClr val="808080"/>
            </a:outerShdw>
          </a:effectLst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rgbClr val="FFC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247" name="Скругленный прямоугольник 61"/>
          <p:cNvSpPr/>
          <p:nvPr/>
        </p:nvSpPr>
        <p:spPr>
          <a:xfrm>
            <a:off x="6283325" y="5591175"/>
            <a:ext cx="2403475" cy="625475"/>
          </a:xfrm>
          <a:prstGeom prst="roundRect">
            <a:avLst>
              <a:gd name="adj" fmla="val 16667"/>
            </a:avLst>
          </a:prstGeom>
          <a:solidFill>
            <a:schemeClr val="bg2">
              <a:alpha val="89803"/>
            </a:schemeClr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rgbClr val="808080"/>
            </a:outerShdw>
          </a:effectLst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rgbClr val="FFC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248" name="Text Box 12"/>
          <p:cNvSpPr txBox="1"/>
          <p:nvPr/>
        </p:nvSpPr>
        <p:spPr>
          <a:xfrm>
            <a:off x="6291263" y="1190625"/>
            <a:ext cx="2355850" cy="525463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ts val="1125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ru-RU" altLang="ru-RU" sz="14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Не позднее 20 апреля тек. финансового года</a:t>
            </a:r>
            <a:endParaRPr lang="ru-RU" altLang="ru-RU" sz="14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49" name="Text Box 12"/>
          <p:cNvSpPr txBox="1"/>
          <p:nvPr/>
        </p:nvSpPr>
        <p:spPr>
          <a:xfrm>
            <a:off x="6316663" y="2136775"/>
            <a:ext cx="2355850" cy="525463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lIns="90000" tIns="46800" rIns="90000" bIns="46800"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ts val="1125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ru-RU" altLang="ru-RU" sz="14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До 15 мая текущего финансового года </a:t>
            </a:r>
            <a:endParaRPr lang="ru-RU" altLang="ru-RU" sz="14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50" name="Text Box 12"/>
          <p:cNvSpPr txBox="1"/>
          <p:nvPr/>
        </p:nvSpPr>
        <p:spPr>
          <a:xfrm>
            <a:off x="6378575" y="2787650"/>
            <a:ext cx="2281238" cy="525463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ts val="1125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ru-RU" altLang="ru-RU" sz="14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В течение 15 рабочих дней</a:t>
            </a:r>
            <a:endParaRPr lang="ru-RU" altLang="ru-RU" sz="14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51" name="Text Box 12"/>
          <p:cNvSpPr txBox="1"/>
          <p:nvPr/>
        </p:nvSpPr>
        <p:spPr>
          <a:xfrm>
            <a:off x="6330950" y="3392488"/>
            <a:ext cx="2312988" cy="525462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ts val="1125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ru-RU" altLang="ru-RU" sz="14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Не позднее 1 сентября тек. финансового года</a:t>
            </a:r>
            <a:endParaRPr lang="ru-RU" altLang="ru-RU" sz="14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52" name="Text Box 12"/>
          <p:cNvSpPr txBox="1"/>
          <p:nvPr/>
        </p:nvSpPr>
        <p:spPr>
          <a:xfrm>
            <a:off x="6378575" y="4084638"/>
            <a:ext cx="2265363" cy="525462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ts val="1125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ru-RU" altLang="ru-RU" sz="14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До 15 октября тек.финансового года</a:t>
            </a:r>
            <a:endParaRPr lang="ru-RU" altLang="ru-RU" sz="14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53" name="Text Box 12"/>
          <p:cNvSpPr txBox="1"/>
          <p:nvPr/>
        </p:nvSpPr>
        <p:spPr>
          <a:xfrm>
            <a:off x="6240463" y="4776788"/>
            <a:ext cx="2525712" cy="525462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ts val="1125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ru-RU" altLang="ru-RU" sz="14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не позднее 1 ноября тек.финансового года</a:t>
            </a:r>
            <a:endParaRPr lang="ru-RU" altLang="ru-RU" sz="14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54" name="Text Box 12"/>
          <p:cNvSpPr txBox="1"/>
          <p:nvPr/>
        </p:nvSpPr>
        <p:spPr>
          <a:xfrm>
            <a:off x="6330950" y="5549900"/>
            <a:ext cx="2312988" cy="1004888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ts val="1125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ru-RU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Не позднее 2-х недельного срока после утверждения городского бюджета</a:t>
            </a:r>
            <a:endParaRPr lang="ru-RU" altLang="ru-RU" sz="12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  <a:p>
            <a:pPr marL="0" lvl="0" indent="0" algn="ctr" defTabSz="914400" eaLnBrk="1" hangingPunct="1">
              <a:spcBef>
                <a:spcPts val="1125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ru-RU" altLang="ru-RU" sz="14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AutoShape 1"/>
          <p:cNvSpPr/>
          <p:nvPr/>
        </p:nvSpPr>
        <p:spPr>
          <a:xfrm>
            <a:off x="8153400" y="1138238"/>
            <a:ext cx="838200" cy="5491162"/>
          </a:xfrm>
          <a:prstGeom prst="roundRect">
            <a:avLst>
              <a:gd name="adj" fmla="val 16667"/>
            </a:avLst>
          </a:prstGeom>
          <a:solidFill>
            <a:srgbClr val="73D0E9">
              <a:alpha val="78038"/>
            </a:srgbClr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0000" tIns="46800" rIns="90000" bIns="46800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ru-RU" altLang="ru-RU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Завер-шается           31 декабря</a:t>
            </a:r>
            <a:endParaRPr lang="ru-RU" altLang="ru-RU" sz="1000" b="1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250825" y="404813"/>
            <a:ext cx="8686800" cy="709613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ts val="1125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ru-RU" altLang="ru-RU" sz="1800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altLang="ru-RU" sz="2000" b="1" dirty="0">
                <a:solidFill>
                  <a:srgbClr val="0D0D0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Основанием для исполнения бюджета являются следующие документы</a:t>
            </a:r>
            <a:endParaRPr lang="ru-RU" altLang="ru-RU" sz="2000" b="1" dirty="0">
              <a:solidFill>
                <a:srgbClr val="0D0D0D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244" name="AutoShape 3"/>
          <p:cNvSpPr/>
          <p:nvPr/>
        </p:nvSpPr>
        <p:spPr>
          <a:xfrm>
            <a:off x="152400" y="1114425"/>
            <a:ext cx="762000" cy="5591175"/>
          </a:xfrm>
          <a:prstGeom prst="roundRect">
            <a:avLst>
              <a:gd name="adj" fmla="val 16667"/>
            </a:avLst>
          </a:prstGeom>
          <a:solidFill>
            <a:srgbClr val="73D0E9">
              <a:alpha val="72156"/>
            </a:srgbClr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0000" tIns="46800" rIns="90000" bIns="46800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ru-RU" altLang="ru-RU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Начи-нается        1 января</a:t>
            </a:r>
            <a:endParaRPr lang="ru-RU" altLang="ru-RU" sz="1000" b="1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245" name="AutoShape 4"/>
          <p:cNvSpPr/>
          <p:nvPr/>
        </p:nvSpPr>
        <p:spPr>
          <a:xfrm>
            <a:off x="1089025" y="1138238"/>
            <a:ext cx="6934200" cy="466725"/>
          </a:xfrm>
          <a:prstGeom prst="roundRect">
            <a:avLst>
              <a:gd name="adj" fmla="val 16667"/>
            </a:avLst>
          </a:prstGeom>
          <a:solidFill>
            <a:srgbClr val="0070C0">
              <a:alpha val="72156"/>
            </a:srgbClr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0000" tIns="46800" rIns="90000" bIns="46800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ru-RU" altLang="ru-RU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ИСПОЛНЕНИЕ БЮДЖЕТА</a:t>
            </a:r>
            <a:endParaRPr lang="ru-RU" altLang="ru-RU" sz="1000" b="1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246" name="Line 5"/>
          <p:cNvSpPr/>
          <p:nvPr/>
        </p:nvSpPr>
        <p:spPr>
          <a:xfrm>
            <a:off x="914400" y="1524000"/>
            <a:ext cx="152400" cy="1588"/>
          </a:xfrm>
          <a:prstGeom prst="line">
            <a:avLst/>
          </a:prstGeom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triangle" w="med" len="med"/>
          </a:ln>
        </p:spPr>
      </p:sp>
      <p:sp>
        <p:nvSpPr>
          <p:cNvPr id="14343" name="AutoShape 6"/>
          <p:cNvSpPr>
            <a:spLocks noChangeArrowheads="1"/>
          </p:cNvSpPr>
          <p:nvPr/>
        </p:nvSpPr>
        <p:spPr bwMode="auto">
          <a:xfrm>
            <a:off x="1073150" y="1771650"/>
            <a:ext cx="6934200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Бюджетный</a:t>
            </a:r>
            <a:r>
              <a:rPr lang="ru-RU" alt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кодекс</a:t>
            </a:r>
            <a:endParaRPr lang="ru-RU" altLang="ru-RU" sz="11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344" name="AutoShape 7"/>
          <p:cNvSpPr>
            <a:spLocks noChangeArrowheads="1"/>
          </p:cNvSpPr>
          <p:nvPr/>
        </p:nvSpPr>
        <p:spPr bwMode="auto">
          <a:xfrm>
            <a:off x="1042988" y="3092450"/>
            <a:ext cx="6911975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 о республиканском бюджете и решение маслихата о местном бюджете</a:t>
            </a:r>
            <a:endParaRPr lang="ru-RU" altLang="ru-RU" sz="11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345" name="AutoShape 8"/>
          <p:cNvSpPr>
            <a:spLocks noChangeArrowheads="1"/>
          </p:cNvSpPr>
          <p:nvPr/>
        </p:nvSpPr>
        <p:spPr bwMode="auto">
          <a:xfrm>
            <a:off x="1012825" y="3838575"/>
            <a:ext cx="6934200" cy="51435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Постановления Правительства РК или акимата о реализации закона о республиканском бюджете или решения маслихата о местном бюджете</a:t>
            </a:r>
            <a:endParaRPr lang="ru-RU" altLang="ru-RU" sz="11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1089025" y="4572000"/>
            <a:ext cx="6934200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Сводный план финансирования по обязательствам, сводный план поступлений и финансирования по платежам</a:t>
            </a:r>
            <a:endParaRPr lang="ru-RU" altLang="ru-RU" sz="11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auto">
          <a:xfrm>
            <a:off x="1055688" y="5146675"/>
            <a:ext cx="6934200" cy="455613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Индивидуальные планы финансирования по обязательствам и платежам государственного  учреждения</a:t>
            </a:r>
            <a:endParaRPr lang="ru-RU" altLang="ru-RU" sz="11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>
            <a:off x="1042988" y="5949950"/>
            <a:ext cx="6934200" cy="48895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Нормативно-правовые акты, определяющие порядок исполнения бюджета в соответствии с Бюджетным кодексом</a:t>
            </a:r>
            <a:endParaRPr lang="ru-RU" altLang="ru-RU" sz="11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253" name="Line 15"/>
          <p:cNvSpPr/>
          <p:nvPr/>
        </p:nvSpPr>
        <p:spPr>
          <a:xfrm>
            <a:off x="8001000" y="1524000"/>
            <a:ext cx="152400" cy="1588"/>
          </a:xfrm>
          <a:prstGeom prst="line">
            <a:avLst/>
          </a:prstGeom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triangle" w="med" len="med"/>
          </a:ln>
        </p:spPr>
      </p:sp>
      <p:sp>
        <p:nvSpPr>
          <p:cNvPr id="16" name="AutoShape 6"/>
          <p:cNvSpPr>
            <a:spLocks noChangeArrowheads="1"/>
          </p:cNvSpPr>
          <p:nvPr/>
        </p:nvSpPr>
        <p:spPr bwMode="auto">
          <a:xfrm>
            <a:off x="1020763" y="2382838"/>
            <a:ext cx="6934200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 РК «О местном государственном управлении и самоуправлении в РК»</a:t>
            </a:r>
            <a:endParaRPr lang="ru-RU" altLang="ru-RU" sz="11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147050" cy="431800"/>
          </a:xfrm>
        </p:spPr>
        <p:txBody>
          <a:bodyPr vert="horz" lIns="91440" tIns="45720" rIns="91440" bIns="45720" rtlCol="0" anchor="t" anchorCtr="0">
            <a:noAutofit/>
          </a:bodyPr>
          <a:p>
            <a:pPr algn="ctr" eaLnBrk="1" hangingPunct="1">
              <a:buNone/>
            </a:pPr>
            <a:r>
              <a:rPr lang="ru-RU" sz="1600" dirty="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sz="1600" dirty="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юджет села Жетекши  на 202</a:t>
            </a:r>
            <a:r>
              <a:rPr lang="ru-RU" sz="1600" dirty="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sz="1600" dirty="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-202</a:t>
            </a:r>
            <a:r>
              <a:rPr lang="ru-RU" sz="1600" dirty="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1600" dirty="0"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годы</a:t>
            </a:r>
            <a:endParaRPr sz="1600" dirty="0"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graphicFrame>
        <p:nvGraphicFramePr>
          <p:cNvPr id="11267" name="Замещающее содержимое 11266"/>
          <p:cNvGraphicFramePr/>
          <p:nvPr>
            <p:ph sz="half" idx="1"/>
          </p:nvPr>
        </p:nvGraphicFramePr>
        <p:xfrm>
          <a:off x="311150" y="2060575"/>
          <a:ext cx="8569325" cy="4395788"/>
        </p:xfrm>
        <a:graphic>
          <a:graphicData uri="http://schemas.openxmlformats.org/drawingml/2006/table">
            <a:tbl>
              <a:tblPr/>
              <a:tblGrid>
                <a:gridCol w="504825"/>
                <a:gridCol w="3311525"/>
                <a:gridCol w="1223963"/>
                <a:gridCol w="1152525"/>
                <a:gridCol w="1223962"/>
                <a:gridCol w="1152525"/>
              </a:tblGrid>
              <a:tr h="57943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en-US" altLang="x-none" sz="1600" b="1" dirty="0">
                        <a:latin typeface="Arial" panose="020B0604020202020204" pitchFamily="34" charset="0"/>
                      </a:endParaRPr>
                    </a:p>
                  </a:txBody>
                  <a:tcPr marL="91449" marR="91449" marT="45677" marB="45677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b="1" dirty="0">
                          <a:latin typeface="Arial" panose="020B0604020202020204" pitchFamily="34" charset="0"/>
                        </a:rPr>
                        <a:t>Наименование показателей</a:t>
                      </a:r>
                      <a:endParaRPr lang="ru-RU" altLang="en-US" sz="1600" b="1" dirty="0">
                        <a:latin typeface="Arial" panose="020B0604020202020204" pitchFamily="34" charset="0"/>
                      </a:endParaRPr>
                    </a:p>
                  </a:txBody>
                  <a:tcPr marL="90009" marR="90009" marT="46756" marB="46756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b="1" dirty="0">
                          <a:latin typeface="Arial" panose="020B0604020202020204" pitchFamily="34" charset="0"/>
                        </a:rPr>
                        <a:t>202</a:t>
                      </a:r>
                      <a:r>
                        <a:rPr lang="ru-RU" sz="1600" b="1" dirty="0">
                          <a:latin typeface="Arial" panose="020B0604020202020204" pitchFamily="34" charset="0"/>
                        </a:rPr>
                        <a:t>5</a:t>
                      </a:r>
                      <a:r>
                        <a:rPr sz="1600" b="1" dirty="0">
                          <a:latin typeface="Arial" panose="020B0604020202020204" pitchFamily="34" charset="0"/>
                        </a:rPr>
                        <a:t> год</a:t>
                      </a:r>
                      <a:endParaRPr lang="ru-RU" altLang="en-US" sz="1600" b="1" dirty="0">
                        <a:latin typeface="Arial" panose="020B0604020202020204" pitchFamily="34" charset="0"/>
                      </a:endParaRPr>
                    </a:p>
                  </a:txBody>
                  <a:tcPr marL="90009" marR="90009" marT="46756" marB="46756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b="1" dirty="0">
                          <a:latin typeface="Arial" panose="020B0604020202020204" pitchFamily="34" charset="0"/>
                        </a:rPr>
                        <a:t>202</a:t>
                      </a:r>
                      <a:r>
                        <a:rPr lang="ru-RU" sz="1600" b="1" dirty="0">
                          <a:latin typeface="Arial" panose="020B0604020202020204" pitchFamily="34" charset="0"/>
                        </a:rPr>
                        <a:t>6</a:t>
                      </a:r>
                      <a:r>
                        <a:rPr sz="1600" b="1" dirty="0">
                          <a:latin typeface="Arial" panose="020B0604020202020204" pitchFamily="34" charset="0"/>
                        </a:rPr>
                        <a:t> год</a:t>
                      </a:r>
                      <a:endParaRPr lang="ru-RU" altLang="en-US" sz="1600" b="1" dirty="0">
                        <a:latin typeface="Arial" panose="020B0604020202020204" pitchFamily="34" charset="0"/>
                      </a:endParaRPr>
                    </a:p>
                  </a:txBody>
                  <a:tcPr marL="90009" marR="90009" marT="46756" marB="46756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b="1" dirty="0">
                          <a:latin typeface="Arial" panose="020B0604020202020204" pitchFamily="34" charset="0"/>
                        </a:rPr>
                        <a:t>202</a:t>
                      </a:r>
                      <a:r>
                        <a:rPr lang="ru-RU" sz="1600" b="1" dirty="0">
                          <a:latin typeface="Arial" panose="020B0604020202020204" pitchFamily="34" charset="0"/>
                        </a:rPr>
                        <a:t>7</a:t>
                      </a:r>
                      <a:r>
                        <a:rPr sz="1600" b="1" dirty="0">
                          <a:latin typeface="Arial" panose="020B0604020202020204" pitchFamily="34" charset="0"/>
                        </a:rPr>
                        <a:t> год</a:t>
                      </a:r>
                      <a:endParaRPr lang="ru-RU" altLang="en-US" sz="1600" b="1" dirty="0">
                        <a:latin typeface="Arial" panose="020B0604020202020204" pitchFamily="34" charset="0"/>
                      </a:endParaRPr>
                    </a:p>
                  </a:txBody>
                  <a:tcPr marL="90009" marR="90009" marT="46756" marB="46756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b="1" dirty="0">
                          <a:latin typeface="Arial" panose="020B0604020202020204" pitchFamily="34" charset="0"/>
                        </a:rPr>
                        <a:t>202</a:t>
                      </a:r>
                      <a:r>
                        <a:rPr lang="ru-RU" sz="1600" b="1" dirty="0">
                          <a:latin typeface="Arial" panose="020B0604020202020204" pitchFamily="34" charset="0"/>
                        </a:rPr>
                        <a:t>8</a:t>
                      </a:r>
                      <a:r>
                        <a:rPr sz="1600" b="1" dirty="0">
                          <a:latin typeface="Arial" panose="020B0604020202020204" pitchFamily="34" charset="0"/>
                        </a:rPr>
                        <a:t> год</a:t>
                      </a:r>
                      <a:endParaRPr lang="ru-RU" altLang="en-US" sz="1600" b="1" dirty="0">
                        <a:latin typeface="Arial" panose="020B0604020202020204" pitchFamily="34" charset="0"/>
                      </a:endParaRPr>
                    </a:p>
                  </a:txBody>
                  <a:tcPr marL="90009" marR="90009" marT="46756" marB="46756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</a:tr>
              <a:tr h="33496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1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49" marR="91449" marT="45677" marB="45677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2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49" marR="91449" marT="45677" marB="4567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3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49" marR="91449" marT="45677" marB="4567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4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49" marR="91449" marT="45677" marB="4567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5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49" marR="91449" marT="45677" marB="4567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6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49" marR="91449" marT="45677" marB="4567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</a:tr>
              <a:tr h="33496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x-none" sz="1600" b="1" dirty="0">
                          <a:latin typeface="Arial" panose="020B0604020202020204" pitchFamily="34" charset="0"/>
                        </a:rPr>
                        <a:t>I.</a:t>
                      </a:r>
                      <a:endParaRPr lang="ru-RU" altLang="en-US" sz="1600" b="1" dirty="0">
                        <a:latin typeface="Arial" panose="020B0604020202020204" pitchFamily="34" charset="0"/>
                      </a:endParaRPr>
                    </a:p>
                  </a:txBody>
                  <a:tcPr marL="91449" marR="91449" marT="45677" marB="45677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sz="1600" b="1" dirty="0">
                          <a:latin typeface="Arial" panose="020B0604020202020204" pitchFamily="34" charset="0"/>
                        </a:rPr>
                        <a:t>Поступления,</a:t>
                      </a:r>
                      <a:r>
                        <a:rPr sz="1600" dirty="0">
                          <a:latin typeface="Arial" panose="020B0604020202020204" pitchFamily="34" charset="0"/>
                        </a:rPr>
                        <a:t> из них: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68586" marR="68586" marT="0" marB="0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600" b="1" dirty="0">
                          <a:latin typeface="Arial" panose="020B0604020202020204" pitchFamily="34" charset="0"/>
                        </a:rPr>
                        <a:t>551 243</a:t>
                      </a:r>
                      <a:r>
                        <a:rPr sz="1600" b="1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b="1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600" b="1" dirty="0">
                          <a:latin typeface="Arial" panose="020B0604020202020204" pitchFamily="34" charset="0"/>
                        </a:rPr>
                        <a:t>848 481</a:t>
                      </a:r>
                      <a:r>
                        <a:rPr sz="1600" b="1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b="1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600" b="1" dirty="0">
                          <a:latin typeface="Arial" panose="020B0604020202020204" pitchFamily="34" charset="0"/>
                        </a:rPr>
                        <a:t>357 915</a:t>
                      </a:r>
                      <a:r>
                        <a:rPr sz="1600" b="1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b="1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600" b="1" dirty="0">
                          <a:latin typeface="Arial" panose="020B0604020202020204" pitchFamily="34" charset="0"/>
                        </a:rPr>
                        <a:t>370 478</a:t>
                      </a:r>
                      <a:r>
                        <a:rPr sz="1600" b="1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b="1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</a:tr>
              <a:tr h="33496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49" marR="91449" marT="45677" marB="45677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Налоговые поступления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68586" marR="68586" marT="0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1</a:t>
                      </a:r>
                      <a:r>
                        <a:rPr lang="ru-RU" sz="1600" dirty="0">
                          <a:latin typeface="Arial" panose="020B0604020202020204" pitchFamily="34" charset="0"/>
                        </a:rPr>
                        <a:t>5 881</a:t>
                      </a:r>
                      <a:r>
                        <a:rPr sz="1600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600" dirty="0">
                          <a:latin typeface="Arial" panose="020B0604020202020204" pitchFamily="34" charset="0"/>
                        </a:rPr>
                        <a:t>29 544</a:t>
                      </a:r>
                      <a:r>
                        <a:rPr sz="1600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1</a:t>
                      </a:r>
                      <a:r>
                        <a:rPr lang="ru-RU" sz="1600" dirty="0">
                          <a:latin typeface="Arial" panose="020B0604020202020204" pitchFamily="34" charset="0"/>
                        </a:rPr>
                        <a:t>9 922</a:t>
                      </a:r>
                      <a:r>
                        <a:rPr sz="1600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600" dirty="0">
                          <a:latin typeface="Arial" panose="020B0604020202020204" pitchFamily="34" charset="0"/>
                        </a:rPr>
                        <a:t>20 138</a:t>
                      </a:r>
                      <a:r>
                        <a:rPr sz="1600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</a:tr>
              <a:tr h="3365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49" marR="91449" marT="45677" marB="45677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Неналоговые поступления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68586" marR="68586" marT="0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61</a:t>
                      </a:r>
                      <a:r>
                        <a:rPr lang="en-US" altLang="x-none" sz="1600" dirty="0">
                          <a:latin typeface="Arial" panose="020B0604020202020204" pitchFamily="34" charset="0"/>
                        </a:rPr>
                        <a:t>,</a:t>
                      </a:r>
                      <a:r>
                        <a:rPr sz="1600" dirty="0">
                          <a:latin typeface="Arial" panose="020B0604020202020204" pitchFamily="34" charset="0"/>
                        </a:rPr>
                        <a:t>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6</a:t>
                      </a:r>
                      <a:r>
                        <a:rPr lang="ru-RU" sz="1600" dirty="0">
                          <a:latin typeface="Arial" panose="020B0604020202020204" pitchFamily="34" charset="0"/>
                        </a:rPr>
                        <a:t>4</a:t>
                      </a:r>
                      <a:r>
                        <a:rPr lang="en-US" altLang="x-none" sz="1600" dirty="0">
                          <a:latin typeface="Arial" panose="020B0604020202020204" pitchFamily="34" charset="0"/>
                        </a:rPr>
                        <a:t>,</a:t>
                      </a:r>
                      <a:r>
                        <a:rPr sz="1600" dirty="0">
                          <a:latin typeface="Arial" panose="020B0604020202020204" pitchFamily="34" charset="0"/>
                        </a:rPr>
                        <a:t>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6</a:t>
                      </a:r>
                      <a:r>
                        <a:rPr lang="ru-RU" sz="1600" dirty="0">
                          <a:latin typeface="Arial" panose="020B0604020202020204" pitchFamily="34" charset="0"/>
                        </a:rPr>
                        <a:t>7</a:t>
                      </a:r>
                      <a:r>
                        <a:rPr sz="1600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600" dirty="0">
                          <a:latin typeface="Arial" panose="020B0604020202020204" pitchFamily="34" charset="0"/>
                        </a:rPr>
                        <a:t>70</a:t>
                      </a:r>
                      <a:r>
                        <a:rPr sz="1600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</a:tr>
              <a:tr h="62706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sz="1600" dirty="0">
                        <a:latin typeface="Arial" panose="020B0604020202020204" pitchFamily="34" charset="0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49" marR="91449" marT="45677" marB="45677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Поступления от продажи основного капитала 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68586" marR="68586" marT="0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600" dirty="0">
                          <a:latin typeface="Arial" panose="020B0604020202020204" pitchFamily="34" charset="0"/>
                        </a:rPr>
                        <a:t>47 630</a:t>
                      </a:r>
                      <a:r>
                        <a:rPr sz="1600" dirty="0">
                          <a:latin typeface="Arial" panose="020B0604020202020204" pitchFamily="34" charset="0"/>
                        </a:rPr>
                        <a:t>,0</a:t>
                      </a:r>
                      <a:endParaRPr sz="1600" dirty="0">
                        <a:latin typeface="Arial" panose="020B0604020202020204" pitchFamily="34" charset="0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600" dirty="0">
                          <a:latin typeface="Arial" panose="020B0604020202020204" pitchFamily="34" charset="0"/>
                        </a:rPr>
                        <a:t>15 898</a:t>
                      </a:r>
                      <a:r>
                        <a:rPr sz="1600" dirty="0">
                          <a:latin typeface="Arial" panose="020B0604020202020204" pitchFamily="34" charset="0"/>
                        </a:rPr>
                        <a:t>,0</a:t>
                      </a:r>
                      <a:endParaRPr sz="1600" dirty="0">
                        <a:latin typeface="Arial" panose="020B0604020202020204" pitchFamily="34" charset="0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</a:tr>
              <a:tr h="731837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49" marR="91449" marT="45677" marB="45677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Трансферты из районного (города областного значения) бюджета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68586" marR="68586" marT="0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600" dirty="0">
                          <a:latin typeface="Arial" panose="020B0604020202020204" pitchFamily="34" charset="0"/>
                        </a:rPr>
                        <a:t>487 671</a:t>
                      </a:r>
                      <a:r>
                        <a:rPr sz="1600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600" dirty="0">
                          <a:latin typeface="Arial" panose="020B0604020202020204" pitchFamily="34" charset="0"/>
                        </a:rPr>
                        <a:t>802975</a:t>
                      </a:r>
                      <a:r>
                        <a:rPr sz="1600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600" dirty="0">
                          <a:latin typeface="Arial" panose="020B0604020202020204" pitchFamily="34" charset="0"/>
                        </a:rPr>
                        <a:t>337 926</a:t>
                      </a:r>
                      <a:r>
                        <a:rPr sz="1600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600" dirty="0">
                          <a:latin typeface="Arial" panose="020B0604020202020204" pitchFamily="34" charset="0"/>
                        </a:rPr>
                        <a:t>350 270</a:t>
                      </a:r>
                      <a:r>
                        <a:rPr sz="1600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</a:tr>
              <a:tr h="57943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ru-RU" altLang="en-US" sz="1600" b="1" dirty="0">
                        <a:latin typeface="Arial" panose="020B0604020202020204" pitchFamily="34" charset="0"/>
                      </a:endParaRPr>
                    </a:p>
                  </a:txBody>
                  <a:tcPr marL="91449" marR="91449" marT="45677" marB="45677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Свободные остатки бюджетных средств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49" marR="91449" marT="45677" marB="4567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ru-RU" sz="1600" dirty="0">
                          <a:latin typeface="Arial" panose="020B0604020202020204" pitchFamily="34" charset="0"/>
                        </a:rPr>
                        <a:t>2 262</a:t>
                      </a:r>
                      <a:r>
                        <a:rPr sz="1600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ru-RU" sz="1600" dirty="0">
                          <a:latin typeface="Arial" panose="020B0604020202020204" pitchFamily="34" charset="0"/>
                        </a:rPr>
                        <a:t>1054</a:t>
                      </a:r>
                      <a:r>
                        <a:rPr sz="1600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</a:tr>
              <a:tr h="5365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x-none" sz="1600" b="1" dirty="0">
                          <a:latin typeface="Arial" panose="020B0604020202020204" pitchFamily="34" charset="0"/>
                        </a:rPr>
                        <a:t>II.</a:t>
                      </a:r>
                      <a:endParaRPr lang="ru-RU" altLang="en-US" sz="1600" b="1" dirty="0">
                        <a:latin typeface="Arial" panose="020B0604020202020204" pitchFamily="34" charset="0"/>
                      </a:endParaRPr>
                    </a:p>
                  </a:txBody>
                  <a:tcPr marL="91449" marR="91449" marT="45677" marB="45677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b="1" dirty="0">
                          <a:latin typeface="Arial" panose="020B0604020202020204" pitchFamily="34" charset="0"/>
                        </a:rPr>
                        <a:t>Расходы</a:t>
                      </a:r>
                      <a:endParaRPr lang="ru-RU" altLang="en-US" sz="1600" b="1" dirty="0">
                        <a:latin typeface="Arial" panose="020B0604020202020204" pitchFamily="34" charset="0"/>
                      </a:endParaRPr>
                    </a:p>
                  </a:txBody>
                  <a:tcPr marL="91449" marR="91449" marT="45677" marB="4567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ru-RU" sz="1600" b="1" dirty="0">
                          <a:latin typeface="Arial" panose="020B0604020202020204" pitchFamily="34" charset="0"/>
                        </a:rPr>
                        <a:t>553 505</a:t>
                      </a:r>
                      <a:r>
                        <a:rPr sz="1600" b="1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b="1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ru-RU" sz="1600" b="1" dirty="0">
                          <a:latin typeface="Arial" panose="020B0604020202020204" pitchFamily="34" charset="0"/>
                        </a:rPr>
                        <a:t>849 535</a:t>
                      </a:r>
                      <a:r>
                        <a:rPr sz="1600" b="1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b="1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600" b="1" dirty="0">
                          <a:latin typeface="Arial" panose="020B0604020202020204" pitchFamily="34" charset="0"/>
                        </a:rPr>
                        <a:t>357 915</a:t>
                      </a:r>
                      <a:r>
                        <a:rPr sz="1600" b="1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b="1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600" b="1" dirty="0">
                          <a:latin typeface="Arial" panose="020B0604020202020204" pitchFamily="34" charset="0"/>
                        </a:rPr>
                        <a:t>370 478</a:t>
                      </a:r>
                      <a:r>
                        <a:rPr sz="1600" b="1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b="1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</a:tr>
            </a:tbl>
          </a:graphicData>
        </a:graphic>
      </p:graphicFrame>
      <p:sp>
        <p:nvSpPr>
          <p:cNvPr id="11339" name="Rectangle 3"/>
          <p:cNvSpPr/>
          <p:nvPr/>
        </p:nvSpPr>
        <p:spPr>
          <a:xfrm>
            <a:off x="455613" y="692150"/>
            <a:ext cx="8424862" cy="15700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 села  –  это централизованный денежный фонд, предназначенный для финансового обеспечения задач и функций государственных органов города, подведомственных им учреждений и реализации государственной политики,       	направленной на  достижение конкретных результатов. 		</a:t>
            </a:r>
            <a:endParaRPr lang="ru-RU" alt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                                   </a:t>
            </a:r>
            <a:r>
              <a:rPr lang="ru-RU" alt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</a:t>
            </a:r>
            <a:r>
              <a:rPr lang="en-US" alt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тенге</a:t>
            </a:r>
            <a:endParaRPr lang="ru-RU" alt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</a:t>
            </a:r>
            <a:endParaRPr lang="ru-RU" altLang="ru-RU" sz="1400" dirty="0">
              <a:solidFill>
                <a:srgbClr val="008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2290" name="Диаграмма 1"/>
          <p:cNvGraphicFramePr/>
          <p:nvPr/>
        </p:nvGraphicFramePr>
        <p:xfrm>
          <a:off x="1129983" y="788988"/>
          <a:ext cx="6980555" cy="54603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7953375" imgH="5638800" progId="Excel.Chart.8">
                  <p:embed/>
                </p:oleObj>
              </mc:Choice>
              <mc:Fallback>
                <p:oleObj name="" r:id="rId1" imgW="7953375" imgH="5638800" progId="Excel.Chart.8">
                  <p:embed/>
                  <p:pic>
                    <p:nvPicPr>
                      <p:cNvPr id="0" name="Изображение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129983" y="788988"/>
                        <a:ext cx="6980555" cy="546036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6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435975" cy="658813"/>
          </a:xfrm>
          <a:noFill/>
          <a:ln>
            <a:noFill/>
          </a:ln>
          <a:scene3d>
            <a:camera prst="orthographicFront"/>
            <a:lightRig rig="balanced" dir="t"/>
          </a:scene3d>
          <a:sp3d prstMaterial="plastic"/>
        </p:spPr>
        <p:txBody>
          <a:bodyPr vert="horz" lIns="91440" tIns="45720" rIns="91440" bIns="45720" rtlCol="0" anchor="t" anchorCtr="0">
            <a:noAutofit/>
          </a:bodyPr>
          <a:lstStyle/>
          <a:p>
            <a:pPr marL="320040" marR="0" lvl="0" indent="-32004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anose="02040502050405020303" pitchFamily="18" charset="0"/>
              <a:buNone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Расходы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бюджета  села Жетекши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( в разрезе бюджетных программ)</a:t>
            </a: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+mj-lt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13315" name="Замещающее содержимое 13314"/>
          <p:cNvGraphicFramePr/>
          <p:nvPr>
            <p:ph sz="quarter" idx="13"/>
          </p:nvPr>
        </p:nvGraphicFramePr>
        <p:xfrm>
          <a:off x="396875" y="935038"/>
          <a:ext cx="8496300" cy="5612130"/>
        </p:xfrm>
        <a:graphic>
          <a:graphicData uri="http://schemas.openxmlformats.org/drawingml/2006/table">
            <a:tbl>
              <a:tblPr/>
              <a:tblGrid>
                <a:gridCol w="3937000"/>
                <a:gridCol w="1146175"/>
                <a:gridCol w="1136650"/>
                <a:gridCol w="1139825"/>
                <a:gridCol w="1136650"/>
              </a:tblGrid>
              <a:tr h="27463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b="1" dirty="0">
                          <a:latin typeface="Arial" panose="020B0604020202020204" pitchFamily="34" charset="0"/>
                        </a:rPr>
                        <a:t>Наименование</a:t>
                      </a:r>
                      <a:endParaRPr lang="ru-RU" altLang="en-US" sz="1200" b="1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b="1" dirty="0">
                          <a:latin typeface="Arial" panose="020B0604020202020204" pitchFamily="34" charset="0"/>
                        </a:rPr>
                        <a:t>202</a:t>
                      </a:r>
                      <a:r>
                        <a:rPr lang="ru-RU" sz="1200" b="1" dirty="0">
                          <a:latin typeface="Arial" panose="020B0604020202020204" pitchFamily="34" charset="0"/>
                        </a:rPr>
                        <a:t>5</a:t>
                      </a:r>
                      <a:r>
                        <a:rPr sz="1200" b="1" dirty="0">
                          <a:latin typeface="Arial" panose="020B0604020202020204" pitchFamily="34" charset="0"/>
                        </a:rPr>
                        <a:t> год</a:t>
                      </a:r>
                      <a:endParaRPr lang="ru-RU" altLang="en-US" sz="1200" b="1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b="1" dirty="0">
                          <a:latin typeface="Arial" panose="020B0604020202020204" pitchFamily="34" charset="0"/>
                        </a:rPr>
                        <a:t>202</a:t>
                      </a:r>
                      <a:r>
                        <a:rPr lang="ru-RU" sz="1200" b="1" dirty="0">
                          <a:latin typeface="Arial" panose="020B0604020202020204" pitchFamily="34" charset="0"/>
                        </a:rPr>
                        <a:t>6</a:t>
                      </a:r>
                      <a:r>
                        <a:rPr sz="1200" b="1" dirty="0">
                          <a:latin typeface="Arial" panose="020B0604020202020204" pitchFamily="34" charset="0"/>
                        </a:rPr>
                        <a:t> год</a:t>
                      </a:r>
                      <a:endParaRPr lang="ru-RU" altLang="en-US" sz="1200" b="1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b="1" dirty="0">
                          <a:latin typeface="Arial" panose="020B0604020202020204" pitchFamily="34" charset="0"/>
                        </a:rPr>
                        <a:t>202</a:t>
                      </a:r>
                      <a:r>
                        <a:rPr lang="ru-RU" sz="1200" b="1" dirty="0">
                          <a:latin typeface="Arial" panose="020B0604020202020204" pitchFamily="34" charset="0"/>
                        </a:rPr>
                        <a:t>7</a:t>
                      </a:r>
                      <a:r>
                        <a:rPr sz="1200" b="1" dirty="0">
                          <a:latin typeface="Arial" panose="020B0604020202020204" pitchFamily="34" charset="0"/>
                        </a:rPr>
                        <a:t> год</a:t>
                      </a:r>
                      <a:endParaRPr lang="ru-RU" altLang="en-US" sz="1200" b="1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b="1" dirty="0">
                          <a:latin typeface="Arial" panose="020B0604020202020204" pitchFamily="34" charset="0"/>
                        </a:rPr>
                        <a:t>202</a:t>
                      </a:r>
                      <a:r>
                        <a:rPr lang="ru-RU" sz="1200" b="1" dirty="0">
                          <a:latin typeface="Arial" panose="020B0604020202020204" pitchFamily="34" charset="0"/>
                        </a:rPr>
                        <a:t>8</a:t>
                      </a:r>
                      <a:r>
                        <a:rPr sz="1200" b="1" dirty="0">
                          <a:latin typeface="Arial" panose="020B0604020202020204" pitchFamily="34" charset="0"/>
                        </a:rPr>
                        <a:t> год</a:t>
                      </a:r>
                      <a:endParaRPr lang="ru-RU" altLang="en-US" sz="1200" b="1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7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1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3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3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4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5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9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b="1" dirty="0">
                          <a:latin typeface="Arial" panose="020B0604020202020204" pitchFamily="34" charset="0"/>
                        </a:rPr>
                        <a:t>РАСХОДЫ - всего</a:t>
                      </a:r>
                      <a:endParaRPr lang="ru-RU" altLang="en-US" sz="1200" b="1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ru-RU" sz="1200" b="1" dirty="0">
                          <a:latin typeface="Arial" panose="020B0604020202020204" pitchFamily="34" charset="0"/>
                        </a:rPr>
                        <a:t>553,5</a:t>
                      </a:r>
                      <a:endParaRPr lang="ru-RU" sz="1200" b="1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ru-RU" sz="1200" b="1" dirty="0">
                          <a:latin typeface="Arial" panose="020B0604020202020204" pitchFamily="34" charset="0"/>
                        </a:rPr>
                        <a:t>849,5</a:t>
                      </a:r>
                      <a:endParaRPr lang="ru-RU" sz="1200" b="1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ru-RU" sz="1200" b="1" dirty="0">
                          <a:latin typeface="Arial" panose="020B0604020202020204" pitchFamily="34" charset="0"/>
                        </a:rPr>
                        <a:t>357,9</a:t>
                      </a:r>
                      <a:endParaRPr lang="ru-RU" sz="1200" b="1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200" b="1" dirty="0">
                          <a:latin typeface="Arial" panose="020B0604020202020204" pitchFamily="34" charset="0"/>
                        </a:rPr>
                        <a:t>370,5</a:t>
                      </a:r>
                      <a:endParaRPr lang="ru-RU" sz="1200" b="1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b="1" dirty="0">
                          <a:latin typeface="Arial" panose="020B0604020202020204" pitchFamily="34" charset="0"/>
                        </a:rPr>
                        <a:t>Из них  РАСХОДЫ без учета изъятий</a:t>
                      </a:r>
                      <a:endParaRPr lang="ru-RU" altLang="en-US" sz="1200" b="1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ru-RU" sz="1200" b="1" dirty="0">
                          <a:latin typeface="Arial" panose="020B0604020202020204" pitchFamily="34" charset="0"/>
                        </a:rPr>
                        <a:t>553,5</a:t>
                      </a:r>
                      <a:endParaRPr lang="ru-RU" sz="1200" b="1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ru-RU" sz="1200" b="1" dirty="0">
                          <a:latin typeface="Arial" panose="020B0604020202020204" pitchFamily="34" charset="0"/>
                        </a:rPr>
                        <a:t>849,5</a:t>
                      </a:r>
                      <a:endParaRPr lang="ru-RU" sz="1200" b="1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ru-RU" altLang="en-US" sz="1200" b="1" dirty="0">
                          <a:latin typeface="Arial" panose="020B0604020202020204" pitchFamily="34" charset="0"/>
                        </a:rPr>
                        <a:t>357,9</a:t>
                      </a:r>
                      <a:endParaRPr lang="ru-RU" altLang="en-US" sz="1200" b="1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200" b="1" dirty="0">
                          <a:latin typeface="Arial" panose="020B0604020202020204" pitchFamily="34" charset="0"/>
                        </a:rPr>
                        <a:t>370,5</a:t>
                      </a:r>
                      <a:endParaRPr lang="ru-RU" sz="1200" b="1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6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i="1" dirty="0">
                          <a:latin typeface="Arial" panose="020B0604020202020204" pitchFamily="34" charset="0"/>
                        </a:rPr>
                        <a:t>в том числе:</a:t>
                      </a:r>
                      <a:endParaRPr lang="ru-RU" altLang="en-US" sz="1200" i="1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endParaRPr lang="ru-RU" altLang="en-US" sz="1200" dirty="0">
                        <a:latin typeface="Trebuchet MS" panose="020B0603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endParaRPr lang="ru-RU" altLang="en-US" sz="1200" dirty="0">
                        <a:latin typeface="Trebuchet MS" panose="020B0603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endParaRPr lang="ru-RU" altLang="en-US" sz="1200" dirty="0">
                        <a:latin typeface="Trebuchet MS" panose="020B0603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Образование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Социальная защита и обеспечение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x-none"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91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Культура, спорт, информационное пространство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8</a:t>
                      </a:r>
                      <a:r>
                        <a:rPr lang="ru-RU" sz="1200" dirty="0">
                          <a:latin typeface="Arial" panose="020B0604020202020204" pitchFamily="34" charset="0"/>
                        </a:rPr>
                        <a:t>3,7</a:t>
                      </a:r>
                      <a:endParaRPr lang="ru-RU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altLang="en-US" sz="1200" dirty="0">
                          <a:latin typeface="Arial" panose="020B0604020202020204" pitchFamily="34" charset="0"/>
                        </a:rPr>
                        <a:t>180,4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altLang="en-US" sz="1200" dirty="0">
                          <a:latin typeface="Arial" panose="020B0604020202020204" pitchFamily="34" charset="0"/>
                        </a:rPr>
                        <a:t>164,6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200" dirty="0">
                          <a:latin typeface="Arial" panose="020B0604020202020204" pitchFamily="34" charset="0"/>
                        </a:rPr>
                        <a:t>170,0</a:t>
                      </a:r>
                      <a:endParaRPr lang="ru-RU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559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Жилищно-коммунальное хозяйство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1</a:t>
                      </a:r>
                      <a:r>
                        <a:rPr lang="ru-RU" sz="1200" dirty="0">
                          <a:latin typeface="Arial" panose="020B0604020202020204" pitchFamily="34" charset="0"/>
                        </a:rPr>
                        <a:t>64,8</a:t>
                      </a:r>
                      <a:endParaRPr lang="ru-RU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200" dirty="0">
                          <a:latin typeface="Arial" panose="020B0604020202020204" pitchFamily="34" charset="0"/>
                        </a:rPr>
                        <a:t>309,3</a:t>
                      </a:r>
                      <a:endParaRPr lang="ru-RU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altLang="en-US" sz="1200" dirty="0">
                          <a:latin typeface="Arial" panose="020B0604020202020204" pitchFamily="34" charset="0"/>
                        </a:rPr>
                        <a:t>122,8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altLang="en-US" sz="1200" dirty="0">
                          <a:latin typeface="Arial" panose="020B0604020202020204" pitchFamily="34" charset="0"/>
                        </a:rPr>
                        <a:t>129,0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Транспорт и коммуникации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altLang="en-US" sz="1200" dirty="0">
                          <a:latin typeface="Arial" panose="020B0604020202020204" pitchFamily="34" charset="0"/>
                        </a:rPr>
                        <a:t>223,9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altLang="en-US" sz="1200" dirty="0">
                          <a:latin typeface="Arial" panose="020B0604020202020204" pitchFamily="34" charset="0"/>
                        </a:rPr>
                        <a:t>267,9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1</a:t>
                      </a:r>
                      <a:r>
                        <a:rPr lang="ru-RU" sz="1200" dirty="0">
                          <a:latin typeface="Arial" panose="020B0604020202020204" pitchFamily="34" charset="0"/>
                        </a:rPr>
                        <a:t>4,8</a:t>
                      </a:r>
                      <a:endParaRPr lang="ru-RU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1</a:t>
                      </a:r>
                      <a:r>
                        <a:rPr lang="ru-RU" sz="1200" dirty="0">
                          <a:latin typeface="Arial" panose="020B0604020202020204" pitchFamily="34" charset="0"/>
                        </a:rPr>
                        <a:t>5,5</a:t>
                      </a:r>
                      <a:endParaRPr lang="ru-RU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0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Государственные услуги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200" dirty="0">
                          <a:latin typeface="Arial" panose="020B0604020202020204" pitchFamily="34" charset="0"/>
                        </a:rPr>
                        <a:t>81,1</a:t>
                      </a:r>
                      <a:endParaRPr lang="ru-RU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200" dirty="0">
                          <a:latin typeface="Arial" panose="020B0604020202020204" pitchFamily="34" charset="0"/>
                        </a:rPr>
                        <a:t>91,9</a:t>
                      </a:r>
                      <a:endParaRPr lang="ru-RU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5</a:t>
                      </a:r>
                      <a:r>
                        <a:rPr lang="ru-RU" sz="1200" dirty="0">
                          <a:latin typeface="Arial" panose="020B0604020202020204" pitchFamily="34" charset="0"/>
                        </a:rPr>
                        <a:t>5,7</a:t>
                      </a:r>
                      <a:endParaRPr lang="ru-RU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altLang="en-US" sz="1200" dirty="0">
                          <a:latin typeface="Arial" panose="020B0604020202020204" pitchFamily="34" charset="0"/>
                        </a:rPr>
                        <a:t>56,0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Чистое бюджетное кредитование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Сальдо по операциям с финансовыми активами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Поступления от продажи финансовых активов государства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0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Дефицит (профицит) бюджета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altLang="en-US" sz="1200" dirty="0">
                          <a:latin typeface="Arial" panose="020B0604020202020204" pitchFamily="34" charset="0"/>
                        </a:rPr>
                        <a:t>2,3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altLang="en-US" sz="1200" dirty="0">
                          <a:latin typeface="Arial" panose="020B0604020202020204" pitchFamily="34" charset="0"/>
                        </a:rPr>
                        <a:t>1,0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Финансирование дефицита (использование профицита) бюджета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altLang="en-US" sz="1200" dirty="0">
                          <a:latin typeface="Arial" panose="020B0604020202020204" pitchFamily="34" charset="0"/>
                        </a:rPr>
                        <a:t>-2,3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altLang="en-US" sz="1200" dirty="0">
                          <a:latin typeface="Arial" panose="020B0604020202020204" pitchFamily="34" charset="0"/>
                        </a:rPr>
                        <a:t>1,0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6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Прочие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425" name="Text Box 95"/>
          <p:cNvSpPr txBox="1"/>
          <p:nvPr/>
        </p:nvSpPr>
        <p:spPr>
          <a:xfrm>
            <a:off x="7380288" y="704850"/>
            <a:ext cx="1512887" cy="1539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r" eaLnBrk="1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  <a:endParaRPr lang="ru-RU" altLang="ru-RU" sz="1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971600" y="116632"/>
            <a:ext cx="7850187" cy="955675"/>
          </a:xfrm>
          <a:prstGeom prst="rect">
            <a:avLst/>
          </a:prstGeom>
        </p:spPr>
        <p:txBody>
          <a:bodyPr>
            <a:normAutofit/>
          </a:bodyPr>
          <a:lstStyle>
            <a:lvl1pPr marL="319405" indent="-319405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anose="02040502050405020303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405" indent="-319405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anose="02040502050405020303" pitchFamily="18" charset="0"/>
              <a:buChar char="*"/>
              <a:defRPr sz="4600" b="1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319405" indent="-319405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anose="02040502050405020303" pitchFamily="18" charset="0"/>
              <a:buChar char="*"/>
              <a:defRPr sz="4600" b="1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319405" indent="-319405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anose="02040502050405020303" pitchFamily="18" charset="0"/>
              <a:buChar char="*"/>
              <a:defRPr sz="4600" b="1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319405" indent="-319405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anose="02040502050405020303" pitchFamily="18" charset="0"/>
              <a:buChar char="*"/>
              <a:defRPr sz="4600" b="1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anose="02040502050405020303" pitchFamily="18" charset="0"/>
              <a:buNone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Основные направления расходования </a:t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</a:b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  <a:t>средств  бюджета села Жетекши в 2026 году,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млн. тенге</a:t>
            </a: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aphicFrame>
        <p:nvGraphicFramePr>
          <p:cNvPr id="14339" name="Диаграмма 3"/>
          <p:cNvGraphicFramePr/>
          <p:nvPr/>
        </p:nvGraphicFramePr>
        <p:xfrm>
          <a:off x="178912" y="1072515"/>
          <a:ext cx="8590280" cy="551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1" imgW="8591550" imgH="5514975" progId="Excel.Chart.8">
                  <p:embed/>
                </p:oleObj>
              </mc:Choice>
              <mc:Fallback>
                <p:oleObj name="" r:id="rId1" imgW="8591550" imgH="5514975" progId="Excel.Chart.8">
                  <p:embed/>
                  <p:pic>
                    <p:nvPicPr>
                      <p:cNvPr id="0" name="Изображение 307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8912" y="1072515"/>
                        <a:ext cx="8590280" cy="55181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0</TotalTime>
  <Words>4944</Words>
  <Application>WPS Presentation</Application>
  <PresentationFormat>Экран (4:3)</PresentationFormat>
  <Paragraphs>382</Paragraphs>
  <Slides>9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3" baseType="lpstr">
      <vt:lpstr>Arial</vt:lpstr>
      <vt:lpstr>SimSun</vt:lpstr>
      <vt:lpstr>Wingdings</vt:lpstr>
      <vt:lpstr>Georgia</vt:lpstr>
      <vt:lpstr>Trebuchet MS</vt:lpstr>
      <vt:lpstr>Times New Roman</vt:lpstr>
      <vt:lpstr>Wingdings 2</vt:lpstr>
      <vt:lpstr>Arial Unicode MS</vt:lpstr>
      <vt:lpstr>Microsoft YaHei</vt:lpstr>
      <vt:lpstr>Arial Unicode MS</vt:lpstr>
      <vt:lpstr>Calibri</vt:lpstr>
      <vt:lpstr>Blue Waves</vt:lpstr>
      <vt:lpstr>Excel.Chart.8</vt:lpstr>
      <vt:lpstr>Excel.Chart.8</vt:lpstr>
      <vt:lpstr>PowerPoint 演示文稿</vt:lpstr>
      <vt:lpstr>Уважаемые читатели!</vt:lpstr>
      <vt:lpstr>PowerPoint 演示文稿</vt:lpstr>
      <vt:lpstr>PowerPoint 演示文稿</vt:lpstr>
      <vt:lpstr>PowerPoint 演示文稿</vt:lpstr>
      <vt:lpstr>Бюджет села Жетекши  на 2026-2028 годы</vt:lpstr>
      <vt:lpstr>PowerPoint 演示文稿</vt:lpstr>
      <vt:lpstr>Расходы бюджета  села Жетекши ( в разрезе бюджетных программ)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</dc:title>
  <dc:creator>Назарчук</dc:creator>
  <cp:lastModifiedBy>WPS_1776426267</cp:lastModifiedBy>
  <cp:revision>1911</cp:revision>
  <cp:lastPrinted>2022-01-25T11:26:00Z</cp:lastPrinted>
  <dcterms:created xsi:type="dcterms:W3CDTF">2011-07-11T03:51:00Z</dcterms:created>
  <dcterms:modified xsi:type="dcterms:W3CDTF">2026-10-18T09:24:47Z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D0129DCE1404457EB019B189E988768F_12</vt:lpwstr>
  </property>
  <property fmtid="{D5CDD505-2E9C-101B-9397-08002B2CF9AE}" pid="3" name="KSOProductBuildVer">
    <vt:lpwstr>1049-12.1.0.29162</vt:lpwstr>
  </property>
</Properties>
</file>