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2" r:id="rId1"/>
  </p:sldMasterIdLst>
  <p:sldIdLst>
    <p:sldId id="273" r:id="rId2"/>
    <p:sldId id="274" r:id="rId3"/>
    <p:sldId id="275" r:id="rId4"/>
    <p:sldId id="288" r:id="rId5"/>
    <p:sldId id="278" r:id="rId6"/>
    <p:sldId id="279" r:id="rId7"/>
    <p:sldId id="281" r:id="rId8"/>
    <p:sldId id="282" r:id="rId9"/>
    <p:sldId id="285" r:id="rId10"/>
    <p:sldId id="289" r:id="rId11"/>
    <p:sldId id="272" r:id="rId12"/>
    <p:sldId id="28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52313" autoAdjust="0"/>
  </p:normalViewPr>
  <p:slideViewPr>
    <p:cSldViewPr>
      <p:cViewPr>
        <p:scale>
          <a:sx n="125" d="100"/>
          <a:sy n="125" d="100"/>
        </p:scale>
        <p:origin x="-1956" y="2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26679098808584423"/>
          <c:y val="0"/>
          <c:w val="0.64947899900960671"/>
          <c:h val="0.7079839419551673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Меншікті табыс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1"/>
              <c:layout>
                <c:manualLayout>
                  <c:x val="-7.716049382716049E-3"/>
                  <c:y val="-8.600756730102025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 </a:t>
                    </a:r>
                    <a:r>
                      <a:rPr lang="ru-RU" dirty="0" smtClean="0"/>
                      <a:t>14797</a:t>
                    </a:r>
                    <a:endParaRPr lang="en-US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22385</c:v>
                </c:pt>
                <c:pt idx="1">
                  <c:v>16956</c:v>
                </c:pt>
                <c:pt idx="2">
                  <c:v>18243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Субвенциялар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chemeClr val="bg1"/>
              </a:solidFill>
            </a:ln>
          </c:spPr>
          <c:invertIfNegative val="0"/>
          <c:dLbls>
            <c:dLbl>
              <c:idx val="0"/>
              <c:layout>
                <c:manualLayout>
                  <c:x val="7.6444497619922577E-3"/>
                  <c:y val="-1.342500405937801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83694</a:t>
                    </a:r>
                    <a:endParaRPr lang="en-US" dirty="0"/>
                  </a:p>
                </c:rich>
              </c:tx>
              <c:showLegendKey val="0"/>
              <c:showVal val="1"/>
              <c:showCatName val="1"/>
              <c:showSerName val="1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88997</a:t>
                    </a:r>
                    <a:endParaRPr lang="ru-RU" dirty="0"/>
                  </a:p>
                </c:rich>
              </c:tx>
              <c:showLegendKey val="0"/>
              <c:showVal val="0"/>
              <c:showCatName val="1"/>
              <c:showSerName val="1"/>
              <c:showPercent val="0"/>
              <c:showBubbleSize val="0"/>
            </c:dLbl>
            <c:dLbl>
              <c:idx val="2"/>
              <c:layout>
                <c:manualLayout>
                  <c:x val="1.1952138271436128E-2"/>
                  <c:y val="2.9832155401536583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90602</a:t>
                    </a:r>
                    <a:endParaRPr lang="en-US" dirty="0"/>
                  </a:p>
                </c:rich>
              </c:tx>
              <c:showLegendKey val="0"/>
              <c:showVal val="1"/>
              <c:showCatName val="1"/>
              <c:showSerName val="1"/>
              <c:showPercent val="0"/>
              <c:showBubbleSize val="0"/>
            </c:dLbl>
            <c:txPr>
              <a:bodyPr/>
              <a:lstStyle/>
              <a:p>
                <a:pPr>
                  <a:defRPr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1"/>
            <c:showPercent val="0"/>
            <c:showBubbleSize val="0"/>
            <c:showLeaderLines val="0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83694</c:v>
                </c:pt>
                <c:pt idx="1">
                  <c:v>88997</c:v>
                </c:pt>
                <c:pt idx="2">
                  <c:v>90602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Трансферты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4.5222776766494076E-2"/>
                  <c:y val="2.713373727705468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72909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Бюджет қаражатыныңбос қалдықтары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Лист1!$E$2:$E$4</c:f>
              <c:numCache>
                <c:formatCode>General</c:formatCode>
                <c:ptCount val="3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05590528"/>
        <c:axId val="205593216"/>
        <c:axId val="0"/>
      </c:bar3DChart>
      <c:catAx>
        <c:axId val="205590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205593216"/>
        <c:crosses val="autoZero"/>
        <c:auto val="1"/>
        <c:lblAlgn val="ctr"/>
        <c:lblOffset val="100"/>
        <c:noMultiLvlLbl val="0"/>
      </c:catAx>
      <c:valAx>
        <c:axId val="20559321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05590528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baseline="0">
                <a:latin typeface="Arial" pitchFamily="34" charset="0"/>
                <a:cs typeface="Arial" pitchFamily="34" charset="0"/>
              </a:defRPr>
            </a:pPr>
            <a:endParaRPr lang="ru-RU"/>
          </a:p>
        </c:txPr>
      </c:dTable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6547142910047034"/>
          <c:y val="0.13806040920499116"/>
          <c:w val="0.4560525021029409"/>
          <c:h val="0.6945542379907251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explosion val="18"/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5"/>
            <c:bubble3D val="0"/>
          </c:dPt>
          <c:dPt>
            <c:idx val="7"/>
            <c:bubble3D val="0"/>
          </c:dPt>
          <c:dPt>
            <c:idx val="8"/>
            <c:bubble3D val="0"/>
          </c:dPt>
          <c:dPt>
            <c:idx val="9"/>
            <c:bubble3D val="0"/>
          </c:dPt>
          <c:dLbls>
            <c:dLbl>
              <c:idx val="0"/>
              <c:layout>
                <c:manualLayout>
                  <c:x val="-0.16859542061464075"/>
                  <c:y val="-0.11875357052290433"/>
                </c:manualLayout>
              </c:layout>
              <c:tx>
                <c:rich>
                  <a:bodyPr/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100" b="1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endParaRPr lang="ru-RU" sz="1100" dirty="0" smtClean="0">
                      <a:latin typeface="Arial" pitchFamily="34" charset="0"/>
                      <a:cs typeface="Arial" pitchFamily="34" charset="0"/>
                    </a:endParaRP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100" b="1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kk-KZ" sz="1100" dirty="0" smtClean="0">
                        <a:effectLst/>
                      </a:rPr>
                      <a:t>Жалпы</a:t>
                    </a:r>
                    <a:r>
                      <a:rPr lang="kk-KZ" sz="1100" baseline="0" dirty="0" smtClean="0">
                        <a:effectLst/>
                      </a:rPr>
                      <a:t> сипаттағы мемлекеттік қызметтер</a:t>
                    </a:r>
                    <a:r>
                      <a:rPr lang="ru-RU" sz="1100" baseline="0" dirty="0" smtClean="0">
                        <a:effectLst/>
                      </a:rPr>
                      <a:t>;</a:t>
                    </a:r>
                    <a:endParaRPr lang="ru-RU" sz="1100" dirty="0" smtClean="0">
                      <a:latin typeface="Arial" pitchFamily="34" charset="0"/>
                      <a:cs typeface="Arial" pitchFamily="34" charset="0"/>
                    </a:endParaRP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100" b="1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kk-KZ" sz="1100" dirty="0" smtClean="0">
                        <a:latin typeface="Arial" pitchFamily="34" charset="0"/>
                        <a:cs typeface="Arial" pitchFamily="34" charset="0"/>
                      </a:rPr>
                      <a:t>26</a:t>
                    </a:r>
                    <a:r>
                      <a:rPr lang="ru-RU" sz="1100" dirty="0" smtClean="0">
                        <a:latin typeface="Arial" pitchFamily="34" charset="0"/>
                        <a:cs typeface="Arial" pitchFamily="34" charset="0"/>
                      </a:rPr>
                      <a:t>%</a:t>
                    </a:r>
                    <a:endParaRPr lang="ru-RU" dirty="0"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solidFill>
                  <a:schemeClr val="bg2">
                    <a:lumMod val="90000"/>
                  </a:schemeClr>
                </a:solidFill>
              </c:spPr>
              <c:showLegendKey val="0"/>
              <c:showVal val="1"/>
              <c:showCatName val="1"/>
              <c:showSerName val="1"/>
              <c:showPercent val="0"/>
              <c:showBubbleSize val="0"/>
            </c:dLbl>
            <c:dLbl>
              <c:idx val="1"/>
              <c:delete val="1"/>
            </c:dLbl>
            <c:dLbl>
              <c:idx val="2"/>
              <c:layout>
                <c:manualLayout>
                  <c:x val="-0.23534481618444511"/>
                  <c:y val="-0.44921995904944334"/>
                </c:manualLayout>
              </c:layout>
              <c:tx>
                <c:rich>
                  <a:bodyPr/>
                  <a:lstStyle/>
                  <a:p>
                    <a:r>
                      <a:rPr lang="kk-KZ" sz="1100" dirty="0" smtClean="0"/>
                      <a:t>Ағымдағы</a:t>
                    </a:r>
                    <a:r>
                      <a:rPr lang="kk-KZ" sz="1100" baseline="0" dirty="0" smtClean="0"/>
                      <a:t> нысалы трансферттердің түсімі 37,8</a:t>
                    </a:r>
                    <a:r>
                      <a:rPr lang="ru-RU" sz="1100" baseline="0" dirty="0" smtClean="0"/>
                      <a:t>%</a:t>
                    </a:r>
                    <a:endParaRPr lang="en-US" sz="1100" dirty="0"/>
                  </a:p>
                </c:rich>
              </c:tx>
              <c:showLegendKey val="0"/>
              <c:showVal val="0"/>
              <c:showCatName val="0"/>
              <c:showSerName val="1"/>
              <c:showPercent val="0"/>
              <c:showBubbleSize val="0"/>
            </c:dLbl>
            <c:dLbl>
              <c:idx val="3"/>
              <c:layout>
                <c:manualLayout>
                  <c:x val="0.38634172922585319"/>
                  <c:y val="0.17680249698330647"/>
                </c:manualLayout>
              </c:layout>
              <c:tx>
                <c:rich>
                  <a:bodyPr/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100" b="1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100" dirty="0" err="1" smtClean="0"/>
                      <a:t>Мәдениет</a:t>
                    </a:r>
                    <a:r>
                      <a:rPr lang="ru-RU" sz="1100" dirty="0" smtClean="0"/>
                      <a:t>, спорт, </a:t>
                    </a:r>
                    <a:r>
                      <a:rPr lang="ru-RU" sz="1100" dirty="0" err="1" smtClean="0"/>
                      <a:t>ақпараттық</a:t>
                    </a:r>
                    <a:r>
                      <a:rPr lang="ru-RU" sz="1100" dirty="0" smtClean="0"/>
                      <a:t> </a:t>
                    </a:r>
                    <a:r>
                      <a:rPr lang="ru-RU" sz="1100" dirty="0" err="1" smtClean="0"/>
                      <a:t>кеңістік</a:t>
                    </a:r>
                    <a:r>
                      <a:rPr lang="ru-RU" sz="1100" dirty="0" smtClean="0"/>
                      <a:t>;</a:t>
                    </a: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100" b="1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en-US" sz="1100" dirty="0" smtClean="0"/>
                      <a:t>18,</a:t>
                    </a:r>
                    <a:r>
                      <a:rPr lang="kk-KZ" sz="1100" dirty="0" smtClean="0"/>
                      <a:t>2</a:t>
                    </a:r>
                    <a:r>
                      <a:rPr lang="ru-RU" sz="1100" dirty="0" smtClean="0"/>
                      <a:t>%</a:t>
                    </a:r>
                    <a:endParaRPr lang="ru-RU" dirty="0"/>
                  </a:p>
                </c:rich>
              </c:tx>
              <c:spPr>
                <a:solidFill>
                  <a:schemeClr val="bg2">
                    <a:lumMod val="90000"/>
                  </a:schemeClr>
                </a:solidFill>
              </c:spPr>
              <c:showLegendKey val="0"/>
              <c:showVal val="1"/>
              <c:showCatName val="1"/>
              <c:showSerName val="1"/>
              <c:showPercent val="0"/>
              <c:showBubbleSize val="0"/>
            </c:dLbl>
            <c:dLbl>
              <c:idx val="4"/>
              <c:delete val="1"/>
            </c:dLbl>
            <c:dLbl>
              <c:idx val="5"/>
              <c:layout>
                <c:manualLayout>
                  <c:x val="-6.3781802021997555E-2"/>
                  <c:y val="-0.21972638879667647"/>
                </c:manualLayout>
              </c:layout>
              <c:tx>
                <c:rich>
                  <a:bodyPr/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100" b="1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100" b="1" dirty="0" smtClean="0">
                        <a:latin typeface="Arial" pitchFamily="34" charset="0"/>
                        <a:cs typeface="Arial" pitchFamily="34" charset="0"/>
                      </a:rPr>
                      <a:t> </a:t>
                    </a:r>
                    <a:r>
                      <a:rPr lang="ru-RU" sz="1100" b="1" dirty="0" err="1" smtClean="0">
                        <a:latin typeface="Arial" pitchFamily="34" charset="0"/>
                        <a:cs typeface="Arial" pitchFamily="34" charset="0"/>
                      </a:rPr>
                      <a:t>Көлік</a:t>
                    </a:r>
                    <a:r>
                      <a:rPr lang="ru-RU" sz="1100" b="1" baseline="0" dirty="0" smtClean="0">
                        <a:latin typeface="Arial" pitchFamily="34" charset="0"/>
                        <a:cs typeface="Arial" pitchFamily="34" charset="0"/>
                      </a:rPr>
                      <a:t> </a:t>
                    </a:r>
                    <a:r>
                      <a:rPr lang="ru-RU" sz="1100" b="1" baseline="0" dirty="0" err="1" smtClean="0">
                        <a:latin typeface="Arial" pitchFamily="34" charset="0"/>
                        <a:cs typeface="Arial" pitchFamily="34" charset="0"/>
                      </a:rPr>
                      <a:t>және</a:t>
                    </a:r>
                    <a:r>
                      <a:rPr lang="ru-RU" sz="1100" b="1" baseline="0" dirty="0" smtClean="0">
                        <a:latin typeface="Arial" pitchFamily="34" charset="0"/>
                        <a:cs typeface="Arial" pitchFamily="34" charset="0"/>
                      </a:rPr>
                      <a:t>  коммуникация  0,7</a:t>
                    </a:r>
                    <a:r>
                      <a:rPr lang="ru-RU" sz="1100" b="1" dirty="0" smtClean="0">
                        <a:latin typeface="Arial" pitchFamily="34" charset="0"/>
                        <a:cs typeface="Arial" pitchFamily="34" charset="0"/>
                      </a:rPr>
                      <a:t>%</a:t>
                    </a:r>
                    <a:endParaRPr lang="ru-RU" b="1" dirty="0"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solidFill>
                  <a:schemeClr val="bg2">
                    <a:lumMod val="90000"/>
                  </a:schemeClr>
                </a:solidFill>
              </c:spPr>
              <c:showLegendKey val="0"/>
              <c:showVal val="1"/>
              <c:showCatName val="1"/>
              <c:showSerName val="1"/>
              <c:showPercent val="0"/>
              <c:showBubbleSize val="0"/>
            </c:dLbl>
            <c:dLbl>
              <c:idx val="6"/>
              <c:layout>
                <c:manualLayout>
                  <c:x val="1.8246087294643727E-2"/>
                  <c:y val="-0.26929965067632694"/>
                </c:manualLayout>
              </c:layout>
              <c:tx>
                <c:rich>
                  <a:bodyPr/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100" b="1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100" dirty="0" err="1" smtClean="0"/>
                      <a:t>Көлік</a:t>
                    </a:r>
                    <a:r>
                      <a:rPr lang="ru-RU" sz="1100" dirty="0" smtClean="0"/>
                      <a:t> </a:t>
                    </a:r>
                    <a:r>
                      <a:rPr lang="ru-RU" sz="1100" dirty="0" err="1" smtClean="0"/>
                      <a:t>және</a:t>
                    </a:r>
                    <a:r>
                      <a:rPr lang="ru-RU" sz="1100" dirty="0" smtClean="0"/>
                      <a:t> </a:t>
                    </a:r>
                    <a:r>
                      <a:rPr lang="ru-RU" sz="1100" dirty="0" err="1" smtClean="0"/>
                      <a:t>байланыс</a:t>
                    </a:r>
                    <a:r>
                      <a:rPr lang="ru-RU" sz="1100" dirty="0" smtClean="0"/>
                      <a:t>;</a:t>
                    </a: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100" b="1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100" dirty="0" smtClean="0"/>
                      <a:t> 1,1%</a:t>
                    </a:r>
                    <a:endParaRPr lang="ru-RU" dirty="0"/>
                  </a:p>
                </c:rich>
              </c:tx>
              <c:spPr>
                <a:solidFill>
                  <a:schemeClr val="bg2">
                    <a:lumMod val="90000"/>
                  </a:schemeClr>
                </a:solidFill>
              </c:spPr>
              <c:showLegendKey val="0"/>
              <c:showVal val="1"/>
              <c:showCatName val="1"/>
              <c:showSerName val="1"/>
              <c:showPercent val="0"/>
              <c:showBubbleSize val="0"/>
            </c:dLbl>
            <c:dLbl>
              <c:idx val="7"/>
              <c:layout>
                <c:manualLayout>
                  <c:x val="0.38752296587926532"/>
                  <c:y val="-0.24244715376233536"/>
                </c:manualLayout>
              </c:layout>
              <c:tx>
                <c:rich>
                  <a:bodyPr/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100" b="1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100" dirty="0" err="1" smtClean="0">
                        <a:latin typeface="Arial" pitchFamily="34" charset="0"/>
                        <a:cs typeface="Arial" pitchFamily="34" charset="0"/>
                      </a:rPr>
                      <a:t>Трансферттер</a:t>
                    </a:r>
                    <a:r>
                      <a:rPr lang="ru-RU" sz="1100" baseline="0" dirty="0" smtClean="0">
                        <a:latin typeface="Arial" pitchFamily="34" charset="0"/>
                        <a:cs typeface="Arial" pitchFamily="34" charset="0"/>
                      </a:rPr>
                      <a:t>;</a:t>
                    </a: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100" b="1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100" baseline="0" dirty="0" smtClean="0">
                        <a:latin typeface="Arial" pitchFamily="34" charset="0"/>
                        <a:cs typeface="Arial" pitchFamily="34" charset="0"/>
                      </a:rPr>
                      <a:t>9,5%</a:t>
                    </a:r>
                    <a:endParaRPr lang="ru-RU" sz="1400" dirty="0"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solidFill>
                  <a:schemeClr val="bg2">
                    <a:lumMod val="90000"/>
                  </a:schemeClr>
                </a:solidFill>
              </c:spPr>
              <c:showLegendKey val="0"/>
              <c:showVal val="1"/>
              <c:showCatName val="1"/>
              <c:showSerName val="1"/>
              <c:showPercent val="0"/>
              <c:showBubbleSize val="0"/>
            </c:dLbl>
            <c:dLbl>
              <c:idx val="8"/>
              <c:showLegendKey val="0"/>
              <c:showVal val="0"/>
              <c:showCatName val="0"/>
              <c:showSerName val="1"/>
              <c:showPercent val="0"/>
              <c:showBubbleSize val="0"/>
            </c:dLbl>
            <c:dLbl>
              <c:idx val="9"/>
              <c:layout>
                <c:manualLayout>
                  <c:x val="0.40067585301837283"/>
                  <c:y val="-6.266026459010593E-2"/>
                </c:manualLayout>
              </c:layout>
              <c:tx>
                <c:rich>
                  <a:bodyPr/>
                  <a:lstStyle/>
                  <a:p>
                    <a:r>
                      <a:rPr lang="ru-RU" sz="1100" dirty="0" err="1" smtClean="0">
                        <a:latin typeface="Arial" pitchFamily="34" charset="0"/>
                        <a:cs typeface="Arial" pitchFamily="34" charset="0"/>
                      </a:rPr>
                      <a:t>Қарыздарды</a:t>
                    </a:r>
                    <a:r>
                      <a:rPr lang="ru-RU" sz="1100" dirty="0" smtClean="0">
                        <a:latin typeface="Arial" pitchFamily="34" charset="0"/>
                        <a:cs typeface="Arial" pitchFamily="34" charset="0"/>
                      </a:rPr>
                      <a:t> </a:t>
                    </a:r>
                    <a:r>
                      <a:rPr lang="ru-RU" sz="1100" dirty="0" err="1" smtClean="0">
                        <a:latin typeface="Arial" pitchFamily="34" charset="0"/>
                        <a:cs typeface="Arial" pitchFamily="34" charset="0"/>
                      </a:rPr>
                      <a:t>өтеу</a:t>
                    </a:r>
                    <a:r>
                      <a:rPr lang="ru-RU" sz="1100" dirty="0" smtClean="0">
                        <a:latin typeface="Arial" pitchFamily="34" charset="0"/>
                        <a:cs typeface="Arial" pitchFamily="34" charset="0"/>
                      </a:rPr>
                      <a:t>, </a:t>
                    </a:r>
                  </a:p>
                  <a:p>
                    <a:r>
                      <a:rPr lang="ru-RU" sz="1100" dirty="0" smtClean="0">
                        <a:latin typeface="Arial" pitchFamily="34" charset="0"/>
                        <a:cs typeface="Arial" pitchFamily="34" charset="0"/>
                      </a:rPr>
                      <a:t>0,5%</a:t>
                    </a:r>
                    <a:endParaRPr lang="ru-RU" dirty="0" smtClean="0"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howLegendKey val="0"/>
              <c:showVal val="1"/>
              <c:showCatName val="1"/>
              <c:showSerName val="1"/>
              <c:showPercent val="0"/>
              <c:showBubbleSize val="0"/>
            </c:dLbl>
            <c:spPr>
              <a:solidFill>
                <a:schemeClr val="bg2">
                  <a:lumMod val="90000"/>
                </a:schemeClr>
              </a:solidFill>
            </c:spPr>
            <c:txPr>
              <a:bodyPr/>
              <a:lstStyle/>
              <a:p>
                <a:pPr>
                  <a:defRPr sz="1100" b="1"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1"/>
            <c:showPercent val="0"/>
            <c:showBubbleSize val="0"/>
            <c:showLeaderLines val="1"/>
            <c:leaderLines>
              <c:spPr>
                <a:ln>
                  <a:noFill/>
                </a:ln>
              </c:spPr>
            </c:leaderLines>
          </c:dLbls>
          <c:cat>
            <c:strRef>
              <c:f>Лист1!$A$2:$A$6</c:f>
              <c:strCache>
                <c:ptCount val="5"/>
                <c:pt idx="0">
                  <c:v>Государственные услуги общего характера</c:v>
                </c:pt>
                <c:pt idx="1">
                  <c:v>Жилищно-коммунальное хозяйство</c:v>
                </c:pt>
                <c:pt idx="2">
                  <c:v>Культура, спорт, информационное пространство</c:v>
                </c:pt>
                <c:pt idx="3">
                  <c:v>Транспорт и коммуникации</c:v>
                </c:pt>
                <c:pt idx="4">
                  <c:v>Ағымдағы нысаналы трансферттердің түсімі</c:v>
                </c:pt>
              </c:strCache>
            </c:strRef>
          </c:cat>
          <c:val>
            <c:numRef>
              <c:f>Лист1!$B$2:$B$6</c:f>
              <c:numCache>
                <c:formatCode>0.0%</c:formatCode>
                <c:ptCount val="5"/>
                <c:pt idx="0">
                  <c:v>0.26</c:v>
                </c:pt>
                <c:pt idx="1">
                  <c:v>0.159</c:v>
                </c:pt>
                <c:pt idx="2">
                  <c:v>0.182</c:v>
                </c:pt>
                <c:pt idx="3">
                  <c:v>2.1000000000000001E-2</c:v>
                </c:pt>
                <c:pt idx="4">
                  <c:v>0.378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7"/>
    </mc:Choice>
    <mc:Fallback>
      <c:style val="37"/>
    </mc:Fallback>
  </mc:AlternateContent>
  <c:chart>
    <c:autoTitleDeleted val="0"/>
    <c:plotArea>
      <c:layout>
        <c:manualLayout>
          <c:layoutTarget val="inner"/>
          <c:xMode val="edge"/>
          <c:yMode val="edge"/>
          <c:x val="2.6755473115599782E-2"/>
          <c:y val="8.140914239081351E-2"/>
          <c:w val="0.61381468125163263"/>
          <c:h val="0.7787120193914394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Жолдарды жөндеу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2026жыл</c:v>
                </c:pt>
                <c:pt idx="1">
                  <c:v>2027 жыл</c:v>
                </c:pt>
                <c:pt idx="2">
                  <c:v>2028жыл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3771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Жолдарды қамтамасыз ету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kk-KZ" dirty="0" smtClean="0"/>
                      <a:t>68147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6683581704134979E-2"/>
                  <c:y val="3.5273858460171752E-3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3519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kk-KZ" dirty="0" smtClean="0"/>
                      <a:t>3694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@" sourceLinked="0"/>
            <c:txPr>
              <a:bodyPr/>
              <a:lstStyle/>
              <a:p>
                <a:pPr>
                  <a:defRPr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2026жыл</c:v>
                </c:pt>
                <c:pt idx="1">
                  <c:v>2027 жыл</c:v>
                </c:pt>
                <c:pt idx="2">
                  <c:v>2028жыл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68147</c:v>
                </c:pt>
                <c:pt idx="1">
                  <c:v>3712</c:v>
                </c:pt>
                <c:pt idx="2">
                  <c:v>3898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5874944"/>
        <c:axId val="235884928"/>
      </c:barChart>
      <c:catAx>
        <c:axId val="235874944"/>
        <c:scaling>
          <c:orientation val="minMax"/>
        </c:scaling>
        <c:delete val="0"/>
        <c:axPos val="b"/>
        <c:majorTickMark val="out"/>
        <c:minorTickMark val="none"/>
        <c:tickLblPos val="nextTo"/>
        <c:crossAx val="235884928"/>
        <c:crosses val="autoZero"/>
        <c:auto val="1"/>
        <c:lblAlgn val="ctr"/>
        <c:lblOffset val="100"/>
        <c:noMultiLvlLbl val="0"/>
      </c:catAx>
      <c:valAx>
        <c:axId val="235884928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235874944"/>
        <c:crosses val="autoZero"/>
        <c:crossBetween val="between"/>
      </c:valAx>
    </c:plotArea>
    <c:legend>
      <c:legendPos val="r"/>
      <c:legendEntry>
        <c:idx val="0"/>
        <c:delete val="1"/>
      </c:legendEntry>
      <c:layout/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51272F-FEF9-406A-9AB3-097B51EA60FC}" type="doc">
      <dgm:prSet loTypeId="urn:microsoft.com/office/officeart/2005/8/layout/radial4" loCatId="relationship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B56DEE8D-BBDE-4642-BF97-C67F5325C3A8}">
      <dgm:prSet phldrT="[Текст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ru-RU" sz="2000" b="1" i="1" u="none" strike="noStrike" baseline="0" dirty="0" smtClean="0">
              <a:latin typeface="Calibri"/>
            </a:rPr>
            <a:t>Луганск </a:t>
          </a:r>
          <a:r>
            <a:rPr lang="ru-RU" sz="2000" b="1" i="1" u="none" strike="noStrike" baseline="0" dirty="0" err="1" smtClean="0">
              <a:latin typeface="Calibri"/>
            </a:rPr>
            <a:t>ауылдық</a:t>
          </a:r>
          <a:r>
            <a:rPr lang="ru-RU" sz="2000" b="1" i="1" u="none" strike="noStrike" baseline="0" dirty="0" smtClean="0">
              <a:latin typeface="Calibri"/>
            </a:rPr>
            <a:t> </a:t>
          </a:r>
          <a:r>
            <a:rPr lang="ru-RU" sz="2000" b="1" i="1" u="none" strike="noStrike" baseline="0" dirty="0" err="1" smtClean="0">
              <a:latin typeface="Calibri"/>
            </a:rPr>
            <a:t>округінің</a:t>
          </a:r>
          <a:r>
            <a:rPr lang="ru-RU" sz="2000" b="1" i="1" u="none" strike="noStrike" baseline="0" dirty="0" smtClean="0">
              <a:latin typeface="Calibri"/>
            </a:rPr>
            <a:t> </a:t>
          </a:r>
          <a:r>
            <a:rPr lang="ru-RU" sz="2000" b="1" i="1" u="none" strike="noStrike" baseline="0" dirty="0" err="1" smtClean="0">
              <a:latin typeface="Calibri"/>
            </a:rPr>
            <a:t>бюджеті</a:t>
          </a:r>
          <a:endParaRPr lang="ru-RU" sz="2000" b="1" i="1" u="none" strike="noStrike" baseline="0" dirty="0" smtClean="0">
            <a:latin typeface="Calibri"/>
          </a:endParaRPr>
        </a:p>
      </dgm:t>
    </dgm:pt>
    <dgm:pt modelId="{022DEEB9-3315-4912-A3F7-C8263A9D3F90}" type="parTrans" cxnId="{AAF419E7-AA2F-423C-83D2-AED8B40D65F9}">
      <dgm:prSet/>
      <dgm:spPr/>
      <dgm:t>
        <a:bodyPr/>
        <a:lstStyle/>
        <a:p>
          <a:endParaRPr lang="ru-RU"/>
        </a:p>
      </dgm:t>
    </dgm:pt>
    <dgm:pt modelId="{D8C60173-4C75-46F7-9F46-7620A7A35B5C}" type="sibTrans" cxnId="{AAF419E7-AA2F-423C-83D2-AED8B40D65F9}">
      <dgm:prSet/>
      <dgm:spPr/>
      <dgm:t>
        <a:bodyPr/>
        <a:lstStyle/>
        <a:p>
          <a:endParaRPr lang="ru-RU"/>
        </a:p>
      </dgm:t>
    </dgm:pt>
    <dgm:pt modelId="{ED2E51BE-2680-4E8D-AF39-A59A0C813AE8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endParaRPr lang="ru-RU"/>
        </a:p>
      </dgm:t>
    </dgm:pt>
    <dgm:pt modelId="{E766DC81-289F-4984-A24A-6FD8BDDBEE0C}" type="parTrans" cxnId="{4B85982B-316F-4AC3-93FB-3CAB218306FF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 sz="1400"/>
        </a:p>
      </dgm:t>
    </dgm:pt>
    <dgm:pt modelId="{AC5D5B3F-E7F0-4B74-BDD9-2E31411ECDDC}" type="sibTrans" cxnId="{4B85982B-316F-4AC3-93FB-3CAB218306FF}">
      <dgm:prSet/>
      <dgm:spPr/>
      <dgm:t>
        <a:bodyPr/>
        <a:lstStyle/>
        <a:p>
          <a:endParaRPr lang="ru-RU"/>
        </a:p>
      </dgm:t>
    </dgm:pt>
    <dgm:pt modelId="{3BC1B35C-C14B-442C-9F75-38BBBF3DB6BF}">
      <dgm:prSet phldrT="[Текст]" custScaleX="69440" custScaleY="73872" custRadScaleRad="129502" custRadScaleInc="28992"/>
      <dgm:spPr/>
      <dgm:t>
        <a:bodyPr/>
        <a:lstStyle/>
        <a:p>
          <a:endParaRPr lang="ru-RU" sz="1400" dirty="0"/>
        </a:p>
      </dgm:t>
    </dgm:pt>
    <dgm:pt modelId="{EAB38026-C445-496B-A668-4B6C600B4B12}" type="parTrans" cxnId="{FC156EED-648B-4E61-B8DF-9BD71ACD41A8}">
      <dgm:prSet custScaleX="49364"/>
      <dgm:spPr/>
      <dgm:t>
        <a:bodyPr/>
        <a:lstStyle/>
        <a:p>
          <a:endParaRPr lang="ru-RU"/>
        </a:p>
      </dgm:t>
    </dgm:pt>
    <dgm:pt modelId="{70D135F0-0637-4A8D-9088-26622FDD37A5}" type="sibTrans" cxnId="{FC156EED-648B-4E61-B8DF-9BD71ACD41A8}">
      <dgm:prSet/>
      <dgm:spPr/>
      <dgm:t>
        <a:bodyPr/>
        <a:lstStyle/>
        <a:p>
          <a:endParaRPr lang="ru-RU"/>
        </a:p>
      </dgm:t>
    </dgm:pt>
    <dgm:pt modelId="{0F7C96CA-C311-450E-B69A-CBD0BE1F6A13}">
      <dgm:prSet phldrT="[Текст]" phldr="1" custScaleX="69440" custScaleY="73872" custRadScaleRad="129502" custRadScaleInc="28992"/>
      <dgm:spPr/>
      <dgm:t>
        <a:bodyPr/>
        <a:lstStyle/>
        <a:p>
          <a:endParaRPr lang="ru-RU" sz="1400" dirty="0"/>
        </a:p>
      </dgm:t>
    </dgm:pt>
    <dgm:pt modelId="{2BFD0304-0337-4A91-89A7-5011E643850B}" type="parTrans" cxnId="{84D5C7B2-A6DF-44FB-80CA-B34492EAF6DF}">
      <dgm:prSet custScaleX="49364"/>
      <dgm:spPr/>
      <dgm:t>
        <a:bodyPr/>
        <a:lstStyle/>
        <a:p>
          <a:endParaRPr lang="ru-RU"/>
        </a:p>
      </dgm:t>
    </dgm:pt>
    <dgm:pt modelId="{6883EBAE-2D77-4C0D-A76F-25FD040537FC}" type="sibTrans" cxnId="{84D5C7B2-A6DF-44FB-80CA-B34492EAF6DF}">
      <dgm:prSet/>
      <dgm:spPr/>
      <dgm:t>
        <a:bodyPr/>
        <a:lstStyle/>
        <a:p>
          <a:endParaRPr lang="ru-RU"/>
        </a:p>
      </dgm:t>
    </dgm:pt>
    <dgm:pt modelId="{1F27929C-C2D4-4F28-A457-7BE2F1F817CE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kk-KZ" sz="1600" b="1" i="0" u="none" strike="noStrike" baseline="0" dirty="0" smtClean="0">
              <a:latin typeface="Calibri"/>
            </a:rPr>
            <a:t>субвенция</a:t>
          </a:r>
          <a:endParaRPr lang="ru-RU" sz="1600" b="1" i="0" u="none" strike="noStrike" baseline="0" dirty="0" smtClean="0">
            <a:latin typeface="Calibri"/>
          </a:endParaRPr>
        </a:p>
      </dgm:t>
    </dgm:pt>
    <dgm:pt modelId="{67FA2A8F-0B87-492A-A06D-7AB62D0D2548}" type="parTrans" cxnId="{E0B80C7F-8A79-41EB-AC86-DC3F8F80D95C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 sz="1400"/>
        </a:p>
      </dgm:t>
    </dgm:pt>
    <dgm:pt modelId="{694A98B0-9769-4AAE-866E-71FA5217CA38}" type="sibTrans" cxnId="{E0B80C7F-8A79-41EB-AC86-DC3F8F80D95C}">
      <dgm:prSet/>
      <dgm:spPr/>
      <dgm:t>
        <a:bodyPr/>
        <a:lstStyle/>
        <a:p>
          <a:endParaRPr lang="ru-RU"/>
        </a:p>
      </dgm:t>
    </dgm:pt>
    <dgm:pt modelId="{B200E43D-11B5-4798-9279-E67BC911A06C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kk-KZ" sz="1600" b="1" i="0" u="none" strike="noStrike" baseline="0" dirty="0" smtClean="0">
              <a:latin typeface="Calibri"/>
            </a:rPr>
            <a:t>Салықтық  түсімдер </a:t>
          </a:r>
          <a:endParaRPr lang="ru-RU" sz="1600" b="1" i="0" u="none" strike="noStrike" baseline="0" dirty="0" smtClean="0">
            <a:latin typeface="Calibri"/>
          </a:endParaRPr>
        </a:p>
      </dgm:t>
    </dgm:pt>
    <dgm:pt modelId="{F1BAA626-DFB3-414B-B998-06AF8C46FE4C}" type="parTrans" cxnId="{EBBE2B5A-49F2-4A63-9ECF-42C42A1275FC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 sz="1400"/>
        </a:p>
      </dgm:t>
    </dgm:pt>
    <dgm:pt modelId="{E7D5C35B-B8AD-4213-9DB3-B274A312BA11}" type="sibTrans" cxnId="{EBBE2B5A-49F2-4A63-9ECF-42C42A1275FC}">
      <dgm:prSet/>
      <dgm:spPr/>
      <dgm:t>
        <a:bodyPr/>
        <a:lstStyle/>
        <a:p>
          <a:endParaRPr lang="ru-RU"/>
        </a:p>
      </dgm:t>
    </dgm:pt>
    <dgm:pt modelId="{46F4171D-6786-429B-B09D-6231D69D02E2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kk-KZ" sz="1600" b="1" i="0" u="none" strike="noStrike" baseline="0" dirty="0" smtClean="0">
              <a:latin typeface="Calibri"/>
            </a:rPr>
            <a:t>Табиғи ресурстарды пайдаланғаны үшін түсімдер</a:t>
          </a:r>
          <a:endParaRPr lang="ru-RU" sz="1600" b="1" i="0" u="none" strike="noStrike" baseline="0" dirty="0" smtClean="0">
            <a:latin typeface="Calibri"/>
          </a:endParaRPr>
        </a:p>
      </dgm:t>
    </dgm:pt>
    <dgm:pt modelId="{5712C7C5-BC54-45B0-A3E1-D6B20CB41872}" type="parTrans" cxnId="{1096D4F5-3C10-4A04-803E-1CE0843B69C3}">
      <dgm:prSet/>
      <dgm:spPr>
        <a:solidFill>
          <a:schemeClr val="tx2">
            <a:lumMod val="75000"/>
          </a:schemeClr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endParaRPr lang="ru-RU">
            <a:solidFill>
              <a:schemeClr val="bg2">
                <a:lumMod val="25000"/>
              </a:schemeClr>
            </a:solidFill>
          </a:endParaRPr>
        </a:p>
      </dgm:t>
    </dgm:pt>
    <dgm:pt modelId="{3B7501EE-90FC-44A0-B30E-1D2B656FA6A5}" type="sibTrans" cxnId="{1096D4F5-3C10-4A04-803E-1CE0843B69C3}">
      <dgm:prSet/>
      <dgm:spPr/>
      <dgm:t>
        <a:bodyPr/>
        <a:lstStyle/>
        <a:p>
          <a:endParaRPr lang="ru-RU"/>
        </a:p>
      </dgm:t>
    </dgm:pt>
    <dgm:pt modelId="{4ECE98FC-3D69-496F-8388-D351B713B4E7}">
      <dgm:prSet phldrT="[Текст]" custScaleX="91353" custScaleY="41676" custRadScaleRad="96111" custRadScaleInc="-19314"/>
      <dgm:spPr>
        <a:solidFill>
          <a:schemeClr val="bg2">
            <a:lumMod val="90000"/>
          </a:schemeClr>
        </a:solidFill>
      </dgm:spPr>
      <dgm:t>
        <a:bodyPr/>
        <a:lstStyle/>
        <a:p>
          <a:endParaRPr lang="ru-RU"/>
        </a:p>
      </dgm:t>
    </dgm:pt>
    <dgm:pt modelId="{61C52515-3007-4A85-BE18-385A249B414C}" type="parTrans" cxnId="{F538E3C7-5B1A-4316-BBEF-F7983EB9E698}">
      <dgm:prSet custAng="21218047" custScaleX="103745" custLinFactNeighborX="15154" custLinFactNeighborY="-19821"/>
      <dgm:spPr/>
      <dgm:t>
        <a:bodyPr/>
        <a:lstStyle/>
        <a:p>
          <a:endParaRPr lang="ru-RU"/>
        </a:p>
      </dgm:t>
    </dgm:pt>
    <dgm:pt modelId="{7E147439-822F-40E3-9EA7-3ECD438A529B}" type="sibTrans" cxnId="{F538E3C7-5B1A-4316-BBEF-F7983EB9E698}">
      <dgm:prSet/>
      <dgm:spPr/>
      <dgm:t>
        <a:bodyPr/>
        <a:lstStyle/>
        <a:p>
          <a:endParaRPr lang="ru-RU"/>
        </a:p>
      </dgm:t>
    </dgm:pt>
    <dgm:pt modelId="{AE2F2719-2609-4C35-8612-B3370A840203}">
      <dgm:prSet custT="1"/>
      <dgm:spPr>
        <a:solidFill>
          <a:schemeClr val="bg2">
            <a:lumMod val="90000"/>
          </a:schemeClr>
        </a:solidFill>
        <a:ln>
          <a:solidFill>
            <a:schemeClr val="accent1"/>
          </a:solidFill>
        </a:ln>
      </dgm:spPr>
      <dgm:t>
        <a:bodyPr/>
        <a:lstStyle/>
        <a:p>
          <a:r>
            <a:rPr lang="ru-RU" sz="1600" dirty="0" smtClean="0">
              <a:latin typeface="Arial" panose="020B0604020202020204" pitchFamily="34" charset="0"/>
              <a:cs typeface="Arial" panose="020B0604020202020204" pitchFamily="34" charset="0"/>
            </a:rPr>
            <a:t>трансферты</a:t>
          </a:r>
          <a:endParaRPr lang="ru-RU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8B83E9B-1571-4CFA-BECD-5ACB66A36510}" type="parTrans" cxnId="{7DEB9D33-4FB1-418D-9884-5BCF701C063A}">
      <dgm:prSet/>
      <dgm:spPr>
        <a:solidFill>
          <a:schemeClr val="tx2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94AEB79A-738D-4348-8D5F-4FB8FEA02703}" type="sibTrans" cxnId="{7DEB9D33-4FB1-418D-9884-5BCF701C063A}">
      <dgm:prSet/>
      <dgm:spPr/>
      <dgm:t>
        <a:bodyPr/>
        <a:lstStyle/>
        <a:p>
          <a:endParaRPr lang="ru-RU"/>
        </a:p>
      </dgm:t>
    </dgm:pt>
    <dgm:pt modelId="{F6940661-1F22-492D-83CB-367912127D68}" type="pres">
      <dgm:prSet presAssocID="{8451272F-FEF9-406A-9AB3-097B51EA60FC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8E6F60D-9112-4BBA-86A1-71CB03F28DF2}" type="pres">
      <dgm:prSet presAssocID="{B56DEE8D-BBDE-4642-BF97-C67F5325C3A8}" presName="centerShape" presStyleLbl="node0" presStyleIdx="0" presStyleCnt="1" custScaleX="84507" custScaleY="79726" custLinFactNeighborX="-1449" custLinFactNeighborY="-11357"/>
      <dgm:spPr/>
      <dgm:t>
        <a:bodyPr/>
        <a:lstStyle/>
        <a:p>
          <a:endParaRPr lang="ru-RU"/>
        </a:p>
      </dgm:t>
    </dgm:pt>
    <dgm:pt modelId="{6FB8E937-6A28-494C-8643-105EF141D626}" type="pres">
      <dgm:prSet presAssocID="{78B83E9B-1571-4CFA-BECD-5ACB66A36510}" presName="parTrans" presStyleLbl="bgSibTrans2D1" presStyleIdx="0" presStyleCnt="4" custAng="10514944" custFlipHor="1" custScaleX="103320" custScaleY="82971" custLinFactNeighborX="1971" custLinFactNeighborY="10848"/>
      <dgm:spPr/>
      <dgm:t>
        <a:bodyPr/>
        <a:lstStyle/>
        <a:p>
          <a:endParaRPr lang="ru-RU"/>
        </a:p>
      </dgm:t>
    </dgm:pt>
    <dgm:pt modelId="{674515F4-AF40-49DB-BDC4-0B58B898EE0D}" type="pres">
      <dgm:prSet presAssocID="{AE2F2719-2609-4C35-8612-B3370A840203}" presName="node" presStyleLbl="node1" presStyleIdx="0" presStyleCnt="4" custAng="10800000" custFlipVert="1" custScaleX="91377" custScaleY="40554" custRadScaleRad="88054" custRadScaleInc="16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1DBC6B-037B-4677-B6A9-5B1191FC1579}" type="pres">
      <dgm:prSet presAssocID="{67FA2A8F-0B87-492A-A06D-7AB62D0D2548}" presName="parTrans" presStyleLbl="bgSibTrans2D1" presStyleIdx="1" presStyleCnt="4" custAng="21178618" custScaleX="91812" custScaleY="74333" custLinFactNeighborX="6309" custLinFactNeighborY="25998"/>
      <dgm:spPr/>
      <dgm:t>
        <a:bodyPr/>
        <a:lstStyle/>
        <a:p>
          <a:endParaRPr lang="ru-RU"/>
        </a:p>
      </dgm:t>
    </dgm:pt>
    <dgm:pt modelId="{5EE0A968-0E33-4151-9FDB-1A87AF47507C}" type="pres">
      <dgm:prSet presAssocID="{1F27929C-C2D4-4F28-A457-7BE2F1F817CE}" presName="node" presStyleLbl="node1" presStyleIdx="1" presStyleCnt="4" custScaleX="91353" custScaleY="41676" custRadScaleRad="96111" custRadScaleInc="-193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B0A9C5-4771-43F0-B33A-60EE98EAD358}" type="pres">
      <dgm:prSet presAssocID="{F1BAA626-DFB3-414B-B998-06AF8C46FE4C}" presName="parTrans" presStyleLbl="bgSibTrans2D1" presStyleIdx="2" presStyleCnt="4" custAng="73915" custScaleX="127556" custScaleY="75189" custLinFactNeighborX="12972" custLinFactNeighborY="-3151"/>
      <dgm:spPr/>
      <dgm:t>
        <a:bodyPr/>
        <a:lstStyle/>
        <a:p>
          <a:endParaRPr lang="ru-RU"/>
        </a:p>
      </dgm:t>
    </dgm:pt>
    <dgm:pt modelId="{94189B87-4C16-4ADF-AF94-BFA6C131C96A}" type="pres">
      <dgm:prSet presAssocID="{B200E43D-11B5-4798-9279-E67BC911A06C}" presName="node" presStyleLbl="node1" presStyleIdx="2" presStyleCnt="4" custAng="0" custScaleX="133871" custScaleY="46309" custRadScaleRad="95159" custRadScaleInc="167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1FA080-56C5-4170-99D0-C4D54B425556}" type="pres">
      <dgm:prSet presAssocID="{5712C7C5-BC54-45B0-A3E1-D6B20CB41872}" presName="parTrans" presStyleLbl="bgSibTrans2D1" presStyleIdx="3" presStyleCnt="4" custScaleX="55099" custScaleY="77573" custLinFactNeighborX="-28569" custLinFactNeighborY="5144"/>
      <dgm:spPr/>
      <dgm:t>
        <a:bodyPr/>
        <a:lstStyle/>
        <a:p>
          <a:endParaRPr lang="ru-RU"/>
        </a:p>
      </dgm:t>
    </dgm:pt>
    <dgm:pt modelId="{1437B041-46BC-4F2A-848C-F7C0C52EC004}" type="pres">
      <dgm:prSet presAssocID="{46F4171D-6786-429B-B09D-6231D69D02E2}" presName="node" presStyleLbl="node1" presStyleIdx="3" presStyleCnt="4" custAng="0" custScaleX="100190" custScaleY="49903" custRadScaleRad="93137" custRadScaleInc="87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BBE2B5A-49F2-4A63-9ECF-42C42A1275FC}" srcId="{B56DEE8D-BBDE-4642-BF97-C67F5325C3A8}" destId="{B200E43D-11B5-4798-9279-E67BC911A06C}" srcOrd="2" destOrd="0" parTransId="{F1BAA626-DFB3-414B-B998-06AF8C46FE4C}" sibTransId="{E7D5C35B-B8AD-4213-9DB3-B274A312BA11}"/>
    <dgm:cxn modelId="{31BF0BFF-75D1-43B0-9F30-8DC162072AB3}" type="presOf" srcId="{AE2F2719-2609-4C35-8612-B3370A840203}" destId="{674515F4-AF40-49DB-BDC4-0B58B898EE0D}" srcOrd="0" destOrd="0" presId="urn:microsoft.com/office/officeart/2005/8/layout/radial4"/>
    <dgm:cxn modelId="{84D5C7B2-A6DF-44FB-80CA-B34492EAF6DF}" srcId="{8451272F-FEF9-406A-9AB3-097B51EA60FC}" destId="{0F7C96CA-C311-450E-B69A-CBD0BE1F6A13}" srcOrd="3" destOrd="0" parTransId="{2BFD0304-0337-4A91-89A7-5011E643850B}" sibTransId="{6883EBAE-2D77-4C0D-A76F-25FD040537FC}"/>
    <dgm:cxn modelId="{AAF419E7-AA2F-423C-83D2-AED8B40D65F9}" srcId="{8451272F-FEF9-406A-9AB3-097B51EA60FC}" destId="{B56DEE8D-BBDE-4642-BF97-C67F5325C3A8}" srcOrd="0" destOrd="0" parTransId="{022DEEB9-3315-4912-A3F7-C8263A9D3F90}" sibTransId="{D8C60173-4C75-46F7-9F46-7620A7A35B5C}"/>
    <dgm:cxn modelId="{F38F9938-B091-4F83-813F-18C5C1317312}" type="presOf" srcId="{B56DEE8D-BBDE-4642-BF97-C67F5325C3A8}" destId="{68E6F60D-9112-4BBA-86A1-71CB03F28DF2}" srcOrd="0" destOrd="0" presId="urn:microsoft.com/office/officeart/2005/8/layout/radial4"/>
    <dgm:cxn modelId="{4B85982B-316F-4AC3-93FB-3CAB218306FF}" srcId="{8451272F-FEF9-406A-9AB3-097B51EA60FC}" destId="{ED2E51BE-2680-4E8D-AF39-A59A0C813AE8}" srcOrd="1" destOrd="0" parTransId="{E766DC81-289F-4984-A24A-6FD8BDDBEE0C}" sibTransId="{AC5D5B3F-E7F0-4B74-BDD9-2E31411ECDDC}"/>
    <dgm:cxn modelId="{106AABC0-AC4A-4D61-8CAD-F4922CDB7475}" type="presOf" srcId="{78B83E9B-1571-4CFA-BECD-5ACB66A36510}" destId="{6FB8E937-6A28-494C-8643-105EF141D626}" srcOrd="0" destOrd="0" presId="urn:microsoft.com/office/officeart/2005/8/layout/radial4"/>
    <dgm:cxn modelId="{FC156EED-648B-4E61-B8DF-9BD71ACD41A8}" srcId="{8451272F-FEF9-406A-9AB3-097B51EA60FC}" destId="{3BC1B35C-C14B-442C-9F75-38BBBF3DB6BF}" srcOrd="2" destOrd="0" parTransId="{EAB38026-C445-496B-A668-4B6C600B4B12}" sibTransId="{70D135F0-0637-4A8D-9088-26622FDD37A5}"/>
    <dgm:cxn modelId="{7DEB9D33-4FB1-418D-9884-5BCF701C063A}" srcId="{B56DEE8D-BBDE-4642-BF97-C67F5325C3A8}" destId="{AE2F2719-2609-4C35-8612-B3370A840203}" srcOrd="0" destOrd="0" parTransId="{78B83E9B-1571-4CFA-BECD-5ACB66A36510}" sibTransId="{94AEB79A-738D-4348-8D5F-4FB8FEA02703}"/>
    <dgm:cxn modelId="{FA67DFFC-D8AC-4CA4-8E10-4F40A1C120B1}" type="presOf" srcId="{67FA2A8F-0B87-492A-A06D-7AB62D0D2548}" destId="{2D1DBC6B-037B-4677-B6A9-5B1191FC1579}" srcOrd="0" destOrd="0" presId="urn:microsoft.com/office/officeart/2005/8/layout/radial4"/>
    <dgm:cxn modelId="{4AF0F847-CCCE-4565-A0FF-5F50D67D5913}" type="presOf" srcId="{B200E43D-11B5-4798-9279-E67BC911A06C}" destId="{94189B87-4C16-4ADF-AF94-BFA6C131C96A}" srcOrd="0" destOrd="0" presId="urn:microsoft.com/office/officeart/2005/8/layout/radial4"/>
    <dgm:cxn modelId="{F538E3C7-5B1A-4316-BBEF-F7983EB9E698}" srcId="{8451272F-FEF9-406A-9AB3-097B51EA60FC}" destId="{4ECE98FC-3D69-496F-8388-D351B713B4E7}" srcOrd="4" destOrd="0" parTransId="{61C52515-3007-4A85-BE18-385A249B414C}" sibTransId="{7E147439-822F-40E3-9EA7-3ECD438A529B}"/>
    <dgm:cxn modelId="{D5F51CFF-D418-4657-BADA-365529985E64}" type="presOf" srcId="{8451272F-FEF9-406A-9AB3-097B51EA60FC}" destId="{F6940661-1F22-492D-83CB-367912127D68}" srcOrd="0" destOrd="0" presId="urn:microsoft.com/office/officeart/2005/8/layout/radial4"/>
    <dgm:cxn modelId="{1096D4F5-3C10-4A04-803E-1CE0843B69C3}" srcId="{B56DEE8D-BBDE-4642-BF97-C67F5325C3A8}" destId="{46F4171D-6786-429B-B09D-6231D69D02E2}" srcOrd="3" destOrd="0" parTransId="{5712C7C5-BC54-45B0-A3E1-D6B20CB41872}" sibTransId="{3B7501EE-90FC-44A0-B30E-1D2B656FA6A5}"/>
    <dgm:cxn modelId="{E0B80C7F-8A79-41EB-AC86-DC3F8F80D95C}" srcId="{B56DEE8D-BBDE-4642-BF97-C67F5325C3A8}" destId="{1F27929C-C2D4-4F28-A457-7BE2F1F817CE}" srcOrd="1" destOrd="0" parTransId="{67FA2A8F-0B87-492A-A06D-7AB62D0D2548}" sibTransId="{694A98B0-9769-4AAE-866E-71FA5217CA38}"/>
    <dgm:cxn modelId="{1261DAE5-1572-4D06-8D3F-0CBE3F9B91F1}" type="presOf" srcId="{1F27929C-C2D4-4F28-A457-7BE2F1F817CE}" destId="{5EE0A968-0E33-4151-9FDB-1A87AF47507C}" srcOrd="0" destOrd="0" presId="urn:microsoft.com/office/officeart/2005/8/layout/radial4"/>
    <dgm:cxn modelId="{043A31F0-6647-424D-B801-671D759AE34F}" type="presOf" srcId="{5712C7C5-BC54-45B0-A3E1-D6B20CB41872}" destId="{501FA080-56C5-4170-99D0-C4D54B425556}" srcOrd="0" destOrd="0" presId="urn:microsoft.com/office/officeart/2005/8/layout/radial4"/>
    <dgm:cxn modelId="{165B36DB-951D-464F-B127-C3A9A92B3E79}" type="presOf" srcId="{46F4171D-6786-429B-B09D-6231D69D02E2}" destId="{1437B041-46BC-4F2A-848C-F7C0C52EC004}" srcOrd="0" destOrd="0" presId="urn:microsoft.com/office/officeart/2005/8/layout/radial4"/>
    <dgm:cxn modelId="{6A807EC8-51BF-4DE8-A56C-759B2F5E4482}" type="presOf" srcId="{F1BAA626-DFB3-414B-B998-06AF8C46FE4C}" destId="{8CB0A9C5-4771-43F0-B33A-60EE98EAD358}" srcOrd="0" destOrd="0" presId="urn:microsoft.com/office/officeart/2005/8/layout/radial4"/>
    <dgm:cxn modelId="{B4BA5DE4-EDB6-4954-BA46-229F3239E2CD}" type="presParOf" srcId="{F6940661-1F22-492D-83CB-367912127D68}" destId="{68E6F60D-9112-4BBA-86A1-71CB03F28DF2}" srcOrd="0" destOrd="0" presId="urn:microsoft.com/office/officeart/2005/8/layout/radial4"/>
    <dgm:cxn modelId="{EAFDBBFC-49C7-42C4-8446-74A0DFCACF1B}" type="presParOf" srcId="{F6940661-1F22-492D-83CB-367912127D68}" destId="{6FB8E937-6A28-494C-8643-105EF141D626}" srcOrd="1" destOrd="0" presId="urn:microsoft.com/office/officeart/2005/8/layout/radial4"/>
    <dgm:cxn modelId="{1191BA88-171F-4EA2-A087-52C11F78890B}" type="presParOf" srcId="{F6940661-1F22-492D-83CB-367912127D68}" destId="{674515F4-AF40-49DB-BDC4-0B58B898EE0D}" srcOrd="2" destOrd="0" presId="urn:microsoft.com/office/officeart/2005/8/layout/radial4"/>
    <dgm:cxn modelId="{B52F09D8-6F20-43C8-8203-2EADFD243B1F}" type="presParOf" srcId="{F6940661-1F22-492D-83CB-367912127D68}" destId="{2D1DBC6B-037B-4677-B6A9-5B1191FC1579}" srcOrd="3" destOrd="0" presId="urn:microsoft.com/office/officeart/2005/8/layout/radial4"/>
    <dgm:cxn modelId="{8946A737-871E-4DCC-AC39-A9BD09EEEE9C}" type="presParOf" srcId="{F6940661-1F22-492D-83CB-367912127D68}" destId="{5EE0A968-0E33-4151-9FDB-1A87AF47507C}" srcOrd="4" destOrd="0" presId="urn:microsoft.com/office/officeart/2005/8/layout/radial4"/>
    <dgm:cxn modelId="{5F56FB3F-C0BF-41BD-ABCD-D3F9883B76F8}" type="presParOf" srcId="{F6940661-1F22-492D-83CB-367912127D68}" destId="{8CB0A9C5-4771-43F0-B33A-60EE98EAD358}" srcOrd="5" destOrd="0" presId="urn:microsoft.com/office/officeart/2005/8/layout/radial4"/>
    <dgm:cxn modelId="{A7B2EE4A-8359-4383-9710-BEABD81D6B50}" type="presParOf" srcId="{F6940661-1F22-492D-83CB-367912127D68}" destId="{94189B87-4C16-4ADF-AF94-BFA6C131C96A}" srcOrd="6" destOrd="0" presId="urn:microsoft.com/office/officeart/2005/8/layout/radial4"/>
    <dgm:cxn modelId="{51981F09-8FAE-4158-837B-ACD169E3E839}" type="presParOf" srcId="{F6940661-1F22-492D-83CB-367912127D68}" destId="{501FA080-56C5-4170-99D0-C4D54B425556}" srcOrd="7" destOrd="0" presId="urn:microsoft.com/office/officeart/2005/8/layout/radial4"/>
    <dgm:cxn modelId="{6D4E2FCA-89F4-4B4B-B3DE-F388F91A7C2E}" type="presParOf" srcId="{F6940661-1F22-492D-83CB-367912127D68}" destId="{1437B041-46BC-4F2A-848C-F7C0C52EC004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E6F60D-9112-4BBA-86A1-71CB03F28DF2}">
      <dsp:nvSpPr>
        <dsp:cNvPr id="0" name=""/>
        <dsp:cNvSpPr/>
      </dsp:nvSpPr>
      <dsp:spPr>
        <a:xfrm>
          <a:off x="3037676" y="2118451"/>
          <a:ext cx="1877738" cy="1771505"/>
        </a:xfrm>
        <a:prstGeom prst="ellipse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u="none" strike="noStrike" kern="1200" baseline="0" dirty="0" smtClean="0">
              <a:latin typeface="Calibri"/>
            </a:rPr>
            <a:t>Луганск </a:t>
          </a:r>
          <a:r>
            <a:rPr lang="ru-RU" sz="2000" b="1" i="1" u="none" strike="noStrike" kern="1200" baseline="0" dirty="0" err="1" smtClean="0">
              <a:latin typeface="Calibri"/>
            </a:rPr>
            <a:t>ауылдық</a:t>
          </a:r>
          <a:r>
            <a:rPr lang="ru-RU" sz="2000" b="1" i="1" u="none" strike="noStrike" kern="1200" baseline="0" dirty="0" smtClean="0">
              <a:latin typeface="Calibri"/>
            </a:rPr>
            <a:t> </a:t>
          </a:r>
          <a:r>
            <a:rPr lang="ru-RU" sz="2000" b="1" i="1" u="none" strike="noStrike" kern="1200" baseline="0" dirty="0" err="1" smtClean="0">
              <a:latin typeface="Calibri"/>
            </a:rPr>
            <a:t>округінің</a:t>
          </a:r>
          <a:r>
            <a:rPr lang="ru-RU" sz="2000" b="1" i="1" u="none" strike="noStrike" kern="1200" baseline="0" dirty="0" smtClean="0">
              <a:latin typeface="Calibri"/>
            </a:rPr>
            <a:t> </a:t>
          </a:r>
          <a:r>
            <a:rPr lang="ru-RU" sz="2000" b="1" i="1" u="none" strike="noStrike" kern="1200" baseline="0" dirty="0" err="1" smtClean="0">
              <a:latin typeface="Calibri"/>
            </a:rPr>
            <a:t>бюджеті</a:t>
          </a:r>
          <a:endParaRPr lang="ru-RU" sz="2000" b="1" i="1" u="none" strike="noStrike" kern="1200" baseline="0" dirty="0" smtClean="0">
            <a:latin typeface="Calibri"/>
          </a:endParaRPr>
        </a:p>
      </dsp:txBody>
      <dsp:txXfrm>
        <a:off x="3312664" y="2377882"/>
        <a:ext cx="1327762" cy="1252643"/>
      </dsp:txXfrm>
    </dsp:sp>
    <dsp:sp modelId="{6FB8E937-6A28-494C-8643-105EF141D626}">
      <dsp:nvSpPr>
        <dsp:cNvPr id="0" name=""/>
        <dsp:cNvSpPr/>
      </dsp:nvSpPr>
      <dsp:spPr>
        <a:xfrm rot="235150" flipH="1">
          <a:off x="1390083" y="2783902"/>
          <a:ext cx="1613607" cy="525428"/>
        </a:xfrm>
        <a:prstGeom prst="leftArrow">
          <a:avLst>
            <a:gd name="adj1" fmla="val 60000"/>
            <a:gd name="adj2" fmla="val 50000"/>
          </a:avLst>
        </a:prstGeom>
        <a:solidFill>
          <a:schemeClr val="tx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4515F4-AF40-49DB-BDC4-0B58B898EE0D}">
      <dsp:nvSpPr>
        <dsp:cNvPr id="0" name=""/>
        <dsp:cNvSpPr/>
      </dsp:nvSpPr>
      <dsp:spPr>
        <a:xfrm rot="10800000" flipV="1">
          <a:off x="420873" y="2624163"/>
          <a:ext cx="1928870" cy="684841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трансферты</a:t>
          </a:r>
          <a:endParaRPr lang="ru-RU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10800000">
        <a:off x="440931" y="2644221"/>
        <a:ext cx="1888754" cy="644725"/>
      </dsp:txXfrm>
    </dsp:sp>
    <dsp:sp modelId="{2D1DBC6B-037B-4677-B6A9-5B1191FC1579}">
      <dsp:nvSpPr>
        <dsp:cNvPr id="0" name=""/>
        <dsp:cNvSpPr/>
      </dsp:nvSpPr>
      <dsp:spPr>
        <a:xfrm rot="13296636">
          <a:off x="2287087" y="1655422"/>
          <a:ext cx="1307803" cy="470726"/>
        </a:xfrm>
        <a:prstGeom prst="leftArrow">
          <a:avLst>
            <a:gd name="adj1" fmla="val 60000"/>
            <a:gd name="adj2" fmla="val 50000"/>
          </a:avLst>
        </a:prstGeom>
        <a:solidFill>
          <a:schemeClr val="bg2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E0A968-0E33-4151-9FDB-1A87AF47507C}">
      <dsp:nvSpPr>
        <dsp:cNvPr id="0" name=""/>
        <dsp:cNvSpPr/>
      </dsp:nvSpPr>
      <dsp:spPr>
        <a:xfrm>
          <a:off x="1416255" y="839735"/>
          <a:ext cx="1928363" cy="703788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i="0" u="none" strike="noStrike" kern="1200" baseline="0" dirty="0" smtClean="0">
              <a:latin typeface="Calibri"/>
            </a:rPr>
            <a:t>субвенция</a:t>
          </a:r>
          <a:endParaRPr lang="ru-RU" sz="1600" b="1" i="0" u="none" strike="noStrike" kern="1200" baseline="0" dirty="0" smtClean="0">
            <a:latin typeface="Calibri"/>
          </a:endParaRPr>
        </a:p>
      </dsp:txBody>
      <dsp:txXfrm>
        <a:off x="1436868" y="860348"/>
        <a:ext cx="1887137" cy="662562"/>
      </dsp:txXfrm>
    </dsp:sp>
    <dsp:sp modelId="{8CB0A9C5-4771-43F0-B33A-60EE98EAD358}">
      <dsp:nvSpPr>
        <dsp:cNvPr id="0" name=""/>
        <dsp:cNvSpPr/>
      </dsp:nvSpPr>
      <dsp:spPr>
        <a:xfrm rot="18867146">
          <a:off x="4410424" y="1472382"/>
          <a:ext cx="1916005" cy="476147"/>
        </a:xfrm>
        <a:prstGeom prst="leftArrow">
          <a:avLst>
            <a:gd name="adj1" fmla="val 60000"/>
            <a:gd name="adj2" fmla="val 50000"/>
          </a:avLst>
        </a:prstGeom>
        <a:solidFill>
          <a:schemeClr val="bg2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189B87-4C16-4ADF-AF94-BFA6C131C96A}">
      <dsp:nvSpPr>
        <dsp:cNvPr id="0" name=""/>
        <dsp:cNvSpPr/>
      </dsp:nvSpPr>
      <dsp:spPr>
        <a:xfrm>
          <a:off x="4274961" y="792092"/>
          <a:ext cx="2825872" cy="782026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i="0" u="none" strike="noStrike" kern="1200" baseline="0" dirty="0" smtClean="0">
              <a:latin typeface="Calibri"/>
            </a:rPr>
            <a:t>Салықтық  түсімдер </a:t>
          </a:r>
          <a:endParaRPr lang="ru-RU" sz="1600" b="1" i="0" u="none" strike="noStrike" kern="1200" baseline="0" dirty="0" smtClean="0">
            <a:latin typeface="Calibri"/>
          </a:endParaRPr>
        </a:p>
      </dsp:txBody>
      <dsp:txXfrm>
        <a:off x="4297866" y="814997"/>
        <a:ext cx="2780062" cy="736216"/>
      </dsp:txXfrm>
    </dsp:sp>
    <dsp:sp modelId="{501FA080-56C5-4170-99D0-C4D54B425556}">
      <dsp:nvSpPr>
        <dsp:cNvPr id="0" name=""/>
        <dsp:cNvSpPr/>
      </dsp:nvSpPr>
      <dsp:spPr>
        <a:xfrm rot="176542">
          <a:off x="4906815" y="2894871"/>
          <a:ext cx="1067812" cy="491244"/>
        </a:xfrm>
        <a:prstGeom prst="leftArrow">
          <a:avLst>
            <a:gd name="adj1" fmla="val 60000"/>
            <a:gd name="adj2" fmla="val 50000"/>
          </a:avLst>
        </a:prstGeom>
        <a:solidFill>
          <a:schemeClr val="tx2">
            <a:lumMod val="75000"/>
          </a:schemeClr>
        </a:solidFill>
        <a:ln>
          <a:solidFill>
            <a:schemeClr val="accent2">
              <a:lumMod val="50000"/>
            </a:schemeClr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37B041-46BC-4F2A-848C-F7C0C52EC004}">
      <dsp:nvSpPr>
        <dsp:cNvPr id="0" name=""/>
        <dsp:cNvSpPr/>
      </dsp:nvSpPr>
      <dsp:spPr>
        <a:xfrm>
          <a:off x="5904650" y="2736299"/>
          <a:ext cx="2114903" cy="842718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i="0" u="none" strike="noStrike" kern="1200" baseline="0" dirty="0" smtClean="0">
              <a:latin typeface="Calibri"/>
            </a:rPr>
            <a:t>Табиғи ресурстарды пайдаланғаны үшін түсімдер</a:t>
          </a:r>
          <a:endParaRPr lang="ru-RU" sz="1600" b="1" i="0" u="none" strike="noStrike" kern="1200" baseline="0" dirty="0" smtClean="0">
            <a:latin typeface="Calibri"/>
          </a:endParaRPr>
        </a:p>
      </dsp:txBody>
      <dsp:txXfrm>
        <a:off x="5929332" y="2760981"/>
        <a:ext cx="2065539" cy="7933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0.66667</cdr:x>
      <cdr:y>0.41096</cdr:y>
    </cdr:from>
    <cdr:to>
      <cdr:x>0.81905</cdr:x>
      <cdr:y>0.53425</cdr:y>
    </cdr:to>
    <cdr:cxnSp macro="">
      <cdr:nvCxnSpPr>
        <cdr:cNvPr id="3" name="Прямая соединительная линия 2"/>
        <cdr:cNvCxnSpPr/>
      </cdr:nvCxnSpPr>
      <cdr:spPr>
        <a:xfrm xmlns:a="http://schemas.openxmlformats.org/drawingml/2006/main" rot="10800000" flipV="1">
          <a:off x="5040560" y="2160240"/>
          <a:ext cx="1152121" cy="648085"/>
        </a:xfrm>
        <a:prstGeom xmlns:a="http://schemas.openxmlformats.org/drawingml/2006/main" prst="bentConnector3">
          <a:avLst>
            <a:gd name="adj1" fmla="val 50000"/>
          </a:avLst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0.01905</cdr:x>
      <cdr:y>0.56164</cdr:y>
    </cdr:from>
    <cdr:to>
      <cdr:x>0.32381</cdr:x>
      <cdr:y>0.65753</cdr:y>
    </cdr:to>
    <cdr:sp macro="" textlink="">
      <cdr:nvSpPr>
        <cdr:cNvPr id="10" name="Прямоугольник 9"/>
        <cdr:cNvSpPr/>
      </cdr:nvSpPr>
      <cdr:spPr>
        <a:xfrm xmlns:a="http://schemas.openxmlformats.org/drawingml/2006/main" flipH="1">
          <a:off x="144013" y="2952307"/>
          <a:ext cx="2304255" cy="504077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>
            <a:lumMod val="90000"/>
          </a:schemeClr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Көлiк</a:t>
          </a:r>
          <a:r>
            <a: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және</a:t>
          </a:r>
          <a:r>
            <a: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коммуникация;   </a:t>
          </a:r>
          <a:r>
            <a:rPr lang="kk-KZ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2,1</a:t>
          </a:r>
          <a:r>
            <a:rPr lang="ru-RU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% </a:t>
          </a:r>
          <a:endParaRPr lang="ru-RU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0.76923</cdr:x>
      <cdr:y>0.38356</cdr:y>
    </cdr:from>
    <cdr:to>
      <cdr:x>0.98828</cdr:x>
      <cdr:y>0.58904</cdr:y>
    </cdr:to>
    <cdr:sp macro="" textlink="">
      <cdr:nvSpPr>
        <cdr:cNvPr id="6" name="Прямоугольник 5"/>
        <cdr:cNvSpPr/>
      </cdr:nvSpPr>
      <cdr:spPr>
        <a:xfrm xmlns:a="http://schemas.openxmlformats.org/drawingml/2006/main">
          <a:off x="5760640" y="2016224"/>
          <a:ext cx="1640429" cy="1080123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>
            <a:lumMod val="90000"/>
          </a:schemeClr>
        </a:solidFill>
        <a:ln xmlns:a="http://schemas.openxmlformats.org/drawingml/2006/main">
          <a:solidFill>
            <a:schemeClr val="bg2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b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Тұрғын</a:t>
          </a:r>
          <a:r>
            <a:rPr lang="ru-RU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үй-коммуналдық</a:t>
          </a:r>
          <a:r>
            <a:rPr lang="ru-RU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шаруашылық</a:t>
          </a:r>
          <a:r>
            <a:rPr lang="ru-RU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,                </a:t>
          </a:r>
          <a:r>
            <a:rPr lang="en-US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1</a:t>
          </a:r>
          <a:r>
            <a:rPr lang="kk-KZ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5,9</a:t>
          </a:r>
          <a:r>
            <a:rPr lang="ru-RU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%</a:t>
          </a:r>
          <a:endParaRPr lang="ru-RU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0.2381</cdr:x>
      <cdr:y>0.50685</cdr:y>
    </cdr:from>
    <cdr:to>
      <cdr:x>0.38096</cdr:x>
      <cdr:y>0.64383</cdr:y>
    </cdr:to>
    <cdr:cxnSp macro="">
      <cdr:nvCxnSpPr>
        <cdr:cNvPr id="14" name="Прямая соединительная линия 13"/>
        <cdr:cNvCxnSpPr/>
      </cdr:nvCxnSpPr>
      <cdr:spPr>
        <a:xfrm xmlns:a="http://schemas.openxmlformats.org/drawingml/2006/main" flipV="1">
          <a:off x="1800200" y="2664296"/>
          <a:ext cx="1080142" cy="720046"/>
        </a:xfrm>
        <a:prstGeom xmlns:a="http://schemas.openxmlformats.org/drawingml/2006/main" prst="bentConnector3">
          <a:avLst>
            <a:gd name="adj1" fmla="val 50000"/>
          </a:avLst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0.53333</cdr:x>
      <cdr:y>0.26027</cdr:y>
    </cdr:from>
    <cdr:to>
      <cdr:x>0.59345</cdr:x>
      <cdr:y>0.3274</cdr:y>
    </cdr:to>
    <cdr:cxnSp macro="">
      <cdr:nvCxnSpPr>
        <cdr:cNvPr id="16" name="Прямая соединительная линия 15"/>
        <cdr:cNvCxnSpPr/>
      </cdr:nvCxnSpPr>
      <cdr:spPr>
        <a:xfrm xmlns:a="http://schemas.openxmlformats.org/drawingml/2006/main" rot="10800000" flipV="1">
          <a:off x="4032448" y="1368152"/>
          <a:ext cx="454515" cy="352841"/>
        </a:xfrm>
        <a:prstGeom xmlns:a="http://schemas.openxmlformats.org/drawingml/2006/main" prst="bentConnector3">
          <a:avLst>
            <a:gd name="adj1" fmla="val 50000"/>
          </a:avLst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0.49524</cdr:x>
      <cdr:y>0.61644</cdr:y>
    </cdr:from>
    <cdr:to>
      <cdr:x>0.55238</cdr:x>
      <cdr:y>0.78084</cdr:y>
    </cdr:to>
    <cdr:cxnSp macro="">
      <cdr:nvCxnSpPr>
        <cdr:cNvPr id="20" name="Прямая соединительная линия 19"/>
        <cdr:cNvCxnSpPr/>
      </cdr:nvCxnSpPr>
      <cdr:spPr>
        <a:xfrm xmlns:a="http://schemas.openxmlformats.org/drawingml/2006/main" rot="16200000" flipH="1">
          <a:off x="3528338" y="3456438"/>
          <a:ext cx="864182" cy="432026"/>
        </a:xfrm>
        <a:prstGeom xmlns:a="http://schemas.openxmlformats.org/drawingml/2006/main" prst="bentConnector3">
          <a:avLst>
            <a:gd name="adj1" fmla="val 50000"/>
          </a:avLst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17.10.2026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17.10.2026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17.10.2026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17.10.2026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5D6612D-DF11-4D60-B7D1-9953CA9C19E2}" type="datetimeFigureOut">
              <a:rPr lang="ru-RU" smtClean="0"/>
              <a:pPr/>
              <a:t>17.10.2026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35696" y="1340768"/>
            <a:ext cx="5400600" cy="2664296"/>
          </a:xfrm>
          <a:solidFill>
            <a:schemeClr val="accent2"/>
          </a:solidFill>
          <a:ln>
            <a:solidFill>
              <a:schemeClr val="accent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 fontScale="9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algn="ctr"/>
            <a:r>
              <a:rPr lang="ru-RU" sz="4000" dirty="0" smtClean="0">
                <a:solidFill>
                  <a:schemeClr val="tx1"/>
                </a:solidFill>
              </a:rPr>
              <a:t/>
            </a:r>
            <a:br>
              <a:rPr lang="ru-RU" sz="4000" dirty="0" smtClean="0">
                <a:solidFill>
                  <a:schemeClr val="tx1"/>
                </a:solidFill>
              </a:rPr>
            </a:br>
            <a:r>
              <a:rPr lang="ru-RU" sz="4000" dirty="0">
                <a:solidFill>
                  <a:schemeClr val="tx1"/>
                </a:solidFill>
              </a:rPr>
              <a:t/>
            </a:r>
            <a:br>
              <a:rPr lang="ru-RU" sz="4000" dirty="0">
                <a:solidFill>
                  <a:schemeClr val="tx1"/>
                </a:solidFill>
              </a:rPr>
            </a:br>
            <a:r>
              <a:rPr lang="ru-RU" sz="4000" dirty="0" smtClean="0">
                <a:solidFill>
                  <a:schemeClr val="tx1"/>
                </a:solidFill>
              </a:rPr>
              <a:t> </a:t>
            </a:r>
            <a:br>
              <a:rPr lang="ru-RU" sz="4000" dirty="0" smtClean="0">
                <a:solidFill>
                  <a:schemeClr val="tx1"/>
                </a:solidFill>
              </a:rPr>
            </a:br>
            <a:r>
              <a:rPr lang="ru-RU" sz="3100" dirty="0" smtClean="0">
                <a:solidFill>
                  <a:schemeClr val="tx1"/>
                </a:solidFill>
              </a:rPr>
              <a:t>ПАВЛОДАР </a:t>
            </a:r>
            <a:r>
              <a:rPr lang="ru-RU" sz="3100" dirty="0">
                <a:solidFill>
                  <a:schemeClr val="tx1"/>
                </a:solidFill>
              </a:rPr>
              <a:t>АУДАНЫ ЛУГАНСК АУЫЛДЫҚ ОКРУГІНІҢ </a:t>
            </a:r>
            <a:r>
              <a:rPr lang="ru-RU" sz="3100" dirty="0" smtClean="0">
                <a:solidFill>
                  <a:schemeClr val="tx1"/>
                </a:solidFill>
              </a:rPr>
              <a:t>2026-2028 </a:t>
            </a:r>
            <a:r>
              <a:rPr lang="ru-RU" sz="3100" dirty="0">
                <a:solidFill>
                  <a:schemeClr val="tx1"/>
                </a:solidFill>
              </a:rPr>
              <a:t>ЖЫЛДАРҒА АРНАЛҒАН </a:t>
            </a:r>
            <a:r>
              <a:rPr lang="ru-RU" sz="3100" dirty="0" smtClean="0">
                <a:solidFill>
                  <a:schemeClr val="tx1"/>
                </a:solidFill>
              </a:rPr>
              <a:t>АЗАМАТТЫҚ БЮДЖЕТІ</a:t>
            </a:r>
            <a:br>
              <a:rPr lang="ru-RU" sz="3100" dirty="0" smtClean="0">
                <a:solidFill>
                  <a:schemeClr val="tx1"/>
                </a:solidFill>
              </a:rPr>
            </a:br>
            <a:endParaRPr lang="ru-RU" sz="3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10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467544" y="1878215"/>
            <a:ext cx="8136904" cy="2862322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49263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Құрметті</a:t>
            </a:r>
            <a:r>
              <a:rPr lang="ru-RU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Павлодар  </a:t>
            </a:r>
            <a:r>
              <a:rPr lang="ru-RU" b="1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ауданы</a:t>
            </a:r>
            <a:r>
              <a:rPr lang="ru-RU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 Луганск </a:t>
            </a:r>
            <a:r>
              <a:rPr lang="ru-RU" b="1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ауылдық</a:t>
            </a:r>
            <a:r>
              <a:rPr lang="ru-RU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b="1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округі</a:t>
            </a:r>
            <a:r>
              <a:rPr lang="ru-RU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</a:t>
            </a:r>
            <a:r>
              <a:rPr lang="ru-RU" b="1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тұрғындары</a:t>
            </a:r>
            <a:r>
              <a:rPr lang="ru-RU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!</a:t>
            </a:r>
          </a:p>
          <a:p>
            <a:pPr lvl="0" indent="449263" fontAlgn="base">
              <a:spcBef>
                <a:spcPct val="0"/>
              </a:spcBef>
              <a:spcAft>
                <a:spcPct val="0"/>
              </a:spcAft>
            </a:pPr>
            <a:r>
              <a:rPr lang="ru-RU" dirty="0" err="1">
                <a:latin typeface="+mj-lt"/>
                <a:ea typeface="Times New Roman" pitchFamily="18" charset="0"/>
                <a:cs typeface="Arial" pitchFamily="34" charset="0"/>
              </a:rPr>
              <a:t>Сіздердің</a:t>
            </a:r>
            <a:r>
              <a:rPr lang="ru-RU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>
                <a:latin typeface="+mj-lt"/>
                <a:ea typeface="Times New Roman" pitchFamily="18" charset="0"/>
                <a:cs typeface="Arial" pitchFamily="34" charset="0"/>
              </a:rPr>
              <a:t>назарларыңызға</a:t>
            </a:r>
            <a:r>
              <a:rPr lang="ru-RU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smtClean="0">
                <a:latin typeface="+mj-lt"/>
                <a:ea typeface="Times New Roman" pitchFamily="18" charset="0"/>
                <a:cs typeface="Arial" pitchFamily="34" charset="0"/>
              </a:rPr>
              <a:t>2026-2028жылдарға </a:t>
            </a:r>
            <a:r>
              <a:rPr lang="ru-RU" dirty="0" err="1">
                <a:latin typeface="+mj-lt"/>
                <a:ea typeface="Times New Roman" pitchFamily="18" charset="0"/>
                <a:cs typeface="Arial" pitchFamily="34" charset="0"/>
              </a:rPr>
              <a:t>арналған</a:t>
            </a:r>
            <a:r>
              <a:rPr lang="ru-RU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>
                <a:latin typeface="+mj-lt"/>
                <a:ea typeface="Times New Roman" pitchFamily="18" charset="0"/>
                <a:cs typeface="Arial" pitchFamily="34" charset="0"/>
              </a:rPr>
              <a:t>Азаматтық</a:t>
            </a:r>
            <a:r>
              <a:rPr lang="ru-RU" dirty="0">
                <a:latin typeface="+mj-lt"/>
                <a:ea typeface="Times New Roman" pitchFamily="18" charset="0"/>
                <a:cs typeface="Arial" pitchFamily="34" charset="0"/>
              </a:rPr>
              <a:t> бюджет </a:t>
            </a:r>
            <a:r>
              <a:rPr lang="ru-RU" dirty="0" err="1">
                <a:latin typeface="+mj-lt"/>
                <a:ea typeface="Times New Roman" pitchFamily="18" charset="0"/>
                <a:cs typeface="Arial" pitchFamily="34" charset="0"/>
              </a:rPr>
              <a:t>ұсынылған</a:t>
            </a:r>
            <a:r>
              <a:rPr lang="ru-RU" dirty="0">
                <a:latin typeface="+mj-lt"/>
                <a:ea typeface="Times New Roman" pitchFamily="18" charset="0"/>
                <a:cs typeface="Arial" pitchFamily="34" charset="0"/>
              </a:rPr>
              <a:t>, </a:t>
            </a:r>
            <a:r>
              <a:rPr lang="ru-RU" dirty="0" err="1">
                <a:latin typeface="+mj-lt"/>
                <a:ea typeface="Times New Roman" pitchFamily="18" charset="0"/>
                <a:cs typeface="Arial" pitchFamily="34" charset="0"/>
              </a:rPr>
              <a:t>онда</a:t>
            </a:r>
            <a:r>
              <a:rPr lang="ru-RU" dirty="0">
                <a:latin typeface="+mj-lt"/>
                <a:ea typeface="Times New Roman" pitchFamily="18" charset="0"/>
                <a:cs typeface="Arial" pitchFamily="34" charset="0"/>
              </a:rPr>
              <a:t> Луганск </a:t>
            </a:r>
            <a:r>
              <a:rPr lang="ru-RU" dirty="0" err="1">
                <a:latin typeface="+mj-lt"/>
                <a:ea typeface="Times New Roman" pitchFamily="18" charset="0"/>
                <a:cs typeface="Arial" pitchFamily="34" charset="0"/>
              </a:rPr>
              <a:t>ауылдық</a:t>
            </a:r>
            <a:r>
              <a:rPr lang="ru-RU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>
                <a:latin typeface="+mj-lt"/>
                <a:ea typeface="Times New Roman" pitchFamily="18" charset="0"/>
                <a:cs typeface="Arial" pitchFamily="34" charset="0"/>
              </a:rPr>
              <a:t>округі</a:t>
            </a:r>
            <a:r>
              <a:rPr lang="ru-RU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>
                <a:latin typeface="+mj-lt"/>
                <a:ea typeface="Times New Roman" pitchFamily="18" charset="0"/>
                <a:cs typeface="Arial" pitchFamily="34" charset="0"/>
              </a:rPr>
              <a:t>бюджетінің</a:t>
            </a:r>
            <a:r>
              <a:rPr lang="ru-RU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>
                <a:latin typeface="+mj-lt"/>
                <a:ea typeface="Times New Roman" pitchFamily="18" charset="0"/>
                <a:cs typeface="Arial" pitchFamily="34" charset="0"/>
              </a:rPr>
              <a:t>негізгі</a:t>
            </a:r>
            <a:r>
              <a:rPr lang="ru-RU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>
                <a:latin typeface="+mj-lt"/>
                <a:ea typeface="Times New Roman" pitchFamily="18" charset="0"/>
                <a:cs typeface="Arial" pitchFamily="34" charset="0"/>
              </a:rPr>
              <a:t>көрсеткіштері</a:t>
            </a:r>
            <a:r>
              <a:rPr lang="ru-RU" dirty="0">
                <a:latin typeface="+mj-lt"/>
                <a:ea typeface="Times New Roman" pitchFamily="18" charset="0"/>
                <a:cs typeface="Arial" pitchFamily="34" charset="0"/>
              </a:rPr>
              <a:t>, оны </a:t>
            </a:r>
            <a:r>
              <a:rPr lang="ru-RU" dirty="0" err="1">
                <a:latin typeface="+mj-lt"/>
                <a:ea typeface="Times New Roman" pitchFamily="18" charset="0"/>
                <a:cs typeface="Arial" pitchFamily="34" charset="0"/>
              </a:rPr>
              <a:t>қалыптастыру</a:t>
            </a:r>
            <a:r>
              <a:rPr lang="ru-RU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>
                <a:latin typeface="+mj-lt"/>
                <a:ea typeface="Times New Roman" pitchFamily="18" charset="0"/>
                <a:cs typeface="Arial" pitchFamily="34" charset="0"/>
              </a:rPr>
              <a:t>параметрлері</a:t>
            </a:r>
            <a:r>
              <a:rPr lang="ru-RU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>
                <a:latin typeface="+mj-lt"/>
                <a:ea typeface="Times New Roman" pitchFamily="18" charset="0"/>
                <a:cs typeface="Arial" pitchFamily="34" charset="0"/>
              </a:rPr>
              <a:t>және</a:t>
            </a:r>
            <a:r>
              <a:rPr lang="ru-RU" dirty="0">
                <a:latin typeface="+mj-lt"/>
                <a:ea typeface="Times New Roman" pitchFamily="18" charset="0"/>
                <a:cs typeface="Arial" pitchFamily="34" charset="0"/>
              </a:rPr>
              <a:t> бюджет </a:t>
            </a:r>
            <a:r>
              <a:rPr lang="ru-RU" dirty="0" err="1">
                <a:latin typeface="+mj-lt"/>
                <a:ea typeface="Times New Roman" pitchFamily="18" charset="0"/>
                <a:cs typeface="Arial" pitchFamily="34" charset="0"/>
              </a:rPr>
              <a:t>қаражатын</a:t>
            </a:r>
            <a:r>
              <a:rPr lang="ru-RU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>
                <a:latin typeface="+mj-lt"/>
                <a:ea typeface="Times New Roman" pitchFamily="18" charset="0"/>
                <a:cs typeface="Arial" pitchFamily="34" charset="0"/>
              </a:rPr>
              <a:t>жұмсау</a:t>
            </a:r>
            <a:r>
              <a:rPr lang="ru-RU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>
                <a:latin typeface="+mj-lt"/>
                <a:ea typeface="Times New Roman" pitchFamily="18" charset="0"/>
                <a:cs typeface="Arial" pitchFamily="34" charset="0"/>
              </a:rPr>
              <a:t>бағыттары</a:t>
            </a:r>
            <a:r>
              <a:rPr lang="ru-RU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>
                <a:latin typeface="+mj-lt"/>
                <a:ea typeface="Times New Roman" pitchFamily="18" charset="0"/>
                <a:cs typeface="Arial" pitchFamily="34" charset="0"/>
              </a:rPr>
              <a:t>туралы</a:t>
            </a:r>
            <a:r>
              <a:rPr lang="ru-RU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>
                <a:latin typeface="+mj-lt"/>
                <a:ea typeface="Times New Roman" pitchFamily="18" charset="0"/>
                <a:cs typeface="Arial" pitchFamily="34" charset="0"/>
              </a:rPr>
              <a:t>ақпарат</a:t>
            </a:r>
            <a:r>
              <a:rPr lang="ru-RU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>
                <a:latin typeface="+mj-lt"/>
                <a:ea typeface="Times New Roman" pitchFamily="18" charset="0"/>
                <a:cs typeface="Arial" pitchFamily="34" charset="0"/>
              </a:rPr>
              <a:t>бар.Бұл</a:t>
            </a:r>
            <a:r>
              <a:rPr lang="ru-RU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>
                <a:latin typeface="+mj-lt"/>
                <a:ea typeface="Times New Roman" pitchFamily="18" charset="0"/>
                <a:cs typeface="Arial" pitchFamily="34" charset="0"/>
              </a:rPr>
              <a:t>құжат</a:t>
            </a:r>
            <a:r>
              <a:rPr lang="ru-RU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>
                <a:latin typeface="+mj-lt"/>
                <a:ea typeface="Times New Roman" pitchFamily="18" charset="0"/>
                <a:cs typeface="Arial" pitchFamily="34" charset="0"/>
              </a:rPr>
              <a:t>келесі</a:t>
            </a:r>
            <a:r>
              <a:rPr lang="ru-RU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>
                <a:latin typeface="+mj-lt"/>
                <a:ea typeface="Times New Roman" pitchFamily="18" charset="0"/>
                <a:cs typeface="Arial" pitchFamily="34" charset="0"/>
              </a:rPr>
              <a:t>бөлімдерді</a:t>
            </a:r>
            <a:r>
              <a:rPr lang="ru-RU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>
                <a:latin typeface="+mj-lt"/>
                <a:ea typeface="Times New Roman" pitchFamily="18" charset="0"/>
                <a:cs typeface="Arial" pitchFamily="34" charset="0"/>
              </a:rPr>
              <a:t>қамтиды</a:t>
            </a:r>
            <a:r>
              <a:rPr lang="ru-RU" dirty="0">
                <a:latin typeface="+mj-lt"/>
                <a:ea typeface="Times New Roman" pitchFamily="18" charset="0"/>
                <a:cs typeface="Arial" pitchFamily="34" charset="0"/>
              </a:rPr>
              <a:t>:- Луганск </a:t>
            </a:r>
            <a:r>
              <a:rPr lang="ru-RU" dirty="0" err="1">
                <a:latin typeface="+mj-lt"/>
                <a:ea typeface="Times New Roman" pitchFamily="18" charset="0"/>
                <a:cs typeface="Arial" pitchFamily="34" charset="0"/>
              </a:rPr>
              <a:t>ауылдық</a:t>
            </a:r>
            <a:r>
              <a:rPr lang="ru-RU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>
                <a:latin typeface="+mj-lt"/>
                <a:ea typeface="Times New Roman" pitchFamily="18" charset="0"/>
                <a:cs typeface="Arial" pitchFamily="34" charset="0"/>
              </a:rPr>
              <a:t>округінің</a:t>
            </a:r>
            <a:r>
              <a:rPr lang="ru-RU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>
                <a:latin typeface="+mj-lt"/>
                <a:ea typeface="Times New Roman" pitchFamily="18" charset="0"/>
                <a:cs typeface="Arial" pitchFamily="34" charset="0"/>
              </a:rPr>
              <a:t>әлеуметтік-экономикалық</a:t>
            </a:r>
            <a:r>
              <a:rPr lang="ru-RU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>
                <a:latin typeface="+mj-lt"/>
                <a:ea typeface="Times New Roman" pitchFamily="18" charset="0"/>
                <a:cs typeface="Arial" pitchFamily="34" charset="0"/>
              </a:rPr>
              <a:t>дамуының</a:t>
            </a:r>
            <a:r>
              <a:rPr lang="ru-RU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>
                <a:latin typeface="+mj-lt"/>
                <a:ea typeface="Times New Roman" pitchFamily="18" charset="0"/>
                <a:cs typeface="Arial" pitchFamily="34" charset="0"/>
              </a:rPr>
              <a:t>негізгі</a:t>
            </a:r>
            <a:r>
              <a:rPr lang="ru-RU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>
                <a:latin typeface="+mj-lt"/>
                <a:ea typeface="Times New Roman" pitchFamily="18" charset="0"/>
                <a:cs typeface="Arial" pitchFamily="34" charset="0"/>
              </a:rPr>
              <a:t>көрсеткіштері</a:t>
            </a:r>
            <a:r>
              <a:rPr lang="ru-RU" dirty="0">
                <a:latin typeface="+mj-lt"/>
                <a:ea typeface="Times New Roman" pitchFamily="18" charset="0"/>
                <a:cs typeface="Arial" pitchFamily="34" charset="0"/>
              </a:rPr>
              <a:t>;- Луганск </a:t>
            </a:r>
            <a:r>
              <a:rPr lang="ru-RU" dirty="0" err="1">
                <a:latin typeface="+mj-lt"/>
                <a:ea typeface="Times New Roman" pitchFamily="18" charset="0"/>
                <a:cs typeface="Arial" pitchFamily="34" charset="0"/>
              </a:rPr>
              <a:t>ауылдық</a:t>
            </a:r>
            <a:r>
              <a:rPr lang="ru-RU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>
                <a:latin typeface="+mj-lt"/>
                <a:ea typeface="Times New Roman" pitchFamily="18" charset="0"/>
                <a:cs typeface="Arial" pitchFamily="34" charset="0"/>
              </a:rPr>
              <a:t>округі</a:t>
            </a:r>
            <a:r>
              <a:rPr lang="ru-RU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>
                <a:latin typeface="+mj-lt"/>
                <a:ea typeface="Times New Roman" pitchFamily="18" charset="0"/>
                <a:cs typeface="Arial" pitchFamily="34" charset="0"/>
              </a:rPr>
              <a:t>бюджетінің</a:t>
            </a:r>
            <a:r>
              <a:rPr lang="ru-RU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>
                <a:latin typeface="+mj-lt"/>
                <a:ea typeface="Times New Roman" pitchFamily="18" charset="0"/>
                <a:cs typeface="Arial" pitchFamily="34" charset="0"/>
              </a:rPr>
              <a:t>түсімдері</a:t>
            </a:r>
            <a:r>
              <a:rPr lang="ru-RU" dirty="0">
                <a:latin typeface="+mj-lt"/>
                <a:ea typeface="Times New Roman" pitchFamily="18" charset="0"/>
                <a:cs typeface="Arial" pitchFamily="34" charset="0"/>
              </a:rPr>
              <a:t> мен </a:t>
            </a:r>
            <a:r>
              <a:rPr lang="ru-RU" dirty="0" err="1">
                <a:latin typeface="+mj-lt"/>
                <a:ea typeface="Times New Roman" pitchFamily="18" charset="0"/>
                <a:cs typeface="Arial" pitchFamily="34" charset="0"/>
              </a:rPr>
              <a:t>шығыстары.Луганск</a:t>
            </a:r>
            <a:r>
              <a:rPr lang="ru-RU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>
                <a:latin typeface="+mj-lt"/>
                <a:ea typeface="Times New Roman" pitchFamily="18" charset="0"/>
                <a:cs typeface="Arial" pitchFamily="34" charset="0"/>
              </a:rPr>
              <a:t>ауылдық</a:t>
            </a:r>
            <a:r>
              <a:rPr lang="ru-RU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>
                <a:latin typeface="+mj-lt"/>
                <a:ea typeface="Times New Roman" pitchFamily="18" charset="0"/>
                <a:cs typeface="Arial" pitchFamily="34" charset="0"/>
              </a:rPr>
              <a:t>округінің</a:t>
            </a:r>
            <a:r>
              <a:rPr lang="ru-RU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smtClean="0">
                <a:latin typeface="+mj-lt"/>
                <a:ea typeface="Times New Roman" pitchFamily="18" charset="0"/>
                <a:cs typeface="Arial" pitchFamily="34" charset="0"/>
              </a:rPr>
              <a:t>2026-2028 </a:t>
            </a:r>
            <a:r>
              <a:rPr lang="ru-RU" dirty="0" err="1">
                <a:latin typeface="+mj-lt"/>
                <a:ea typeface="Times New Roman" pitchFamily="18" charset="0"/>
                <a:cs typeface="Arial" pitchFamily="34" charset="0"/>
              </a:rPr>
              <a:t>жылдарға</a:t>
            </a:r>
            <a:r>
              <a:rPr lang="ru-RU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>
                <a:latin typeface="+mj-lt"/>
                <a:ea typeface="Times New Roman" pitchFamily="18" charset="0"/>
                <a:cs typeface="Arial" pitchFamily="34" charset="0"/>
              </a:rPr>
              <a:t>арналған</a:t>
            </a:r>
            <a:r>
              <a:rPr lang="ru-RU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>
                <a:latin typeface="+mj-lt"/>
                <a:ea typeface="Times New Roman" pitchFamily="18" charset="0"/>
                <a:cs typeface="Arial" pitchFamily="34" charset="0"/>
              </a:rPr>
              <a:t>бюджеті</a:t>
            </a:r>
            <a:r>
              <a:rPr lang="ru-RU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>
                <a:latin typeface="+mj-lt"/>
                <a:ea typeface="Times New Roman" pitchFamily="18" charset="0"/>
                <a:cs typeface="Arial" pitchFamily="34" charset="0"/>
              </a:rPr>
              <a:t>Қазақстан</a:t>
            </a:r>
            <a:r>
              <a:rPr lang="ru-RU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>
                <a:latin typeface="+mj-lt"/>
                <a:ea typeface="Times New Roman" pitchFamily="18" charset="0"/>
                <a:cs typeface="Arial" pitchFamily="34" charset="0"/>
              </a:rPr>
              <a:t>Республикасының</a:t>
            </a:r>
            <a:r>
              <a:rPr lang="ru-RU" dirty="0">
                <a:latin typeface="+mj-lt"/>
                <a:ea typeface="Times New Roman" pitchFamily="18" charset="0"/>
                <a:cs typeface="Arial" pitchFamily="34" charset="0"/>
              </a:rPr>
              <a:t> Бюджет </a:t>
            </a:r>
            <a:r>
              <a:rPr lang="ru-RU" dirty="0" err="1">
                <a:latin typeface="+mj-lt"/>
                <a:ea typeface="Times New Roman" pitchFamily="18" charset="0"/>
                <a:cs typeface="Arial" pitchFamily="34" charset="0"/>
              </a:rPr>
              <a:t>және</a:t>
            </a:r>
            <a:r>
              <a:rPr lang="ru-RU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>
                <a:latin typeface="+mj-lt"/>
                <a:ea typeface="Times New Roman" pitchFamily="18" charset="0"/>
                <a:cs typeface="Arial" pitchFamily="34" charset="0"/>
              </a:rPr>
              <a:t>Салық</a:t>
            </a:r>
            <a:r>
              <a:rPr lang="ru-RU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>
                <a:latin typeface="+mj-lt"/>
                <a:ea typeface="Times New Roman" pitchFamily="18" charset="0"/>
                <a:cs typeface="Arial" pitchFamily="34" charset="0"/>
              </a:rPr>
              <a:t>кодекстеріне</a:t>
            </a:r>
            <a:r>
              <a:rPr lang="ru-RU" dirty="0">
                <a:latin typeface="+mj-lt"/>
                <a:ea typeface="Times New Roman" pitchFamily="18" charset="0"/>
                <a:cs typeface="Arial" pitchFamily="34" charset="0"/>
              </a:rPr>
              <a:t>, </a:t>
            </a:r>
            <a:r>
              <a:rPr lang="ru-RU" dirty="0" err="1" smtClean="0">
                <a:latin typeface="+mj-lt"/>
                <a:ea typeface="Times New Roman" pitchFamily="18" charset="0"/>
                <a:cs typeface="Arial" pitchFamily="34" charset="0"/>
              </a:rPr>
              <a:t>жылдарға</a:t>
            </a:r>
            <a:r>
              <a:rPr lang="ru-RU" dirty="0" smtClean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>
                <a:latin typeface="+mj-lt"/>
                <a:ea typeface="Times New Roman" pitchFamily="18" charset="0"/>
                <a:cs typeface="Arial" pitchFamily="34" charset="0"/>
              </a:rPr>
              <a:t>арналған</a:t>
            </a:r>
            <a:r>
              <a:rPr lang="ru-RU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 smtClean="0">
                <a:latin typeface="+mj-lt"/>
                <a:ea typeface="Times New Roman" pitchFamily="18" charset="0"/>
                <a:cs typeface="Arial" pitchFamily="34" charset="0"/>
              </a:rPr>
              <a:t>бюджеті</a:t>
            </a:r>
            <a:r>
              <a:rPr lang="ru-RU" dirty="0" smtClean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endParaRPr kumimoji="0" lang="ru-RU" sz="2200" b="0" i="0" u="none" strike="noStrike" cap="none" normalizeH="0" baseline="0" dirty="0" smtClean="0">
              <a:ln>
                <a:noFill/>
              </a:ln>
              <a:effectLst/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952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рямоугольник 4"/>
          <p:cNvSpPr>
            <a:spLocks noChangeArrowheads="1"/>
          </p:cNvSpPr>
          <p:nvPr/>
        </p:nvSpPr>
        <p:spPr bwMode="auto">
          <a:xfrm>
            <a:off x="1258888" y="404813"/>
            <a:ext cx="7156450" cy="457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БЮДЖЕТТІК ПРОЦЕСТІҢ СХЕМАСЫ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48" name="Прямоугольник 16"/>
          <p:cNvSpPr>
            <a:spLocks noChangeArrowheads="1"/>
          </p:cNvSpPr>
          <p:nvPr/>
        </p:nvSpPr>
        <p:spPr bwMode="auto">
          <a:xfrm>
            <a:off x="714348" y="3929066"/>
            <a:ext cx="3167062" cy="6001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 бюджетті әзірлеу және аудандық маслихатқа қарастыру</a:t>
            </a:r>
          </a:p>
          <a:p>
            <a:pPr algn="ctr" defTabSz="615950"/>
            <a:r>
              <a:rPr lang="kk-KZ" sz="11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 қарашаға дейін. </a:t>
            </a:r>
            <a:endParaRPr lang="ru-RU" sz="11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49" name="Прямоугольник 16"/>
          <p:cNvSpPr>
            <a:spLocks noChangeArrowheads="1"/>
          </p:cNvSpPr>
          <p:nvPr/>
        </p:nvSpPr>
        <p:spPr bwMode="auto">
          <a:xfrm>
            <a:off x="714348" y="5214950"/>
            <a:ext cx="3167062" cy="6001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 бюджет маслихатын облыстық бюджеттен </a:t>
            </a:r>
            <a:r>
              <a:rPr lang="kk-KZ" sz="11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екі аптадан кешіктірмей</a:t>
            </a:r>
            <a:r>
              <a:rPr lang="kk-KZ" sz="1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үш жылдық мерзімге бекіту.</a:t>
            </a: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0" name="Прямоугольник 16"/>
          <p:cNvSpPr>
            <a:spLocks noChangeArrowheads="1"/>
          </p:cNvSpPr>
          <p:nvPr/>
        </p:nvSpPr>
        <p:spPr bwMode="auto">
          <a:xfrm>
            <a:off x="714348" y="2214554"/>
            <a:ext cx="3095625" cy="120030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Бюджеттік өтініштерді қалыптастыру,</a:t>
            </a:r>
          </a:p>
          <a:p>
            <a:pPr algn="ctr" defTabSz="615950"/>
            <a:r>
              <a:rPr lang="kk-KZ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аудан әкімшіліктерінің бюджеттік бағдарламаларының жобалары,қорытындылар дайындау және оларды аудандық бюдеттік комиссияға беру.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1" name="Rectangle 21"/>
          <p:cNvSpPr>
            <a:spLocks noChangeArrowheads="1"/>
          </p:cNvSpPr>
          <p:nvPr/>
        </p:nvSpPr>
        <p:spPr bwMode="auto">
          <a:xfrm>
            <a:off x="-28688" y="1013247"/>
            <a:ext cx="4799825" cy="953963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kk-KZ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БЮДЕТТІ ҚАЛЫПТАСТЫРУ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ru-RU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(</a:t>
            </a:r>
            <a:r>
              <a:rPr lang="ru-RU" sz="12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уәкілетті</a:t>
            </a:r>
            <a:r>
              <a:rPr lang="ru-RU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орган- экономика </a:t>
            </a:r>
            <a:r>
              <a:rPr lang="ru-RU" sz="12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және</a:t>
            </a:r>
            <a:r>
              <a:rPr lang="ru-RU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</a:t>
            </a:r>
            <a:r>
              <a:rPr lang="ru-RU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жоспарлдау</a:t>
            </a:r>
            <a:r>
              <a:rPr lang="ru-RU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бөлімі</a:t>
            </a:r>
            <a:r>
              <a:rPr lang="ru-RU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)</a:t>
            </a:r>
            <a:endParaRPr lang="ru-RU" sz="12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2" name="Rectangle 22"/>
          <p:cNvSpPr>
            <a:spLocks noChangeArrowheads="1"/>
          </p:cNvSpPr>
          <p:nvPr/>
        </p:nvSpPr>
        <p:spPr bwMode="auto">
          <a:xfrm>
            <a:off x="4859338" y="1052513"/>
            <a:ext cx="3816350" cy="72072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</a:t>
            </a:r>
            <a:r>
              <a:rPr lang="kk-KZ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І  ОРЫНДАУ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уәкілетті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орган- </a:t>
            </a:r>
            <a:r>
              <a:rPr lang="ru-RU" sz="12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қаржы</a:t>
            </a:r>
            <a:r>
              <a:rPr lang="ru-RU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бөлімі</a:t>
            </a:r>
            <a:r>
              <a:rPr lang="ru-RU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)</a:t>
            </a:r>
            <a:endParaRPr lang="ru-RU" sz="12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ru-RU" sz="12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3" name="AutoShape 23"/>
          <p:cNvSpPr>
            <a:spLocks noChangeArrowheads="1"/>
          </p:cNvSpPr>
          <p:nvPr/>
        </p:nvSpPr>
        <p:spPr bwMode="auto">
          <a:xfrm>
            <a:off x="2051050" y="1773238"/>
            <a:ext cx="431800" cy="360362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5" name="AutoShape 27"/>
          <p:cNvSpPr>
            <a:spLocks noChangeArrowheads="1"/>
          </p:cNvSpPr>
          <p:nvPr/>
        </p:nvSpPr>
        <p:spPr bwMode="auto">
          <a:xfrm>
            <a:off x="2071670" y="3500438"/>
            <a:ext cx="431800" cy="357190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6" name="AutoShape 39"/>
          <p:cNvSpPr>
            <a:spLocks noChangeArrowheads="1"/>
          </p:cNvSpPr>
          <p:nvPr/>
        </p:nvSpPr>
        <p:spPr bwMode="auto">
          <a:xfrm>
            <a:off x="2071670" y="4786323"/>
            <a:ext cx="503237" cy="357190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7" name="Прямоугольник 16"/>
          <p:cNvSpPr>
            <a:spLocks noChangeArrowheads="1"/>
          </p:cNvSpPr>
          <p:nvPr/>
        </p:nvSpPr>
        <p:spPr bwMode="auto">
          <a:xfrm>
            <a:off x="5148263" y="2133600"/>
            <a:ext cx="3240087" cy="6001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Төлемдер мен міндеттемелер бойынша шоғырландырлған кірісті және қаржыландыру жоспарын қалыптастыпу және бекіту. </a:t>
            </a: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8" name="AutoShape 41"/>
          <p:cNvSpPr>
            <a:spLocks noChangeArrowheads="1"/>
          </p:cNvSpPr>
          <p:nvPr/>
        </p:nvSpPr>
        <p:spPr bwMode="auto">
          <a:xfrm>
            <a:off x="6569075" y="1773238"/>
            <a:ext cx="431800" cy="360362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9" name="Прямоугольник 16"/>
          <p:cNvSpPr>
            <a:spLocks noChangeArrowheads="1"/>
          </p:cNvSpPr>
          <p:nvPr/>
        </p:nvSpPr>
        <p:spPr bwMode="auto">
          <a:xfrm>
            <a:off x="5214942" y="3143248"/>
            <a:ext cx="3240088" cy="6463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Қаржылық жыл ішінде </a:t>
            </a:r>
            <a:r>
              <a:rPr lang="kk-KZ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 бюджетті іске асыру бойынша шаралар кешенін жүргізу</a:t>
            </a:r>
            <a:r>
              <a:rPr lang="kk-KZ" sz="1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ru-RU" sz="1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0" name="Прямоугольник 16"/>
          <p:cNvSpPr>
            <a:spLocks noChangeArrowheads="1"/>
          </p:cNvSpPr>
          <p:nvPr/>
        </p:nvSpPr>
        <p:spPr bwMode="auto">
          <a:xfrm>
            <a:off x="5219700" y="4221163"/>
            <a:ext cx="3211513" cy="8309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Бюджеттік мониторинг  жүргізу және бюджет қаражаты есебінен басқарудың тиімділігін басқару,</a:t>
            </a:r>
            <a:r>
              <a:rPr lang="kk-KZ" sz="1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айлық </a:t>
            </a:r>
            <a:r>
              <a:rPr lang="kk-KZ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есептерді дайындау.  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1" name="Прямоугольник 16"/>
          <p:cNvSpPr>
            <a:spLocks noChangeArrowheads="1"/>
          </p:cNvSpPr>
          <p:nvPr/>
        </p:nvSpPr>
        <p:spPr bwMode="auto">
          <a:xfrm>
            <a:off x="5219700" y="5516563"/>
            <a:ext cx="3240088" cy="8309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 маслихатқа ағымдағы жылдың </a:t>
            </a:r>
            <a:r>
              <a:rPr lang="kk-KZ" sz="1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1-ші наурызына дейін</a:t>
            </a:r>
            <a:r>
              <a:rPr lang="kk-KZ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аудандық бюджеттің атқарылуы туралы жылдық есеп беруді бекіту.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2" name="AutoShape 46"/>
          <p:cNvSpPr>
            <a:spLocks noChangeArrowheads="1"/>
          </p:cNvSpPr>
          <p:nvPr/>
        </p:nvSpPr>
        <p:spPr bwMode="auto">
          <a:xfrm>
            <a:off x="6588125" y="2781300"/>
            <a:ext cx="431800" cy="360363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3" name="AutoShape 47"/>
          <p:cNvSpPr>
            <a:spLocks noChangeArrowheads="1"/>
          </p:cNvSpPr>
          <p:nvPr/>
        </p:nvSpPr>
        <p:spPr bwMode="auto">
          <a:xfrm>
            <a:off x="6659563" y="5229225"/>
            <a:ext cx="431800" cy="287338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4" name="AutoShape 48"/>
          <p:cNvSpPr>
            <a:spLocks noChangeArrowheads="1"/>
          </p:cNvSpPr>
          <p:nvPr/>
        </p:nvSpPr>
        <p:spPr bwMode="auto">
          <a:xfrm>
            <a:off x="6588125" y="3860800"/>
            <a:ext cx="431800" cy="360363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5" name="AutoShape 49"/>
          <p:cNvSpPr>
            <a:spLocks noChangeArrowheads="1"/>
          </p:cNvSpPr>
          <p:nvPr/>
        </p:nvSpPr>
        <p:spPr bwMode="auto">
          <a:xfrm>
            <a:off x="4140200" y="1268413"/>
            <a:ext cx="719138" cy="288925"/>
          </a:xfrm>
          <a:prstGeom prst="rightArrow">
            <a:avLst>
              <a:gd name="adj1" fmla="val 50000"/>
              <a:gd name="adj2" fmla="val 62225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029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298408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Луганск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ауылдық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округінің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2026-2028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жылдарға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арналған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бюджеті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(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мың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теңге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) </a:t>
            </a:r>
            <a:r>
              <a:rPr lang="ru-RU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Луганск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ауылдық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округінің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бюджеті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–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бұл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нақты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нәтижелерге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қол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жеткізуге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бағытталған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мемлекеттік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саясатты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жүзеге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асыру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және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оларға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ведомстволық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бағыныстағы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мемлекеттік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органдардың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міндеттері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мен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функцияларын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жүзеге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асыруды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қаржылық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қамтамасыз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етуге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арналған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ақша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қоры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0039242"/>
              </p:ext>
            </p:extLst>
          </p:nvPr>
        </p:nvGraphicFramePr>
        <p:xfrm>
          <a:off x="733872" y="1916832"/>
          <a:ext cx="8424936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49206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653210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/>
              <a:t>Луганск ауылдық округі бюджетінің түсімдері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5085873"/>
              </p:ext>
            </p:extLst>
          </p:nvPr>
        </p:nvGraphicFramePr>
        <p:xfrm>
          <a:off x="323528" y="1484784"/>
          <a:ext cx="8229600" cy="50720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32587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7481853"/>
              </p:ext>
            </p:extLst>
          </p:nvPr>
        </p:nvGraphicFramePr>
        <p:xfrm>
          <a:off x="316213" y="1351445"/>
          <a:ext cx="8643997" cy="5209565"/>
        </p:xfrm>
        <a:graphic>
          <a:graphicData uri="http://schemas.openxmlformats.org/drawingml/2006/table">
            <a:tbl>
              <a:tblPr/>
              <a:tblGrid>
                <a:gridCol w="4002582"/>
                <a:gridCol w="1214511"/>
                <a:gridCol w="1139977"/>
                <a:gridCol w="1139077"/>
                <a:gridCol w="1147850"/>
              </a:tblGrid>
              <a:tr h="3770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Атауы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</a:t>
                      </a:r>
                      <a:r>
                        <a:rPr lang="en-US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r>
                        <a:rPr lang="ru-RU" sz="1800" b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b="1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</a:t>
                      </a:r>
                      <a:r>
                        <a:rPr lang="en-US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r>
                        <a:rPr lang="ru-RU" sz="1800" b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b="1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</a:t>
                      </a:r>
                      <a:r>
                        <a:rPr lang="en-US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r>
                        <a:rPr lang="ru-RU" sz="1800" b="1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</a:t>
                      </a:r>
                      <a:r>
                        <a:rPr lang="en-US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r>
                        <a:rPr lang="ru-RU" sz="1800" b="1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926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770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ТҮСІМДЕР-барлығы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120519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178 988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105953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108845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770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i="1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Соның</a:t>
                      </a:r>
                      <a:r>
                        <a:rPr lang="ru-RU" sz="1800" i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i="1" baseline="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ішінде</a:t>
                      </a:r>
                      <a:r>
                        <a:rPr lang="ru-RU" sz="1800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: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770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Салықтық</a:t>
                      </a:r>
                      <a:r>
                        <a:rPr lang="kk-KZ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түсімдері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13497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22385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16956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18243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5053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Салы</a:t>
                      </a:r>
                      <a:r>
                        <a:rPr lang="kk-KZ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қ емес түсімдер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5053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kk-KZ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Негізгі</a:t>
                      </a:r>
                      <a:r>
                        <a:rPr lang="kk-KZ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капиталды сатудан түсетін түсімдер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5053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kk-KZ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Ағымдағы нысаналы трансферттердің түсімі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32368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72909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5053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kk-KZ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Субвенциялар түсімі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74294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83694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88997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90602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5053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Трансферттер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5783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kumimoji="0" lang="ru-RU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Бюджет </a:t>
                      </a:r>
                      <a:r>
                        <a:rPr kumimoji="0" lang="ru-RU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қаражатының</a:t>
                      </a:r>
                      <a:r>
                        <a:rPr kumimoji="0" lang="ru-RU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бос </a:t>
                      </a:r>
                      <a:r>
                        <a:rPr kumimoji="0" lang="ru-RU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қалдықтары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378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1084,9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79511" y="424227"/>
            <a:ext cx="8352929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790825" algn="l"/>
              </a:tabLst>
            </a:pPr>
            <a:r>
              <a:rPr lang="kk-KZ" sz="2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kk-KZ" sz="2200" b="1" dirty="0">
                <a:latin typeface="Arial" pitchFamily="34" charset="0"/>
                <a:cs typeface="Arial" pitchFamily="34" charset="0"/>
              </a:rPr>
              <a:t>Луганск ауылдық округі бюджетінің </a:t>
            </a:r>
            <a:r>
              <a:rPr lang="kk-KZ" sz="2200" b="1" dirty="0" smtClean="0">
                <a:latin typeface="Arial" pitchFamily="34" charset="0"/>
                <a:cs typeface="Arial" pitchFamily="34" charset="0"/>
              </a:rPr>
              <a:t>құрылымы 202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6</a:t>
            </a:r>
            <a:r>
              <a:rPr lang="kk-KZ" sz="2200" b="1" dirty="0" smtClean="0">
                <a:latin typeface="Arial" pitchFamily="34" charset="0"/>
                <a:cs typeface="Arial" pitchFamily="34" charset="0"/>
              </a:rPr>
              <a:t>-202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8</a:t>
            </a:r>
            <a:r>
              <a:rPr lang="kk-KZ" sz="2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kk-KZ" sz="2200" b="1" dirty="0">
                <a:latin typeface="Arial" pitchFamily="34" charset="0"/>
                <a:cs typeface="Arial" pitchFamily="34" charset="0"/>
              </a:rPr>
              <a:t>жылдарға арналған)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3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6328916"/>
              </p:ext>
            </p:extLst>
          </p:nvPr>
        </p:nvGraphicFramePr>
        <p:xfrm>
          <a:off x="323528" y="1124744"/>
          <a:ext cx="8535321" cy="3493910"/>
        </p:xfrm>
        <a:graphic>
          <a:graphicData uri="http://schemas.openxmlformats.org/drawingml/2006/table">
            <a:tbl>
              <a:tblPr/>
              <a:tblGrid>
                <a:gridCol w="3962765"/>
                <a:gridCol w="1221811"/>
                <a:gridCol w="1269267"/>
                <a:gridCol w="1137467"/>
                <a:gridCol w="944011"/>
              </a:tblGrid>
              <a:tr h="363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Атауы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</a:t>
                      </a:r>
                      <a:r>
                        <a:rPr lang="en-US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r>
                        <a:rPr lang="ru-RU" sz="1400" b="1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</a:t>
                      </a:r>
                      <a:r>
                        <a:rPr lang="en-US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r>
                        <a:rPr lang="ru-RU" sz="1400" b="1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</a:t>
                      </a:r>
                      <a:r>
                        <a:rPr lang="en-US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r>
                        <a:rPr lang="ru-RU" sz="1400" b="1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</a:t>
                      </a:r>
                      <a:r>
                        <a:rPr lang="en-US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r>
                        <a:rPr lang="ru-RU" sz="1400" b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2834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2834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ШЫҒЫНДАР 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- </a:t>
                      </a:r>
                      <a:r>
                        <a:rPr lang="ru-RU" sz="1400" b="1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барлығы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120159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aseline="0" dirty="0" smtClean="0">
                          <a:latin typeface="Times New Roman" panose="02020603050405020304" pitchFamily="18" charset="0"/>
                        </a:rPr>
                        <a:t>180072</a:t>
                      </a:r>
                      <a:endParaRPr lang="ru-RU" baseline="0" dirty="0">
                        <a:latin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>
                          <a:latin typeface="Times New Roman" panose="02020603050405020304" pitchFamily="18" charset="0"/>
                        </a:rPr>
                        <a:t>105953</a:t>
                      </a:r>
                      <a:endParaRPr lang="ru-RU" baseline="0" dirty="0">
                        <a:latin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>
                          <a:latin typeface="Times New Roman" panose="02020603050405020304" pitchFamily="18" charset="0"/>
                        </a:rPr>
                        <a:t>108845</a:t>
                      </a:r>
                      <a:endParaRPr lang="ru-RU" baseline="0" dirty="0">
                        <a:latin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2834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i="1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Соның</a:t>
                      </a:r>
                      <a:r>
                        <a:rPr lang="ru-RU" sz="1400" i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i="1" baseline="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ішінде</a:t>
                      </a:r>
                      <a:r>
                        <a:rPr lang="ru-RU" sz="1400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: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aseline="0" dirty="0">
                        <a:latin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aseline="0" dirty="0">
                        <a:latin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aseline="0">
                        <a:latin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2834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Жалпы</a:t>
                      </a:r>
                      <a:r>
                        <a:rPr lang="kk-KZ" sz="14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сипаттағы мемлекеттік қызметтер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67256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aseline="0" dirty="0" smtClean="0">
                          <a:latin typeface="Times New Roman" panose="02020603050405020304" pitchFamily="18" charset="0"/>
                        </a:rPr>
                        <a:t>46729</a:t>
                      </a:r>
                      <a:endParaRPr lang="ru-RU" baseline="0" dirty="0">
                        <a:latin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>
                          <a:latin typeface="Times New Roman" panose="02020603050405020304" pitchFamily="18" charset="0"/>
                        </a:rPr>
                        <a:t>42911</a:t>
                      </a:r>
                      <a:endParaRPr lang="ru-RU" baseline="0" dirty="0">
                        <a:latin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>
                          <a:latin typeface="Times New Roman" panose="02020603050405020304" pitchFamily="18" charset="0"/>
                        </a:rPr>
                        <a:t>43552</a:t>
                      </a:r>
                      <a:endParaRPr lang="ru-RU" baseline="0" dirty="0">
                        <a:latin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2834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Әлеуметтік</a:t>
                      </a:r>
                      <a:r>
                        <a:rPr lang="kk-KZ" sz="14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қорғау және қамтамасыз ету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aseline="0" dirty="0">
                        <a:latin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aseline="0" dirty="0">
                        <a:latin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aseline="0" dirty="0">
                        <a:latin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4228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Тұрғын-үй-коммуналдық</a:t>
                      </a:r>
                      <a:r>
                        <a:rPr lang="kk-KZ" sz="14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шаруашылық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19112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aseline="0" dirty="0" smtClean="0">
                          <a:latin typeface="Times New Roman" panose="02020603050405020304" pitchFamily="18" charset="0"/>
                        </a:rPr>
                        <a:t>28612</a:t>
                      </a:r>
                      <a:endParaRPr lang="ru-RU" baseline="0" dirty="0">
                        <a:latin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>
                          <a:latin typeface="Times New Roman" panose="02020603050405020304" pitchFamily="18" charset="0"/>
                        </a:rPr>
                        <a:t>25648</a:t>
                      </a:r>
                      <a:endParaRPr lang="ru-RU" baseline="0" dirty="0">
                        <a:latin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>
                          <a:latin typeface="Times New Roman" panose="02020603050405020304" pitchFamily="18" charset="0"/>
                        </a:rPr>
                        <a:t>26930</a:t>
                      </a:r>
                      <a:endParaRPr lang="ru-RU" baseline="0" dirty="0">
                        <a:latin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2834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Мәдениет,спорт,ақпараттық кеңістік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30077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>
                          <a:latin typeface="Times New Roman" panose="02020603050405020304" pitchFamily="18" charset="0"/>
                        </a:rPr>
                        <a:t>32813</a:t>
                      </a:r>
                      <a:endParaRPr lang="ru-RU" baseline="0" dirty="0">
                        <a:latin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>
                          <a:latin typeface="Times New Roman" panose="02020603050405020304" pitchFamily="18" charset="0"/>
                        </a:rPr>
                        <a:t>33682</a:t>
                      </a:r>
                      <a:endParaRPr lang="ru-RU" baseline="0" dirty="0">
                        <a:latin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aseline="0" dirty="0" smtClean="0">
                          <a:latin typeface="Times New Roman" panose="02020603050405020304" pitchFamily="18" charset="0"/>
                        </a:rPr>
                        <a:t>3</a:t>
                      </a:r>
                      <a:r>
                        <a:rPr lang="en-US" baseline="0" dirty="0" smtClean="0">
                          <a:latin typeface="Times New Roman" panose="02020603050405020304" pitchFamily="18" charset="0"/>
                        </a:rPr>
                        <a:t>4465</a:t>
                      </a:r>
                      <a:endParaRPr lang="ru-RU" baseline="0" dirty="0">
                        <a:latin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2003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Көлік</a:t>
                      </a:r>
                      <a:r>
                        <a:rPr lang="kk-KZ" sz="14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және байланыс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4092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aseline="0" dirty="0" smtClean="0">
                          <a:latin typeface="Times New Roman" panose="02020603050405020304" pitchFamily="18" charset="0"/>
                        </a:rPr>
                        <a:t>3771</a:t>
                      </a:r>
                      <a:endParaRPr lang="ru-RU" baseline="0" dirty="0">
                        <a:latin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>
                          <a:latin typeface="Times New Roman" panose="02020603050405020304" pitchFamily="18" charset="0"/>
                        </a:rPr>
                        <a:t>3712</a:t>
                      </a:r>
                      <a:endParaRPr lang="ru-RU" baseline="0" dirty="0">
                        <a:latin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>
                          <a:latin typeface="Times New Roman" panose="02020603050405020304" pitchFamily="18" charset="0"/>
                        </a:rPr>
                        <a:t>3898</a:t>
                      </a:r>
                      <a:endParaRPr lang="ru-RU" baseline="0" dirty="0">
                        <a:latin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0174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790825" algn="l"/>
                        </a:tabLst>
                        <a:defRPr/>
                      </a:pPr>
                      <a:r>
                        <a:rPr lang="ru-RU" sz="14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Трансферттер</a:t>
                      </a:r>
                      <a:endParaRPr lang="ru-RU" sz="14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72909</a:t>
                      </a:r>
                      <a:endParaRPr lang="ru-RU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Төменгі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тұрған</a:t>
                      </a:r>
                      <a:r>
                        <a:rPr lang="ru-RU" sz="14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aseline="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бюджеттен</a:t>
                      </a:r>
                      <a:r>
                        <a:rPr lang="ru-RU" sz="14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aseline="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нысаналы</a:t>
                      </a:r>
                      <a:r>
                        <a:rPr lang="ru-RU" sz="14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aseline="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трансферттер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2003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Пайдаланылмаған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трансферттерді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қайтару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378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1084,9</a:t>
                      </a:r>
                      <a:endParaRPr lang="ru-RU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893986" y="327139"/>
            <a:ext cx="700178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790825" algn="l"/>
              </a:tabLst>
            </a:pPr>
            <a:r>
              <a:rPr lang="ru-RU" sz="22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Луганск </a:t>
            </a:r>
            <a:r>
              <a:rPr lang="ru-RU" sz="22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ауылдық</a:t>
            </a:r>
            <a:r>
              <a:rPr lang="ru-RU" sz="22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округі</a:t>
            </a:r>
            <a:r>
              <a:rPr lang="ru-RU" sz="22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бюджетінің</a:t>
            </a:r>
            <a:r>
              <a:rPr lang="ru-RU" sz="22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шығыстары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1251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276640"/>
          </a:xfrm>
        </p:spPr>
        <p:txBody>
          <a:bodyPr>
            <a:noAutofit/>
          </a:bodyPr>
          <a:lstStyle/>
          <a:p>
            <a:pPr algn="ctr"/>
            <a:r>
              <a:rPr lang="ru-RU" sz="3200" dirty="0"/>
              <a:t>Луганск </a:t>
            </a:r>
            <a:r>
              <a:rPr lang="ru-RU" sz="3200" dirty="0" err="1"/>
              <a:t>ауылдық</a:t>
            </a:r>
            <a:r>
              <a:rPr lang="ru-RU" sz="3200" dirty="0"/>
              <a:t> </a:t>
            </a:r>
            <a:r>
              <a:rPr lang="ru-RU" sz="3200" dirty="0" err="1"/>
              <a:t>округінің</a:t>
            </a:r>
            <a:r>
              <a:rPr lang="ru-RU" sz="3200" dirty="0"/>
              <a:t> бюджет </a:t>
            </a:r>
            <a:r>
              <a:rPr lang="ru-RU" sz="3200" dirty="0" err="1"/>
              <a:t>саласы</a:t>
            </a:r>
            <a:r>
              <a:rPr lang="ru-RU" sz="3200" dirty="0"/>
              <a:t> </a:t>
            </a:r>
            <a:r>
              <a:rPr lang="ru-RU" sz="3200" dirty="0" err="1"/>
              <a:t>бойынша</a:t>
            </a:r>
            <a:r>
              <a:rPr lang="ru-RU" sz="3200" dirty="0"/>
              <a:t> </a:t>
            </a:r>
            <a:r>
              <a:rPr lang="ru-RU" sz="3200" dirty="0" err="1"/>
              <a:t>үлес</a:t>
            </a:r>
            <a:r>
              <a:rPr lang="ru-RU" sz="3200" dirty="0"/>
              <a:t> </a:t>
            </a:r>
            <a:r>
              <a:rPr lang="ru-RU" sz="3200" dirty="0" err="1" smtClean="0"/>
              <a:t>салмағы</a:t>
            </a:r>
            <a:endParaRPr lang="ru-RU" sz="32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4712927"/>
              </p:ext>
            </p:extLst>
          </p:nvPr>
        </p:nvGraphicFramePr>
        <p:xfrm>
          <a:off x="755576" y="1196752"/>
          <a:ext cx="7488832" cy="52565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02813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7219256"/>
              </p:ext>
            </p:extLst>
          </p:nvPr>
        </p:nvGraphicFramePr>
        <p:xfrm>
          <a:off x="323529" y="2492896"/>
          <a:ext cx="8606191" cy="2088232"/>
        </p:xfrm>
        <a:graphic>
          <a:graphicData uri="http://schemas.openxmlformats.org/drawingml/2006/table">
            <a:tbl>
              <a:tblPr/>
              <a:tblGrid>
                <a:gridCol w="1952466"/>
                <a:gridCol w="1575925"/>
                <a:gridCol w="1746537"/>
                <a:gridCol w="1661231"/>
                <a:gridCol w="1670032"/>
              </a:tblGrid>
              <a:tr h="4754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Атауы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</a:t>
                      </a:r>
                      <a:r>
                        <a:rPr lang="en-US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r>
                        <a:rPr lang="en-US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26</a:t>
                      </a:r>
                      <a:r>
                        <a:rPr lang="ru-RU" sz="1400" b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</a:t>
                      </a:r>
                      <a:r>
                        <a:rPr lang="en-US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r>
                        <a:rPr lang="ru-RU" sz="1400" b="1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</a:t>
                      </a:r>
                      <a:r>
                        <a:rPr lang="en-US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067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20601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Мәдени</a:t>
                      </a:r>
                      <a:r>
                        <a:rPr lang="kk-KZ" sz="14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саласындағы іс-шаралар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30077</a:t>
                      </a:r>
                      <a:endParaRPr lang="kk-KZ" sz="14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32813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33682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34465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0" y="184666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kk-KZ" sz="2400" b="1" dirty="0">
                <a:solidFill>
                  <a:schemeClr val="accent3">
                    <a:lumMod val="75000"/>
                  </a:schemeClr>
                </a:solidFill>
              </a:rPr>
              <a:t>Мәдениет саласындағы іс-шараларды іске асыруға арналған шығыстар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Рисунок 9" descr="культур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28" y="928670"/>
            <a:ext cx="2143140" cy="1143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319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1472" y="521697"/>
            <a:ext cx="7888960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400" b="1" dirty="0" smtClean="0"/>
              <a:t>Луганск </a:t>
            </a:r>
            <a:r>
              <a:rPr lang="ru-RU" sz="2400" b="1" dirty="0" err="1"/>
              <a:t>ауылындағы</a:t>
            </a:r>
            <a:r>
              <a:rPr lang="ru-RU" sz="2400" b="1" dirty="0"/>
              <a:t> автомобиль </a:t>
            </a:r>
            <a:r>
              <a:rPr lang="ru-RU" sz="2400" b="1" dirty="0" err="1"/>
              <a:t>жолдарын</a:t>
            </a:r>
            <a:r>
              <a:rPr lang="ru-RU" sz="2400" b="1" dirty="0"/>
              <a:t> </a:t>
            </a:r>
            <a:r>
              <a:rPr lang="ru-RU" sz="2400" b="1" dirty="0" err="1"/>
              <a:t>орташа</a:t>
            </a:r>
            <a:r>
              <a:rPr lang="ru-RU" sz="2400" b="1" dirty="0"/>
              <a:t> </a:t>
            </a:r>
            <a:r>
              <a:rPr lang="ru-RU" sz="2400" b="1" dirty="0" err="1"/>
              <a:t>жөндеуге</a:t>
            </a:r>
            <a:r>
              <a:rPr lang="ru-RU" sz="2400" b="1" dirty="0"/>
              <a:t>, </a:t>
            </a:r>
            <a:r>
              <a:rPr lang="ru-RU" sz="2400" b="1" dirty="0" err="1"/>
              <a:t>жолдарды</a:t>
            </a:r>
            <a:r>
              <a:rPr lang="ru-RU" sz="2400" b="1" dirty="0"/>
              <a:t> </a:t>
            </a:r>
            <a:r>
              <a:rPr lang="ru-RU" sz="2400" b="1" dirty="0" err="1" smtClean="0"/>
              <a:t>ұстауға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шығыстар</a:t>
            </a:r>
            <a:r>
              <a:rPr lang="ru-RU" sz="2400" b="1" dirty="0" smtClean="0"/>
              <a:t>(</a:t>
            </a:r>
            <a:r>
              <a:rPr lang="ru-RU" sz="2400" b="1" dirty="0" err="1" smtClean="0"/>
              <a:t>мың</a:t>
            </a:r>
            <a:r>
              <a:rPr lang="ru-RU" sz="2400" b="1" dirty="0" smtClean="0"/>
              <a:t> </a:t>
            </a:r>
            <a:r>
              <a:rPr lang="ru-RU" sz="2400" b="1" dirty="0" err="1"/>
              <a:t>теңге</a:t>
            </a:r>
            <a:r>
              <a:rPr lang="ru-RU" sz="2400" b="1" dirty="0"/>
              <a:t>)</a:t>
            </a: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729882543"/>
              </p:ext>
            </p:extLst>
          </p:nvPr>
        </p:nvGraphicFramePr>
        <p:xfrm>
          <a:off x="3131840" y="2060848"/>
          <a:ext cx="5328592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27" name="Picture 3" descr="C:\Users\dell\Desktop\ГРАЖДАНСКИЙ БЮДЖЕТ\8Снегоочистка дорог6_X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87" y="4149080"/>
            <a:ext cx="2245109" cy="1531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D:\Дорога МИРА\20180703_11494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0" y="2000240"/>
            <a:ext cx="2143140" cy="18595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93586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521545"/>
            <a:ext cx="914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790825" algn="l"/>
              </a:tabLst>
            </a:pPr>
            <a:r>
              <a:rPr lang="ru-RU" sz="2000" b="1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Тұрғын</a:t>
            </a:r>
            <a:r>
              <a:rPr lang="ru-RU" sz="20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үй-коммуналдық</a:t>
            </a:r>
            <a:r>
              <a:rPr lang="ru-RU" sz="20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шаруашылық</a:t>
            </a:r>
            <a:r>
              <a:rPr lang="ru-RU" sz="20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ru-RU" sz="2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283060" y="952433"/>
            <a:ext cx="6274816" cy="906907"/>
          </a:xfrm>
          <a:prstGeom prst="flowChartAlternateProcess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ru-RU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тұрғын</a:t>
            </a:r>
            <a:r>
              <a:rPr lang="ru-RU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үй-коммуналдық</a:t>
            </a:r>
            <a:endParaRPr lang="ru-RU" i="1" dirty="0" smtClean="0">
              <a:effectLst>
                <a:outerShdw blurRad="38100" dist="38100" dir="2700000" algn="tl">
                  <a:srgbClr val="0000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шаруашылық</a:t>
            </a:r>
            <a:r>
              <a:rPr lang="ru-RU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28 612,0 </a:t>
            </a:r>
            <a:r>
              <a:rPr lang="ru-RU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мың</a:t>
            </a:r>
            <a:r>
              <a:rPr lang="ru-RU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r>
              <a:rPr lang="ru-RU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бағытталды</a:t>
            </a:r>
            <a:endParaRPr lang="ru-RU" i="1" dirty="0">
              <a:effectLst>
                <a:outerShdw blurRad="38100" dist="38100" dir="2700000" algn="tl">
                  <a:srgbClr val="0000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1\Desktop\ЖКХ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1405886"/>
            <a:ext cx="1512168" cy="1087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467544" y="1859340"/>
            <a:ext cx="639045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/>
              <a:t> </a:t>
            </a:r>
            <a:endParaRPr lang="ru-RU" b="1" i="1" dirty="0" smtClean="0"/>
          </a:p>
          <a:p>
            <a:endParaRPr lang="ru-RU" b="1" i="1" dirty="0"/>
          </a:p>
          <a:p>
            <a:r>
              <a:rPr lang="ru-RU" b="1" i="1" dirty="0" err="1" smtClean="0"/>
              <a:t>Елді</a:t>
            </a:r>
            <a:r>
              <a:rPr lang="ru-RU" b="1" i="1" dirty="0" smtClean="0"/>
              <a:t> </a:t>
            </a:r>
            <a:r>
              <a:rPr lang="ru-RU" b="1" i="1" dirty="0" err="1"/>
              <a:t>мекендердегі</a:t>
            </a:r>
            <a:r>
              <a:rPr lang="ru-RU" b="1" i="1" dirty="0"/>
              <a:t>  </a:t>
            </a:r>
            <a:r>
              <a:rPr lang="ru-RU" b="1" i="1" dirty="0" err="1"/>
              <a:t>көшелерді</a:t>
            </a:r>
            <a:r>
              <a:rPr lang="ru-RU" b="1" i="1" dirty="0"/>
              <a:t>  </a:t>
            </a:r>
            <a:r>
              <a:rPr lang="ru-RU" b="1" i="1" dirty="0" err="1"/>
              <a:t>жарықтандыру</a:t>
            </a:r>
            <a:r>
              <a:rPr lang="ru-RU" b="1" i="1" dirty="0"/>
              <a:t>  </a:t>
            </a:r>
            <a:r>
              <a:rPr lang="ru-RU" b="1" i="1" dirty="0" smtClean="0"/>
              <a:t>      </a:t>
            </a:r>
          </a:p>
          <a:p>
            <a:r>
              <a:rPr lang="kk-KZ" b="1" i="1" dirty="0" smtClean="0"/>
              <a:t>14878,0  </a:t>
            </a:r>
            <a:r>
              <a:rPr lang="ru-RU" b="1" i="1" dirty="0" err="1" smtClean="0"/>
              <a:t>мың</a:t>
            </a:r>
            <a:r>
              <a:rPr lang="ru-RU" b="1" i="1" dirty="0" smtClean="0"/>
              <a:t>  </a:t>
            </a:r>
            <a:r>
              <a:rPr lang="ru-RU" b="1" i="1" dirty="0" err="1" smtClean="0"/>
              <a:t>теңге</a:t>
            </a:r>
            <a:endParaRPr lang="ru-RU" b="1" i="1" dirty="0" smtClean="0"/>
          </a:p>
          <a:p>
            <a:r>
              <a:rPr lang="kk-KZ" b="1" i="1" dirty="0" smtClean="0"/>
              <a:t>   </a:t>
            </a:r>
            <a:r>
              <a:rPr lang="kk-KZ" b="1" i="1" dirty="0"/>
              <a:t>Елді мекендерді абаттандыру және көгалданды  </a:t>
            </a:r>
            <a:r>
              <a:rPr lang="kk-KZ" b="1" i="1" dirty="0" smtClean="0"/>
              <a:t>4180,0 </a:t>
            </a:r>
            <a:r>
              <a:rPr lang="kk-KZ" b="1" i="1" dirty="0"/>
              <a:t>мың теңге</a:t>
            </a:r>
            <a:endParaRPr lang="ru-RU" dirty="0"/>
          </a:p>
          <a:p>
            <a:r>
              <a:rPr lang="kk-KZ" dirty="0"/>
              <a:t>  </a:t>
            </a:r>
            <a:r>
              <a:rPr lang="kk-KZ" b="1" i="1" dirty="0"/>
              <a:t>Елді мекендердің санитариясын ұамтамасыз ету  1470 мың теңге</a:t>
            </a:r>
            <a:endParaRPr lang="ru-RU" dirty="0"/>
          </a:p>
          <a:p>
            <a:r>
              <a:rPr lang="kk-KZ" b="1" i="1" dirty="0"/>
              <a:t>     Елді мекендерді сумен жабдықтауды ұйымдастыру </a:t>
            </a:r>
            <a:r>
              <a:rPr lang="kk-KZ" b="1" i="1" dirty="0" smtClean="0"/>
              <a:t>                                                                          </a:t>
            </a:r>
            <a:r>
              <a:rPr lang="kk-KZ" b="1" i="1" dirty="0"/>
              <a:t>8084,0 мың теңге</a:t>
            </a:r>
            <a:endParaRPr lang="ru-RU" dirty="0"/>
          </a:p>
          <a:p>
            <a:r>
              <a:rPr lang="kk-KZ" dirty="0"/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3634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857224" y="2852936"/>
            <a:ext cx="7243168" cy="1147568"/>
          </a:xfrm>
          <a:prstGeom prst="roundRect">
            <a:avLst/>
          </a:prstGeom>
          <a:solidFill>
            <a:schemeClr val="bg2"/>
          </a:solidFill>
          <a:ln>
            <a:solidFill>
              <a:schemeClr val="accent1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err="1" smtClean="0">
                <a:solidFill>
                  <a:schemeClr val="bg2">
                    <a:lumMod val="25000"/>
                  </a:schemeClr>
                </a:solidFill>
              </a:rPr>
              <a:t>Назарларыңызға</a:t>
            </a:r>
            <a:r>
              <a:rPr lang="ru-RU" sz="40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4000" dirty="0" err="1" smtClean="0">
                <a:solidFill>
                  <a:schemeClr val="bg2">
                    <a:lumMod val="25000"/>
                  </a:schemeClr>
                </a:solidFill>
              </a:rPr>
              <a:t>рахмет</a:t>
            </a:r>
            <a:r>
              <a:rPr lang="ru-RU" sz="4000" dirty="0" smtClean="0">
                <a:solidFill>
                  <a:schemeClr val="bg2">
                    <a:lumMod val="25000"/>
                  </a:schemeClr>
                </a:solidFill>
              </a:rPr>
              <a:t>!</a:t>
            </a:r>
            <a:endParaRPr lang="ru-RU" sz="40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53381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13105</TotalTime>
  <Words>542</Words>
  <Application>Microsoft Office PowerPoint</Application>
  <PresentationFormat>Экран (4:3)</PresentationFormat>
  <Paragraphs>158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Поток</vt:lpstr>
      <vt:lpstr>    ПАВЛОДАР АУДАНЫ ЛУГАНСК АУЫЛДЫҚ ОКРУГІНІҢ 2026-2028 ЖЫЛДАРҒА АРНАЛҒАН АЗАМАТТЫҚ БЮДЖЕТІ </vt:lpstr>
      <vt:lpstr>Презентация PowerPoint</vt:lpstr>
      <vt:lpstr>Презентация PowerPoint</vt:lpstr>
      <vt:lpstr>Луганск ауылдық округінің 2026-2028 жылдарға арналған бюджеті (мың теңге)  Луганск ауылдық округінің бюджеті – бұл нақты нәтижелерге қол жеткізуге бағытталған мемлекеттік саясатты жүзеге асыру және оларға ведомстволық бағыныстағы мемлекеттік органдардың міндеттері мен функцияларын жүзеге асыруды қаржылық қамтамасыз етуге арналған ақша қоры.</vt:lpstr>
      <vt:lpstr>Луганск ауылдық округі бюджетінің түсімдері</vt:lpstr>
      <vt:lpstr>Презентация PowerPoint</vt:lpstr>
      <vt:lpstr>Презентация PowerPoint</vt:lpstr>
      <vt:lpstr>Луганск ауылдық округінің бюджет саласы бойынша үлес салмағы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Руслан</dc:creator>
  <cp:lastModifiedBy>Пользователь Windows</cp:lastModifiedBy>
  <cp:revision>279</cp:revision>
  <cp:lastPrinted>2018-01-19T10:47:01Z</cp:lastPrinted>
  <dcterms:created xsi:type="dcterms:W3CDTF">2016-01-18T05:29:55Z</dcterms:created>
  <dcterms:modified xsi:type="dcterms:W3CDTF">2026-10-17T18:01:25Z</dcterms:modified>
</cp:coreProperties>
</file>