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  <p:sldMasterId id="2147483723" r:id="rId2"/>
  </p:sldMasterIdLst>
  <p:notesMasterIdLst>
    <p:notesMasterId r:id="rId19"/>
  </p:notesMasterIdLst>
  <p:sldIdLst>
    <p:sldId id="268" r:id="rId3"/>
    <p:sldId id="278" r:id="rId4"/>
    <p:sldId id="276" r:id="rId5"/>
    <p:sldId id="293" r:id="rId6"/>
    <p:sldId id="282" r:id="rId7"/>
    <p:sldId id="280" r:id="rId8"/>
    <p:sldId id="258" r:id="rId9"/>
    <p:sldId id="290" r:id="rId10"/>
    <p:sldId id="265" r:id="rId11"/>
    <p:sldId id="288" r:id="rId12"/>
    <p:sldId id="283" r:id="rId13"/>
    <p:sldId id="296" r:id="rId14"/>
    <p:sldId id="285" r:id="rId15"/>
    <p:sldId id="292" r:id="rId16"/>
    <p:sldId id="272" r:id="rId17"/>
    <p:sldId id="289" r:id="rId18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5116391-B1FE-4EAC-80F8-E355EE61CBBE}">
          <p14:sldIdLst>
            <p14:sldId id="268"/>
            <p14:sldId id="278"/>
            <p14:sldId id="276"/>
            <p14:sldId id="293"/>
            <p14:sldId id="282"/>
            <p14:sldId id="280"/>
            <p14:sldId id="258"/>
            <p14:sldId id="290"/>
            <p14:sldId id="265"/>
            <p14:sldId id="288"/>
            <p14:sldId id="283"/>
            <p14:sldId id="296"/>
            <p14:sldId id="285"/>
            <p14:sldId id="292"/>
          </p14:sldIdLst>
        </p14:section>
        <p14:section name="Раздел без заголовка" id="{E06CFA4B-1EEA-4402-AF64-FB69F23411FF}">
          <p14:sldIdLst>
            <p14:sldId id="272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321" initials="U" lastIdx="3" clrIdx="0">
    <p:extLst>
      <p:ext uri="{19B8F6BF-5375-455C-9EA6-DF929625EA0E}">
        <p15:presenceInfo xmlns:p15="http://schemas.microsoft.com/office/powerpoint/2012/main" userId="User32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2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44;&#1080;&#1072;&#1075;&#1088;&#1072;&#1084;&#1084;&#1072;%20&#1074;%20Microsoft%20PowerPoint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26788899327317883"/>
          <c:y val="0.16434693263957328"/>
          <c:w val="0.66341625621844491"/>
          <c:h val="0.83565304168081478"/>
        </c:manualLayout>
      </c:layout>
      <c:doughnutChart>
        <c:varyColors val="1"/>
        <c:ser>
          <c:idx val="1"/>
          <c:order val="0"/>
          <c:tx>
            <c:strRef>
              <c:f>структура!$C$1</c:f>
              <c:strCache>
                <c:ptCount val="1"/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3,6%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BB6-48E8-8C84-3E44C6A204D3}"/>
                </c:ext>
              </c:extLst>
            </c:dLbl>
            <c:dLbl>
              <c:idx val="1"/>
              <c:layout>
                <c:manualLayout>
                  <c:x val="-2.6128784044571179E-2"/>
                  <c:y val="4.9681490788973373E-3"/>
                </c:manualLayout>
              </c:layout>
              <c:tx>
                <c:rich>
                  <a:bodyPr/>
                  <a:lstStyle/>
                  <a:p>
                    <a:r>
                      <a:rPr lang="en-US" sz="16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26,6%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BB6-48E8-8C84-3E44C6A204D3}"/>
                </c:ext>
              </c:extLst>
            </c:dLbl>
            <c:dLbl>
              <c:idx val="2"/>
              <c:layout>
                <c:manualLayout>
                  <c:x val="1.6330490027856987E-2"/>
                  <c:y val="-3.7261118091730029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18,1%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BB6-48E8-8C84-3E44C6A204D3}"/>
                </c:ext>
              </c:extLst>
            </c:dLbl>
            <c:dLbl>
              <c:idx val="3"/>
              <c:layout>
                <c:manualLayout>
                  <c:x val="3.7560127064071074E-2"/>
                  <c:y val="-4.9681490788973373E-3"/>
                </c:manualLayout>
              </c:layout>
              <c:tx>
                <c:rich>
                  <a:bodyPr/>
                  <a:lstStyle/>
                  <a:p>
                    <a:r>
                      <a:rPr lang="en-US" sz="16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10,9 %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BB6-48E8-8C84-3E44C6A204D3}"/>
                </c:ext>
              </c:extLst>
            </c:dLbl>
            <c:dLbl>
              <c:idx val="4"/>
              <c:layout>
                <c:manualLayout>
                  <c:x val="1.1431343019499891E-2"/>
                  <c:y val="2.235667085503797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5,6%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BB6-48E8-8C84-3E44C6A204D3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6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5,3%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BB6-48E8-8C84-3E44C6A204D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структура!$A$2:$A$8</c:f>
              <c:strCache>
                <c:ptCount val="7"/>
                <c:pt idx="0">
                  <c:v>Государственные услуги общего характера</c:v>
                </c:pt>
                <c:pt idx="1">
                  <c:v>Оборона</c:v>
                </c:pt>
                <c:pt idx="3">
                  <c:v>Социальная помощь и социальное обеспечение</c:v>
                </c:pt>
                <c:pt idx="4">
                  <c:v>Жилищно-коммунальное хозяйство</c:v>
                </c:pt>
                <c:pt idx="5">
                  <c:v>Культура, спорт, туризм и информационное пространство</c:v>
                </c:pt>
                <c:pt idx="6">
                  <c:v>Сельское, водное, лесное, рыбное хозяйство, особо охраняемые природные территории, охрана окружающей среды и животного мира, земельные отношения</c:v>
                </c:pt>
              </c:strCache>
            </c:strRef>
          </c:cat>
          <c:val>
            <c:numRef>
              <c:f>структура!$C$2:$C$8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D-8BB6-48E8-8C84-3E44C6A20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9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3056280369629231"/>
          <c:y val="9.448354944688685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4066794085903351"/>
          <c:y val="0.20229126327233479"/>
          <c:w val="0.51866411828193293"/>
          <c:h val="0.71051430793403902"/>
        </c:manualLayout>
      </c:layout>
      <c:doughnutChart>
        <c:varyColors val="1"/>
        <c:ser>
          <c:idx val="0"/>
          <c:order val="0"/>
          <c:tx>
            <c:strRef>
              <c:f>структура!#REF!</c:f>
              <c:strCache>
                <c:ptCount val="1"/>
                <c:pt idx="0">
                  <c:v>#REF!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D11-414C-8F45-09E715D3B5E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11-414C-8F45-09E715D3B5E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PowerPoint]структура'!$A$2:$A$11</c:f>
              <c:strCache>
                <c:ptCount val="10"/>
                <c:pt idx="0">
                  <c:v>Государственные услуги общего характера</c:v>
                </c:pt>
                <c:pt idx="1">
                  <c:v>Оборона</c:v>
                </c:pt>
                <c:pt idx="3">
                  <c:v>Социальная помощь и социальное обеспечение</c:v>
                </c:pt>
                <c:pt idx="4">
                  <c:v>Жилищно-коммунальное хозяйство</c:v>
                </c:pt>
                <c:pt idx="5">
                  <c:v>Культура, спорт, туризм и информационное пространство</c:v>
                </c:pt>
                <c:pt idx="6">
                  <c:v>Сельское, водное, лесное, рыбное хозяйство, особо охраняемые природные территории, охрана окружающей среды и животного мира, земельные отношения</c:v>
                </c:pt>
                <c:pt idx="7">
                  <c:v>Промышленность, архитектурная, градостроительная и строительная деятельность</c:v>
                </c:pt>
                <c:pt idx="8">
                  <c:v>Транспорт и коммуникации</c:v>
                </c:pt>
                <c:pt idx="9">
                  <c:v>Прочие</c:v>
                </c:pt>
              </c:strCache>
            </c:strRef>
          </c:cat>
          <c:val>
            <c:numRef>
              <c:f>структура!#REF!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11-414C-8F45-09E715D3B5EE}"/>
            </c:ext>
          </c:extLst>
        </c:ser>
        <c:ser>
          <c:idx val="1"/>
          <c:order val="1"/>
          <c:tx>
            <c:strRef>
              <c:f>'[Диаграмма в Microsoft PowerPoint]структура'!$B$1</c:f>
              <c:strCache>
                <c:ptCount val="1"/>
                <c:pt idx="0">
                  <c:v>2042,1</c:v>
                </c:pt>
              </c:strCache>
            </c:strRef>
          </c:tx>
          <c:spPr>
            <a:ln>
              <a:solidFill>
                <a:srgbClr val="90C226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8D11-414C-8F45-09E715D3B5E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8D11-414C-8F45-09E715D3B5E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8D11-414C-8F45-09E715D3B5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8D11-414C-8F45-09E715D3B5E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C-8D11-414C-8F45-09E715D3B5E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E-8D11-414C-8F45-09E715D3B5E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8D11-414C-8F45-09E715D3B5E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2-8D11-414C-8F45-09E715D3B5E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4-8D11-414C-8F45-09E715D3B5E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6-8D11-414C-8F45-09E715D3B5EE}"/>
              </c:ext>
            </c:extLst>
          </c:dPt>
          <c:dLbls>
            <c:dLbl>
              <c:idx val="0"/>
              <c:layout>
                <c:manualLayout>
                  <c:x val="0.21043399542931127"/>
                  <c:y val="-8.2752991345623264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1022,1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11-414C-8F45-09E715D3B5EE}"/>
                </c:ext>
              </c:extLst>
            </c:dLbl>
            <c:dLbl>
              <c:idx val="1"/>
              <c:layout>
                <c:manualLayout>
                  <c:x val="0.13050328184789994"/>
                  <c:y val="-4.3145255685876231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36,4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D11-414C-8F45-09E715D3B5EE}"/>
                </c:ext>
              </c:extLst>
            </c:dLbl>
            <c:dLbl>
              <c:idx val="2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D11-414C-8F45-09E715D3B5EE}"/>
                </c:ext>
              </c:extLst>
            </c:dLbl>
            <c:dLbl>
              <c:idx val="3"/>
              <c:layout>
                <c:manualLayout>
                  <c:x val="0.16614495206149549"/>
                  <c:y val="2.035030295779101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272,5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D11-414C-8F45-09E715D3B5EE}"/>
                </c:ext>
              </c:extLst>
            </c:dLbl>
            <c:dLbl>
              <c:idx val="4"/>
              <c:layout>
                <c:manualLayout>
                  <c:x val="-0.26697706935293936"/>
                  <c:y val="3.39170588578376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1796,7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D11-414C-8F45-09E715D3B5EE}"/>
                </c:ext>
              </c:extLst>
            </c:dLbl>
            <c:dLbl>
              <c:idx val="5"/>
              <c:layout>
                <c:manualLayout>
                  <c:x val="-0.23633524386410806"/>
                  <c:y val="5.324752235377513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600,9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D11-414C-8F45-09E715D3B5EE}"/>
                </c:ext>
              </c:extLst>
            </c:dLbl>
            <c:dLbl>
              <c:idx val="6"/>
              <c:layout>
                <c:manualLayout>
                  <c:x val="-0.2780990010539422"/>
                  <c:y val="-0.10395372736362626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92,5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D11-414C-8F45-09E715D3B5EE}"/>
                </c:ext>
              </c:extLst>
            </c:dLbl>
            <c:dLbl>
              <c:idx val="7"/>
              <c:layout>
                <c:manualLayout>
                  <c:x val="-0.16485788555841216"/>
                  <c:y val="-0.1268487009461939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37,6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D11-414C-8F45-09E715D3B5EE}"/>
                </c:ext>
              </c:extLst>
            </c:dLbl>
            <c:dLbl>
              <c:idx val="8"/>
              <c:layout>
                <c:manualLayout>
                  <c:x val="2.72529689418326E-2"/>
                  <c:y val="-0.10722543725300364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962,7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D11-414C-8F45-09E715D3B5EE}"/>
                </c:ext>
              </c:extLst>
            </c:dLbl>
            <c:dLbl>
              <c:idx val="9"/>
              <c:layout>
                <c:manualLayout>
                  <c:x val="0.11502342835026616"/>
                  <c:y val="-7.1226060352268555E-2"/>
                </c:manualLayout>
              </c:layout>
              <c:tx>
                <c:rich>
                  <a:bodyPr/>
                  <a:lstStyle/>
                  <a:p>
                    <a:r>
                      <a:rPr lang="en-US" sz="1400" smtClean="0"/>
                      <a:t>453,4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D11-414C-8F45-09E715D3B5E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PowerPoint]структура'!$A$2:$A$11</c:f>
              <c:strCache>
                <c:ptCount val="10"/>
                <c:pt idx="0">
                  <c:v>Государственные услуги общего характера</c:v>
                </c:pt>
                <c:pt idx="1">
                  <c:v>Оборона</c:v>
                </c:pt>
                <c:pt idx="3">
                  <c:v>Социальная помощь и социальное обеспечение</c:v>
                </c:pt>
                <c:pt idx="4">
                  <c:v>Жилищно-коммунальное хозяйство</c:v>
                </c:pt>
                <c:pt idx="5">
                  <c:v>Культура, спорт, туризм и информационное пространство</c:v>
                </c:pt>
                <c:pt idx="6">
                  <c:v>Сельское, водное, лесное, рыбное хозяйство, особо охраняемые природные территории, охрана окружающей среды и животного мира, земельные отношения</c:v>
                </c:pt>
                <c:pt idx="7">
                  <c:v>Промышленность, архитектурная, градостроительная и строительная деятельность</c:v>
                </c:pt>
                <c:pt idx="8">
                  <c:v>Транспорт и коммуникации</c:v>
                </c:pt>
                <c:pt idx="9">
                  <c:v>Прочие</c:v>
                </c:pt>
              </c:strCache>
            </c:strRef>
          </c:cat>
          <c:val>
            <c:numRef>
              <c:f>'[Диаграмма в Microsoft PowerPoint]структура'!$B$2:$B$11</c:f>
              <c:numCache>
                <c:formatCode>0.0</c:formatCode>
                <c:ptCount val="10"/>
                <c:pt idx="0">
                  <c:v>448.4</c:v>
                </c:pt>
                <c:pt idx="1">
                  <c:v>18.3</c:v>
                </c:pt>
                <c:pt idx="3">
                  <c:v>298.2</c:v>
                </c:pt>
                <c:pt idx="4">
                  <c:v>627.20000000000005</c:v>
                </c:pt>
                <c:pt idx="5">
                  <c:v>229.7</c:v>
                </c:pt>
                <c:pt idx="6">
                  <c:v>54.6</c:v>
                </c:pt>
                <c:pt idx="7">
                  <c:v>20.6</c:v>
                </c:pt>
                <c:pt idx="8">
                  <c:v>43.7</c:v>
                </c:pt>
                <c:pt idx="9">
                  <c:v>17.2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8D11-414C-8F45-09E715D3B5E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0.43059</cdr:x>
      <cdr:y>0.00538</cdr:y>
    </cdr:from>
    <cdr:to>
      <cdr:x>0.60632</cdr:x>
      <cdr:y>0.07581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705186" y="25956"/>
          <a:ext cx="1512169" cy="3397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Транспорт и </a:t>
          </a:r>
        </a:p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коммуникации</a:t>
          </a:r>
        </a:p>
      </cdr:txBody>
    </cdr:sp>
  </cdr:relSizeAnchor>
  <cdr:relSizeAnchor xmlns:cdr="http://schemas.openxmlformats.org/drawingml/2006/chartDrawing">
    <cdr:from>
      <cdr:x>0.1821</cdr:x>
      <cdr:y>0.05714</cdr:y>
    </cdr:from>
    <cdr:to>
      <cdr:x>0.39617</cdr:x>
      <cdr:y>0.15573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16204" y="288032"/>
          <a:ext cx="1664793" cy="496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Промышленность</a:t>
          </a:r>
        </a:p>
        <a:p xmlns:a="http://schemas.openxmlformats.org/drawingml/2006/main">
          <a:pPr algn="ctr"/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архитектура</a:t>
          </a:r>
        </a:p>
      </cdr:txBody>
    </cdr:sp>
  </cdr:relSizeAnchor>
  <cdr:relSizeAnchor xmlns:cdr="http://schemas.openxmlformats.org/drawingml/2006/chartDrawing">
    <cdr:from>
      <cdr:x>0.08749</cdr:x>
      <cdr:y>0.17834</cdr:y>
    </cdr:from>
    <cdr:to>
      <cdr:x>0.16281</cdr:x>
      <cdr:y>0.25864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52848" y="860408"/>
          <a:ext cx="648083" cy="3874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Сельское </a:t>
          </a:r>
        </a:p>
        <a:p xmlns:a="http://schemas.openxmlformats.org/drawingml/2006/main">
          <a:pPr algn="ctr"/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хозяйство</a:t>
          </a:r>
        </a:p>
      </cdr:txBody>
    </cdr:sp>
  </cdr:relSizeAnchor>
  <cdr:relSizeAnchor xmlns:cdr="http://schemas.openxmlformats.org/drawingml/2006/chartDrawing">
    <cdr:from>
      <cdr:x>0.01334</cdr:x>
      <cdr:y>0.82678</cdr:y>
    </cdr:from>
    <cdr:to>
      <cdr:x>0.02516</cdr:x>
      <cdr:y>0.88621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14791" y="4412175"/>
          <a:ext cx="101742" cy="317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0.0463</cdr:x>
      <cdr:y>0.57746</cdr:y>
    </cdr:from>
    <cdr:to>
      <cdr:x>0.14854</cdr:x>
      <cdr:y>0.69091</cdr:y>
    </cdr:to>
    <cdr:sp macro="" textlink="">
      <cdr:nvSpPr>
        <cdr:cNvPr id="6" name="TextBox 1"/>
        <cdr:cNvSpPr txBox="1"/>
      </cdr:nvSpPr>
      <cdr:spPr>
        <a:xfrm xmlns:a="http://schemas.openxmlformats.org/drawingml/2006/main" flipH="1">
          <a:off x="398408" y="3081660"/>
          <a:ext cx="879771" cy="6054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0.84246</cdr:x>
      <cdr:y>0.52707</cdr:y>
    </cdr:from>
    <cdr:to>
      <cdr:x>0.99504</cdr:x>
      <cdr:y>0.66984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7218999" y="2630110"/>
          <a:ext cx="1307451" cy="7124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Оборона</a:t>
          </a:r>
        </a:p>
      </cdr:txBody>
    </cdr:sp>
  </cdr:relSizeAnchor>
  <cdr:relSizeAnchor xmlns:cdr="http://schemas.openxmlformats.org/drawingml/2006/chartDrawing">
    <cdr:from>
      <cdr:x>0.4537</cdr:x>
      <cdr:y>0.4507</cdr:y>
    </cdr:from>
    <cdr:to>
      <cdr:x>0.66667</cdr:x>
      <cdr:y>0.74648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528392" y="2304256"/>
          <a:ext cx="1656184" cy="1512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0.30685</cdr:x>
      <cdr:y>0.47681</cdr:y>
    </cdr:from>
    <cdr:to>
      <cdr:x>0.73702</cdr:x>
      <cdr:y>0.56482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695046" y="1922712"/>
          <a:ext cx="2376269" cy="3548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Освоено за </a:t>
          </a:r>
          <a:r>
            <a:rPr lang="en-US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II</a:t>
          </a:r>
          <a:r>
            <a:rPr 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US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квартал</a:t>
          </a:r>
        </a:p>
        <a:p xmlns:a="http://schemas.openxmlformats.org/drawingml/2006/main">
          <a:pPr algn="ctr"/>
          <a:r>
            <a: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202</a:t>
          </a:r>
          <a:r>
            <a:rPr lang="en-US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6</a:t>
          </a:r>
          <a:r>
            <a:rPr lang="ru-RU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года </a:t>
          </a:r>
        </a:p>
        <a:p xmlns:a="http://schemas.openxmlformats.org/drawingml/2006/main">
          <a:pPr algn="ctr"/>
          <a:r>
            <a:rPr lang="en-US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5972,</a:t>
          </a:r>
          <a:r>
            <a:rPr 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9</a:t>
          </a:r>
          <a:r>
            <a:rPr lang="en-US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млн. тенге 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D80089-3AC8-49E3-96A5-91E1E10D2A3C}" type="datetimeFigureOut">
              <a:rPr lang="ru-RU" smtClean="0"/>
              <a:t>16.10.2026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7218-51CC-408D-BEB8-54A486E131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214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90033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fld id="{B275701A-855F-4983-A8D7-BE371BFE3644}" type="slidenum">
              <a:rPr lang="ru-RU" altLang="ru-RU">
                <a:latin typeface="Calibri" panose="020F0502020204030204" pitchFamily="34" charset="0"/>
              </a:rPr>
              <a:pPr/>
              <a:t>2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268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B7218-51CC-408D-BEB8-54A486E131D6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9224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B7218-51CC-408D-BEB8-54A486E131D6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2999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B7218-51CC-408D-BEB8-54A486E131D6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7538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542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42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EC8BA-15A4-46DF-9B07-1088E7F4A319}" type="datetime1">
              <a:rPr lang="ru-RU">
                <a:solidFill>
                  <a:srgbClr val="000000"/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CB038F-93C6-4678-B54D-5706F61028E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72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F7824E-812D-4D5F-B608-4121901BDF9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05225-4342-48AC-8567-380088B1C8D8}" type="datetime1">
              <a:rPr lang="ru-RU">
                <a:solidFill>
                  <a:srgbClr val="000000"/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773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FB129-F98A-43A9-BED6-182B7C1D5A5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98C2A-5358-4ED2-B693-589176373954}" type="datetime1">
              <a:rPr lang="ru-RU">
                <a:solidFill>
                  <a:srgbClr val="000000"/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330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36D1DE-3667-442F-BC33-FBE66EC5BF8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96680-3FD9-49E8-BF2E-AD2F4EC19472}" type="datetime1">
              <a:rPr lang="ru-RU">
                <a:solidFill>
                  <a:srgbClr val="000000"/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895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D4A94C-CB84-4695-B794-8B353C35A34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5F5C1-A4D0-4056-9AA3-BF63E2FDF2CA}" type="datetime1">
              <a:rPr lang="ru-RU">
                <a:solidFill>
                  <a:srgbClr val="000000"/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496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D32EE7-5F9E-487E-95B5-B02EE2172BA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F8029-BE97-4A6E-B2EB-20A2546011D3}" type="datetime1">
              <a:rPr lang="ru-RU">
                <a:solidFill>
                  <a:srgbClr val="000000"/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047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AC8A8D-F565-4830-9517-EE58C5E6500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7D8BF-3636-4CF3-B864-31CB7335E5A7}" type="datetime1">
              <a:rPr lang="ru-RU">
                <a:solidFill>
                  <a:srgbClr val="000000"/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676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B8CC7B-1616-41CE-8812-EB441B3578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303AA-93DB-4A0C-93E2-B3335F374206}" type="datetime1">
              <a:rPr lang="ru-RU">
                <a:solidFill>
                  <a:srgbClr val="000000"/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732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7EE7D3-FDC5-4BFB-9B54-2013898EBD4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25490-9A6B-4FC3-8682-1F0943EF6589}" type="datetime1">
              <a:rPr lang="ru-RU">
                <a:solidFill>
                  <a:srgbClr val="000000"/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309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82B549-F949-4B0C-A2D0-0D60E58D8F2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9E33-02AA-43E3-83DE-C03EAE048688}" type="datetime1">
              <a:rPr lang="ru-RU">
                <a:solidFill>
                  <a:srgbClr val="000000"/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516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6D6C6-B53B-4CFE-A034-A2C6DDA49A5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8384D-8D1C-4317-A6DA-9D53E2D6699C}" type="datetime1">
              <a:rPr lang="ru-RU">
                <a:solidFill>
                  <a:srgbClr val="000000"/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144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11413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5"/>
          <p:cNvSpPr txBox="1">
            <a:spLocks/>
          </p:cNvSpPr>
          <p:nvPr userDrawn="1"/>
        </p:nvSpPr>
        <p:spPr>
          <a:xfrm>
            <a:off x="8501063" y="26988"/>
            <a:ext cx="642937" cy="365125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19BE707A-7EBA-4FF0-B0D5-0592A42F4D2C}" type="slidenum">
              <a:rPr lang="ru-RU" altLang="ru-RU" sz="120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ru-RU" altLang="ru-RU" sz="1200" dirty="0">
              <a:solidFill>
                <a:srgbClr val="FFFFF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0" y="6715125"/>
            <a:ext cx="9144000" cy="1428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2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5966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75D083-6DBA-428D-9542-914184C9F0A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9A709F-930C-482F-B36B-A948DD56A4D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153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D5301-BE03-4165-A1E2-5F25D7EDECA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7A66C4-37A3-4768-A079-A1E38B1F33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798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292997-B627-4AD6-A9E0-749DEA82A6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2F9293-0F89-4ED4-939B-B31CEA80B7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4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BBE58F-5E75-4CF2-AA0F-FD6F394009F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F09257-C2D1-4A6C-98B1-A55909CB3D9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658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D89A39-4CA9-41DF-8896-36EC38F762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996D8C-1A4B-4460-B4EB-8DDCE316D00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0003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39917A-8C44-4C76-8156-22F92973DF0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EFDDF2-5609-4223-B05E-0C05B35C3F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472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19344B-E93A-4AEA-BD13-0F35C82C3FA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37B8B2-98C6-481C-A9C9-1467E5A593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0168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92496C-3FC8-4F9F-BB40-7780088909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A8B880-8050-47DF-9BAE-04B41E3303C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778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C8100D-714A-4C88-918B-D35651097C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F6616-7B9F-42F6-A6EA-3B9CE65055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7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47454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2128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2577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30978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4914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B50D17-4E25-43EE-BF1E-A196A0A1E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AD76E0-576F-4B8C-8A95-E780C62B4B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0377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2A2CE9-98AE-48E0-95DE-43A472E80DD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B74480-36D7-47D3-8546-CD7B2AB481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3481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11413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5"/>
          <p:cNvSpPr txBox="1">
            <a:spLocks/>
          </p:cNvSpPr>
          <p:nvPr userDrawn="1"/>
        </p:nvSpPr>
        <p:spPr>
          <a:xfrm>
            <a:off x="8501063" y="26988"/>
            <a:ext cx="642937" cy="365125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19BE707A-7EBA-4FF0-B0D5-0592A42F4D2C}" type="slidenum">
              <a:rPr lang="ru-RU" altLang="ru-RU" sz="120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ru-RU" altLang="ru-RU" sz="1200" dirty="0">
              <a:solidFill>
                <a:srgbClr val="FFFFF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0" y="6715125"/>
            <a:ext cx="9144000" cy="1428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2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87065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097E1-4663-41F8-8977-E5B5F6259E53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dirty="0">
                <a:solidFill>
                  <a:srgbClr val="666699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dirty="0">
                <a:solidFill>
                  <a:srgbClr val="666699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dirty="0">
                <a:solidFill>
                  <a:srgbClr val="9999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dirty="0">
                <a:solidFill>
                  <a:srgbClr val="666699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dirty="0">
                <a:solidFill>
                  <a:srgbClr val="9999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dirty="0">
                <a:solidFill>
                  <a:srgbClr val="9999CC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532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AACEB7-FE9F-4878-AAB8-98389E628D35}" type="datetime1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16.10.2026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61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4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749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4"/>
          <p:cNvSpPr>
            <a:spLocks noChangeArrowheads="1"/>
          </p:cNvSpPr>
          <p:nvPr/>
        </p:nvSpPr>
        <p:spPr bwMode="auto">
          <a:xfrm>
            <a:off x="394506" y="1852871"/>
            <a:ext cx="835498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alt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ОБ ИСПОЛНЕНИИ </a:t>
            </a:r>
            <a:r>
              <a:rPr lang="kk-KZ" altLang="ru-RU" sz="3000" b="1" dirty="0">
                <a:solidFill>
                  <a:srgbClr val="8064A2">
                    <a:lumMod val="50000"/>
                  </a:srgbClr>
                </a:solidFill>
                <a:latin typeface="Arial" charset="0"/>
                <a:cs typeface="Arial" charset="0"/>
              </a:rPr>
              <a:t>РАЙОННОГО</a:t>
            </a:r>
            <a:r>
              <a:rPr kumimoji="0" lang="kk-KZ" alt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БЮДЖЕТА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alt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ЗА</a:t>
            </a:r>
            <a:r>
              <a:rPr kumimoji="0" lang="en-US" alt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lang="en-US" altLang="ru-RU" sz="3000" b="1" dirty="0" smtClean="0">
                <a:solidFill>
                  <a:srgbClr val="8064A2">
                    <a:lumMod val="50000"/>
                  </a:srgbClr>
                </a:solidFill>
                <a:latin typeface="Arial" charset="0"/>
                <a:cs typeface="Arial" charset="0"/>
              </a:rPr>
              <a:t>II</a:t>
            </a:r>
            <a:r>
              <a:rPr lang="en-US" altLang="ru-RU" sz="3000" b="1" dirty="0">
                <a:solidFill>
                  <a:srgbClr val="8064A2">
                    <a:lumMod val="50000"/>
                  </a:srgbClr>
                </a:solidFill>
                <a:latin typeface="Arial" charset="0"/>
                <a:cs typeface="Arial" charset="0"/>
              </a:rPr>
              <a:t>I</a:t>
            </a:r>
            <a:r>
              <a:rPr kumimoji="0" lang="en-US" alt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ru-RU" alt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квартал</a:t>
            </a:r>
            <a:r>
              <a:rPr kumimoji="0" lang="kk-KZ" alt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lang="ru-RU" altLang="ru-RU" sz="3000" b="1" dirty="0">
                <a:solidFill>
                  <a:srgbClr val="8064A2">
                    <a:lumMod val="50000"/>
                  </a:srgbClr>
                </a:solidFill>
                <a:latin typeface="Arial" charset="0"/>
                <a:cs typeface="Arial" charset="0"/>
              </a:rPr>
              <a:t>202</a:t>
            </a:r>
            <a:r>
              <a:rPr lang="en-US" altLang="ru-RU" sz="3000" b="1" dirty="0">
                <a:solidFill>
                  <a:srgbClr val="8064A2">
                    <a:lumMod val="50000"/>
                  </a:srgbClr>
                </a:solidFill>
                <a:latin typeface="Arial" charset="0"/>
                <a:cs typeface="Arial" charset="0"/>
              </a:rPr>
              <a:t>6</a:t>
            </a:r>
            <a:r>
              <a:rPr lang="ru-RU" altLang="ru-RU" sz="3000" b="1" dirty="0">
                <a:solidFill>
                  <a:srgbClr val="8064A2">
                    <a:lumMod val="50000"/>
                  </a:srgbClr>
                </a:solidFill>
                <a:latin typeface="Arial" charset="0"/>
                <a:cs typeface="Arial" charset="0"/>
              </a:rPr>
              <a:t> </a:t>
            </a:r>
            <a:r>
              <a:rPr kumimoji="0" lang="kk-KZ" alt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ГОДА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71813" y="6000750"/>
            <a:ext cx="34290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202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6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год</a:t>
            </a:r>
          </a:p>
        </p:txBody>
      </p:sp>
      <p:sp>
        <p:nvSpPr>
          <p:cNvPr id="3076" name="Прямоугольник 3"/>
          <p:cNvSpPr>
            <a:spLocks noChangeArrowheads="1"/>
          </p:cNvSpPr>
          <p:nvPr/>
        </p:nvSpPr>
        <p:spPr bwMode="auto">
          <a:xfrm>
            <a:off x="2643188" y="3786188"/>
            <a:ext cx="43894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«Гражданский бюджет»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rgbClr val="8064A2">
                    <a:lumMod val="50000"/>
                  </a:srgbClr>
                </a:solidFill>
                <a:latin typeface="Arial" charset="0"/>
              </a:rPr>
              <a:t>Отдел финансов Уланского района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6632"/>
            <a:ext cx="1442219" cy="1153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34456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611188" y="1198563"/>
            <a:ext cx="7924800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4445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just" eaLnBrk="1" hangingPunct="1">
              <a:lnSpc>
                <a:spcPct val="95000"/>
              </a:lnSpc>
            </a:pPr>
            <a:r>
              <a:rPr lang="en-US" altLang="ru-RU" sz="2000" dirty="0" err="1">
                <a:latin typeface="Book Antiqua" panose="02040602050305030304" pitchFamily="18" charset="0"/>
              </a:rPr>
              <a:t>Вашему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вниманию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представлен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гражданский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бюджет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ru-RU" altLang="ru-RU" sz="2000" dirty="0">
                <a:latin typeface="Book Antiqua" panose="02040602050305030304" pitchFamily="18" charset="0"/>
              </a:rPr>
              <a:t>Уланского района за </a:t>
            </a:r>
            <a:r>
              <a:rPr lang="en-US" altLang="ru-RU" sz="2000" dirty="0" smtClean="0">
                <a:latin typeface="Book Antiqua" panose="02040602050305030304" pitchFamily="18" charset="0"/>
              </a:rPr>
              <a:t>II</a:t>
            </a:r>
            <a:r>
              <a:rPr lang="ru-RU" altLang="ru-RU" sz="2000" dirty="0" smtClean="0">
                <a:latin typeface="Book Antiqua" panose="02040602050305030304" pitchFamily="18" charset="0"/>
              </a:rPr>
              <a:t> </a:t>
            </a:r>
            <a:r>
              <a:rPr lang="ru-RU" altLang="ru-RU" sz="2000" dirty="0">
                <a:latin typeface="Book Antiqua" panose="02040602050305030304" pitchFamily="18" charset="0"/>
              </a:rPr>
              <a:t>квартал 202</a:t>
            </a:r>
            <a:r>
              <a:rPr lang="en-US" altLang="ru-RU" sz="2000" dirty="0">
                <a:latin typeface="Book Antiqua" panose="02040602050305030304" pitchFamily="18" charset="0"/>
              </a:rPr>
              <a:t>6</a:t>
            </a:r>
            <a:r>
              <a:rPr lang="ru-RU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год</a:t>
            </a:r>
            <a:r>
              <a:rPr lang="ru-RU" altLang="ru-RU" sz="2000" dirty="0">
                <a:latin typeface="Book Antiqua" panose="02040602050305030304" pitchFamily="18" charset="0"/>
              </a:rPr>
              <a:t>.</a:t>
            </a:r>
            <a:endParaRPr lang="en-US" altLang="ru-RU" sz="2000" dirty="0">
              <a:latin typeface="Book Antiqua" panose="02040602050305030304" pitchFamily="18" charset="0"/>
            </a:endParaRPr>
          </a:p>
          <a:p>
            <a:pPr algn="just" eaLnBrk="1" hangingPunct="1">
              <a:lnSpc>
                <a:spcPct val="95000"/>
              </a:lnSpc>
            </a:pPr>
            <a:endParaRPr lang="en-US" altLang="ru-RU" sz="2000" dirty="0">
              <a:latin typeface="Book Antiqua" panose="02040602050305030304" pitchFamily="18" charset="0"/>
            </a:endParaRPr>
          </a:p>
          <a:p>
            <a:pPr algn="just" eaLnBrk="1" hangingPunct="1">
              <a:lnSpc>
                <a:spcPct val="95000"/>
              </a:lnSpc>
            </a:pPr>
            <a:r>
              <a:rPr lang="en-US" altLang="ru-RU" sz="2000" dirty="0" err="1">
                <a:latin typeface="Book Antiqua" panose="02040602050305030304" pitchFamily="18" charset="0"/>
              </a:rPr>
              <a:t>Данный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документ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включает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следующие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разделы</a:t>
            </a:r>
            <a:r>
              <a:rPr lang="en-US" altLang="ru-RU" sz="2000" dirty="0">
                <a:latin typeface="Book Antiqua" panose="02040602050305030304" pitchFamily="18" charset="0"/>
              </a:rPr>
              <a:t>: </a:t>
            </a:r>
          </a:p>
          <a:p>
            <a:pPr algn="just" eaLnBrk="1" hangingPunct="1">
              <a:lnSpc>
                <a:spcPct val="95000"/>
              </a:lnSpc>
            </a:pPr>
            <a:r>
              <a:rPr lang="en-US" altLang="ru-RU" sz="2000" dirty="0">
                <a:latin typeface="Book Antiqua" panose="02040602050305030304" pitchFamily="18" charset="0"/>
              </a:rPr>
              <a:t>- </a:t>
            </a:r>
            <a:r>
              <a:rPr lang="en-US" altLang="ru-RU" sz="2000" dirty="0" err="1">
                <a:latin typeface="Book Antiqua" panose="02040602050305030304" pitchFamily="18" charset="0"/>
              </a:rPr>
              <a:t>основные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показатели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социально-экономического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развития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города</a:t>
            </a:r>
            <a:r>
              <a:rPr lang="en-US" altLang="ru-RU" sz="2000" dirty="0">
                <a:latin typeface="Book Antiqua" panose="02040602050305030304" pitchFamily="18" charset="0"/>
              </a:rPr>
              <a:t>;</a:t>
            </a:r>
          </a:p>
          <a:p>
            <a:pPr algn="just" eaLnBrk="1" hangingPunct="1">
              <a:lnSpc>
                <a:spcPct val="95000"/>
              </a:lnSpc>
            </a:pPr>
            <a:r>
              <a:rPr lang="en-US" altLang="ru-RU" sz="2000" dirty="0">
                <a:latin typeface="Book Antiqua" panose="02040602050305030304" pitchFamily="18" charset="0"/>
              </a:rPr>
              <a:t>- </a:t>
            </a:r>
            <a:r>
              <a:rPr lang="en-US" altLang="ru-RU" sz="2000" dirty="0" err="1">
                <a:latin typeface="Book Antiqua" panose="02040602050305030304" pitchFamily="18" charset="0"/>
              </a:rPr>
              <a:t>поступления</a:t>
            </a:r>
            <a:r>
              <a:rPr lang="en-US" altLang="ru-RU" sz="2000" dirty="0">
                <a:latin typeface="Book Antiqua" panose="02040602050305030304" pitchFamily="18" charset="0"/>
              </a:rPr>
              <a:t> и </a:t>
            </a:r>
            <a:r>
              <a:rPr lang="en-US" altLang="ru-RU" sz="2000" dirty="0" err="1">
                <a:latin typeface="Book Antiqua" panose="02040602050305030304" pitchFamily="18" charset="0"/>
              </a:rPr>
              <a:t>расходы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бюджета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города</a:t>
            </a:r>
            <a:r>
              <a:rPr lang="en-US" altLang="ru-RU" sz="2000" dirty="0">
                <a:latin typeface="Book Antiqua" panose="02040602050305030304" pitchFamily="18" charset="0"/>
              </a:rPr>
              <a:t>;</a:t>
            </a:r>
          </a:p>
          <a:p>
            <a:pPr algn="just" eaLnBrk="1" hangingPunct="1">
              <a:lnSpc>
                <a:spcPct val="95000"/>
              </a:lnSpc>
            </a:pPr>
            <a:r>
              <a:rPr lang="en-US" altLang="ru-RU" sz="2000" dirty="0">
                <a:latin typeface="Book Antiqua" panose="02040602050305030304" pitchFamily="18" charset="0"/>
              </a:rPr>
              <a:t>- </a:t>
            </a:r>
            <a:r>
              <a:rPr lang="en-US" altLang="ru-RU" sz="2000" dirty="0" err="1">
                <a:latin typeface="Book Antiqua" panose="02040602050305030304" pitchFamily="18" charset="0"/>
              </a:rPr>
              <a:t>отчет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об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исполнении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бюджета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города</a:t>
            </a:r>
            <a:r>
              <a:rPr lang="en-US" altLang="ru-RU" sz="2000" dirty="0">
                <a:latin typeface="Book Antiqua" panose="02040602050305030304" pitchFamily="18" charset="0"/>
              </a:rPr>
              <a:t>.</a:t>
            </a:r>
          </a:p>
          <a:p>
            <a:pPr algn="just" eaLnBrk="1" hangingPunct="1">
              <a:lnSpc>
                <a:spcPct val="95000"/>
              </a:lnSpc>
            </a:pPr>
            <a:endParaRPr lang="en-US" altLang="ru-RU" sz="2000" dirty="0">
              <a:latin typeface="Book Antiqua" panose="02040602050305030304" pitchFamily="18" charset="0"/>
            </a:endParaRPr>
          </a:p>
          <a:p>
            <a:pPr algn="just">
              <a:lnSpc>
                <a:spcPct val="95000"/>
              </a:lnSpc>
            </a:pPr>
            <a:r>
              <a:rPr lang="en-US" altLang="ru-RU" sz="2000" dirty="0" err="1">
                <a:latin typeface="Book Antiqua" panose="02040602050305030304" pitchFamily="18" charset="0"/>
              </a:rPr>
              <a:t>Бюджет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ru-RU" altLang="ru-RU" sz="2000" dirty="0">
                <a:latin typeface="Book Antiqua" panose="02040602050305030304" pitchFamily="18" charset="0"/>
              </a:rPr>
              <a:t>района за </a:t>
            </a:r>
            <a:r>
              <a:rPr lang="en-US" altLang="ru-RU" sz="2000" dirty="0" smtClean="0">
                <a:latin typeface="Book Antiqua" panose="02040602050305030304" pitchFamily="18" charset="0"/>
              </a:rPr>
              <a:t>II</a:t>
            </a:r>
            <a:r>
              <a:rPr lang="ru-RU" altLang="ru-RU" sz="2000" dirty="0" smtClean="0">
                <a:latin typeface="Book Antiqua" panose="02040602050305030304" pitchFamily="18" charset="0"/>
              </a:rPr>
              <a:t> </a:t>
            </a:r>
            <a:r>
              <a:rPr lang="ru-RU" altLang="ru-RU" sz="2000" dirty="0">
                <a:latin typeface="Book Antiqua" panose="02040602050305030304" pitchFamily="18" charset="0"/>
              </a:rPr>
              <a:t>квартал 202</a:t>
            </a:r>
            <a:r>
              <a:rPr lang="en-US" altLang="ru-RU" sz="2000" dirty="0">
                <a:latin typeface="Book Antiqua" panose="02040602050305030304" pitchFamily="18" charset="0"/>
              </a:rPr>
              <a:t>6</a:t>
            </a:r>
            <a:r>
              <a:rPr lang="ru-RU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>
                <a:latin typeface="Book Antiqua" panose="02040602050305030304" pitchFamily="18" charset="0"/>
              </a:rPr>
              <a:t>год </a:t>
            </a:r>
            <a:r>
              <a:rPr lang="en-US" altLang="ru-RU" sz="2000" dirty="0" err="1">
                <a:latin typeface="Book Antiqua" panose="02040602050305030304" pitchFamily="18" charset="0"/>
              </a:rPr>
              <a:t>сформирован</a:t>
            </a:r>
            <a:r>
              <a:rPr lang="en-US" altLang="ru-RU" sz="2000" dirty="0">
                <a:latin typeface="Book Antiqua" panose="02040602050305030304" pitchFamily="18" charset="0"/>
              </a:rPr>
              <a:t> в соответствии с </a:t>
            </a:r>
            <a:r>
              <a:rPr lang="en-US" altLang="ru-RU" sz="2000" dirty="0" err="1">
                <a:latin typeface="Book Antiqua" panose="02040602050305030304" pitchFamily="18" charset="0"/>
              </a:rPr>
              <a:t>Бюджетным</a:t>
            </a:r>
            <a:r>
              <a:rPr lang="en-US" altLang="ru-RU" sz="2000" dirty="0">
                <a:latin typeface="Book Antiqua" panose="02040602050305030304" pitchFamily="18" charset="0"/>
              </a:rPr>
              <a:t> и </a:t>
            </a:r>
            <a:r>
              <a:rPr lang="en-US" altLang="ru-RU" sz="2000" dirty="0" err="1">
                <a:latin typeface="Book Antiqua" panose="02040602050305030304" pitchFamily="18" charset="0"/>
              </a:rPr>
              <a:t>Налоговым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кодексами</a:t>
            </a:r>
            <a:r>
              <a:rPr lang="en-US" altLang="ru-RU" sz="2000" dirty="0">
                <a:latin typeface="Book Antiqua" panose="02040602050305030304" pitchFamily="18" charset="0"/>
              </a:rPr>
              <a:t> Республики Казахстан, </a:t>
            </a:r>
            <a:r>
              <a:rPr lang="en-US" altLang="ru-RU" sz="2000" dirty="0" err="1">
                <a:latin typeface="Book Antiqua" panose="02040602050305030304" pitchFamily="18" charset="0"/>
              </a:rPr>
              <a:t>Прогнозом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социально-экономического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развития</a:t>
            </a:r>
            <a:endParaRPr lang="en-US" altLang="ru-RU" sz="2000" dirty="0">
              <a:latin typeface="Book Antiqua" panose="02040602050305030304" pitchFamily="18" charset="0"/>
            </a:endParaRPr>
          </a:p>
        </p:txBody>
      </p:sp>
      <p:sp>
        <p:nvSpPr>
          <p:cNvPr id="4099" name="Прямоугольник 1"/>
          <p:cNvSpPr>
            <a:spLocks noChangeArrowheads="1"/>
          </p:cNvSpPr>
          <p:nvPr/>
        </p:nvSpPr>
        <p:spPr bwMode="auto">
          <a:xfrm>
            <a:off x="1863725" y="404813"/>
            <a:ext cx="54244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en-US" altLang="ru-RU" sz="2800" b="1" dirty="0" err="1">
                <a:latin typeface="Book Antiqua" panose="02040602050305030304" pitchFamily="18" charset="0"/>
              </a:rPr>
              <a:t>Уважаемые</a:t>
            </a:r>
            <a:r>
              <a:rPr lang="en-US" altLang="ru-RU" sz="2800" b="1" dirty="0">
                <a:latin typeface="Book Antiqua" panose="02040602050305030304" pitchFamily="18" charset="0"/>
              </a:rPr>
              <a:t> </a:t>
            </a:r>
            <a:r>
              <a:rPr lang="en-US" altLang="ru-RU" sz="2800" b="1" dirty="0" err="1">
                <a:latin typeface="Book Antiqua" panose="02040602050305030304" pitchFamily="18" charset="0"/>
              </a:rPr>
              <a:t>посетители</a:t>
            </a:r>
            <a:r>
              <a:rPr lang="en-US" altLang="ru-RU" sz="2800" b="1" dirty="0">
                <a:latin typeface="Book Antiqua" panose="02040602050305030304" pitchFamily="18" charset="0"/>
              </a:rPr>
              <a:t> </a:t>
            </a:r>
            <a:r>
              <a:rPr lang="en-US" altLang="ru-RU" sz="2800" b="1" dirty="0" err="1">
                <a:latin typeface="Book Antiqua" panose="02040602050305030304" pitchFamily="18" charset="0"/>
              </a:rPr>
              <a:t>сайта</a:t>
            </a:r>
            <a:r>
              <a:rPr lang="en-US" altLang="ru-RU" sz="2800" b="1" dirty="0">
                <a:latin typeface="Book Antiqua" panose="02040602050305030304" pitchFamily="18" charset="0"/>
              </a:rPr>
              <a:t>!</a:t>
            </a:r>
            <a:endParaRPr lang="ru-RU" altLang="ru-RU" sz="2800" b="1" dirty="0">
              <a:latin typeface="Book Antiqua" panose="02040602050305030304" pitchFamily="18" charset="0"/>
            </a:endParaRPr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43925" y="6356350"/>
            <a:ext cx="561975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2" rIns="45720" anchor="ctr"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l"/>
            <a:fld id="{2B86D557-31E2-475E-A01B-F580234994C5}" type="slidenum">
              <a:rPr lang="ru-RU" altLang="ru-RU">
                <a:solidFill>
                  <a:srgbClr val="595959"/>
                </a:solidFill>
                <a:latin typeface="Century Gothic" panose="020B0502020202020204" pitchFamily="34" charset="0"/>
              </a:rPr>
              <a:pPr algn="l"/>
              <a:t>2</a:t>
            </a:fld>
            <a:endParaRPr lang="ru-RU" altLang="ru-RU">
              <a:solidFill>
                <a:srgbClr val="595959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210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1763688" y="443017"/>
            <a:ext cx="6192838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ctr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Процесс</a:t>
            </a:r>
            <a:r>
              <a:rPr lang="en-US" altLang="ru-RU" sz="2400" b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en-US" altLang="ru-RU" sz="2400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разработки</a:t>
            </a:r>
            <a:r>
              <a:rPr lang="en-US" altLang="ru-RU" sz="2400" b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en-US" altLang="ru-RU" sz="2400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местного</a:t>
            </a:r>
            <a:r>
              <a:rPr lang="en-US" altLang="ru-RU" sz="2400" b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ru-RU" altLang="ru-RU" sz="2400" b="1" dirty="0">
                <a:solidFill>
                  <a:srgbClr val="000000"/>
                </a:solidFill>
                <a:latin typeface="Book Antiqua" panose="02040602050305030304" pitchFamily="18" charset="0"/>
              </a:rPr>
              <a:t>б</a:t>
            </a:r>
            <a:r>
              <a:rPr lang="en-US" altLang="ru-RU" sz="2400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юджета</a:t>
            </a:r>
            <a:endParaRPr lang="en-US" altLang="ru-RU" sz="24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27763" y="1125538"/>
            <a:ext cx="2447925" cy="6080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Не</a:t>
            </a:r>
            <a:r>
              <a:rPr lang="en-US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 </a:t>
            </a:r>
            <a:r>
              <a:rPr lang="en-US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позднее</a:t>
            </a:r>
            <a:r>
              <a:rPr lang="en-US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 25 </a:t>
            </a:r>
            <a:r>
              <a:rPr lang="en-US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апреля</a:t>
            </a:r>
            <a:r>
              <a:rPr lang="en-US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 </a:t>
            </a:r>
            <a:r>
              <a:rPr lang="en-US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тек</a:t>
            </a:r>
            <a:r>
              <a:rPr lang="en-US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. </a:t>
            </a:r>
            <a:r>
              <a:rPr lang="en-US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финансового</a:t>
            </a:r>
            <a:r>
              <a:rPr lang="en-US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 </a:t>
            </a:r>
            <a:r>
              <a:rPr lang="en-US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года</a:t>
            </a:r>
            <a:endParaRPr lang="en-US" sz="1600" b="1" dirty="0">
              <a:solidFill>
                <a:srgbClr val="000000">
                  <a:lumMod val="95000"/>
                  <a:lumOff val="5000"/>
                </a:srgbClr>
              </a:solidFill>
              <a:latin typeface="Book Antiqua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227763" y="2205038"/>
            <a:ext cx="2447925" cy="7921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Не позднее 15 октября </a:t>
            </a:r>
            <a:r>
              <a:rPr lang="ru-RU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тек.финансового</a:t>
            </a:r>
            <a:r>
              <a:rPr lang="ru-RU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 года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6227763" y="3349625"/>
            <a:ext cx="2447925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Не позднее 1 ноября </a:t>
            </a:r>
            <a:r>
              <a:rPr lang="ru-RU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тек.финансового</a:t>
            </a:r>
            <a:r>
              <a:rPr lang="ru-RU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 года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227763" y="4429125"/>
            <a:ext cx="2447925" cy="7747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В 2-х недельный срок после утверждения бюджета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6227763" y="5589588"/>
            <a:ext cx="2520950" cy="7921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До 30 декабря текущего финансового года </a:t>
            </a:r>
          </a:p>
        </p:txBody>
      </p:sp>
      <p:sp>
        <p:nvSpPr>
          <p:cNvPr id="3" name="Двойная стрелка влево/вправо 2"/>
          <p:cNvSpPr/>
          <p:nvPr/>
        </p:nvSpPr>
        <p:spPr>
          <a:xfrm>
            <a:off x="5291138" y="1223963"/>
            <a:ext cx="792162" cy="40957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00">
              <a:solidFill>
                <a:srgbClr val="FFFFFF"/>
              </a:solidFill>
              <a:latin typeface="Book Antiqua" pitchFamily="18" charset="0"/>
            </a:endParaRPr>
          </a:p>
        </p:txBody>
      </p:sp>
      <p:sp>
        <p:nvSpPr>
          <p:cNvPr id="48" name="Двойная стрелка влево/вправо 47"/>
          <p:cNvSpPr/>
          <p:nvPr/>
        </p:nvSpPr>
        <p:spPr>
          <a:xfrm>
            <a:off x="5291138" y="2370138"/>
            <a:ext cx="792162" cy="407987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00">
              <a:solidFill>
                <a:srgbClr val="FFFFFF"/>
              </a:solidFill>
              <a:latin typeface="Book Antiqua" pitchFamily="18" charset="0"/>
            </a:endParaRPr>
          </a:p>
        </p:txBody>
      </p:sp>
      <p:sp>
        <p:nvSpPr>
          <p:cNvPr id="49" name="Двойная стрелка влево/вправо 48"/>
          <p:cNvSpPr/>
          <p:nvPr/>
        </p:nvSpPr>
        <p:spPr>
          <a:xfrm>
            <a:off x="5291138" y="3449638"/>
            <a:ext cx="792162" cy="40957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00">
              <a:solidFill>
                <a:srgbClr val="FFFFFF"/>
              </a:solidFill>
              <a:latin typeface="Book Antiqua" pitchFamily="18" charset="0"/>
            </a:endParaRPr>
          </a:p>
        </p:txBody>
      </p:sp>
      <p:sp>
        <p:nvSpPr>
          <p:cNvPr id="50" name="Двойная стрелка влево/вправо 49"/>
          <p:cNvSpPr/>
          <p:nvPr/>
        </p:nvSpPr>
        <p:spPr>
          <a:xfrm>
            <a:off x="5291138" y="4611688"/>
            <a:ext cx="792162" cy="40957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00">
              <a:solidFill>
                <a:srgbClr val="FFFFFF"/>
              </a:solidFill>
              <a:latin typeface="Book Antiqua" pitchFamily="18" charset="0"/>
            </a:endParaRPr>
          </a:p>
        </p:txBody>
      </p:sp>
      <p:sp>
        <p:nvSpPr>
          <p:cNvPr id="51" name="Двойная стрелка влево/вправо 50"/>
          <p:cNvSpPr/>
          <p:nvPr/>
        </p:nvSpPr>
        <p:spPr>
          <a:xfrm>
            <a:off x="5292725" y="5715000"/>
            <a:ext cx="792163" cy="40957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00">
              <a:solidFill>
                <a:srgbClr val="FFFFFF"/>
              </a:solidFill>
              <a:latin typeface="Book Antiqua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95288" y="981075"/>
            <a:ext cx="4752975" cy="10080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000000"/>
                </a:solidFill>
                <a:latin typeface="Book Antiqua" pitchFamily="18" charset="0"/>
              </a:rPr>
              <a:t>Проект прогноза социально-экономического развития (на 5- летний период) и бюджетных параметров (на 3- летний период)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68313" y="2268538"/>
            <a:ext cx="467995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>
                <a:solidFill>
                  <a:srgbClr val="000000"/>
                </a:solidFill>
                <a:latin typeface="Book Antiqua" pitchFamily="18" charset="0"/>
              </a:rPr>
              <a:t>Предоставление проекта бюджета города на рассмотрение акимата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68313" y="3349625"/>
            <a:ext cx="467995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>
                <a:solidFill>
                  <a:srgbClr val="000000"/>
                </a:solidFill>
                <a:latin typeface="Book Antiqua" pitchFamily="18" charset="0"/>
              </a:rPr>
              <a:t>Представление проекта решения маслихата о местном бюджете на предстоящий период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468313" y="4429125"/>
            <a:ext cx="4679950" cy="7747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>
                <a:solidFill>
                  <a:srgbClr val="000000"/>
                </a:solidFill>
                <a:latin typeface="Book Antiqua" pitchFamily="18" charset="0"/>
              </a:rPr>
              <a:t>Принятие постановления о реализации решения маслихата о бюджете города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468313" y="5608638"/>
            <a:ext cx="4751387" cy="7731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>
                <a:solidFill>
                  <a:srgbClr val="000000"/>
                </a:solidFill>
                <a:latin typeface="Book Antiqua" pitchFamily="18" charset="0"/>
              </a:rPr>
              <a:t>Утверждение Бюджетных программ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>
                <a:solidFill>
                  <a:srgbClr val="000000"/>
                </a:solidFill>
                <a:latin typeface="Book Antiqua" pitchFamily="18" charset="0"/>
              </a:rPr>
              <a:t>государственных органов </a:t>
            </a:r>
          </a:p>
        </p:txBody>
      </p:sp>
      <p:sp>
        <p:nvSpPr>
          <p:cNvPr id="5138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8543925" y="6356350"/>
            <a:ext cx="561975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2" rIns="45720" anchor="ctr"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l"/>
            <a:fld id="{8C497E32-FD0F-4066-80EA-C14FA17ABC78}" type="slidenum">
              <a:rPr lang="ru-RU" altLang="ru-RU">
                <a:solidFill>
                  <a:srgbClr val="595959"/>
                </a:solidFill>
                <a:latin typeface="Book Antiqua" panose="02040602050305030304" pitchFamily="18" charset="0"/>
              </a:rPr>
              <a:pPr algn="l"/>
              <a:t>3</a:t>
            </a:fld>
            <a:endParaRPr lang="ru-RU" altLang="ru-RU">
              <a:solidFill>
                <a:srgbClr val="595959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265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0688"/>
            <a:ext cx="88924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6828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социально-экономического развития Уланского района     за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квартал 202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года 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сохранены следующие темпы экономические  роста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indent="268288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производства промышленной продукции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56,8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 тенге, индекс физического объема –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99,3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lvl="0" indent="268288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валовой продукции сельского хозяйства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 </a:t>
            </a:r>
          </a:p>
          <a:p>
            <a:pPr lvl="0" indent="268288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91,9</a:t>
            </a:r>
            <a:r>
              <a:rPr lang="ru-RU" sz="22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 тенге, и</a:t>
            </a:r>
            <a:r>
              <a:rPr lang="kk-KZ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ндекс физического объема –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102,9 </a:t>
            </a:r>
            <a:r>
              <a:rPr lang="kk-KZ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Объем инвестиций в основной капитал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14,4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млрд.тенге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индекс физического объема –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99,6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lvl="0" indent="268288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безработицы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lvl="0" indent="26828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354825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тенге, что   на  1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04,8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выше уровня 202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4759" y="-49419"/>
            <a:ext cx="8033665" cy="472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СОЦИАЛЬНО-ЭКОНОМИЧЕСКОЕ РАЗВИТИЕ  РАЙОНА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1833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17538"/>
          </a:xfr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cs typeface="Arial" panose="020B0604020202020204" pitchFamily="34" charset="0"/>
              </a:rPr>
              <a:t>ИСПОЛНЕНИЕ РАЙОННОГО БЮДЖЕТА ЗА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cs typeface="Arial" panose="020B0604020202020204" pitchFamily="34" charset="0"/>
              </a:rPr>
              <a:t>III </a:t>
            </a:r>
            <a:r>
              <a:rPr lang="ru-RU" sz="2400" b="1" dirty="0">
                <a:cs typeface="Arial" panose="020B0604020202020204" pitchFamily="34" charset="0"/>
              </a:rPr>
              <a:t>квартал 202</a:t>
            </a:r>
            <a:r>
              <a:rPr lang="en-US" sz="2400" b="1" dirty="0">
                <a:cs typeface="Arial" panose="020B0604020202020204" pitchFamily="34" charset="0"/>
              </a:rPr>
              <a:t>6</a:t>
            </a:r>
            <a:r>
              <a:rPr lang="ru-RU" sz="2400" b="1" dirty="0">
                <a:cs typeface="Arial" panose="020B0604020202020204" pitchFamily="34" charset="0"/>
              </a:rPr>
              <a:t> ГОДА</a:t>
            </a:r>
          </a:p>
        </p:txBody>
      </p:sp>
      <p:sp>
        <p:nvSpPr>
          <p:cNvPr id="614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0400" y="6507163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fld id="{D55385AA-2797-48E4-A89D-ACB33EF996ED}" type="slidenum">
              <a:rPr lang="ru-RU" altLang="ru-RU">
                <a:latin typeface="Arial Black" panose="020B0A04020102020204" pitchFamily="34" charset="0"/>
              </a:rPr>
              <a:pPr/>
              <a:t>5</a:t>
            </a:fld>
            <a:endParaRPr lang="ru-RU" altLang="ru-RU"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850" y="688975"/>
            <a:ext cx="3781425" cy="677863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cs typeface="Arial" panose="020B0604020202020204" pitchFamily="34" charset="0"/>
              </a:rPr>
              <a:t>ПОСТУПЛЕНИЯ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cs typeface="Arial" panose="020B0604020202020204" pitchFamily="34" charset="0"/>
              </a:rPr>
              <a:t>5433,4</a:t>
            </a:r>
            <a:r>
              <a:rPr lang="en-US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tx1"/>
                </a:solidFill>
                <a:cs typeface="Arial" panose="020B0604020202020204" pitchFamily="34" charset="0"/>
              </a:rPr>
              <a:t>млн.тенге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642938"/>
            <a:ext cx="3887788" cy="67786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cs typeface="Arial" panose="020B0604020202020204" pitchFamily="34" charset="0"/>
              </a:rPr>
              <a:t>ЗАТРАТЫ</a:t>
            </a:r>
          </a:p>
          <a:p>
            <a:pPr algn="ctr">
              <a:defRPr/>
            </a:pPr>
            <a:r>
              <a:rPr lang="ru-RU" b="1" dirty="0" smtClean="0">
                <a:cs typeface="Arial" panose="020B0604020202020204" pitchFamily="34" charset="0"/>
              </a:rPr>
              <a:t>5902,0</a:t>
            </a:r>
            <a:r>
              <a:rPr lang="kk-KZ" b="1" dirty="0" smtClean="0">
                <a:cs typeface="Arial" panose="020B0604020202020204" pitchFamily="34" charset="0"/>
              </a:rPr>
              <a:t> </a:t>
            </a:r>
            <a:r>
              <a:rPr lang="ru-RU" b="1" dirty="0" err="1">
                <a:cs typeface="Arial" panose="020B0604020202020204" pitchFamily="34" charset="0"/>
              </a:rPr>
              <a:t>млн.тенге</a:t>
            </a:r>
            <a:endParaRPr lang="en-US" b="1" dirty="0"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5875" y="1497013"/>
            <a:ext cx="3852863" cy="646331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  <a:cs typeface="Arial" panose="020B0604020202020204" pitchFamily="34" charset="0"/>
              </a:rPr>
              <a:t>ДЕФИЦИТ</a:t>
            </a:r>
            <a:endParaRPr lang="ru-RU" b="1" dirty="0"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en-US" b="1" dirty="0" smtClean="0">
                <a:cs typeface="Arial" panose="020B0604020202020204" pitchFamily="34" charset="0"/>
              </a:rPr>
              <a:t>-</a:t>
            </a:r>
            <a:r>
              <a:rPr lang="ru-RU" b="1" dirty="0" smtClean="0">
                <a:cs typeface="Arial" panose="020B0604020202020204" pitchFamily="34" charset="0"/>
              </a:rPr>
              <a:t>382,5</a:t>
            </a:r>
            <a:r>
              <a:rPr lang="kk-KZ" b="1" dirty="0" smtClean="0">
                <a:cs typeface="Arial" panose="020B0604020202020204" pitchFamily="34" charset="0"/>
              </a:rPr>
              <a:t> </a:t>
            </a:r>
            <a:r>
              <a:rPr lang="ru-RU" b="1" dirty="0" err="1">
                <a:cs typeface="Arial" panose="020B0604020202020204" pitchFamily="34" charset="0"/>
              </a:rPr>
              <a:t>млн.тенге</a:t>
            </a:r>
            <a:endParaRPr lang="en-US" b="1" dirty="0"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00250" y="2143125"/>
            <a:ext cx="5286375" cy="646331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  <a:cs typeface="Arial" panose="020B0604020202020204" pitchFamily="34" charset="0"/>
              </a:rPr>
              <a:t>ФИНАНСИРОВАНИЕ ДЕФИЦИТА БЮДЖЕТА </a:t>
            </a:r>
          </a:p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cs typeface="Arial" panose="020B0604020202020204" pitchFamily="34" charset="0"/>
              </a:rPr>
              <a:t>382,5 </a:t>
            </a:r>
            <a:r>
              <a:rPr lang="ru-RU" b="1" dirty="0" err="1">
                <a:cs typeface="Arial" panose="020B0604020202020204" pitchFamily="34" charset="0"/>
              </a:rPr>
              <a:t>млн.тенге</a:t>
            </a:r>
            <a:endParaRPr lang="en-US" b="1" dirty="0"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14563" y="2928938"/>
            <a:ext cx="4929187" cy="646331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cs typeface="Arial" panose="020B0604020202020204" pitchFamily="34" charset="0"/>
              </a:rPr>
              <a:t>ПОСТУПЛЕНИЕ ЗАЙМОВ </a:t>
            </a:r>
          </a:p>
          <a:p>
            <a:pPr algn="ctr" eaLnBrk="1" hangingPunct="1">
              <a:defRPr/>
            </a:pPr>
            <a:r>
              <a:rPr lang="ru-RU" b="1" dirty="0" smtClean="0">
                <a:cs typeface="Arial" panose="020B0604020202020204" pitchFamily="34" charset="0"/>
              </a:rPr>
              <a:t>308,2</a:t>
            </a:r>
            <a:r>
              <a:rPr lang="en-US" b="1" dirty="0" smtClean="0">
                <a:cs typeface="Arial" panose="020B0604020202020204" pitchFamily="34" charset="0"/>
              </a:rPr>
              <a:t> </a:t>
            </a:r>
            <a:r>
              <a:rPr lang="ru-RU" b="1" dirty="0" err="1">
                <a:cs typeface="Arial" panose="020B0604020202020204" pitchFamily="34" charset="0"/>
              </a:rPr>
              <a:t>млн.тенге</a:t>
            </a:r>
            <a:endParaRPr lang="en-US" b="1" dirty="0"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14563" y="3643313"/>
            <a:ext cx="478631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 smtClean="0">
                <a:cs typeface="Arial" panose="020B0604020202020204" pitchFamily="34" charset="0"/>
              </a:rPr>
              <a:t>ПОГАШЕНИЕ 70,8  </a:t>
            </a:r>
            <a:r>
              <a:rPr lang="ru-RU" b="1" dirty="0">
                <a:cs typeface="Arial" panose="020B0604020202020204" pitchFamily="34" charset="0"/>
              </a:rPr>
              <a:t>млн.тенге</a:t>
            </a:r>
            <a:endParaRPr lang="en-US" b="1" dirty="0"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8750" y="4427538"/>
            <a:ext cx="6715125" cy="923330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cs typeface="Arial" panose="020B0604020202020204" pitchFamily="34" charset="0"/>
              </a:rPr>
              <a:t>ИСПОЛЬЗУЕМЫЕ ОСТАТКИ БЮДЖЕТНЫХ СРЕДСТВ</a:t>
            </a:r>
          </a:p>
          <a:p>
            <a:pPr algn="ctr" eaLnBrk="1" hangingPunct="1">
              <a:defRPr/>
            </a:pPr>
            <a:r>
              <a:rPr lang="ru-RU" b="1" dirty="0" smtClean="0">
                <a:cs typeface="Arial" panose="020B0604020202020204" pitchFamily="34" charset="0"/>
              </a:rPr>
              <a:t>(145,0 </a:t>
            </a:r>
            <a:r>
              <a:rPr lang="ru-RU" b="1" dirty="0" err="1">
                <a:cs typeface="Arial" panose="020B0604020202020204" pitchFamily="34" charset="0"/>
              </a:rPr>
              <a:t>млн.тенге</a:t>
            </a:r>
            <a:r>
              <a:rPr lang="ru-RU" b="1" dirty="0">
                <a:cs typeface="Arial" panose="020B0604020202020204" pitchFamily="34" charset="0"/>
              </a:rPr>
              <a:t>)</a:t>
            </a:r>
          </a:p>
          <a:p>
            <a:pPr algn="ctr" eaLnBrk="1" hangingPunct="1">
              <a:defRPr/>
            </a:pPr>
            <a:endParaRPr lang="en-US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581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2779" y="137307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РАЙОННОГО БЮДЖЕТА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3296" y="444868"/>
            <a:ext cx="302433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k-K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за</a:t>
            </a: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квартал</a:t>
            </a:r>
            <a:r>
              <a:rPr lang="kk-K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kk-KZ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 </a:t>
            </a:r>
          </a:p>
          <a:p>
            <a:pPr algn="ctr"/>
            <a:r>
              <a:rPr lang="kk-KZ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(без учета кредитов)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5433,4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2204864"/>
            <a:ext cx="2304256" cy="830997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СОБСТВЕННЫЕ</a:t>
            </a: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ДОХОДЫ</a:t>
            </a:r>
          </a:p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2416,0 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22586" y="2178156"/>
            <a:ext cx="2061741" cy="584775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СУБВЕНЦИЯ</a:t>
            </a:r>
          </a:p>
          <a:p>
            <a:pPr algn="ctr"/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 </a:t>
            </a:r>
            <a:r>
              <a:rPr lang="kk-KZ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05986" y="801497"/>
            <a:ext cx="27300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за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квартал</a:t>
            </a:r>
            <a:r>
              <a:rPr lang="kk-KZ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kk-KZ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</a:p>
          <a:p>
            <a:pPr lvl="0" algn="ctr"/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7438,1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31127" y="2198238"/>
            <a:ext cx="1944100" cy="830997"/>
          </a:xfrm>
          <a:prstGeom prst="rect">
            <a:avLst/>
          </a:prstGeom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ТРАНСФЕРТЫ</a:t>
            </a:r>
          </a:p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3017,4</a:t>
            </a:r>
            <a:endParaRPr lang="ru-RU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14369" y="2174086"/>
            <a:ext cx="1781338" cy="584775"/>
          </a:xfrm>
          <a:prstGeom prst="rect">
            <a:avLst/>
          </a:prstGeom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КРЕДИТЫ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1603920" y="1958449"/>
            <a:ext cx="628775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603920" y="1970515"/>
            <a:ext cx="0" cy="1866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cxnSpLocks/>
          </p:cNvCxnSpPr>
          <p:nvPr/>
        </p:nvCxnSpPr>
        <p:spPr>
          <a:xfrm>
            <a:off x="3767698" y="1958449"/>
            <a:ext cx="0" cy="1866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cxnSpLocks/>
          </p:cNvCxnSpPr>
          <p:nvPr/>
        </p:nvCxnSpPr>
        <p:spPr>
          <a:xfrm>
            <a:off x="6012160" y="1877386"/>
            <a:ext cx="0" cy="2343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7884368" y="1970516"/>
            <a:ext cx="0" cy="1866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354746" y="3284984"/>
            <a:ext cx="86409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1870015" y="1632494"/>
            <a:ext cx="328705" cy="3380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Тройная стрелка влево/вправо/вверх 8"/>
          <p:cNvSpPr/>
          <p:nvPr/>
        </p:nvSpPr>
        <p:spPr>
          <a:xfrm>
            <a:off x="4132416" y="1124745"/>
            <a:ext cx="1216152" cy="26137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851922" y="532144"/>
            <a:ext cx="1954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73,0 </a:t>
            </a:r>
            <a:r>
              <a:rPr lang="en-US" sz="1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%</a:t>
            </a:r>
            <a:r>
              <a:rPr lang="ru-RU" sz="1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к уровню </a:t>
            </a:r>
            <a:r>
              <a:rPr lang="en-US" sz="1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2025 </a:t>
            </a:r>
            <a:r>
              <a:rPr lang="ru-RU" sz="1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года</a:t>
            </a:r>
          </a:p>
        </p:txBody>
      </p:sp>
      <p:sp>
        <p:nvSpPr>
          <p:cNvPr id="12" name="Выгнутая вверх стрелка 11"/>
          <p:cNvSpPr/>
          <p:nvPr/>
        </p:nvSpPr>
        <p:spPr>
          <a:xfrm>
            <a:off x="5724128" y="606928"/>
            <a:ext cx="1152127" cy="186613"/>
          </a:xfrm>
          <a:prstGeom prst="curvedDownArrow">
            <a:avLst>
              <a:gd name="adj1" fmla="val 25000"/>
              <a:gd name="adj2" fmla="val 6178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Стрелка вниз 21"/>
          <p:cNvSpPr/>
          <p:nvPr/>
        </p:nvSpPr>
        <p:spPr>
          <a:xfrm>
            <a:off x="1043608" y="3184394"/>
            <a:ext cx="216024" cy="2182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69338"/>
              </p:ext>
            </p:extLst>
          </p:nvPr>
        </p:nvGraphicFramePr>
        <p:xfrm>
          <a:off x="162765" y="3155896"/>
          <a:ext cx="8964488" cy="5003439"/>
        </p:xfrm>
        <a:graphic>
          <a:graphicData uri="http://schemas.openxmlformats.org/drawingml/2006/table">
            <a:tbl>
              <a:tblPr/>
              <a:tblGrid>
                <a:gridCol w="4303758">
                  <a:extLst>
                    <a:ext uri="{9D8B030D-6E8A-4147-A177-3AD203B41FA5}">
                      <a16:colId xmlns:a16="http://schemas.microsoft.com/office/drawing/2014/main" val="3210751189"/>
                    </a:ext>
                  </a:extLst>
                </a:gridCol>
                <a:gridCol w="1223403">
                  <a:extLst>
                    <a:ext uri="{9D8B030D-6E8A-4147-A177-3AD203B41FA5}">
                      <a16:colId xmlns:a16="http://schemas.microsoft.com/office/drawing/2014/main" val="49790158"/>
                    </a:ext>
                  </a:extLst>
                </a:gridCol>
                <a:gridCol w="1036375">
                  <a:extLst>
                    <a:ext uri="{9D8B030D-6E8A-4147-A177-3AD203B41FA5}">
                      <a16:colId xmlns:a16="http://schemas.microsoft.com/office/drawing/2014/main" val="4010310389"/>
                    </a:ext>
                  </a:extLst>
                </a:gridCol>
                <a:gridCol w="1120036">
                  <a:extLst>
                    <a:ext uri="{9D8B030D-6E8A-4147-A177-3AD203B41FA5}">
                      <a16:colId xmlns:a16="http://schemas.microsoft.com/office/drawing/2014/main" val="2508936247"/>
                    </a:ext>
                  </a:extLst>
                </a:gridCol>
                <a:gridCol w="1280916">
                  <a:extLst>
                    <a:ext uri="{9D8B030D-6E8A-4147-A177-3AD203B41FA5}">
                      <a16:colId xmlns:a16="http://schemas.microsoft.com/office/drawing/2014/main" val="584195443"/>
                    </a:ext>
                  </a:extLst>
                </a:gridCol>
              </a:tblGrid>
              <a:tr h="6993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  <a:p>
                      <a:pPr algn="ctr" rtl="0" fontAlgn="ctr"/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491470"/>
                  </a:ext>
                </a:extLst>
              </a:tr>
              <a:tr h="273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Налоговые поступления, в том числе: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2391,1</a:t>
                      </a:r>
                      <a:endParaRPr lang="ru-KZ" sz="1400" b="0" i="0" u="none" strike="noStrike" dirty="0">
                        <a:solidFill>
                          <a:srgbClr val="FF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2352,2</a:t>
                      </a:r>
                      <a:endParaRPr lang="ru-KZ" sz="1400" b="0" i="0" u="none" strike="noStrike" dirty="0">
                        <a:solidFill>
                          <a:srgbClr val="FF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296036"/>
                  </a:ext>
                </a:extLst>
              </a:tr>
              <a:tr h="273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Подоходный налог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1815,3</a:t>
                      </a:r>
                      <a:endParaRPr lang="ru-KZ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1729,8</a:t>
                      </a:r>
                      <a:endParaRPr lang="ru-KZ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843409"/>
                  </a:ext>
                </a:extLst>
              </a:tr>
              <a:tr h="273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Социальный налог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67,8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73,1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8595328"/>
                  </a:ext>
                </a:extLst>
              </a:tr>
              <a:tr h="295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на собственность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387,1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420,9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-33,8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189581"/>
                  </a:ext>
                </a:extLst>
              </a:tr>
              <a:tr h="2586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Внутренние налоги на товары ,работы и услуги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101,0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110,3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370019"/>
                  </a:ext>
                </a:extLst>
              </a:tr>
              <a:tr h="5076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Обязательные платежи, взимаемые за совершение юридически значимых действий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19,8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33046"/>
                  </a:ext>
                </a:extLst>
              </a:tr>
              <a:tr h="273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Неналоговые поступления, в том числе: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44,9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25,5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421235"/>
                  </a:ext>
                </a:extLst>
              </a:tr>
              <a:tr h="273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государственной собственности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20,4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19,1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844123"/>
                  </a:ext>
                </a:extLst>
              </a:tr>
              <a:tr h="5016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пени, санкции, взыскания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  <a:endParaRPr lang="kk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8375503"/>
                  </a:ext>
                </a:extLst>
              </a:tr>
              <a:tr h="5076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поступления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636438"/>
                  </a:ext>
                </a:extLst>
              </a:tr>
              <a:tr h="5365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Поступления от продажи основного капитала, в том числе: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46,7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38,2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354657"/>
                  </a:ext>
                </a:extLst>
              </a:tr>
              <a:tr h="273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Продажа государственного имущества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9,1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3138924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956376" y="2829107"/>
            <a:ext cx="10393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тенге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913690B6-2FA7-4618-8EE4-E8B08BAB66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953869"/>
              </p:ext>
            </p:extLst>
          </p:nvPr>
        </p:nvGraphicFramePr>
        <p:xfrm>
          <a:off x="162765" y="8168969"/>
          <a:ext cx="8964490" cy="640080"/>
        </p:xfrm>
        <a:graphic>
          <a:graphicData uri="http://schemas.openxmlformats.org/drawingml/2006/table">
            <a:tbl>
              <a:tblPr/>
              <a:tblGrid>
                <a:gridCol w="4357948">
                  <a:extLst>
                    <a:ext uri="{9D8B030D-6E8A-4147-A177-3AD203B41FA5}">
                      <a16:colId xmlns:a16="http://schemas.microsoft.com/office/drawing/2014/main" val="460011599"/>
                    </a:ext>
                  </a:extLst>
                </a:gridCol>
                <a:gridCol w="1174760">
                  <a:extLst>
                    <a:ext uri="{9D8B030D-6E8A-4147-A177-3AD203B41FA5}">
                      <a16:colId xmlns:a16="http://schemas.microsoft.com/office/drawing/2014/main" val="2976626145"/>
                    </a:ext>
                  </a:extLst>
                </a:gridCol>
                <a:gridCol w="1011623">
                  <a:extLst>
                    <a:ext uri="{9D8B030D-6E8A-4147-A177-3AD203B41FA5}">
                      <a16:colId xmlns:a16="http://schemas.microsoft.com/office/drawing/2014/main" val="710022834"/>
                    </a:ext>
                  </a:extLst>
                </a:gridCol>
                <a:gridCol w="1156140">
                  <a:extLst>
                    <a:ext uri="{9D8B030D-6E8A-4147-A177-3AD203B41FA5}">
                      <a16:colId xmlns:a16="http://schemas.microsoft.com/office/drawing/2014/main" val="1715152025"/>
                    </a:ext>
                  </a:extLst>
                </a:gridCol>
                <a:gridCol w="1264019">
                  <a:extLst>
                    <a:ext uri="{9D8B030D-6E8A-4147-A177-3AD203B41FA5}">
                      <a16:colId xmlns:a16="http://schemas.microsoft.com/office/drawing/2014/main" val="2902634162"/>
                    </a:ext>
                  </a:extLst>
                </a:gridCol>
              </a:tblGrid>
              <a:tr h="39296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Продажа нематериальных активов</a:t>
                      </a:r>
                    </a:p>
                    <a:p>
                      <a:endParaRPr lang="ru-KZ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42,7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29,1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13,6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68,1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6715666"/>
                  </a:ext>
                </a:extLst>
              </a:tr>
            </a:tbl>
          </a:graphicData>
        </a:graphic>
      </p:graphicFrame>
      <p:graphicFrame>
        <p:nvGraphicFramePr>
          <p:cNvPr id="16" name="Таблица 16">
            <a:extLst>
              <a:ext uri="{FF2B5EF4-FFF2-40B4-BE49-F238E27FC236}">
                <a16:creationId xmlns:a16="http://schemas.microsoft.com/office/drawing/2014/main" id="{1B9668C0-104A-47A9-8C05-58BD43E2B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134391"/>
              </p:ext>
            </p:extLst>
          </p:nvPr>
        </p:nvGraphicFramePr>
        <p:xfrm>
          <a:off x="1547664" y="1628800"/>
          <a:ext cx="6072335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2335">
                  <a:extLst>
                    <a:ext uri="{9D8B030D-6E8A-4147-A177-3AD203B41FA5}">
                      <a16:colId xmlns:a16="http://schemas.microsoft.com/office/drawing/2014/main" val="4242798493"/>
                    </a:ext>
                  </a:extLst>
                </a:gridCol>
              </a:tblGrid>
              <a:tr h="156288">
                <a:tc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745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517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98877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 РАЙОННОГО БЮДЖЕТА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865300"/>
              </p:ext>
            </p:extLst>
          </p:nvPr>
        </p:nvGraphicFramePr>
        <p:xfrm>
          <a:off x="251520" y="794578"/>
          <a:ext cx="8706342" cy="69020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2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55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423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</a:t>
                      </a:r>
                      <a:r>
                        <a:rPr lang="en-US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 </a:t>
                      </a:r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 </a:t>
                      </a:r>
                      <a:r>
                        <a:rPr lang="ru-RU" sz="14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 </a:t>
                      </a:r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Доля,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Темп роста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 снижения)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 </a:t>
                      </a:r>
                      <a:r>
                        <a:rPr lang="en-US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 </a:t>
                      </a:r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кварталу</a:t>
                      </a:r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1400" b="1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года,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ПОСТУПЛЕНИЯ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6124,1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28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 (без ЦТ), из них: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Собственные доходы,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том числе: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2416,0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36,9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28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 поступления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2352,2</a:t>
                      </a:r>
                      <a:endParaRPr lang="ru-RU" sz="14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07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Неналоговые поступления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25,5</a:t>
                      </a:r>
                      <a:endParaRPr lang="ru-RU" sz="14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28,4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Поступления от продажи основного капитала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38,2</a:t>
                      </a:r>
                      <a:endParaRPr lang="ru-RU" sz="14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12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Погашение бюджетных кредитов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86,1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20,4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Поступления займов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308,3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28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ПОСТУПЛЕНИЯ ТРАНСФЕРТОВ, из них: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1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Трансферты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3017,4</a:t>
                      </a:r>
                      <a:endParaRPr lang="ru-RU" sz="14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Субвенция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307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Используемые остатки бюджетных  средств: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145,0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-69,7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141,1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307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Остатки на начало финансового года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296,3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-43,5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307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Остатки на конец</a:t>
                      </a:r>
                      <a:r>
                        <a:rPr lang="en-US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отчетного  периода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151,3</a:t>
                      </a:r>
                      <a:endParaRPr lang="ru-RU" sz="1400" b="1" i="1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91872" y="468208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8-конечная звезда 4"/>
          <p:cNvSpPr/>
          <p:nvPr/>
        </p:nvSpPr>
        <p:spPr>
          <a:xfrm>
            <a:off x="8507778" y="7821488"/>
            <a:ext cx="450084" cy="360039"/>
          </a:xfrm>
          <a:prstGeom prst="star8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F70A603-E52B-4EF2-8F46-FCB320E17081}" type="slidenum">
              <a:rPr lang="ru-RU" sz="1400" smtClean="0">
                <a:solidFill>
                  <a:schemeClr val="tx1"/>
                </a:solidFill>
              </a:rPr>
              <a:t>7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649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60648"/>
            <a:ext cx="7994849" cy="93610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Исполнение собственных доходов Уланского района за последние три года</a:t>
            </a:r>
            <a:endParaRPr lang="ru-RU" sz="24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3066756"/>
              </p:ext>
            </p:extLst>
          </p:nvPr>
        </p:nvGraphicFramePr>
        <p:xfrm>
          <a:off x="251520" y="1196752"/>
          <a:ext cx="8993484" cy="51186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6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1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36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52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342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на 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1октября</a:t>
                      </a:r>
                      <a:r>
                        <a:rPr lang="en-US" sz="16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2024 г  млн. тенге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на 1 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октября 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2025 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на 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RU" sz="16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октября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2026 г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Темп роста к аналогичному периоду 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г  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тенге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тенге 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2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Собственные доходы, в том числе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3098,5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3278,3</a:t>
                      </a:r>
                      <a:endParaRPr lang="ru-KZ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2416,0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9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Корпоративный подоходный налог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188,8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208,0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171,9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Индивидуальный подоходный налог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1508,1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1940,7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1557,8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64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Социальный налог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746,7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957,1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73,0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H</a:t>
                      </a:r>
                      <a:r>
                        <a:rPr lang="ru-RU" sz="16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алог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 имущество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245,4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238,7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234,1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H</a:t>
                      </a:r>
                      <a:r>
                        <a:rPr lang="ru-RU" sz="16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алог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 транспортные средства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128,3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-KZ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148,3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152,4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7,0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2,7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61257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Поступления от 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продажи земельных участков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42,3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61,4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24,7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4862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297598"/>
            <a:ext cx="34738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РАСХОДЫ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(82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бюджетных программ)</a:t>
            </a:r>
          </a:p>
        </p:txBody>
      </p:sp>
      <p:sp>
        <p:nvSpPr>
          <p:cNvPr id="5" name="Стрелка вниз 4"/>
          <p:cNvSpPr/>
          <p:nvPr/>
        </p:nvSpPr>
        <p:spPr>
          <a:xfrm rot="16200000">
            <a:off x="4257273" y="1306890"/>
            <a:ext cx="161930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188017" y="1340433"/>
            <a:ext cx="26963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93,2 </a:t>
            </a: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исполнения </a:t>
            </a: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2025г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98,9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7056" y="2646668"/>
            <a:ext cx="12382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6420,4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09454" y="2646668"/>
            <a:ext cx="339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95253" y="2564500"/>
            <a:ext cx="22657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ФАКТ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5972,8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37699" y="2656834"/>
            <a:ext cx="5437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09417" y="2310824"/>
            <a:ext cx="16881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Остаток</a:t>
            </a:r>
          </a:p>
          <a:p>
            <a:pPr algn="ctr"/>
            <a:r>
              <a:rPr lang="kk-KZ" dirty="0" smtClean="0">
                <a:latin typeface="Arial" panose="020B0604020202020204" pitchFamily="34" charset="0"/>
                <a:cs typeface="Arial" panose="020B0604020202020204" pitchFamily="34" charset="0"/>
              </a:rPr>
              <a:t>447,5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(на 1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октября 2026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года)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520" y="98877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РАЙОННОГО БЮДЖЕТА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5575" y="4509120"/>
            <a:ext cx="2185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остатки по управлениям</a:t>
            </a:r>
          </a:p>
        </p:txBody>
      </p:sp>
      <p:sp>
        <p:nvSpPr>
          <p:cNvPr id="16" name="Нашивка 15"/>
          <p:cNvSpPr/>
          <p:nvPr/>
        </p:nvSpPr>
        <p:spPr>
          <a:xfrm>
            <a:off x="3240709" y="4589969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51920" y="3880901"/>
            <a:ext cx="52920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млн.тенге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экономия по трансфертам из ОБ (культура -оплата по факту</a:t>
            </a:r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221,1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млн.тенге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поступили трансферты из ОБ</a:t>
            </a:r>
            <a:endParaRPr lang="en-US" sz="1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225,9 млн. тенге недостаток средств на КСН</a:t>
            </a: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FF0000"/>
                </a:solidFill>
              </a:rPr>
              <a:t> </a:t>
            </a:r>
            <a:endParaRPr lang="ru-RU" sz="1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8-конечная звезда 17"/>
          <p:cNvSpPr/>
          <p:nvPr/>
        </p:nvSpPr>
        <p:spPr>
          <a:xfrm>
            <a:off x="8604448" y="6381328"/>
            <a:ext cx="432048" cy="404664"/>
          </a:xfrm>
          <a:prstGeom prst="star8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F70A603-E52B-4EF2-8F46-FCB320E17081}" type="slidenum">
              <a:rPr lang="ru-RU" sz="1400" smtClean="0">
                <a:solidFill>
                  <a:schemeClr val="tx1"/>
                </a:solidFill>
              </a:rPr>
              <a:t>9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44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2755074"/>
              </p:ext>
            </p:extLst>
          </p:nvPr>
        </p:nvGraphicFramePr>
        <p:xfrm>
          <a:off x="251520" y="1124742"/>
          <a:ext cx="8423244" cy="61118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64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80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(млн.</a:t>
                      </a:r>
                      <a:r>
                        <a:rPr lang="ru-RU" sz="1400" u="none" strike="noStrike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тенге</a:t>
                      </a: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(млн.</a:t>
                      </a:r>
                      <a:r>
                        <a:rPr lang="ru-RU" sz="1400" u="none" strike="noStrike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тенге</a:t>
                      </a: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Остатки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(млн.</a:t>
                      </a:r>
                      <a:r>
                        <a:rPr lang="ru-RU" sz="1400" u="none" strike="noStrike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тенге</a:t>
                      </a: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 освоение 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: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6 420,4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5 972,9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447,6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93,0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89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</a:t>
                      </a:r>
                      <a:r>
                        <a:rPr lang="ru-RU" sz="140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маслихата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0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акима района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48,1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97,6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</a:t>
                      </a:r>
                      <a:r>
                        <a:rPr lang="ru-RU" sz="140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акима</a:t>
                      </a: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города районного значения, села, поселка, сельского округа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298,1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292,0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451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занятости и социальных программ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970,9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878,1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92,8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90,4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0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452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финансов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460,5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453,5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98,5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0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453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экономики и бюджетного планирования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729,4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676,3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53,0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92,7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83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внутренней политики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82,5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4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культуры, развития языков, физической культуры и спорта района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76,6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98,5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83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458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жилищно-коммунального хозяйства, пассажирского транспорта и автомобильных дорог района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555,1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524,3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94,5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05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466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архитектуры, градостроительства и строительства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2 504,2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2 359,7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144,5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94,2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55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482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предпринимательства и туризма района (города областного значения)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602,6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508,9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93,6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84,5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943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498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земельных отношений и сельского хозяйства района (города областного значения)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32,3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32,0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99,3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424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бюджетных средств на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1.10.2026г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41380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6632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НЕИСПОЛНЕНО 447,6</a:t>
            </a:r>
            <a:r>
              <a:rPr 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683568" y="1550213"/>
            <a:ext cx="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8-конечная звезда 46"/>
          <p:cNvSpPr/>
          <p:nvPr/>
        </p:nvSpPr>
        <p:spPr>
          <a:xfrm>
            <a:off x="8604448" y="6381328"/>
            <a:ext cx="432048" cy="404664"/>
          </a:xfrm>
          <a:prstGeom prst="star8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F70A603-E52B-4EF2-8F46-FCB320E17081}" type="slidenum">
              <a:rPr lang="ru-RU" sz="1400" smtClean="0">
                <a:solidFill>
                  <a:schemeClr val="tx1"/>
                </a:solidFill>
              </a:rPr>
              <a:t>11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524328" y="2014340"/>
            <a:ext cx="864096" cy="21347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1101516"/>
            <a:ext cx="3168352" cy="369332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Объективные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причины</a:t>
            </a:r>
            <a:endParaRPr lang="ru-RU" dirty="0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AAF03C97-64BC-4450-9C23-0E5379EBD496}"/>
              </a:ext>
            </a:extLst>
          </p:cNvPr>
          <p:cNvCxnSpPr>
            <a:cxnSpLocks/>
          </p:cNvCxnSpPr>
          <p:nvPr/>
        </p:nvCxnSpPr>
        <p:spPr>
          <a:xfrm>
            <a:off x="4427984" y="1470848"/>
            <a:ext cx="0" cy="58515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339752" y="2095162"/>
            <a:ext cx="4536504" cy="1384995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 </a:t>
            </a:r>
            <a:r>
              <a:rPr lang="ru-RU" sz="1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млн.тенге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экономия по трансфертам из ОБ (культура -оплата по факту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221,1 </a:t>
            </a:r>
            <a:r>
              <a:rPr lang="ru-RU" sz="1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млн.тенге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поступили трансферты из ОБ</a:t>
            </a:r>
            <a:endParaRPr lang="en-US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225,9 млн. тенге недостаток средств на КСН</a:t>
            </a:r>
          </a:p>
          <a:p>
            <a:r>
              <a:rPr lang="ru-RU" sz="1400" dirty="0">
                <a:solidFill>
                  <a:srgbClr val="FF0000"/>
                </a:solidFill>
              </a:rPr>
              <a:t> </a:t>
            </a: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451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4305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РАСХОДОВ РАЙОННОГО БЮДЖЕТА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6042774"/>
            <a:ext cx="8640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Текущие расходы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4498,4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млн. тенге, расходы на развитие – 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474,5 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</a:p>
        </p:txBody>
      </p:sp>
      <p:sp>
        <p:nvSpPr>
          <p:cNvPr id="12" name="8-конечная звезда 11"/>
          <p:cNvSpPr/>
          <p:nvPr/>
        </p:nvSpPr>
        <p:spPr>
          <a:xfrm>
            <a:off x="8604448" y="6381328"/>
            <a:ext cx="432048" cy="404664"/>
          </a:xfrm>
          <a:prstGeom prst="star8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F70A603-E52B-4EF2-8F46-FCB320E17081}" type="slidenum">
              <a:rPr lang="ru-RU" sz="1400" smtClean="0">
                <a:solidFill>
                  <a:schemeClr val="tx1"/>
                </a:solidFill>
              </a:rPr>
              <a:t>12</a:t>
            </a:fld>
            <a:endParaRPr lang="ru-RU" sz="1400" dirty="0">
              <a:solidFill>
                <a:schemeClr val="tx1"/>
              </a:solidFill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713366203"/>
              </p:ext>
            </p:extLst>
          </p:nvPr>
        </p:nvGraphicFramePr>
        <p:xfrm>
          <a:off x="1691680" y="1052736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9558010"/>
              </p:ext>
            </p:extLst>
          </p:nvPr>
        </p:nvGraphicFramePr>
        <p:xfrm>
          <a:off x="395536" y="1052736"/>
          <a:ext cx="8568952" cy="4990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884368" y="2533761"/>
            <a:ext cx="10801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Государственные услуги общего характера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987639"/>
              </p:ext>
            </p:extLst>
          </p:nvPr>
        </p:nvGraphicFramePr>
        <p:xfrm>
          <a:off x="2084877" y="1964309"/>
          <a:ext cx="552402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2924944"/>
            <a:ext cx="14013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Культура, спорт, туризм и информационное пространство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740352" y="4494449"/>
            <a:ext cx="12241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Топливно-энергетический комплекс и недропользование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893691"/>
            <a:ext cx="180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Жилищно-коммунальное хозяйство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436095" y="1107471"/>
            <a:ext cx="16230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Социальная помощь и социальное обеспечение</a:t>
            </a:r>
          </a:p>
        </p:txBody>
      </p:sp>
    </p:spTree>
    <p:extLst>
      <p:ext uri="{BB962C8B-B14F-4D97-AF65-F5344CB8AC3E}">
        <p14:creationId xmlns:p14="http://schemas.microsoft.com/office/powerpoint/2010/main" val="3455001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226" y="116632"/>
            <a:ext cx="89289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СОЦИАЛЬНОЙ СФЕРЫ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1054,4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</a:p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17,8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от общего объема расходов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528" y="1700808"/>
            <a:ext cx="167389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СОЦИАЛЬНАЯ ЗАЩИТА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453,4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k-KZ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98,5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63525" y="1556792"/>
            <a:ext cx="20324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октября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 в составе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207 человек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137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получили АСП в сумме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19,9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млн.тенге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Дополнительно к АСП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внге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( 1,5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мрп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каждого ребенка в месяц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лет выплачено ГСП на сумму 2,6 млн, тенге)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трудоспособных получателей АСП (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одп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занятых вовлеченных в активные меры содействия занятости </a:t>
            </a:r>
            <a:r>
              <a:rPr lang="kk-KZ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76,3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% при плане 75,0 %. Доля трудоустроенных на (1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октября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года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54,0 %)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21919" y="1700808"/>
            <a:ext cx="1778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КУЛЬТУРА, СПОРТ, ТУРИЗМ, </a:t>
            </a:r>
          </a:p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ИНФОРМАЦИОННОЕ ПРОСТРАНСТВО</a:t>
            </a:r>
          </a:p>
          <a:p>
            <a:pPr algn="ctr"/>
            <a:r>
              <a:rPr lang="en-US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600,9</a:t>
            </a:r>
            <a:r>
              <a:rPr 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млн.тенге </a:t>
            </a:r>
          </a:p>
          <a:p>
            <a:pPr algn="ctr"/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(9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5,0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300192" y="1700809"/>
            <a:ext cx="278802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22 клубных учреждениях   района  проведено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432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культурно-массовых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с охватом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64800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также проведено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спортивных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с  участием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1696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спортсменов из них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23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районных,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областных мероприятий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5" descr="http://kovrov-gorod.ru/images/banners/soczasc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99042"/>
            <a:ext cx="1997424" cy="1886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http://www.dk.ru/system/ckeditor_assets/pictures/97944_content_%D0%9A%D1%83%D0%BB%D1%8C%D1%82%D1%83%D1%80%D0%B0.jpeg?14285739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920" y="5681133"/>
            <a:ext cx="1190136" cy="102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.kommersant.ru/ISSUES.PHOTO/CORP/2014/02/05/spor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6" y="3619709"/>
            <a:ext cx="1872206" cy="214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8-конечная звезда 15"/>
          <p:cNvSpPr/>
          <p:nvPr/>
        </p:nvSpPr>
        <p:spPr>
          <a:xfrm>
            <a:off x="8656170" y="6423895"/>
            <a:ext cx="432048" cy="404664"/>
          </a:xfrm>
          <a:prstGeom prst="star8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F70A603-E52B-4EF2-8F46-FCB320E17081}" type="slidenum">
              <a:rPr lang="ru-RU" sz="1400" smtClean="0">
                <a:solidFill>
                  <a:schemeClr val="tx1"/>
                </a:solidFill>
              </a:rPr>
              <a:t>13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539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746121" y="1000125"/>
            <a:ext cx="6426551" cy="97434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Общая сумма выделенных средств на </a:t>
            </a:r>
          </a:p>
          <a:p>
            <a:pPr algn="ctr" eaLnBrk="1" hangingPunct="1">
              <a:defRPr/>
            </a:pPr>
            <a:r>
              <a: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реализацию бюджетных инвестиционных проектов</a:t>
            </a:r>
          </a:p>
          <a:p>
            <a:pPr algn="ctr" eaLnBrk="1" hangingPunct="1">
              <a:defRPr/>
            </a:pPr>
            <a:r>
              <a: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за </a:t>
            </a:r>
            <a:r>
              <a:rPr lang="en-US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III </a:t>
            </a:r>
            <a:r>
              <a: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квартал </a:t>
            </a:r>
            <a:r>
              <a:rPr lang="ru-RU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года составило </a:t>
            </a:r>
            <a:r>
              <a:rPr lang="en-US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1474,5</a:t>
            </a:r>
            <a:r>
              <a:rPr lang="ru-RU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млн. </a:t>
            </a:r>
            <a:r>
              <a:rPr lang="ru-RU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тенге</a:t>
            </a:r>
            <a:r>
              <a: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6391" name="Прямоугольник 1"/>
          <p:cNvSpPr>
            <a:spLocks noChangeArrowheads="1"/>
          </p:cNvSpPr>
          <p:nvPr/>
        </p:nvSpPr>
        <p:spPr bwMode="auto">
          <a:xfrm>
            <a:off x="642938" y="285750"/>
            <a:ext cx="8215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latin typeface="Arial" panose="020B0604020202020204" pitchFamily="34" charset="0"/>
              </a:rPr>
              <a:t>Реализация бюджетных инвестиционных проектов</a:t>
            </a:r>
          </a:p>
        </p:txBody>
      </p:sp>
      <p:sp>
        <p:nvSpPr>
          <p:cNvPr id="17417" name="Номер слайда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fld id="{5906468C-E18E-40B0-A48B-4CC8FCBE8060}" type="slidenum">
              <a:rPr lang="ru-RU" altLang="ru-RU">
                <a:solidFill>
                  <a:srgbClr val="BCBCBC"/>
                </a:solidFill>
              </a:rPr>
              <a:pPr/>
              <a:t>14</a:t>
            </a:fld>
            <a:endParaRPr lang="ru-RU" altLang="ru-RU">
              <a:solidFill>
                <a:srgbClr val="BCBCBC"/>
              </a:solidFill>
            </a:endParaRPr>
          </a:p>
        </p:txBody>
      </p:sp>
      <p:sp useBgFill="1">
        <p:nvSpPr>
          <p:cNvPr id="12" name="TextBox 11">
            <a:extLst>
              <a:ext uri="{FF2B5EF4-FFF2-40B4-BE49-F238E27FC236}">
                <a16:creationId xmlns:a16="http://schemas.microsoft.com/office/drawing/2014/main" id="{2E2C0A3F-E695-4BDA-AF6D-302A8FBC38F2}"/>
              </a:ext>
            </a:extLst>
          </p:cNvPr>
          <p:cNvSpPr txBox="1"/>
          <p:nvPr/>
        </p:nvSpPr>
        <p:spPr>
          <a:xfrm>
            <a:off x="1547664" y="2942672"/>
            <a:ext cx="45887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921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7486"/>
            <a:ext cx="8147248" cy="443242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ПРОГРАММНЫХ ДОКУМЕНТОВ </a:t>
            </a:r>
            <a:endParaRPr lang="ru-RU" sz="1600" dirty="0"/>
          </a:p>
        </p:txBody>
      </p:sp>
      <p:pic>
        <p:nvPicPr>
          <p:cNvPr id="4" name="Picture 2" descr="http://s50.radikal.ru/i127/1505/8e/0fd4426c647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541" y="1176758"/>
            <a:ext cx="989262" cy="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411760" y="2564904"/>
            <a:ext cx="3960440" cy="631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Продуктивная занятость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39552" y="3601678"/>
            <a:ext cx="662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оплачиваемые общественные работы направлено </a:t>
            </a:r>
            <a:r>
              <a:rPr lang="kk-KZ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kk-KZ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на социальные рабочие места трудоустроены </a:t>
            </a:r>
            <a:r>
              <a:rPr lang="en-US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  <a:endParaRPr lang="ru-RU" alt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3529" y="5125172"/>
            <a:ext cx="39776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1400" dirty="0">
                <a:solidFill>
                  <a:prstClr val="black"/>
                </a:solidFill>
              </a:rPr>
              <a:t> </a:t>
            </a:r>
            <a:endParaRPr lang="ru-RU" altLang="ru-RU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618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8543925" y="6356350"/>
            <a:ext cx="561975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2" rIns="45720" anchor="ctr"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l"/>
            <a:fld id="{25E06050-746F-425D-A30A-5E39984060C6}" type="slidenum">
              <a:rPr lang="ru-RU" altLang="ru-RU">
                <a:solidFill>
                  <a:srgbClr val="595959"/>
                </a:solidFill>
                <a:latin typeface="Book Antiqua" panose="02040602050305030304" pitchFamily="18" charset="0"/>
              </a:rPr>
              <a:pPr algn="l"/>
              <a:t>16</a:t>
            </a:fld>
            <a:endParaRPr lang="ru-RU" altLang="ru-RU" dirty="0">
              <a:solidFill>
                <a:srgbClr val="595959"/>
              </a:solidFill>
              <a:latin typeface="Book Antiqua" panose="02040602050305030304" pitchFamily="18" charset="0"/>
            </a:endParaRPr>
          </a:p>
        </p:txBody>
      </p:sp>
      <p:sp>
        <p:nvSpPr>
          <p:cNvPr id="20483" name="Прямоугольник 5"/>
          <p:cNvSpPr>
            <a:spLocks noChangeArrowheads="1"/>
          </p:cNvSpPr>
          <p:nvPr/>
        </p:nvSpPr>
        <p:spPr bwMode="auto">
          <a:xfrm>
            <a:off x="1476375" y="404813"/>
            <a:ext cx="69119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latin typeface="Book Antiqua" pitchFamily="18" charset="0"/>
              </a:rPr>
              <a:t>Отчет об исполнении бюджета Уланского района на</a:t>
            </a:r>
            <a:r>
              <a:rPr lang="kk-KZ" sz="2000" b="1" dirty="0">
                <a:latin typeface="Book Antiqua" pitchFamily="18" charset="0"/>
              </a:rPr>
              <a:t> 1</a:t>
            </a:r>
            <a:r>
              <a:rPr lang="en-US" sz="2000" b="1" dirty="0">
                <a:latin typeface="Book Antiqua" pitchFamily="18" charset="0"/>
              </a:rPr>
              <a:t> </a:t>
            </a:r>
            <a:r>
              <a:rPr lang="ru-RU" sz="2000" b="1" dirty="0" smtClean="0">
                <a:latin typeface="Book Antiqua" pitchFamily="18" charset="0"/>
              </a:rPr>
              <a:t>октября</a:t>
            </a:r>
            <a:r>
              <a:rPr lang="kk-KZ" sz="2000" b="1" dirty="0" smtClean="0">
                <a:latin typeface="Book Antiqua" pitchFamily="18" charset="0"/>
              </a:rPr>
              <a:t> </a:t>
            </a:r>
            <a:r>
              <a:rPr lang="ru-RU" sz="2000" b="1" dirty="0">
                <a:latin typeface="Book Antiqua" pitchFamily="18" charset="0"/>
              </a:rPr>
              <a:t>2026 год, млн. тенге</a:t>
            </a:r>
          </a:p>
        </p:txBody>
      </p:sp>
      <p:graphicFrame>
        <p:nvGraphicFramePr>
          <p:cNvPr id="23638" name="Group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885600"/>
              </p:ext>
            </p:extLst>
          </p:nvPr>
        </p:nvGraphicFramePr>
        <p:xfrm>
          <a:off x="323528" y="1125538"/>
          <a:ext cx="8496944" cy="5981390"/>
        </p:xfrm>
        <a:graphic>
          <a:graphicData uri="http://schemas.openxmlformats.org/drawingml/2006/table">
            <a:tbl>
              <a:tblPr/>
              <a:tblGrid>
                <a:gridCol w="7128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За</a:t>
                      </a:r>
                      <a:r>
                        <a:rPr lang="kk-KZ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III </a:t>
                      </a:r>
                      <a:r>
                        <a:rPr lang="ru-RU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квартал </a:t>
                      </a:r>
                      <a:r>
                        <a:rPr lang="kk-KZ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202</a:t>
                      </a:r>
                      <a:r>
                        <a:rPr lang="en-US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  <a:r>
                        <a:rPr lang="kk-KZ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kk-KZ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года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7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5433,4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поступления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2352,2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поступления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25,5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от продажи основного капитала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38,2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трансфертов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3017,4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5002,2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Государственные услуги общего характера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1022,1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Оборона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порядок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36,4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5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помощь и социальное обеспечение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453,4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 и (</a:t>
                      </a:r>
                      <a:r>
                        <a:rPr lang="ru-RU" sz="16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топливно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энергетический комплекс)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1796,6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спорт, туризм и информационное пространство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600,9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304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Сельское, водное, лесное, рыбное хозяйство, особо охраняемые природные территории, охрана окружающей среды и животного мира, земельные отношения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92,5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304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Промышленность, архитектурная, градостроительная и строительная деятельность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37,6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29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 и коммуникации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962,7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just" fontAlgn="ctr"/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Топливно</a:t>
                      </a:r>
                      <a:r>
                        <a:rPr lang="ru-RU" sz="16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–энергетический комплекс и недропользование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272,5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44562"/>
      </p:ext>
    </p:extLst>
  </p:cSld>
  <p:clrMapOvr>
    <a:masterClrMapping/>
  </p:clrMapOvr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>
            <a:alpha val="0"/>
          </a:schemeClr>
        </a:solidFill>
        <a:ln w="25400" algn="ctr">
          <a:solidFill>
            <a:srgbClr val="FFFF00"/>
          </a:solidFill>
          <a:miter lim="800000"/>
          <a:headEnd/>
          <a:tailEnd/>
        </a:ln>
      </a:spPr>
      <a:bodyPr anchor="ctr"/>
      <a:lstStyle>
        <a:defPPr algn="ctr">
          <a:defRPr dirty="0">
            <a:solidFill>
              <a:schemeClr val="lt1"/>
            </a:solidFill>
            <a:latin typeface="+mn-lt"/>
          </a:defRPr>
        </a:defPPr>
      </a:lstStyle>
    </a:sp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16785</TotalTime>
  <Words>1421</Words>
  <Application>Microsoft Office PowerPoint</Application>
  <PresentationFormat>Экран (4:3)</PresentationFormat>
  <Paragraphs>474</Paragraphs>
  <Slides>16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Arial</vt:lpstr>
      <vt:lpstr>Arial Black</vt:lpstr>
      <vt:lpstr>Book Antiqua</vt:lpstr>
      <vt:lpstr>Calibri</vt:lpstr>
      <vt:lpstr>Century Gothic</vt:lpstr>
      <vt:lpstr>Palatino Linotype</vt:lpstr>
      <vt:lpstr>Times New Roman</vt:lpstr>
      <vt:lpstr>Trebuchet MS</vt:lpstr>
      <vt:lpstr>Wingdings</vt:lpstr>
      <vt:lpstr>Wingdings 3</vt:lpstr>
      <vt:lpstr>Пиксел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ИСПОЛНЕНИЕ РАЙОННОГО БЮДЖЕТА ЗА III квартал 2026 ГОДА</vt:lpstr>
      <vt:lpstr>Презентация PowerPoint</vt:lpstr>
      <vt:lpstr>Презентация PowerPoint</vt:lpstr>
      <vt:lpstr>Исполнение собственных доходов Уланского района за последние три года</vt:lpstr>
      <vt:lpstr>Презентация PowerPoint</vt:lpstr>
      <vt:lpstr>Освоение бюджетных средств на 1.10.2026г </vt:lpstr>
      <vt:lpstr>Презентация PowerPoint</vt:lpstr>
      <vt:lpstr>Презентация PowerPoint</vt:lpstr>
      <vt:lpstr>Презентация PowerPoint</vt:lpstr>
      <vt:lpstr>Презентация PowerPoint</vt:lpstr>
      <vt:lpstr>РЕАЛИЗАЦИЯ ПРОГРАММНЫХ ДОКУМЕНТОВ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User321</cp:lastModifiedBy>
  <cp:revision>1179</cp:revision>
  <cp:lastPrinted>2026-07-30T04:25:53Z</cp:lastPrinted>
  <dcterms:created xsi:type="dcterms:W3CDTF">2019-04-01T03:39:56Z</dcterms:created>
  <dcterms:modified xsi:type="dcterms:W3CDTF">2026-10-16T09:46:55Z</dcterms:modified>
</cp:coreProperties>
</file>