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71" r:id="rId2"/>
    <p:sldId id="276" r:id="rId3"/>
    <p:sldId id="273" r:id="rId4"/>
    <p:sldId id="277" r:id="rId5"/>
    <p:sldId id="275" r:id="rId6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5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ж.</c:v>
                </c:pt>
                <c:pt idx="1">
                  <c:v>2024 ж.</c:v>
                </c:pt>
                <c:pt idx="2">
                  <c:v>2025 ж.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70.900000000000006</c:v>
                </c:pt>
                <c:pt idx="1">
                  <c:v>85.7</c:v>
                </c:pt>
                <c:pt idx="2">
                  <c:v>103.7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AF-421D-951D-A213301BAF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492096"/>
        <c:axId val="87494016"/>
      </c:barChart>
      <c:catAx>
        <c:axId val="874920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KZ"/>
          </a:p>
        </c:txPr>
        <c:crossAx val="87494016"/>
        <c:crosses val="autoZero"/>
        <c:auto val="1"/>
        <c:lblAlgn val="ctr"/>
        <c:lblOffset val="100"/>
        <c:noMultiLvlLbl val="0"/>
      </c:catAx>
      <c:valAx>
        <c:axId val="87494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KZ"/>
          </a:p>
        </c:txPr>
        <c:crossAx val="87492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429753572470103E-2"/>
          <c:y val="9.3620953407392543E-2"/>
          <c:w val="0.6649925269757947"/>
          <c:h val="0.8127580931852149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>
                <c:manualLayout>
                  <c:x val="-3.4282771945173519E-2"/>
                  <c:y val="4.2437720695640011E-3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Меншікті кірістер; </a:t>
                    </a:r>
                    <a:r>
                      <a:rPr lang="ru-RU" b="0" dirty="0" err="1"/>
                      <a:t>103,7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1AD-418B-A85A-D24564A86373}"/>
                </c:ext>
              </c:extLst>
            </c:dLbl>
            <c:dLbl>
              <c:idx val="1"/>
              <c:layout>
                <c:manualLayout>
                  <c:x val="1.0162401574803149E-2"/>
                  <c:y val="-5.193619594509249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1AD-418B-A85A-D24564A86373}"/>
                </c:ext>
              </c:extLst>
            </c:dLbl>
            <c:dLbl>
              <c:idx val="2"/>
              <c:layout>
                <c:manualLayout>
                  <c:x val="2.7264873140857394E-2"/>
                  <c:y val="4.716000312769343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1AD-418B-A85A-D24564A86373}"/>
                </c:ext>
              </c:extLst>
            </c:dLbl>
            <c:dLbl>
              <c:idx val="3"/>
              <c:layout>
                <c:manualLayout>
                  <c:x val="-4.6766550014581514E-3"/>
                  <c:y val="6.339616269441432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AD-418B-A85A-D24564A86373}"/>
                </c:ext>
              </c:extLst>
            </c:dLbl>
            <c:dLbl>
              <c:idx val="4"/>
              <c:layout>
                <c:manualLayout>
                  <c:x val="4.1092519685039371E-4"/>
                  <c:y val="9.755953032024773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AD-418B-A85A-D24564A863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Меншікті кірістер</c:v>
                </c:pt>
                <c:pt idx="1">
                  <c:v>Аудандар мен Тараз қаласынан трансферттер</c:v>
                </c:pt>
                <c:pt idx="2">
                  <c:v>Ағымдағы нысаналы трансферттер</c:v>
                </c:pt>
                <c:pt idx="3">
                  <c:v>Нысаналы даму трансферттері</c:v>
                </c:pt>
                <c:pt idx="4">
                  <c:v>Субвенция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103.65021680136999</c:v>
                </c:pt>
                <c:pt idx="1">
                  <c:v>14.543845184</c:v>
                </c:pt>
                <c:pt idx="2">
                  <c:v>44.560986</c:v>
                </c:pt>
                <c:pt idx="3">
                  <c:v>54.759315999999998</c:v>
                </c:pt>
                <c:pt idx="4">
                  <c:v>459.64734349999998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1AD-418B-A85A-D24564A863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72084258698431"/>
          <c:y val="7.6623547056617933E-2"/>
          <c:w val="0.7293066984707498"/>
          <c:h val="0.7332905525327130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>
                <c:manualLayout>
                  <c:x val="-6.2134060165556226E-3"/>
                  <c:y val="-5.7009748781402326E-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77-48FE-9FEC-F484AD4C60C3}"/>
                </c:ext>
              </c:extLst>
            </c:dLbl>
            <c:dLbl>
              <c:idx val="1"/>
              <c:layout>
                <c:manualLayout>
                  <c:x val="0"/>
                  <c:y val="3.8438132733408327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577-48FE-9FEC-F484AD4C60C3}"/>
                </c:ext>
              </c:extLst>
            </c:dLbl>
            <c:dLbl>
              <c:idx val="2"/>
              <c:layout>
                <c:manualLayout>
                  <c:x val="5.2308112928191666E-2"/>
                  <c:y val="9.1178852643419572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577-48FE-9FEC-F484AD4C60C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Үнем</c:v>
                </c:pt>
                <c:pt idx="1">
                  <c:v>Жұмыстардың атқарылмауы</c:v>
                </c:pt>
                <c:pt idx="2">
                  <c:v>Өзге себептер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324.2</c:v>
                </c:pt>
                <c:pt idx="1">
                  <c:v>513.70000000000005</c:v>
                </c:pt>
                <c:pt idx="2">
                  <c:v>1720.7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77-48FE-9FEC-F484AD4C60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0170C8-5403-45CA-A1FF-4E9CEADFC7C8}" type="datetimeFigureOut">
              <a:rPr lang="ru-RU" smtClean="0"/>
              <a:t>03.06.2026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281738" y="847725"/>
            <a:ext cx="7540625" cy="424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372100"/>
            <a:ext cx="16084550" cy="5089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909A8-9645-4614-BEF7-8AB0DC3F2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96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231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231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231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231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231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43803" y="48893"/>
            <a:ext cx="14418944" cy="14082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9288779" y="10803188"/>
            <a:ext cx="497836" cy="390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231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" y="0"/>
            <a:ext cx="19948524" cy="11266644"/>
            <a:chOff x="4571" y="0"/>
            <a:chExt cx="19948524" cy="112666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" y="0"/>
              <a:ext cx="5627989" cy="112666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559551" y="1462754"/>
              <a:ext cx="14393544" cy="0"/>
            </a:xfrm>
            <a:custGeom>
              <a:avLst/>
              <a:gdLst/>
              <a:ahLst/>
              <a:cxnLst/>
              <a:rect l="l" t="t" r="r" b="b"/>
              <a:pathLst>
                <a:path w="14393544">
                  <a:moveTo>
                    <a:pt x="-140" y="248"/>
                  </a:moveTo>
                  <a:lnTo>
                    <a:pt x="14392913" y="248"/>
                  </a:lnTo>
                </a:path>
              </a:pathLst>
            </a:custGeom>
            <a:ln w="6349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6857" rIns="0" bIns="0" rtlCol="0">
            <a:spAutoFit/>
          </a:bodyPr>
          <a:lstStyle/>
          <a:p>
            <a:pPr marL="640080">
              <a:lnSpc>
                <a:spcPct val="100000"/>
              </a:lnSpc>
              <a:spcBef>
                <a:spcPts val="95"/>
              </a:spcBef>
            </a:pPr>
            <a:r>
              <a:rPr dirty="0"/>
              <a:t>ОБЛЫСТЫҚ</a:t>
            </a:r>
            <a:r>
              <a:rPr spc="-170" dirty="0"/>
              <a:t> </a:t>
            </a:r>
            <a:r>
              <a:rPr dirty="0"/>
              <a:t>БЮДЖЕТ</a:t>
            </a:r>
            <a:r>
              <a:rPr spc="-200" dirty="0"/>
              <a:t> </a:t>
            </a:r>
            <a:r>
              <a:rPr spc="-10" dirty="0"/>
              <a:t>КІРІСТЕРІ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9440921" y="10720865"/>
            <a:ext cx="3060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 dirty="0">
                <a:latin typeface="Arial MT"/>
                <a:cs typeface="Arial MT"/>
              </a:rPr>
              <a:t>15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70903" y="2119598"/>
            <a:ext cx="1762125" cy="1099019"/>
          </a:xfrm>
          <a:prstGeom prst="rect">
            <a:avLst/>
          </a:prstGeom>
          <a:solidFill>
            <a:srgbClr val="375F92"/>
          </a:solidFill>
          <a:ln w="9524">
            <a:solidFill>
              <a:srgbClr val="4F81BC"/>
            </a:solidFill>
          </a:ln>
        </p:spPr>
        <p:txBody>
          <a:bodyPr vert="horz" wrap="square" lIns="0" tIns="173990" rIns="0" bIns="0" rtlCol="0">
            <a:spAutoFit/>
          </a:bodyPr>
          <a:lstStyle/>
          <a:p>
            <a:pPr marL="162560">
              <a:lnSpc>
                <a:spcPct val="100000"/>
              </a:lnSpc>
            </a:pPr>
            <a:endParaRPr lang="ru-RU" sz="2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2560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2000" b="1" spc="-19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sz="2000" b="1" spc="-1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2000" b="1" spc="-1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sz="2000" b="1" spc="-19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sz="2000" b="1" spc="-19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2000" b="1" spc="-1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000" b="1" spc="-1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endParaRPr lang="ru-RU" sz="2000" b="1" spc="-5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2560">
              <a:lnSpc>
                <a:spcPct val="100000"/>
              </a:lnSpc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32135" y="2119598"/>
            <a:ext cx="1762125" cy="1141979"/>
          </a:xfrm>
          <a:prstGeom prst="rect">
            <a:avLst/>
          </a:prstGeom>
          <a:solidFill>
            <a:srgbClr val="125289">
              <a:alpha val="19607"/>
            </a:srgbClr>
          </a:solidFill>
        </p:spPr>
        <p:txBody>
          <a:bodyPr vert="horz" wrap="square" lIns="0" tIns="74295" rIns="0" bIns="0" rtlCol="0">
            <a:spAutoFit/>
          </a:bodyPr>
          <a:lstStyle/>
          <a:p>
            <a:pPr marL="156845" algn="ctr">
              <a:lnSpc>
                <a:spcPct val="100000"/>
              </a:lnSpc>
              <a:spcBef>
                <a:spcPts val="585"/>
              </a:spcBef>
            </a:pPr>
            <a:r>
              <a:rPr lang="kk-KZ" sz="3600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677,2</a:t>
            </a: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3505" algn="ctr">
              <a:lnSpc>
                <a:spcPct val="100000"/>
              </a:lnSpc>
              <a:spcBef>
                <a:spcPts val="1635"/>
              </a:spcBef>
            </a:pPr>
            <a:r>
              <a:rPr sz="200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</a:t>
            </a:r>
            <a:r>
              <a:rPr sz="2000" spc="-85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193522" y="2151602"/>
            <a:ext cx="2582927" cy="1120178"/>
          </a:xfrm>
          <a:prstGeom prst="rect">
            <a:avLst/>
          </a:prstGeom>
          <a:solidFill>
            <a:srgbClr val="125289">
              <a:alpha val="19607"/>
            </a:srgbClr>
          </a:solidFill>
        </p:spPr>
        <p:txBody>
          <a:bodyPr vert="horz" wrap="square" lIns="0" tIns="42545" rIns="0" bIns="0" rtlCol="0">
            <a:spAutoFit/>
          </a:bodyPr>
          <a:lstStyle/>
          <a:p>
            <a:pPr marL="645795">
              <a:lnSpc>
                <a:spcPct val="100000"/>
              </a:lnSpc>
              <a:spcBef>
                <a:spcPts val="335"/>
              </a:spcBef>
            </a:pPr>
            <a:r>
              <a:rPr sz="3600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100,</a:t>
            </a:r>
            <a:r>
              <a:rPr lang="kk-KZ" sz="3600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pPr marL="645795">
              <a:lnSpc>
                <a:spcPct val="100000"/>
              </a:lnSpc>
              <a:spcBef>
                <a:spcPts val="335"/>
              </a:spcBef>
            </a:pPr>
            <a:endParaRPr lang="kk-KZ" sz="800" spc="-10" dirty="0">
              <a:solidFill>
                <a:srgbClr val="1252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75" algn="ctr">
              <a:lnSpc>
                <a:spcPct val="100000"/>
              </a:lnSpc>
              <a:spcBef>
                <a:spcPts val="335"/>
              </a:spcBef>
            </a:pPr>
            <a:r>
              <a:rPr lang="ru-RU" sz="200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+1,8</a:t>
            </a:r>
            <a:r>
              <a:rPr lang="ru-RU" sz="2000" spc="-5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</a:t>
            </a:r>
            <a:r>
              <a:rPr lang="ru-RU" sz="2000" spc="-5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spc="-2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77000" y="3565874"/>
            <a:ext cx="1785620" cy="1219565"/>
          </a:xfrm>
          <a:prstGeom prst="rect">
            <a:avLst/>
          </a:prstGeom>
          <a:solidFill>
            <a:srgbClr val="6C859F"/>
          </a:solidFill>
        </p:spPr>
        <p:txBody>
          <a:bodyPr vert="horz" wrap="square" lIns="0" tIns="19050" rIns="0" bIns="0" rtlCol="0">
            <a:spAutoFit/>
          </a:bodyPr>
          <a:lstStyle/>
          <a:p>
            <a:pPr marR="39370">
              <a:lnSpc>
                <a:spcPct val="100000"/>
              </a:lnSpc>
              <a:spcBef>
                <a:spcPts val="150"/>
              </a:spcBef>
            </a:pPr>
            <a:endParaRPr sz="20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2000" b="1" spc="-19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000" b="1" spc="-1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sz="2000" b="1" spc="-1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</a:t>
            </a:r>
            <a:r>
              <a:rPr sz="2000" b="1" spc="-19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sz="2000" b="1" spc="-1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</a:t>
            </a:r>
            <a:r>
              <a:rPr sz="2000" b="1" spc="-1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sz="2000" b="1" spc="4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k-KZ" sz="2000" b="1" spc="46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000" b="1" spc="-19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2000" b="1" spc="-1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2000" b="1" spc="-1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2000" b="1" spc="-19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000" b="1" spc="-19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2000" b="1" spc="-1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2000" b="1" spc="-1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</a:p>
          <a:p>
            <a:pPr marL="173990"/>
            <a:endParaRPr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238231" y="3565874"/>
            <a:ext cx="1725295" cy="1238800"/>
          </a:xfrm>
          <a:prstGeom prst="rect">
            <a:avLst/>
          </a:prstGeom>
          <a:solidFill>
            <a:srgbClr val="7E7E7E">
              <a:alpha val="19607"/>
            </a:srgbClr>
          </a:solidFill>
        </p:spPr>
        <p:txBody>
          <a:bodyPr vert="horz" wrap="square" lIns="0" tIns="220979" rIns="0" bIns="0" rtlCol="0">
            <a:spAutoFit/>
          </a:bodyPr>
          <a:lstStyle/>
          <a:p>
            <a:pPr marL="591185">
              <a:lnSpc>
                <a:spcPct val="100000"/>
              </a:lnSpc>
              <a:spcBef>
                <a:spcPts val="1739"/>
              </a:spcBef>
            </a:pPr>
            <a:r>
              <a:rPr lang="ru-RU" sz="3600" spc="-20" dirty="0">
                <a:solidFill>
                  <a:srgbClr val="125289"/>
                </a:solidFill>
                <a:latin typeface="Calibri"/>
                <a:cs typeface="Calibri"/>
              </a:rPr>
              <a:t>103,7</a:t>
            </a:r>
            <a:endParaRPr sz="3600" dirty="0">
              <a:latin typeface="Calibri"/>
              <a:cs typeface="Calibri"/>
            </a:endParaRPr>
          </a:p>
          <a:p>
            <a:pPr marL="292100">
              <a:lnSpc>
                <a:spcPct val="100000"/>
              </a:lnSpc>
              <a:spcBef>
                <a:spcPts val="1225"/>
              </a:spcBef>
            </a:pPr>
            <a:r>
              <a:rPr sz="2000" dirty="0">
                <a:solidFill>
                  <a:srgbClr val="125289"/>
                </a:solidFill>
                <a:latin typeface="Calibri"/>
                <a:cs typeface="Calibri"/>
              </a:rPr>
              <a:t>млрд.</a:t>
            </a:r>
            <a:r>
              <a:rPr sz="2000" spc="-85" dirty="0">
                <a:solidFill>
                  <a:srgbClr val="125289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125289"/>
                </a:solidFill>
                <a:latin typeface="Calibri"/>
                <a:cs typeface="Calibri"/>
              </a:rPr>
              <a:t>теңге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149328" y="3585686"/>
            <a:ext cx="2321560" cy="1227900"/>
          </a:xfrm>
          <a:prstGeom prst="rect">
            <a:avLst/>
          </a:prstGeom>
          <a:solidFill>
            <a:srgbClr val="7E7E7E">
              <a:alpha val="19607"/>
            </a:srgbClr>
          </a:solidFill>
        </p:spPr>
        <p:txBody>
          <a:bodyPr vert="horz" wrap="square" lIns="0" tIns="184785" rIns="0" bIns="0" rtlCol="0">
            <a:spAutoFit/>
          </a:bodyPr>
          <a:lstStyle/>
          <a:p>
            <a:pPr marL="688975">
              <a:lnSpc>
                <a:spcPct val="100000"/>
              </a:lnSpc>
              <a:spcBef>
                <a:spcPts val="1455"/>
              </a:spcBef>
            </a:pPr>
            <a:r>
              <a:rPr sz="3600" spc="-10" dirty="0">
                <a:solidFill>
                  <a:srgbClr val="125289"/>
                </a:solidFill>
                <a:latin typeface="Calibri"/>
                <a:cs typeface="Calibri"/>
              </a:rPr>
              <a:t>101,</a:t>
            </a:r>
            <a:r>
              <a:rPr lang="ru-RU" sz="3600" spc="-10" dirty="0">
                <a:solidFill>
                  <a:srgbClr val="125289"/>
                </a:solidFill>
                <a:latin typeface="Calibri"/>
                <a:cs typeface="Calibri"/>
              </a:rPr>
              <a:t>8</a:t>
            </a:r>
            <a:r>
              <a:rPr sz="2400" spc="-10" dirty="0">
                <a:solidFill>
                  <a:srgbClr val="125289"/>
                </a:solidFill>
                <a:latin typeface="Calibri"/>
                <a:cs typeface="Calibri"/>
              </a:rPr>
              <a:t>%</a:t>
            </a:r>
            <a:endParaRPr sz="24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1445"/>
              </a:spcBef>
            </a:pPr>
            <a:r>
              <a:rPr sz="2000" dirty="0">
                <a:solidFill>
                  <a:srgbClr val="125289"/>
                </a:solidFill>
                <a:latin typeface="Calibri"/>
                <a:cs typeface="Calibri"/>
              </a:rPr>
              <a:t>+1</a:t>
            </a:r>
            <a:r>
              <a:rPr lang="ru-RU" sz="2000" dirty="0">
                <a:solidFill>
                  <a:srgbClr val="125289"/>
                </a:solidFill>
                <a:latin typeface="Calibri"/>
                <a:cs typeface="Calibri"/>
              </a:rPr>
              <a:t>,8</a:t>
            </a:r>
            <a:r>
              <a:rPr sz="2000" spc="-50" dirty="0">
                <a:solidFill>
                  <a:srgbClr val="125289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25289"/>
                </a:solidFill>
                <a:latin typeface="Calibri"/>
                <a:cs typeface="Calibri"/>
              </a:rPr>
              <a:t>млрд.</a:t>
            </a:r>
            <a:r>
              <a:rPr sz="2000" spc="-50" dirty="0">
                <a:solidFill>
                  <a:srgbClr val="125289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125289"/>
                </a:solidFill>
                <a:latin typeface="Calibri"/>
                <a:cs typeface="Calibri"/>
              </a:rPr>
              <a:t>теңге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016917" y="1791416"/>
            <a:ext cx="12776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25289"/>
                </a:solidFill>
                <a:latin typeface="Calibri"/>
                <a:cs typeface="Calibri"/>
              </a:rPr>
              <a:t>ОРЫНДАЛҒАНЫ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048847" y="1774653"/>
            <a:ext cx="6489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25289"/>
                </a:solidFill>
                <a:latin typeface="Calibri"/>
                <a:cs typeface="Calibri"/>
              </a:rPr>
              <a:t>ТҮСКЕНІ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27135" y="2119598"/>
            <a:ext cx="1762125" cy="1115690"/>
          </a:xfrm>
          <a:prstGeom prst="rect">
            <a:avLst/>
          </a:prstGeom>
          <a:solidFill>
            <a:srgbClr val="125289">
              <a:alpha val="19607"/>
            </a:srgbClr>
          </a:solidFill>
        </p:spPr>
        <p:txBody>
          <a:bodyPr vert="horz" wrap="square" lIns="0" tIns="99060" rIns="0" bIns="0" rtlCol="0">
            <a:spAutoFit/>
          </a:bodyPr>
          <a:lstStyle/>
          <a:p>
            <a:pPr marL="452120">
              <a:lnSpc>
                <a:spcPct val="100000"/>
              </a:lnSpc>
              <a:spcBef>
                <a:spcPts val="780"/>
              </a:spcBef>
            </a:pPr>
            <a:r>
              <a:rPr lang="kk-KZ" sz="3600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675,4</a:t>
            </a: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800">
              <a:lnSpc>
                <a:spcPct val="100000"/>
              </a:lnSpc>
              <a:spcBef>
                <a:spcPts val="1175"/>
              </a:spcBef>
            </a:pPr>
            <a:r>
              <a:rPr sz="200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</a:t>
            </a:r>
            <a:r>
              <a:rPr sz="2000" spc="-85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33231" y="3565874"/>
            <a:ext cx="1725295" cy="1238800"/>
          </a:xfrm>
          <a:prstGeom prst="rect">
            <a:avLst/>
          </a:prstGeom>
          <a:solidFill>
            <a:srgbClr val="7E7E7E">
              <a:alpha val="19607"/>
            </a:srgbClr>
          </a:solidFill>
        </p:spPr>
        <p:txBody>
          <a:bodyPr vert="horz" wrap="square" lIns="0" tIns="220979" rIns="0" bIns="0" rtlCol="0">
            <a:spAutoFit/>
          </a:bodyPr>
          <a:lstStyle/>
          <a:p>
            <a:pPr marL="591185">
              <a:lnSpc>
                <a:spcPct val="100000"/>
              </a:lnSpc>
              <a:spcBef>
                <a:spcPts val="1739"/>
              </a:spcBef>
            </a:pPr>
            <a:r>
              <a:rPr lang="ru-RU" sz="3600" spc="-20" dirty="0">
                <a:solidFill>
                  <a:srgbClr val="125289"/>
                </a:solidFill>
                <a:latin typeface="Calibri"/>
                <a:cs typeface="Calibri"/>
              </a:rPr>
              <a:t>101,</a:t>
            </a:r>
            <a:r>
              <a:rPr lang="kk-KZ" sz="3600" spc="-20" dirty="0">
                <a:solidFill>
                  <a:srgbClr val="125289"/>
                </a:solidFill>
                <a:latin typeface="Calibri"/>
                <a:cs typeface="Calibri"/>
              </a:rPr>
              <a:t>9</a:t>
            </a:r>
            <a:endParaRPr sz="3600" dirty="0">
              <a:latin typeface="Calibri"/>
              <a:cs typeface="Calibri"/>
            </a:endParaRPr>
          </a:p>
          <a:p>
            <a:pPr marL="292100">
              <a:lnSpc>
                <a:spcPct val="100000"/>
              </a:lnSpc>
              <a:spcBef>
                <a:spcPts val="1225"/>
              </a:spcBef>
            </a:pPr>
            <a:r>
              <a:rPr sz="2000" dirty="0">
                <a:solidFill>
                  <a:srgbClr val="125289"/>
                </a:solidFill>
                <a:latin typeface="Calibri"/>
                <a:cs typeface="Calibri"/>
              </a:rPr>
              <a:t>млрд.</a:t>
            </a:r>
            <a:r>
              <a:rPr sz="2000" spc="-85" dirty="0">
                <a:solidFill>
                  <a:srgbClr val="125289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125289"/>
                </a:solidFill>
                <a:latin typeface="Calibri"/>
                <a:cs typeface="Calibri"/>
              </a:rPr>
              <a:t>теңге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17607" y="1774653"/>
            <a:ext cx="6997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25289"/>
                </a:solidFill>
                <a:latin typeface="Calibri"/>
                <a:cs typeface="Calibri"/>
              </a:rPr>
              <a:t>ЖОСПАР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753434" y="5526239"/>
            <a:ext cx="6556673" cy="407163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R="59055" algn="l">
              <a:lnSpc>
                <a:spcPct val="100000"/>
              </a:lnSpc>
              <a:spcBef>
                <a:spcPts val="595"/>
              </a:spcBef>
            </a:pPr>
            <a:r>
              <a:rPr sz="2150" b="1" dirty="0">
                <a:solidFill>
                  <a:srgbClr val="1F487C"/>
                </a:solidFill>
                <a:latin typeface="Calibri"/>
                <a:cs typeface="Calibri"/>
              </a:rPr>
              <a:t>Меншікті</a:t>
            </a:r>
            <a:r>
              <a:rPr sz="215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50" b="1" dirty="0">
                <a:solidFill>
                  <a:srgbClr val="1F487C"/>
                </a:solidFill>
                <a:latin typeface="Calibri"/>
                <a:cs typeface="Calibri"/>
              </a:rPr>
              <a:t>кірістер</a:t>
            </a:r>
            <a:r>
              <a:rPr sz="215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50" b="1" dirty="0">
                <a:solidFill>
                  <a:srgbClr val="1F487C"/>
                </a:solidFill>
                <a:latin typeface="Calibri"/>
                <a:cs typeface="Calibri"/>
              </a:rPr>
              <a:t>динамикасы</a:t>
            </a:r>
            <a:r>
              <a:rPr sz="2150" b="1" spc="-2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50" i="1" spc="-10" dirty="0">
                <a:solidFill>
                  <a:srgbClr val="1F487C"/>
                </a:solidFill>
                <a:latin typeface="Calibri"/>
                <a:cs typeface="Calibri"/>
              </a:rPr>
              <a:t>(</a:t>
            </a:r>
            <a:r>
              <a:rPr sz="2150" i="1" spc="-10" dirty="0" err="1">
                <a:solidFill>
                  <a:srgbClr val="1F487C"/>
                </a:solidFill>
                <a:latin typeface="Calibri"/>
                <a:cs typeface="Calibri"/>
              </a:rPr>
              <a:t>млрд.т</a:t>
            </a:r>
            <a:r>
              <a:rPr lang="kk-KZ" sz="2150" i="1" spc="-10" dirty="0">
                <a:solidFill>
                  <a:srgbClr val="1F487C"/>
                </a:solidFill>
                <a:latin typeface="Calibri"/>
                <a:cs typeface="Calibri"/>
              </a:rPr>
              <a:t>еңге</a:t>
            </a:r>
            <a:r>
              <a:rPr sz="2150" i="1" spc="-10" dirty="0">
                <a:solidFill>
                  <a:srgbClr val="1F487C"/>
                </a:solidFill>
                <a:latin typeface="Calibri"/>
                <a:cs typeface="Calibri"/>
              </a:rPr>
              <a:t>)</a:t>
            </a:r>
            <a:endParaRPr sz="1800" dirty="0">
              <a:latin typeface="Calibri"/>
              <a:cs typeface="Calibri"/>
            </a:endParaRPr>
          </a:p>
        </p:txBody>
      </p:sp>
      <p:graphicFrame>
        <p:nvGraphicFramePr>
          <p:cNvPr id="45" name="Диаграмма 44"/>
          <p:cNvGraphicFramePr/>
          <p:nvPr>
            <p:extLst>
              <p:ext uri="{D42A27DB-BD31-4B8C-83A1-F6EECF244321}">
                <p14:modId xmlns:p14="http://schemas.microsoft.com/office/powerpoint/2010/main" val="3236689822"/>
              </p:ext>
            </p:extLst>
          </p:nvPr>
        </p:nvGraphicFramePr>
        <p:xfrm>
          <a:off x="6418394" y="6222915"/>
          <a:ext cx="6292944" cy="3652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6" name="Диаграмма 45"/>
          <p:cNvGraphicFramePr/>
          <p:nvPr>
            <p:extLst>
              <p:ext uri="{D42A27DB-BD31-4B8C-83A1-F6EECF244321}">
                <p14:modId xmlns:p14="http://schemas.microsoft.com/office/powerpoint/2010/main" val="1642695120"/>
              </p:ext>
            </p:extLst>
          </p:nvPr>
        </p:nvGraphicFramePr>
        <p:xfrm>
          <a:off x="13785850" y="5919707"/>
          <a:ext cx="5486400" cy="4488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" y="0"/>
            <a:ext cx="5627989" cy="112666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00405">
              <a:lnSpc>
                <a:spcPct val="100000"/>
              </a:lnSpc>
              <a:spcBef>
                <a:spcPts val="95"/>
              </a:spcBef>
            </a:pPr>
            <a:r>
              <a:rPr dirty="0"/>
              <a:t>БЮДЖЕТТІК</a:t>
            </a:r>
            <a:r>
              <a:rPr spc="-140" dirty="0"/>
              <a:t> </a:t>
            </a:r>
            <a:r>
              <a:rPr spc="-10" dirty="0"/>
              <a:t>КРЕДИТТЕРДІ</a:t>
            </a:r>
            <a:r>
              <a:rPr spc="-145" dirty="0"/>
              <a:t> </a:t>
            </a:r>
            <a:r>
              <a:rPr dirty="0"/>
              <a:t>ӨТЕУДЕН</a:t>
            </a:r>
            <a:r>
              <a:rPr spc="-140" dirty="0"/>
              <a:t> </a:t>
            </a:r>
            <a:r>
              <a:rPr dirty="0"/>
              <a:t>ТҮСКЕН</a:t>
            </a:r>
            <a:r>
              <a:rPr spc="-140" dirty="0"/>
              <a:t> </a:t>
            </a:r>
            <a:r>
              <a:rPr spc="-10" dirty="0"/>
              <a:t>КІРІСТЕР</a:t>
            </a:r>
          </a:p>
          <a:p>
            <a:pPr marL="12700">
              <a:lnSpc>
                <a:spcPct val="100000"/>
              </a:lnSpc>
              <a:tabLst>
                <a:tab pos="700405" algn="l"/>
                <a:tab pos="14405610" algn="l"/>
              </a:tabLst>
            </a:pPr>
            <a:r>
              <a:rPr u="heavy" dirty="0">
                <a:uFill>
                  <a:solidFill>
                    <a:srgbClr val="00AFEF"/>
                  </a:solidFill>
                </a:uFill>
              </a:rPr>
              <a:t>	ЖӘНЕ</a:t>
            </a:r>
            <a:r>
              <a:rPr u="heavy" spc="-150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heavy" dirty="0">
                <a:uFill>
                  <a:solidFill>
                    <a:srgbClr val="00AFEF"/>
                  </a:solidFill>
                </a:uFill>
              </a:rPr>
              <a:t>АЛЫНҒАН</a:t>
            </a:r>
            <a:r>
              <a:rPr u="heavy" spc="-145" dirty="0">
                <a:uFill>
                  <a:solidFill>
                    <a:srgbClr val="00AFEF"/>
                  </a:solidFill>
                </a:uFill>
              </a:rPr>
              <a:t> </a:t>
            </a:r>
            <a:r>
              <a:rPr u="heavy" spc="-10" dirty="0">
                <a:uFill>
                  <a:solidFill>
                    <a:srgbClr val="00AFEF"/>
                  </a:solidFill>
                </a:uFill>
              </a:rPr>
              <a:t>ҚАРЫЗДАР</a:t>
            </a:r>
            <a:r>
              <a:rPr u="heavy" dirty="0">
                <a:uFill>
                  <a:solidFill>
                    <a:srgbClr val="00AFEF"/>
                  </a:solidFill>
                </a:uFill>
              </a:rPr>
              <a:t>	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72952" y="3448470"/>
            <a:ext cx="83439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789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0831" y="4443363"/>
            <a:ext cx="109601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sz="24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096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3846" y="5586029"/>
            <a:ext cx="127762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sz="2400" b="1" spc="-1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,0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72952" y="6649424"/>
            <a:ext cx="83439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782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10831" y="7563801"/>
            <a:ext cx="1095375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sz="24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056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374370" y="3509124"/>
            <a:ext cx="124968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,0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404850" y="4457079"/>
            <a:ext cx="124968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b="1" spc="-2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257702" y="5388219"/>
            <a:ext cx="145605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k-KZ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sz="2400" b="1" spc="-3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846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256045" y="6354466"/>
            <a:ext cx="145669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sz="2400" b="1" spc="-1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533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374370" y="7562912"/>
            <a:ext cx="124968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sz="2400" b="1" spc="-2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313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,0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08217" y="1823673"/>
            <a:ext cx="1811020" cy="8413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4655"/>
              </a:lnSpc>
              <a:spcBef>
                <a:spcPts val="95"/>
              </a:spcBef>
            </a:pPr>
            <a:r>
              <a:rPr lang="ru-RU" sz="4000" b="1" dirty="0">
                <a:solidFill>
                  <a:srgbClr val="125289"/>
                </a:solidFill>
                <a:latin typeface="Calibri"/>
                <a:cs typeface="Calibri"/>
              </a:rPr>
              <a:t>19</a:t>
            </a:r>
            <a:r>
              <a:rPr sz="4000" b="1" spc="-5" dirty="0">
                <a:solidFill>
                  <a:srgbClr val="125289"/>
                </a:solidFill>
                <a:latin typeface="Calibri"/>
                <a:cs typeface="Calibri"/>
              </a:rPr>
              <a:t> </a:t>
            </a:r>
            <a:r>
              <a:rPr lang="ru-RU" sz="4000" b="1" spc="-10" dirty="0">
                <a:solidFill>
                  <a:srgbClr val="125289"/>
                </a:solidFill>
                <a:latin typeface="Calibri"/>
                <a:cs typeface="Calibri"/>
              </a:rPr>
              <a:t>324</a:t>
            </a:r>
            <a:r>
              <a:rPr sz="4000" b="1" spc="-10" dirty="0">
                <a:solidFill>
                  <a:srgbClr val="125289"/>
                </a:solidFill>
                <a:latin typeface="Calibri"/>
                <a:cs typeface="Calibri"/>
              </a:rPr>
              <a:t>,</a:t>
            </a:r>
            <a:r>
              <a:rPr lang="ru-RU" sz="4000" b="1" spc="-10" dirty="0">
                <a:solidFill>
                  <a:srgbClr val="125289"/>
                </a:solidFill>
                <a:latin typeface="Calibri"/>
                <a:cs typeface="Calibri"/>
              </a:rPr>
              <a:t>4</a:t>
            </a:r>
            <a:endParaRPr sz="4000" b="1" dirty="0">
              <a:latin typeface="Calibri"/>
              <a:cs typeface="Calibri"/>
            </a:endParaRPr>
          </a:p>
          <a:p>
            <a:pPr marL="245745">
              <a:lnSpc>
                <a:spcPts val="1775"/>
              </a:lnSpc>
            </a:pPr>
            <a:r>
              <a:rPr sz="1600" b="1" spc="-20" dirty="0">
                <a:solidFill>
                  <a:srgbClr val="375F92"/>
                </a:solidFill>
                <a:latin typeface="Calibri"/>
                <a:cs typeface="Calibri"/>
              </a:rPr>
              <a:t>м</a:t>
            </a:r>
            <a:r>
              <a:rPr sz="1600" b="1" spc="-10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375F92"/>
                </a:solidFill>
                <a:latin typeface="Calibri"/>
                <a:cs typeface="Calibri"/>
              </a:rPr>
              <a:t>л</a:t>
            </a:r>
            <a:r>
              <a:rPr sz="1600" b="1" spc="-9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375F92"/>
                </a:solidFill>
                <a:latin typeface="Calibri"/>
                <a:cs typeface="Calibri"/>
              </a:rPr>
              <a:t>н</a:t>
            </a:r>
            <a:r>
              <a:rPr sz="1600" b="1" spc="-10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375F92"/>
                </a:solidFill>
                <a:latin typeface="Calibri"/>
                <a:cs typeface="Calibri"/>
              </a:rPr>
              <a:t>.</a:t>
            </a:r>
            <a:r>
              <a:rPr sz="1600" b="1" spc="-9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375F92"/>
                </a:solidFill>
                <a:latin typeface="Calibri"/>
                <a:cs typeface="Calibri"/>
              </a:rPr>
              <a:t>т</a:t>
            </a:r>
            <a:r>
              <a:rPr sz="1600" b="1" spc="-11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375F92"/>
                </a:solidFill>
                <a:latin typeface="Calibri"/>
                <a:cs typeface="Calibri"/>
              </a:rPr>
              <a:t>е</a:t>
            </a:r>
            <a:r>
              <a:rPr sz="1600" b="1" spc="-10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375F92"/>
                </a:solidFill>
                <a:latin typeface="Calibri"/>
                <a:cs typeface="Calibri"/>
              </a:rPr>
              <a:t>ң</a:t>
            </a:r>
            <a:r>
              <a:rPr sz="1600" b="1" spc="-9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375F92"/>
                </a:solidFill>
                <a:latin typeface="Calibri"/>
                <a:cs typeface="Calibri"/>
              </a:rPr>
              <a:t>г</a:t>
            </a:r>
            <a:r>
              <a:rPr sz="1600" b="1" spc="-114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spc="-50" dirty="0">
                <a:solidFill>
                  <a:srgbClr val="375F92"/>
                </a:solidFill>
                <a:latin typeface="Calibri"/>
                <a:cs typeface="Calibri"/>
              </a:rPr>
              <a:t>е</a:t>
            </a:r>
            <a:endParaRPr sz="1600" b="1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35594" y="1922477"/>
            <a:ext cx="453105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БЕРІЛГЕН</a:t>
            </a:r>
            <a:r>
              <a:rPr sz="20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0" dirty="0">
                <a:latin typeface="Arial" panose="020B0604020202020204" pitchFamily="34" charset="0"/>
                <a:cs typeface="Arial" panose="020B0604020202020204" pitchFamily="34" charset="0"/>
              </a:rPr>
              <a:t>КРЕДИТТЕРДІҢ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ОБЛЫСТЫҚ</a:t>
            </a:r>
            <a:r>
              <a:rPr sz="2000" b="1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БЮДЖЕТКЕ</a:t>
            </a:r>
            <a:r>
              <a:rPr sz="2000" b="1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0" dirty="0">
                <a:latin typeface="Arial" panose="020B0604020202020204" pitchFamily="34" charset="0"/>
                <a:cs typeface="Arial" panose="020B0604020202020204" pitchFamily="34" charset="0"/>
              </a:rPr>
              <a:t>ӨТЕЛУІ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919466" y="1823180"/>
            <a:ext cx="0" cy="687705"/>
          </a:xfrm>
          <a:custGeom>
            <a:avLst/>
            <a:gdLst/>
            <a:ahLst/>
            <a:cxnLst/>
            <a:rect l="l" t="t" r="r" b="b"/>
            <a:pathLst>
              <a:path h="687705">
                <a:moveTo>
                  <a:pt x="-200" y="239"/>
                </a:moveTo>
                <a:lnTo>
                  <a:pt x="-200" y="687927"/>
                </a:lnTo>
              </a:path>
            </a:pathLst>
          </a:custGeom>
          <a:ln w="2857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2938178" y="1834087"/>
            <a:ext cx="1809750" cy="8867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125289"/>
                </a:solidFill>
                <a:latin typeface="Calibri"/>
                <a:cs typeface="Calibri"/>
              </a:rPr>
              <a:t>5</a:t>
            </a:r>
            <a:r>
              <a:rPr lang="kk-KZ" sz="4000" b="1" dirty="0">
                <a:solidFill>
                  <a:srgbClr val="125289"/>
                </a:solidFill>
                <a:latin typeface="Calibri"/>
                <a:cs typeface="Calibri"/>
              </a:rPr>
              <a:t>1 </a:t>
            </a:r>
            <a:r>
              <a:rPr lang="kk-KZ" sz="4000" b="1" spc="-10" dirty="0">
                <a:solidFill>
                  <a:srgbClr val="125289"/>
                </a:solidFill>
                <a:latin typeface="Calibri"/>
                <a:cs typeface="Calibri"/>
              </a:rPr>
              <a:t>213</a:t>
            </a:r>
            <a:r>
              <a:rPr sz="4000" b="1" spc="-20" dirty="0">
                <a:solidFill>
                  <a:srgbClr val="125289"/>
                </a:solidFill>
                <a:latin typeface="Calibri"/>
                <a:cs typeface="Calibri"/>
              </a:rPr>
              <a:t>,</a:t>
            </a:r>
            <a:r>
              <a:rPr lang="kk-KZ" sz="4000" b="1" spc="-20" dirty="0">
                <a:solidFill>
                  <a:srgbClr val="125289"/>
                </a:solidFill>
                <a:latin typeface="Calibri"/>
                <a:cs typeface="Calibri"/>
              </a:rPr>
              <a:t>8</a:t>
            </a:r>
            <a:endParaRPr sz="4000" b="1" dirty="0">
              <a:latin typeface="Calibri"/>
              <a:cs typeface="Calibri"/>
            </a:endParaRPr>
          </a:p>
          <a:p>
            <a:pPr marL="535305">
              <a:lnSpc>
                <a:spcPct val="100000"/>
              </a:lnSpc>
              <a:spcBef>
                <a:spcPts val="60"/>
              </a:spcBef>
            </a:pPr>
            <a:r>
              <a:rPr sz="1600" b="1" spc="-20" dirty="0">
                <a:solidFill>
                  <a:srgbClr val="375F92"/>
                </a:solidFill>
                <a:latin typeface="Calibri"/>
                <a:cs typeface="Calibri"/>
              </a:rPr>
              <a:t>м</a:t>
            </a:r>
            <a:r>
              <a:rPr sz="1600" b="1" spc="-10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375F92"/>
                </a:solidFill>
                <a:latin typeface="Calibri"/>
                <a:cs typeface="Calibri"/>
              </a:rPr>
              <a:t>л</a:t>
            </a:r>
            <a:r>
              <a:rPr sz="1600" b="1" spc="-9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375F92"/>
                </a:solidFill>
                <a:latin typeface="Calibri"/>
                <a:cs typeface="Calibri"/>
              </a:rPr>
              <a:t>н</a:t>
            </a:r>
            <a:r>
              <a:rPr sz="1600" b="1" spc="-10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375F92"/>
                </a:solidFill>
                <a:latin typeface="Calibri"/>
                <a:cs typeface="Calibri"/>
              </a:rPr>
              <a:t>.</a:t>
            </a:r>
            <a:r>
              <a:rPr sz="1600" b="1" spc="-9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375F92"/>
                </a:solidFill>
                <a:latin typeface="Calibri"/>
                <a:cs typeface="Calibri"/>
              </a:rPr>
              <a:t>т</a:t>
            </a:r>
            <a:r>
              <a:rPr sz="1600" b="1" spc="-11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375F92"/>
                </a:solidFill>
                <a:latin typeface="Calibri"/>
                <a:cs typeface="Calibri"/>
              </a:rPr>
              <a:t>е</a:t>
            </a:r>
            <a:r>
              <a:rPr sz="1600" b="1" spc="-10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375F92"/>
                </a:solidFill>
                <a:latin typeface="Calibri"/>
                <a:cs typeface="Calibri"/>
              </a:rPr>
              <a:t>ң</a:t>
            </a:r>
            <a:r>
              <a:rPr sz="1600" b="1" spc="-9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375F92"/>
                </a:solidFill>
                <a:latin typeface="Calibri"/>
                <a:cs typeface="Calibri"/>
              </a:rPr>
              <a:t>г</a:t>
            </a:r>
            <a:r>
              <a:rPr sz="1600" b="1" spc="-114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spc="-50" dirty="0">
                <a:solidFill>
                  <a:srgbClr val="375F92"/>
                </a:solidFill>
                <a:latin typeface="Calibri"/>
                <a:cs typeface="Calibri"/>
              </a:rPr>
              <a:t>е</a:t>
            </a:r>
            <a:endParaRPr sz="1600" b="1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148692" y="1983007"/>
            <a:ext cx="4703056" cy="368049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sz="20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sz="2000" b="1" spc="-20" dirty="0">
                <a:latin typeface="Arial" panose="020B0604020202020204" pitchFamily="34" charset="0"/>
                <a:cs typeface="Arial" panose="020B0604020202020204" pitchFamily="34" charset="0"/>
              </a:rPr>
              <a:t> ЖЫЛЫ</a:t>
            </a:r>
            <a:r>
              <a:rPr lang="kk-KZ" sz="20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АЛЫНҒАН</a:t>
            </a:r>
            <a:r>
              <a:rPr sz="2000" b="1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0" dirty="0">
                <a:latin typeface="Arial" panose="020B0604020202020204" pitchFamily="34" charset="0"/>
                <a:cs typeface="Arial" panose="020B0604020202020204" pitchFamily="34" charset="0"/>
              </a:rPr>
              <a:t>ҚАРЫЗДАР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4939010" y="1868900"/>
            <a:ext cx="0" cy="687705"/>
          </a:xfrm>
          <a:custGeom>
            <a:avLst/>
            <a:gdLst/>
            <a:ahLst/>
            <a:cxnLst/>
            <a:rect l="l" t="t" r="r" b="b"/>
            <a:pathLst>
              <a:path h="687705">
                <a:moveTo>
                  <a:pt x="-377" y="238"/>
                </a:moveTo>
                <a:lnTo>
                  <a:pt x="-377" y="687926"/>
                </a:lnTo>
              </a:path>
            </a:pathLst>
          </a:custGeom>
          <a:ln w="2857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103846" y="8588284"/>
            <a:ext cx="109601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24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099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object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619412"/>
              </p:ext>
            </p:extLst>
          </p:nvPr>
        </p:nvGraphicFramePr>
        <p:xfrm>
          <a:off x="7918450" y="3209639"/>
          <a:ext cx="3733800" cy="6042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marL="91440" marR="486409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Мамандарды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әлеуметтік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қолдау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шараларын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іске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асыруға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берілген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кредиттер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3655" marB="0">
                    <a:lnT w="12700">
                      <a:solidFill>
                        <a:srgbClr val="4AACC5"/>
                      </a:solidFill>
                      <a:prstDash val="solid"/>
                    </a:lnT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 marR="32766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8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Ауылдық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елді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мекендерде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қалаларды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микрокредиттер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беру</a:t>
                      </a:r>
                    </a:p>
                  </a:txBody>
                  <a:tcPr marL="0" marR="0" marT="1111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marL="91440" marR="69659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1600" spc="-4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үй</a:t>
                      </a:r>
                      <a:r>
                        <a:rPr lang="ru-RU" sz="1600" spc="-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құрылысы</a:t>
                      </a:r>
                      <a:r>
                        <a:rPr lang="ru-RU" sz="1600" spc="-1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2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16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шығарылған</a:t>
                      </a:r>
                      <a:r>
                        <a:rPr lang="ru-RU" sz="16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бағалы</a:t>
                      </a:r>
                      <a:r>
                        <a:rPr lang="ru-RU" sz="1600" spc="-3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қағаздар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600" spc="-3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тараз</a:t>
                      </a:r>
                      <a:r>
                        <a:rPr lang="ru-RU" sz="1600" spc="-6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қаласының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борышы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4290" marB="0"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Моноқалаларда</a:t>
                      </a:r>
                      <a:r>
                        <a:rPr lang="ru-RU" sz="1600" spc="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кәсіпкерлікті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" marR="321310">
                        <a:lnSpc>
                          <a:spcPct val="100000"/>
                        </a:lnSpc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Дамытуға</a:t>
                      </a:r>
                      <a:r>
                        <a:rPr lang="ru-RU" sz="16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жәрдемдесуге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берілген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кредиттер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 marR="41592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Жылу-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сумен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16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600" spc="-3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бұру</a:t>
                      </a:r>
                      <a:r>
                        <a:rPr lang="ru-RU" sz="1600" spc="-5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жүйелерін</a:t>
                      </a:r>
                      <a:r>
                        <a:rPr lang="ru-RU" sz="1600" spc="-3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салуға</a:t>
                      </a:r>
                      <a:r>
                        <a:rPr lang="ru-RU" sz="1600" spc="-5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берілген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кредиттер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 marR="66802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Нәтижелі</a:t>
                      </a:r>
                      <a:r>
                        <a:rPr lang="ru-RU" sz="1600" spc="-8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жұмыспен</a:t>
                      </a:r>
                      <a:r>
                        <a:rPr lang="ru-RU" sz="1600" spc="-6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қамтуды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дамыту</a:t>
                      </a:r>
                      <a:r>
                        <a:rPr lang="ru-RU" sz="1600" spc="-6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600" spc="-4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берілген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Кредиттер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>
                    <a:lnB w="12700">
                      <a:solidFill>
                        <a:srgbClr val="4AACC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2" name="object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709208"/>
              </p:ext>
            </p:extLst>
          </p:nvPr>
        </p:nvGraphicFramePr>
        <p:xfrm>
          <a:off x="15083536" y="3238596"/>
          <a:ext cx="4719955" cy="6485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19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2719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30"/>
                        </a:spcBef>
                      </a:pP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халқының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кірістерін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арттыру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берілетін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кредиттер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2410" marB="0">
                    <a:lnT w="12700">
                      <a:solidFill>
                        <a:srgbClr val="4AACC5"/>
                      </a:solidFill>
                      <a:prstDash val="solid"/>
                    </a:lnT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1540">
                <a:tc>
                  <a:txBody>
                    <a:bodyPr/>
                    <a:lstStyle/>
                    <a:p>
                      <a:pPr marL="91440" marR="46672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Мамандарды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әлеуметтік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қолдау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шараларын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іске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асыруға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берілген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кредиттер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3140">
                <a:tc>
                  <a:txBody>
                    <a:bodyPr/>
                    <a:lstStyle/>
                    <a:p>
                      <a:pPr marL="91440" marR="821690">
                        <a:lnSpc>
                          <a:spcPct val="100000"/>
                        </a:lnSpc>
                        <a:spcBef>
                          <a:spcPts val="1835"/>
                        </a:spcBef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1600" spc="-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үй</a:t>
                      </a:r>
                      <a:r>
                        <a:rPr lang="ru-RU" sz="1600" spc="-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құрылысы</a:t>
                      </a:r>
                      <a:r>
                        <a:rPr lang="ru-RU" sz="16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1600" spc="-4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шығарылған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бағалы</a:t>
                      </a:r>
                      <a:r>
                        <a:rPr lang="ru-RU" sz="1600" spc="-3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қағаздар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3045" marB="0"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35"/>
                        </a:spcBef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1600" spc="-4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үй</a:t>
                      </a:r>
                      <a:r>
                        <a:rPr lang="ru-RU" sz="1600" spc="-4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сатып</a:t>
                      </a:r>
                      <a:r>
                        <a:rPr lang="ru-RU" sz="16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алу</a:t>
                      </a:r>
                      <a:r>
                        <a:rPr lang="ru-RU" sz="16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1600" spc="-3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шығарылған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Бағалы</a:t>
                      </a:r>
                      <a:r>
                        <a:rPr lang="ru-RU" sz="16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қағаздар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30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marL="91440" marR="408940">
                        <a:lnSpc>
                          <a:spcPct val="100000"/>
                        </a:lnSpc>
                        <a:spcBef>
                          <a:spcPts val="1835"/>
                        </a:spcBef>
                      </a:pP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Агроөнеркәсіптік</a:t>
                      </a:r>
                      <a:r>
                        <a:rPr lang="ru-RU" sz="1600" spc="-1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кешенегі</a:t>
                      </a:r>
                      <a:r>
                        <a:rPr lang="ru-RU" sz="1600" spc="1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инвестициялық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жобаларға</a:t>
                      </a:r>
                      <a:r>
                        <a:rPr lang="ru-RU" sz="1600" spc="-7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</a:t>
                      </a:r>
                      <a:r>
                        <a:rPr lang="ru-RU" sz="1600" spc="-6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беру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3045" marB="0"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26701">
                <a:tc>
                  <a:txBody>
                    <a:bodyPr/>
                    <a:lstStyle/>
                    <a:p>
                      <a:pPr marL="91440" marR="40894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18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Ики дамытуға берілетін бағалы қағаздар</a:t>
                      </a:r>
                      <a:endParaRPr lang="kk-K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3045" marB="0">
                    <a:solidFill>
                      <a:schemeClr val="bg1">
                        <a:alpha val="1999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305198"/>
                  </a:ext>
                </a:extLst>
              </a:tr>
            </a:tbl>
          </a:graphicData>
        </a:graphic>
      </p:graphicFrame>
      <p:sp>
        <p:nvSpPr>
          <p:cNvPr id="23" name="object 23"/>
          <p:cNvSpPr/>
          <p:nvPr/>
        </p:nvSpPr>
        <p:spPr>
          <a:xfrm>
            <a:off x="15131158" y="9236075"/>
            <a:ext cx="4720590" cy="0"/>
          </a:xfrm>
          <a:custGeom>
            <a:avLst/>
            <a:gdLst/>
            <a:ahLst/>
            <a:cxnLst/>
            <a:rect l="l" t="t" r="r" b="b"/>
            <a:pathLst>
              <a:path w="4720590">
                <a:moveTo>
                  <a:pt x="-381" y="55"/>
                </a:moveTo>
                <a:lnTo>
                  <a:pt x="4719581" y="55"/>
                </a:lnTo>
              </a:path>
            </a:pathLst>
          </a:custGeom>
          <a:ln w="12699">
            <a:solidFill>
              <a:srgbClr val="4AA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9885" rIns="0" bIns="0" rtlCol="0">
            <a:spAutoFit/>
          </a:bodyPr>
          <a:lstStyle/>
          <a:p>
            <a:pPr marL="165735">
              <a:lnSpc>
                <a:spcPts val="2315"/>
              </a:lnSpc>
            </a:pPr>
            <a:r>
              <a:rPr spc="-25" dirty="0"/>
              <a:t>16</a:t>
            </a:r>
          </a:p>
        </p:txBody>
      </p:sp>
      <p:sp>
        <p:nvSpPr>
          <p:cNvPr id="25" name="object 13">
            <a:extLst>
              <a:ext uri="{FF2B5EF4-FFF2-40B4-BE49-F238E27FC236}">
                <a16:creationId xmlns:a16="http://schemas.microsoft.com/office/drawing/2014/main" id="{7C5E062B-3694-460B-95A9-49270290A897}"/>
              </a:ext>
            </a:extLst>
          </p:cNvPr>
          <p:cNvSpPr txBox="1"/>
          <p:nvPr/>
        </p:nvSpPr>
        <p:spPr>
          <a:xfrm>
            <a:off x="13446539" y="8560229"/>
            <a:ext cx="124968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sz="2400" b="1" spc="-2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054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" y="0"/>
            <a:ext cx="19948525" cy="11266805"/>
            <a:chOff x="4571" y="0"/>
            <a:chExt cx="19948525" cy="112668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" y="0"/>
              <a:ext cx="5627989" cy="112666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559551" y="1462754"/>
              <a:ext cx="14393544" cy="0"/>
            </a:xfrm>
            <a:custGeom>
              <a:avLst/>
              <a:gdLst/>
              <a:ahLst/>
              <a:cxnLst/>
              <a:rect l="l" t="t" r="r" b="b"/>
              <a:pathLst>
                <a:path w="14393544">
                  <a:moveTo>
                    <a:pt x="-140" y="248"/>
                  </a:moveTo>
                  <a:lnTo>
                    <a:pt x="14392913" y="248"/>
                  </a:lnTo>
                </a:path>
              </a:pathLst>
            </a:custGeom>
            <a:ln w="6349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6857" rIns="0" bIns="0" rtlCol="0">
            <a:spAutoFit/>
          </a:bodyPr>
          <a:lstStyle/>
          <a:p>
            <a:pPr marL="640080">
              <a:lnSpc>
                <a:spcPct val="100000"/>
              </a:lnSpc>
              <a:spcBef>
                <a:spcPts val="95"/>
              </a:spcBef>
            </a:pPr>
            <a:r>
              <a:rPr dirty="0"/>
              <a:t>БЮДЖЕТ</a:t>
            </a:r>
            <a:r>
              <a:rPr spc="-165" dirty="0"/>
              <a:t> </a:t>
            </a:r>
            <a:r>
              <a:rPr spc="-20" dirty="0"/>
              <a:t>ШЫҒЫНДАРЫНЫҢ</a:t>
            </a:r>
            <a:r>
              <a:rPr spc="-130" dirty="0"/>
              <a:t> </a:t>
            </a:r>
            <a:r>
              <a:rPr spc="-10" dirty="0"/>
              <a:t>ОРЫНДАЛУЫ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9885" rIns="0" bIns="0" rtlCol="0">
            <a:spAutoFit/>
          </a:bodyPr>
          <a:lstStyle/>
          <a:p>
            <a:pPr marL="165735">
              <a:lnSpc>
                <a:spcPts val="2315"/>
              </a:lnSpc>
            </a:pPr>
            <a:r>
              <a:rPr spc="-25" dirty="0"/>
              <a:t>17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048450"/>
              </p:ext>
            </p:extLst>
          </p:nvPr>
        </p:nvGraphicFramePr>
        <p:xfrm>
          <a:off x="6018910" y="1760061"/>
          <a:ext cx="13473429" cy="864425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4654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9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1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5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62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120014"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lang="ru-RU"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Индикатор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9545" marB="0"/>
                </a:tc>
                <a:tc>
                  <a:txBody>
                    <a:bodyPr/>
                    <a:lstStyle/>
                    <a:p>
                      <a:pPr marR="656590" algn="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4625" marB="0"/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Атқарылуы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4625" marB="0"/>
                </a:tc>
                <a:tc>
                  <a:txBody>
                    <a:bodyPr/>
                    <a:lstStyle/>
                    <a:p>
                      <a:pPr marL="143510"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lang="ru-RU" sz="1800" spc="-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9545" marB="0"/>
                </a:tc>
                <a:tc>
                  <a:txBody>
                    <a:bodyPr/>
                    <a:lstStyle/>
                    <a:p>
                      <a:pPr marL="546735" marR="224154" indent="39878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lang="ru-RU" sz="1800" spc="-2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Үлес</a:t>
                      </a: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2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салмағы</a:t>
                      </a: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800" spc="-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2384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b="1" spc="-4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БАРЛЫҚ</a:t>
                      </a:r>
                      <a:r>
                        <a:rPr sz="1800" b="1" spc="-5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ШЫҒЫНДАР</a:t>
                      </a:r>
                      <a:endParaRPr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625475" algn="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674 503,5</a:t>
                      </a:r>
                      <a:endParaRPr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4615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673 628,9</a:t>
                      </a:r>
                      <a:endParaRPr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4615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800" b="1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</a:t>
                      </a:r>
                      <a:r>
                        <a:rPr lang="ru-RU" sz="1800" b="1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4615" marB="0"/>
                </a:tc>
                <a:tc>
                  <a:txBody>
                    <a:bodyPr/>
                    <a:lstStyle/>
                    <a:p>
                      <a:pPr marL="311785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800" b="1" spc="-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461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165">
                <a:tc>
                  <a:txBody>
                    <a:bodyPr/>
                    <a:lstStyle/>
                    <a:p>
                      <a:pPr marL="60325" marR="1228090">
                        <a:lnSpc>
                          <a:spcPts val="2160"/>
                        </a:lnSpc>
                      </a:pP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800" spc="-7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45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сипаттағы</a:t>
                      </a:r>
                      <a:r>
                        <a:rPr lang="ru-RU" sz="1800" spc="-6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</a:t>
                      </a:r>
                      <a:r>
                        <a:rPr lang="en-US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қызметтер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8262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6 081,9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33985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6 078,2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33985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,9</a:t>
                      </a:r>
                      <a:endParaRPr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33985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3398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Қорғаныс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98298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3 500,8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3 493,4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</a:t>
                      </a: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</a:t>
                      </a: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356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lang="ru-RU" sz="1800" spc="-2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Қоғамдық</a:t>
                      </a:r>
                      <a:r>
                        <a:rPr lang="ru-RU" sz="1800" spc="-4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2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тәртіп</a:t>
                      </a: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800" spc="-4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қауіпсіздік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47320" marB="0"/>
                </a:tc>
                <a:tc>
                  <a:txBody>
                    <a:bodyPr/>
                    <a:lstStyle/>
                    <a:p>
                      <a:pPr marR="683260" algn="r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20 231,0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46685" marB="0"/>
                </a:tc>
                <a:tc>
                  <a:txBody>
                    <a:bodyPr/>
                    <a:lstStyle/>
                    <a:p>
                      <a:pPr marR="49530" algn="ctr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20 230,6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46685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46685" marB="0"/>
                </a:tc>
                <a:tc>
                  <a:txBody>
                    <a:bodyPr/>
                    <a:lstStyle/>
                    <a:p>
                      <a:pPr marR="723900" algn="r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4668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</a:t>
                      </a:r>
                      <a:r>
                        <a:rPr lang="en-US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r>
                        <a:rPr lang="en-US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</a:t>
                      </a:r>
                      <a:r>
                        <a:rPr lang="ru-RU" sz="1800" spc="-8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беру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62547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385 883,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385 5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99,9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66611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57,2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45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Денсаулық</a:t>
                      </a:r>
                      <a:r>
                        <a:rPr lang="ru-RU" sz="1800" spc="-3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сақтау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683260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19 345,1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49530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19 341,4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14160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723900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</a:t>
                      </a: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spc="-2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</a:t>
                      </a:r>
                      <a:r>
                        <a:rPr lang="en-US" sz="1800" spc="-2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ru-RU" sz="1800" spc="-4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2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көмек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68389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31 941,7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31 941,0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4045">
                <a:tc>
                  <a:txBody>
                    <a:bodyPr/>
                    <a:lstStyle/>
                    <a:p>
                      <a:pPr marL="60325" marR="183959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1800" spc="-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15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үй-</a:t>
                      </a:r>
                      <a:r>
                        <a:rPr lang="ru-RU" sz="1800" spc="-25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коммуналдық</a:t>
                      </a: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шаруашылық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/>
                </a:tc>
                <a:tc>
                  <a:txBody>
                    <a:bodyPr/>
                    <a:lstStyle/>
                    <a:p>
                      <a:pPr marR="624840" algn="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27 435,9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1925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27 433,7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1925" marB="0"/>
                </a:tc>
                <a:tc>
                  <a:txBody>
                    <a:bodyPr/>
                    <a:lstStyle/>
                    <a:p>
                      <a:pPr marL="141605"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1925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192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spc="-4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Мәдениет</a:t>
                      </a:r>
                      <a:r>
                        <a:rPr lang="ru-RU" sz="1800" spc="-4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spc="-4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спорт,</a:t>
                      </a:r>
                      <a:r>
                        <a:rPr lang="ru-RU" sz="1800" spc="-3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туризм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68389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16 887,1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16 885,9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</a:t>
                      </a: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spc="-3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Отын</a:t>
                      </a:r>
                      <a:r>
                        <a:rPr lang="ru-RU" sz="1800" spc="-3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энергетика</a:t>
                      </a:r>
                      <a:r>
                        <a:rPr lang="ru-RU" sz="1800" spc="-1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кешен</a:t>
                      </a:r>
                      <a:r>
                        <a:rPr lang="en-US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L="98298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16 267,0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16 267,0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spc="-4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</a:t>
                      </a:r>
                      <a:r>
                        <a:rPr lang="ru-RU" sz="1800" spc="-4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800" spc="-6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7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су,</a:t>
                      </a:r>
                      <a:r>
                        <a:rPr lang="ru-RU" sz="1800" spc="-3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орман</a:t>
                      </a:r>
                      <a:r>
                        <a:rPr lang="ru-RU"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800" spc="-6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</a:t>
                      </a:r>
                      <a:r>
                        <a:rPr lang="ru-RU" sz="1800" spc="-6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қатынастары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683895" algn="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50 171,1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50 082,2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</a:t>
                      </a: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7,4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spc="-2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Өнеркәсіп</a:t>
                      </a: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800" spc="-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6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сәулет</a:t>
                      </a:r>
                      <a:r>
                        <a:rPr lang="ru-RU" sz="1800" spc="-6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800" spc="-5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</a:t>
                      </a:r>
                      <a:r>
                        <a:rPr lang="ru-RU" sz="1800" spc="-5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құрылысы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68389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21 402,7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21 402,7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14160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Көл</a:t>
                      </a:r>
                      <a:r>
                        <a:rPr lang="en-US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ru-RU" sz="1800" spc="-8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800" spc="-6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коммуникация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68389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18 770,2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18 769,9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</a:t>
                      </a: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Басқалар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683895" algn="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10 274,0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9 815,2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95,5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</a:t>
                      </a: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spc="-2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Борышқа</a:t>
                      </a:r>
                      <a:r>
                        <a:rPr lang="ru-RU" sz="1800" spc="-4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2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</a:t>
                      </a:r>
                      <a:r>
                        <a:rPr lang="ru-RU" sz="1800" spc="-3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көрсету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L="982980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3 018,9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3 018,5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L="141605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</a:t>
                      </a: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683895" algn="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43 292,4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43 292,4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L="141605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6,4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" y="0"/>
            <a:ext cx="19977100" cy="11266805"/>
            <a:chOff x="4571" y="0"/>
            <a:chExt cx="19977100" cy="112668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" y="0"/>
              <a:ext cx="5627989" cy="112666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556503" y="1787366"/>
              <a:ext cx="14393544" cy="0"/>
            </a:xfrm>
            <a:custGeom>
              <a:avLst/>
              <a:gdLst/>
              <a:ahLst/>
              <a:cxnLst/>
              <a:rect l="l" t="t" r="r" b="b"/>
              <a:pathLst>
                <a:path w="14393544">
                  <a:moveTo>
                    <a:pt x="-140" y="240"/>
                  </a:moveTo>
                  <a:lnTo>
                    <a:pt x="14392913" y="240"/>
                  </a:lnTo>
                </a:path>
              </a:pathLst>
            </a:custGeom>
            <a:ln w="6349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3054" rIns="0" bIns="0" rtlCol="0">
            <a:spAutoFit/>
          </a:bodyPr>
          <a:lstStyle/>
          <a:p>
            <a:pPr marL="700405">
              <a:lnSpc>
                <a:spcPct val="100000"/>
              </a:lnSpc>
              <a:spcBef>
                <a:spcPts val="95"/>
              </a:spcBef>
            </a:pPr>
            <a:r>
              <a:rPr dirty="0"/>
              <a:t>БЮДЖЕТТІК</a:t>
            </a:r>
            <a:r>
              <a:rPr spc="-160" dirty="0"/>
              <a:t> </a:t>
            </a:r>
            <a:r>
              <a:rPr dirty="0"/>
              <a:t>КРЕДИТТЕР</a:t>
            </a:r>
            <a:r>
              <a:rPr spc="-160" dirty="0"/>
              <a:t> </a:t>
            </a:r>
            <a:r>
              <a:rPr dirty="0"/>
              <a:t>ЖӘНЕ</a:t>
            </a:r>
            <a:r>
              <a:rPr spc="-170" dirty="0"/>
              <a:t> </a:t>
            </a:r>
            <a:r>
              <a:rPr spc="-10" dirty="0"/>
              <a:t>ҚАРЫЗДАРДЫ</a:t>
            </a:r>
            <a:r>
              <a:rPr spc="-160" dirty="0"/>
              <a:t> </a:t>
            </a:r>
            <a:r>
              <a:rPr spc="-20" dirty="0"/>
              <a:t>ӨТЕУ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65850" y="2987675"/>
            <a:ext cx="127762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kk-KZ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313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,0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13450" y="4159989"/>
            <a:ext cx="127762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kk-KZ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846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49564" y="5125539"/>
            <a:ext cx="109601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000,0</a:t>
            </a:r>
            <a:endParaRPr sz="2400" b="1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36640" y="6188070"/>
            <a:ext cx="109601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kk-KZ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sz="24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048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36640" y="7103005"/>
            <a:ext cx="109601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466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395325" y="3204636"/>
            <a:ext cx="145732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k-KZ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sz="2400" b="1" spc="-3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,0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633450" y="4152286"/>
            <a:ext cx="104565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793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404850" y="5083427"/>
            <a:ext cx="124968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k-KZ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sz="2400" b="1" spc="-2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029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633450" y="6038697"/>
            <a:ext cx="95059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205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08217" y="1823673"/>
            <a:ext cx="1811020" cy="8457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4655"/>
              </a:lnSpc>
              <a:spcBef>
                <a:spcPts val="95"/>
              </a:spcBef>
            </a:pPr>
            <a:r>
              <a:rPr sz="3600" b="1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kk-KZ" sz="3600" b="1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3600" b="1" spc="-5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3600" b="1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208</a:t>
            </a:r>
            <a:r>
              <a:rPr sz="3600" b="1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3600" b="1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5745">
              <a:lnSpc>
                <a:spcPts val="1775"/>
              </a:lnSpc>
            </a:pPr>
            <a:r>
              <a:rPr sz="1400" b="1" spc="-2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1400" b="1" spc="-10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sz="1400" b="1" spc="-95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sz="1400" b="1" spc="-105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1400" b="1" spc="-9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400" b="1" spc="-11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400" b="1" spc="-105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sz="1400" b="1" spc="-95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400" b="1" spc="-114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5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35594" y="1922477"/>
            <a:ext cx="384810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202</a:t>
            </a:r>
            <a:r>
              <a:rPr lang="kk-KZ" sz="2000" b="1" dirty="0">
                <a:latin typeface="Calibri"/>
                <a:cs typeface="Calibri"/>
              </a:rPr>
              <a:t>5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ЖЫЛЫ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БЕРІЛГЕН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БЮДЖЕТТІК КРЕДИТТЕР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919266" y="1823419"/>
            <a:ext cx="7019925" cy="733425"/>
          </a:xfrm>
          <a:custGeom>
            <a:avLst/>
            <a:gdLst/>
            <a:ahLst/>
            <a:cxnLst/>
            <a:rect l="l" t="t" r="r" b="b"/>
            <a:pathLst>
              <a:path w="7019925" h="733425">
                <a:moveTo>
                  <a:pt x="0" y="0"/>
                </a:moveTo>
                <a:lnTo>
                  <a:pt x="0" y="687687"/>
                </a:lnTo>
              </a:path>
              <a:path w="7019925" h="733425">
                <a:moveTo>
                  <a:pt x="7019366" y="45718"/>
                </a:moveTo>
                <a:lnTo>
                  <a:pt x="7019366" y="733406"/>
                </a:lnTo>
              </a:path>
            </a:pathLst>
          </a:custGeom>
          <a:ln w="2857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2938178" y="1834087"/>
            <a:ext cx="1811020" cy="8252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b="1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kk-KZ" sz="3600" b="1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3600" b="1" spc="-5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3600" b="1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154</a:t>
            </a:r>
            <a:r>
              <a:rPr sz="3600" b="1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3600" b="1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5305">
              <a:lnSpc>
                <a:spcPct val="100000"/>
              </a:lnSpc>
              <a:spcBef>
                <a:spcPts val="60"/>
              </a:spcBef>
            </a:pPr>
            <a:r>
              <a:rPr sz="1400" b="1" spc="-2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1400" b="1" spc="-10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sz="1400" b="1" spc="-95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sz="1400" b="1" spc="-105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1400" b="1" spc="-9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400" b="1" spc="-11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400" b="1" spc="-105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sz="1400" b="1" spc="-95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400" b="1" spc="-114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5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9885" rIns="0" bIns="0" rtlCol="0">
            <a:spAutoFit/>
          </a:bodyPr>
          <a:lstStyle/>
          <a:p>
            <a:pPr marL="165735">
              <a:lnSpc>
                <a:spcPts val="2315"/>
              </a:lnSpc>
            </a:pPr>
            <a:r>
              <a:rPr spc="-25" dirty="0"/>
              <a:t>18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5131158" y="2024713"/>
            <a:ext cx="37490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202</a:t>
            </a:r>
            <a:r>
              <a:rPr lang="kk-KZ" sz="2000" b="1" dirty="0">
                <a:latin typeface="Calibri"/>
                <a:cs typeface="Calibri"/>
              </a:rPr>
              <a:t>5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ЖЫЛЫ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ӨТЕЛГЕН</a:t>
            </a:r>
            <a:r>
              <a:rPr sz="2000" b="1" spc="409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ҚАРЫЗДАР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13450" y="8127489"/>
            <a:ext cx="127762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kk-KZ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533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02957" y="9007475"/>
            <a:ext cx="109601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kk-KZ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sz="24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000,0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839916"/>
              </p:ext>
            </p:extLst>
          </p:nvPr>
        </p:nvGraphicFramePr>
        <p:xfrm>
          <a:off x="7918450" y="2904839"/>
          <a:ext cx="3733800" cy="69303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Агроөнеркәсіптік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кешендегі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инвестициялық</a:t>
                      </a:r>
                      <a:r>
                        <a:rPr lang="ru-RU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жобаларға</a:t>
                      </a:r>
                      <a:r>
                        <a:rPr lang="ru-RU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кредит беру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3655" marB="0">
                    <a:lnT w="12700">
                      <a:solidFill>
                        <a:srgbClr val="4AACC5"/>
                      </a:solidFill>
                      <a:prstDash val="solid"/>
                    </a:lnT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үй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құрылысы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шығарылған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бағалы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қағаздар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Әулиеата</a:t>
                      </a:r>
                      <a:r>
                        <a:rPr lang="ru-RU" sz="1600" spc="-3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жастары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r>
                        <a:rPr lang="ru-RU" sz="1600" spc="-3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1600" spc="-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25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үй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" marR="153670">
                        <a:lnSpc>
                          <a:spcPct val="100000"/>
                        </a:lnSpc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Бағдарламасы</a:t>
                      </a:r>
                      <a:r>
                        <a:rPr lang="ru-RU" sz="1600" spc="-4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шеңберінде</a:t>
                      </a:r>
                      <a:r>
                        <a:rPr lang="ru-RU" sz="1600" spc="-3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берілген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кредиттер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35"/>
                        </a:spcBef>
                      </a:pPr>
                      <a:r>
                        <a:rPr lang="kk-KZ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Ики дамытуға берілетін бағалы қағаздар</a:t>
                      </a:r>
                      <a:endParaRPr lang="kk-K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30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 marR="9144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Мамандарды</a:t>
                      </a:r>
                      <a:r>
                        <a:rPr lang="ru-RU" sz="1600" spc="-4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әлеуметтік</a:t>
                      </a:r>
                      <a:r>
                        <a:rPr lang="ru-RU" sz="1600" spc="-3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қолдау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шараларын</a:t>
                      </a:r>
                      <a:r>
                        <a:rPr lang="ru-RU" sz="1600" spc="-3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іске</a:t>
                      </a:r>
                      <a:r>
                        <a:rPr lang="ru-RU" sz="1600" spc="-4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асыру</a:t>
                      </a:r>
                      <a:r>
                        <a:rPr lang="ru-RU" sz="1600" spc="-3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1600" spc="-4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берілген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кредиттер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 marR="650875">
                        <a:lnSpc>
                          <a:spcPct val="100000"/>
                        </a:lnSpc>
                        <a:spcBef>
                          <a:spcPts val="1835"/>
                        </a:spcBef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1600" spc="-3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үй</a:t>
                      </a:r>
                      <a:r>
                        <a:rPr lang="ru-RU" sz="1600" spc="-3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сатып</a:t>
                      </a:r>
                      <a:r>
                        <a:rPr lang="ru-RU" sz="16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алу</a:t>
                      </a:r>
                      <a:r>
                        <a:rPr lang="ru-RU" sz="1600" spc="-1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2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16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шығарылған</a:t>
                      </a:r>
                      <a:r>
                        <a:rPr lang="ru-RU" sz="1600" spc="24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бағалы</a:t>
                      </a:r>
                      <a:r>
                        <a:rPr lang="ru-RU" sz="1600" spc="-6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қағаздар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304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30"/>
                        </a:spcBef>
                      </a:pP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халқының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кірістерін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арттыру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берілетін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кредиттер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>
                    <a:lnB w="12700">
                      <a:solidFill>
                        <a:srgbClr val="4AACC5"/>
                      </a:solidFill>
                      <a:prstDash val="solid"/>
                    </a:lnB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3" name="object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266759"/>
              </p:ext>
            </p:extLst>
          </p:nvPr>
        </p:nvGraphicFramePr>
        <p:xfrm>
          <a:off x="15260319" y="2904839"/>
          <a:ext cx="3733800" cy="69303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marL="91440" marR="400685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827530" algn="l"/>
                        </a:tabLst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үй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сатып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алу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шығарылған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бағалы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қағаздар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3655" marB="0">
                    <a:lnT w="12700">
                      <a:solidFill>
                        <a:srgbClr val="4AACC5"/>
                      </a:solidFill>
                      <a:prstDash val="solid"/>
                    </a:lnT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Әлеуметтік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қолдау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шараларына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берілетін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кредиттер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 marR="87249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Жұмыспен</a:t>
                      </a:r>
                      <a:r>
                        <a:rPr lang="ru-RU" sz="1600" spc="-4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қамту</a:t>
                      </a:r>
                      <a:r>
                        <a:rPr lang="ru-RU" sz="1600" spc="-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ru-RU" sz="1600" spc="-6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2020»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бағдарлдамасы</a:t>
                      </a:r>
                      <a:r>
                        <a:rPr lang="ru-RU" sz="1600" spc="-6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шеңберінде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берілген</a:t>
                      </a:r>
                      <a:r>
                        <a:rPr lang="ru-RU" sz="1600" spc="-6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кредиттер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35"/>
                        </a:spcBef>
                      </a:pP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Дренаж</a:t>
                      </a:r>
                      <a:r>
                        <a:rPr lang="ru-RU" sz="16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</a:t>
                      </a:r>
                      <a:r>
                        <a:rPr lang="ru-RU" sz="1600" spc="-3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жүйелері</a:t>
                      </a:r>
                      <a:r>
                        <a:rPr lang="ru-RU" sz="16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600" spc="-3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мерхав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600" spc="-4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негізгі</a:t>
                      </a:r>
                      <a:r>
                        <a:rPr lang="ru-RU" sz="1600" spc="-6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қарызды</a:t>
                      </a:r>
                      <a:r>
                        <a:rPr lang="ru-RU" sz="1600" spc="-5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қайтару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30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 marR="41592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Жылу-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сумен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16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600" spc="-3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бұру</a:t>
                      </a:r>
                      <a:r>
                        <a:rPr lang="ru-RU" sz="1600" spc="-5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жүйелерін</a:t>
                      </a:r>
                      <a:r>
                        <a:rPr lang="ru-RU" sz="1600" spc="-3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салуға</a:t>
                      </a:r>
                      <a:r>
                        <a:rPr lang="ru-RU" sz="1600" spc="-5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берілген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кредиттер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Моноқалаларда</a:t>
                      </a:r>
                      <a:r>
                        <a:rPr lang="ru-RU" sz="1600" spc="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кәсіпкерлікті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" marR="321310">
                        <a:lnSpc>
                          <a:spcPct val="100000"/>
                        </a:lnSpc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Дамытуға</a:t>
                      </a:r>
                      <a:r>
                        <a:rPr lang="ru-RU" sz="16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жәрдемдесуге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берілген</a:t>
                      </a: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кредиттер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35"/>
                        </a:spcBef>
                      </a:pPr>
                      <a:r>
                        <a:rPr lang="ru-RU" sz="16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Кондоминиум</a:t>
                      </a:r>
                      <a:r>
                        <a:rPr lang="ru-RU" sz="1600" spc="1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объектілерін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Жөндеуге</a:t>
                      </a:r>
                      <a:r>
                        <a:rPr lang="ru-RU" sz="1600" spc="-5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берілген</a:t>
                      </a:r>
                      <a:r>
                        <a:rPr lang="ru-RU" sz="1600" spc="-7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spc="-1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кредиттер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3045" marB="0">
                    <a:lnB w="12700">
                      <a:solidFill>
                        <a:srgbClr val="4AACC5"/>
                      </a:solidFill>
                      <a:prstDash val="solid"/>
                    </a:lnB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4" name="object 24"/>
          <p:cNvSpPr txBox="1"/>
          <p:nvPr/>
        </p:nvSpPr>
        <p:spPr>
          <a:xfrm>
            <a:off x="13404850" y="7195637"/>
            <a:ext cx="128459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1 378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3633450" y="8168119"/>
            <a:ext cx="95059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698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404850" y="9046361"/>
            <a:ext cx="124968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b="1" spc="-2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548,9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" y="0"/>
            <a:ext cx="20021676" cy="11266644"/>
            <a:chOff x="4571" y="0"/>
            <a:chExt cx="20021676" cy="112666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" y="0"/>
              <a:ext cx="5627989" cy="112666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632703" y="1767554"/>
              <a:ext cx="14393544" cy="0"/>
            </a:xfrm>
            <a:custGeom>
              <a:avLst/>
              <a:gdLst/>
              <a:ahLst/>
              <a:cxnLst/>
              <a:rect l="l" t="t" r="r" b="b"/>
              <a:pathLst>
                <a:path w="14393544">
                  <a:moveTo>
                    <a:pt x="-142" y="241"/>
                  </a:moveTo>
                  <a:lnTo>
                    <a:pt x="14392911" y="241"/>
                  </a:lnTo>
                </a:path>
              </a:pathLst>
            </a:custGeom>
            <a:ln w="6349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3054" rIns="0" bIns="0" rtlCol="0">
            <a:spAutoFit/>
          </a:bodyPr>
          <a:lstStyle/>
          <a:p>
            <a:pPr marL="700405">
              <a:lnSpc>
                <a:spcPct val="100000"/>
              </a:lnSpc>
              <a:spcBef>
                <a:spcPts val="95"/>
              </a:spcBef>
            </a:pPr>
            <a:r>
              <a:rPr dirty="0"/>
              <a:t>БЮДЖЕТ</a:t>
            </a:r>
            <a:r>
              <a:rPr spc="-200" dirty="0"/>
              <a:t> </a:t>
            </a:r>
            <a:r>
              <a:rPr spc="-10" dirty="0"/>
              <a:t>ҚАРАЖАТТАРЫНЫҢ</a:t>
            </a:r>
            <a:r>
              <a:rPr spc="-190" dirty="0"/>
              <a:t> </a:t>
            </a:r>
            <a:r>
              <a:rPr dirty="0"/>
              <a:t>ИГЕРІЛМЕУ</a:t>
            </a:r>
            <a:r>
              <a:rPr spc="-185" dirty="0"/>
              <a:t> </a:t>
            </a:r>
            <a:r>
              <a:rPr spc="-10" dirty="0"/>
              <a:t>СЕБЕПТЕРІ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9885" rIns="0" bIns="0" rtlCol="0">
            <a:spAutoFit/>
          </a:bodyPr>
          <a:lstStyle/>
          <a:p>
            <a:pPr marL="165735">
              <a:lnSpc>
                <a:spcPts val="2315"/>
              </a:lnSpc>
            </a:pPr>
            <a:r>
              <a:rPr spc="-25" dirty="0"/>
              <a:t>19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781914"/>
              </p:ext>
            </p:extLst>
          </p:nvPr>
        </p:nvGraphicFramePr>
        <p:xfrm>
          <a:off x="6013450" y="2835275"/>
          <a:ext cx="7238364" cy="43389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010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4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2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1250">
                <a:tc>
                  <a:txBody>
                    <a:bodyPr/>
                    <a:lstStyle/>
                    <a:p>
                      <a:pPr marL="995044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spc="-10" dirty="0"/>
                        <a:t>Себептері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340" marB="0"/>
                </a:tc>
                <a:tc>
                  <a:txBody>
                    <a:bodyPr/>
                    <a:lstStyle/>
                    <a:p>
                      <a:pPr marL="483870" marR="314325" indent="-36830" algn="just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spc="-10" dirty="0"/>
                        <a:t>Игермеу сомасы (млн.тг)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340" marB="0"/>
                </a:tc>
                <a:tc>
                  <a:txBody>
                    <a:bodyPr/>
                    <a:lstStyle/>
                    <a:p>
                      <a:pPr marL="836930" marR="608330" indent="-55244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800" spc="-10" dirty="0"/>
                        <a:t>Бағдарлама әкімшілері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34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375">
                <a:tc>
                  <a:txBody>
                    <a:bodyPr/>
                    <a:lstStyle/>
                    <a:p>
                      <a:pPr marL="137160" marR="47498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b="1" dirty="0"/>
                        <a:t>Игерілмеген</a:t>
                      </a:r>
                      <a:r>
                        <a:rPr sz="1800" b="1" spc="-95" dirty="0"/>
                        <a:t> </a:t>
                      </a:r>
                      <a:r>
                        <a:rPr sz="1800" b="1" spc="-10" dirty="0"/>
                        <a:t>қаражаттар сомасы</a:t>
                      </a:r>
                      <a:endParaRPr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 marL="125095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b="1" dirty="0"/>
                        <a:t>-</a:t>
                      </a:r>
                      <a:r>
                        <a:rPr lang="ru-RU" sz="1800" b="1" dirty="0"/>
                        <a:t>2 561,6</a:t>
                      </a:r>
                      <a:endParaRPr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700">
                <a:tc>
                  <a:txBody>
                    <a:bodyPr/>
                    <a:lstStyle/>
                    <a:p>
                      <a:pPr marL="29400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dirty="0"/>
                        <a:t>оның</a:t>
                      </a:r>
                      <a:r>
                        <a:rPr sz="1800" spc="-60" dirty="0"/>
                        <a:t> </a:t>
                      </a:r>
                      <a:r>
                        <a:rPr sz="1800" spc="-10" dirty="0"/>
                        <a:t>ішінде: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330">
                <a:tc>
                  <a:txBody>
                    <a:bodyPr/>
                    <a:lstStyle/>
                    <a:p>
                      <a:pPr marL="29400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spc="-20" dirty="0"/>
                        <a:t>үнем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 marL="125095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dirty="0"/>
                        <a:t>-</a:t>
                      </a:r>
                      <a:r>
                        <a:rPr lang="ru-RU" sz="1800" spc="-10" dirty="0"/>
                        <a:t>324,2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1055">
                <a:tc>
                  <a:txBody>
                    <a:bodyPr/>
                    <a:lstStyle/>
                    <a:p>
                      <a:pPr marL="29400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800" spc="-10" dirty="0" err="1"/>
                        <a:t>жұмыстардың</a:t>
                      </a:r>
                      <a:r>
                        <a:rPr sz="1800" spc="-10" dirty="0"/>
                        <a:t> </a:t>
                      </a:r>
                      <a:r>
                        <a:rPr sz="1800" spc="-10" dirty="0" err="1"/>
                        <a:t>уақтылы</a:t>
                      </a:r>
                      <a:r>
                        <a:rPr lang="ru-RU" sz="1800" spc="-10" dirty="0"/>
                        <a:t> </a:t>
                      </a:r>
                      <a:r>
                        <a:rPr lang="ru-RU" sz="1800" spc="-10" dirty="0" err="1"/>
                        <a:t>атқарылмауы</a:t>
                      </a:r>
                      <a:r>
                        <a:rPr lang="ru-RU" sz="1800" spc="-10" dirty="0"/>
                        <a:t>, </a:t>
                      </a:r>
                      <a:r>
                        <a:rPr lang="ru-RU" sz="1800" spc="-10" dirty="0" err="1"/>
                        <a:t>қызметтердің</a:t>
                      </a:r>
                      <a:r>
                        <a:rPr lang="ru-RU" sz="1800" spc="-10" dirty="0"/>
                        <a:t> </a:t>
                      </a:r>
                      <a:r>
                        <a:rPr lang="ru-RU" sz="1800" spc="-10" dirty="0" err="1"/>
                        <a:t>жасалмауы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 marL="125095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dirty="0"/>
                        <a:t>-</a:t>
                      </a:r>
                      <a:r>
                        <a:rPr lang="ru-RU" sz="1800" dirty="0"/>
                        <a:t>513,7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 marL="165100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lang="ru-RU" sz="1800" dirty="0" err="1"/>
                        <a:t>Құрылыс</a:t>
                      </a:r>
                      <a:r>
                        <a:rPr lang="ru-RU" sz="1800" spc="-65" dirty="0"/>
                        <a:t>  </a:t>
                      </a:r>
                      <a:r>
                        <a:rPr lang="ru-RU" sz="1800" spc="-10" dirty="0"/>
                        <a:t>(-433,0),</a:t>
                      </a:r>
                      <a:r>
                        <a:rPr lang="kk-KZ" sz="1800" spc="-10" dirty="0"/>
                        <a:t> а/шаруашылығы </a:t>
                      </a:r>
                      <a:r>
                        <a:rPr lang="ru-RU" sz="1800" spc="-10" dirty="0"/>
                        <a:t>(-</a:t>
                      </a:r>
                      <a:r>
                        <a:rPr lang="ru-RU" sz="1800" dirty="0"/>
                        <a:t>79,4)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29400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dirty="0"/>
                        <a:t>өзге</a:t>
                      </a:r>
                      <a:r>
                        <a:rPr sz="1800" spc="-20" dirty="0"/>
                        <a:t> </a:t>
                      </a:r>
                      <a:r>
                        <a:rPr sz="1800" dirty="0" err="1"/>
                        <a:t>де</a:t>
                      </a:r>
                      <a:r>
                        <a:rPr sz="1800" spc="-15" dirty="0"/>
                        <a:t> </a:t>
                      </a:r>
                      <a:r>
                        <a:rPr sz="1800" spc="-10" dirty="0" err="1"/>
                        <a:t>себептерге</a:t>
                      </a:r>
                      <a:r>
                        <a:rPr lang="ru-RU" sz="1800" spc="-10" dirty="0"/>
                        <a:t> </a:t>
                      </a:r>
                      <a:r>
                        <a:rPr lang="ru-RU" sz="1800" spc="-10" dirty="0" err="1"/>
                        <a:t>байланысты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 marL="125095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dirty="0"/>
                        <a:t>-</a:t>
                      </a:r>
                      <a:r>
                        <a:rPr lang="kk-KZ" sz="1800" dirty="0"/>
                        <a:t>1 720,7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 marL="161925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800" dirty="0" err="1"/>
                        <a:t>Ауыл</a:t>
                      </a:r>
                      <a:r>
                        <a:rPr sz="1800" spc="-20" dirty="0"/>
                        <a:t> </a:t>
                      </a:r>
                      <a:r>
                        <a:rPr sz="1800" spc="-10" dirty="0" err="1"/>
                        <a:t>шаруашылығы</a:t>
                      </a:r>
                      <a:r>
                        <a:rPr lang="ru-RU" sz="1800" spc="-10" dirty="0"/>
                        <a:t>                     (-</a:t>
                      </a:r>
                      <a:r>
                        <a:rPr lang="ru-RU" sz="1800" dirty="0"/>
                        <a:t>1 687,0),</a:t>
                      </a:r>
                      <a:r>
                        <a:rPr lang="ru-RU" sz="1800" spc="-10" dirty="0"/>
                        <a:t> </a:t>
                      </a:r>
                    </a:p>
                    <a:p>
                      <a:pPr marL="161925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spc="-10" dirty="0"/>
                        <a:t>құрылыс </a:t>
                      </a:r>
                      <a:r>
                        <a:rPr lang="ru-RU" sz="1800" spc="-20" dirty="0"/>
                        <a:t>(-</a:t>
                      </a:r>
                      <a:r>
                        <a:rPr lang="ru-RU" sz="1800" dirty="0"/>
                        <a:t>25,6)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4948918" y="1970863"/>
            <a:ext cx="32372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4840" marR="5080" indent="-61277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Игерілмеген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қаражаттардың </a:t>
            </a:r>
            <a:r>
              <a:rPr sz="1800" b="1" dirty="0">
                <a:latin typeface="Arial"/>
                <a:cs typeface="Arial"/>
              </a:rPr>
              <a:t>үлес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салмағы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(%)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730475160"/>
              </p:ext>
            </p:extLst>
          </p:nvPr>
        </p:nvGraphicFramePr>
        <p:xfrm>
          <a:off x="13862050" y="2966322"/>
          <a:ext cx="59436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</TotalTime>
  <Words>716</Words>
  <Application>Microsoft Office PowerPoint</Application>
  <PresentationFormat>Произвольный</PresentationFormat>
  <Paragraphs>210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Arial MT</vt:lpstr>
      <vt:lpstr>Calibri</vt:lpstr>
      <vt:lpstr>Times New Roman</vt:lpstr>
      <vt:lpstr>Office Theme</vt:lpstr>
      <vt:lpstr>ОБЛЫСТЫҚ БЮДЖЕТ КІРІСТЕРІ</vt:lpstr>
      <vt:lpstr>БЮДЖЕТТІК КРЕДИТТЕРДІ ӨТЕУДЕН ТҮСКЕН КІРІСТЕР  ЖӘНЕ АЛЫНҒАН ҚАРЫЗДАР </vt:lpstr>
      <vt:lpstr>БЮДЖЕТ ШЫҒЫНДАРЫНЫҢ ОРЫНДАЛУЫ</vt:lpstr>
      <vt:lpstr>БЮДЖЕТТІК КРЕДИТТЕР ЖӘНЕ ҚАРЫЗДАРДЫ ӨТЕУ</vt:lpstr>
      <vt:lpstr>БЮДЖЕТ ҚАРАЖАТТАРЫНЫҢ ИГЕРІЛМЕУ СЕБЕПТЕРІ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Жамбылская область copy</dc:title>
  <dc:creator>Abikhanov Aidos</dc:creator>
  <cp:lastModifiedBy>User</cp:lastModifiedBy>
  <cp:revision>37</cp:revision>
  <dcterms:created xsi:type="dcterms:W3CDTF">2025-06-10T05:00:51Z</dcterms:created>
  <dcterms:modified xsi:type="dcterms:W3CDTF">2026-06-03T11:55:24Z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2025-06-10T00:00:00Z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2025-06-10T00:00:00Z</vt:filetime>
  </property>
  <property fmtid="{D5CDD505-2E9C-101B-9397-08002B2CF9AE}" pid="5" name="Producer">
    <vt:lpwstr>Microsoft® PowerPoint® 2019</vt:lpwstr>
  </property>
</Properties>
</file>