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2" r:id="rId15"/>
    <p:sldId id="27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C78B2E3-7361-4718-82DA-4657FFA11D50}">
          <p14:sldIdLst>
            <p14:sldId id="256"/>
            <p14:sldId id="257"/>
            <p14:sldId id="258"/>
            <p14:sldId id="259"/>
            <p14:sldId id="260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  <p14:section name="Раздел без заголовка" id="{6E616BFC-8430-4600-ADFF-441D56E1CA61}">
          <p14:sldIdLst>
            <p14:sldId id="272"/>
            <p14:sldId id="2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2AFFB-EAB7-4320-A0BF-7470348A0467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FBBA873-E32F-47B8-A7BA-45C5748380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140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2AFFB-EAB7-4320-A0BF-7470348A0467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BA873-E32F-47B8-A7BA-45C5748380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79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2AFFB-EAB7-4320-A0BF-7470348A0467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BBA873-E32F-47B8-A7BA-45C5748380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661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2AFFB-EAB7-4320-A0BF-7470348A0467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FBBA873-E32F-47B8-A7BA-45C5748380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44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2AFFB-EAB7-4320-A0BF-7470348A0467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FBBA873-E32F-47B8-A7BA-45C5748380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045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2AFFB-EAB7-4320-A0BF-7470348A0467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BA873-E32F-47B8-A7BA-45C5748380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740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2AFFB-EAB7-4320-A0BF-7470348A0467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BA873-E32F-47B8-A7BA-45C5748380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18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2AFFB-EAB7-4320-A0BF-7470348A0467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BA873-E32F-47B8-A7BA-45C5748380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157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2AFFB-EAB7-4320-A0BF-7470348A0467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BBA873-E32F-47B8-A7BA-45C5748380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258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2AFFB-EAB7-4320-A0BF-7470348A0467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BBA873-E32F-47B8-A7BA-45C5748380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760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2AFFB-EAB7-4320-A0BF-7470348A0467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BBA873-E32F-47B8-A7BA-45C5748380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65463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2AFFB-EAB7-4320-A0BF-7470348A0467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BBA873-E32F-47B8-A7BA-45C5748380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878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2AFFB-EAB7-4320-A0BF-7470348A0467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BBA873-E32F-47B8-A7BA-45C5748380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08616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2AFFB-EAB7-4320-A0BF-7470348A0467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BBA873-E32F-47B8-A7BA-45C5748380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7594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2AFFB-EAB7-4320-A0BF-7470348A0467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BA873-E32F-47B8-A7BA-45C5748380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4546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2AFFB-EAB7-4320-A0BF-7470348A0467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BA873-E32F-47B8-A7BA-45C5748380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043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2AFFB-EAB7-4320-A0BF-7470348A0467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FBBA873-E32F-47B8-A7BA-45C5748380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381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004646" y="1521069"/>
            <a:ext cx="8959362" cy="3727939"/>
          </a:xfr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>
            <a:normAutofit/>
          </a:bodyPr>
          <a:lstStyle/>
          <a:p>
            <a:pPr algn="ctr"/>
            <a:br>
              <a:rPr lang="kk-KZ" b="1" dirty="0">
                <a:solidFill>
                  <a:schemeClr val="accent1">
                    <a:lumMod val="75000"/>
                  </a:schemeClr>
                </a:solidFill>
                <a:effectLst>
                  <a:reflection stA="45000" endPos="8000" dist="50800" dir="5400000" sy="-100000" algn="bl" rotWithShape="0"/>
                </a:effectLst>
              </a:rPr>
            </a:br>
            <a:r>
              <a:rPr lang="kk-KZ" b="1" dirty="0">
                <a:solidFill>
                  <a:schemeClr val="accent1">
                    <a:lumMod val="75000"/>
                  </a:schemeClr>
                </a:solidFill>
                <a:effectLst>
                  <a:reflection stA="45000" endPos="8000" dist="508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ГРАЖДАНСКИЙ БЮДЖЕТ </a:t>
            </a:r>
            <a:br>
              <a:rPr lang="kk-KZ" b="1" dirty="0">
                <a:solidFill>
                  <a:schemeClr val="accent1">
                    <a:lumMod val="75000"/>
                  </a:schemeClr>
                </a:solidFill>
                <a:effectLst>
                  <a:reflection stA="45000" endPos="8000" dist="508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>
                <a:solidFill>
                  <a:schemeClr val="accent1">
                    <a:lumMod val="75000"/>
                  </a:schemeClr>
                </a:solidFill>
                <a:effectLst>
                  <a:reflection stA="45000" endPos="8000" dist="508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ГУ «Отдел культуры и развития языков города Павлодара» акимата города Павлодара </a:t>
            </a:r>
            <a:br>
              <a:rPr lang="kk-KZ" b="1" dirty="0">
                <a:solidFill>
                  <a:schemeClr val="accent1">
                    <a:lumMod val="75000"/>
                  </a:schemeClr>
                </a:solidFill>
                <a:effectLst>
                  <a:reflection stA="45000" endPos="8000" dist="508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>
                <a:solidFill>
                  <a:schemeClr val="accent1">
                    <a:lumMod val="75000"/>
                  </a:schemeClr>
                </a:solidFill>
                <a:effectLst>
                  <a:reflection stA="45000" endPos="8000" dist="508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202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reflection stA="45000" endPos="8000" dist="508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kk-KZ" b="1" dirty="0">
                <a:solidFill>
                  <a:schemeClr val="accent1">
                    <a:lumMod val="75000"/>
                  </a:schemeClr>
                </a:solidFill>
                <a:effectLst>
                  <a:reflection stA="45000" endPos="8000" dist="508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reflection stA="45000" endPos="8000" dist="508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kk-KZ" b="1" dirty="0">
                <a:solidFill>
                  <a:schemeClr val="accent1">
                    <a:lumMod val="75000"/>
                  </a:schemeClr>
                </a:solidFill>
                <a:effectLst>
                  <a:reflection stA="45000" endPos="8000" dist="508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годы</a:t>
            </a:r>
            <a:endParaRPr lang="ru-RU" b="1" dirty="0">
              <a:solidFill>
                <a:schemeClr val="accent1">
                  <a:lumMod val="75000"/>
                </a:schemeClr>
              </a:solidFill>
              <a:effectLst>
                <a:reflection stA="45000" endPos="8000" dist="508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599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посетители сайта!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Для Вашего сведения доводим, что решением Павлодарского городского маслихата от 30 сентября 2026 года № 349/47 «О внесении изменений в решение Павлодарского городского маслихата</a:t>
            </a:r>
            <a:r>
              <a:rPr lang="en-US" b="1" dirty="0"/>
              <a:t> </a:t>
            </a:r>
            <a:r>
              <a:rPr lang="ru-RU" b="1" dirty="0"/>
              <a:t>от 17 декабря 2025</a:t>
            </a:r>
            <a:r>
              <a:rPr lang="ru-RU" dirty="0"/>
              <a:t> </a:t>
            </a:r>
            <a:r>
              <a:rPr lang="ru-RU" b="1" dirty="0"/>
              <a:t>года № 288/35 «О Павлодарском городском бюджете на 2026-2028 годы» утверждены следующие плановые ассигнования:</a:t>
            </a:r>
          </a:p>
        </p:txBody>
      </p:sp>
    </p:spTree>
    <p:extLst>
      <p:ext uri="{BB962C8B-B14F-4D97-AF65-F5344CB8AC3E}">
        <p14:creationId xmlns:p14="http://schemas.microsoft.com/office/powerpoint/2010/main" val="3282661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3485" y="237393"/>
            <a:ext cx="10559561" cy="1767254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 программа 001 </a:t>
            </a:r>
            <a:br>
              <a:rPr lang="kk-KZ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по реализации государственной политики в области государственных закупок на местном уровне»</a:t>
            </a:r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тыс.тенге</a:t>
            </a:r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5873817"/>
              </p:ext>
            </p:extLst>
          </p:nvPr>
        </p:nvGraphicFramePr>
        <p:xfrm>
          <a:off x="1283677" y="1837593"/>
          <a:ext cx="10474821" cy="42532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53554">
                  <a:extLst>
                    <a:ext uri="{9D8B030D-6E8A-4147-A177-3AD203B41FA5}">
                      <a16:colId xmlns:a16="http://schemas.microsoft.com/office/drawing/2014/main" val="84810231"/>
                    </a:ext>
                  </a:extLst>
                </a:gridCol>
                <a:gridCol w="1134207">
                  <a:extLst>
                    <a:ext uri="{9D8B030D-6E8A-4147-A177-3AD203B41FA5}">
                      <a16:colId xmlns:a16="http://schemas.microsoft.com/office/drawing/2014/main" val="248042766"/>
                    </a:ext>
                  </a:extLst>
                </a:gridCol>
                <a:gridCol w="984739">
                  <a:extLst>
                    <a:ext uri="{9D8B030D-6E8A-4147-A177-3AD203B41FA5}">
                      <a16:colId xmlns:a16="http://schemas.microsoft.com/office/drawing/2014/main" val="4142993289"/>
                    </a:ext>
                  </a:extLst>
                </a:gridCol>
                <a:gridCol w="949569">
                  <a:extLst>
                    <a:ext uri="{9D8B030D-6E8A-4147-A177-3AD203B41FA5}">
                      <a16:colId xmlns:a16="http://schemas.microsoft.com/office/drawing/2014/main" val="3797108945"/>
                    </a:ext>
                  </a:extLst>
                </a:gridCol>
                <a:gridCol w="952752">
                  <a:extLst>
                    <a:ext uri="{9D8B030D-6E8A-4147-A177-3AD203B41FA5}">
                      <a16:colId xmlns:a16="http://schemas.microsoft.com/office/drawing/2014/main" val="386338765"/>
                    </a:ext>
                  </a:extLst>
                </a:gridCol>
              </a:tblGrid>
              <a:tr h="395024">
                <a:tc gridSpan="5">
                  <a:txBody>
                    <a:bodyPr/>
                    <a:lstStyle/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программе, всего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900446"/>
                  </a:ext>
                </a:extLst>
              </a:tr>
              <a:tr h="676966">
                <a:tc gridSpan="2">
                  <a:txBody>
                    <a:bodyPr/>
                    <a:lstStyle/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2027г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2639"/>
                  </a:ext>
                </a:extLst>
              </a:tr>
              <a:tr h="494705">
                <a:tc gridSpan="2"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 счет средств  местного бюджета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74 307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57 494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58 018</a:t>
                      </a: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440780391"/>
                  </a:ext>
                </a:extLst>
              </a:tr>
              <a:tr h="395024">
                <a:tc gridSpan="5">
                  <a:txBody>
                    <a:bodyPr/>
                    <a:lstStyle/>
                    <a:p>
                      <a:pPr algn="ctr"/>
                      <a:r>
                        <a:rPr lang="kk-KZ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прямого</a:t>
                      </a:r>
                      <a:r>
                        <a:rPr lang="kk-KZ" sz="18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результата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783289"/>
                  </a:ext>
                </a:extLst>
              </a:tr>
              <a:tr h="41516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прямого</a:t>
                      </a:r>
                      <a:r>
                        <a:rPr lang="kk-KZ" sz="18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результата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Ед.изм.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2028г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164817"/>
                  </a:ext>
                </a:extLst>
              </a:tr>
              <a:tr h="1876366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Своевременное представление достоверной, полной отчетности, соответствующих информационных материалов государственным органам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k-KZ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штук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34205411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1148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3485" y="237393"/>
            <a:ext cx="10559561" cy="1767254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 программа 001 </a:t>
            </a:r>
            <a:br>
              <a:rPr lang="kk-KZ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по реализации государственной политики в области государственных закупок на местном уровне»</a:t>
            </a:r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тыс. тенге</a:t>
            </a:r>
            <a:br>
              <a:rPr lang="ru-RU" sz="2800" b="1" i="1" dirty="0"/>
            </a:br>
            <a:endParaRPr lang="ru-RU" sz="2800" b="1" i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918305"/>
              </p:ext>
            </p:extLst>
          </p:nvPr>
        </p:nvGraphicFramePr>
        <p:xfrm>
          <a:off x="1943100" y="2329963"/>
          <a:ext cx="9561514" cy="1767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8285">
                  <a:extLst>
                    <a:ext uri="{9D8B030D-6E8A-4147-A177-3AD203B41FA5}">
                      <a16:colId xmlns:a16="http://schemas.microsoft.com/office/drawing/2014/main" val="84810231"/>
                    </a:ext>
                  </a:extLst>
                </a:gridCol>
                <a:gridCol w="1018281">
                  <a:extLst>
                    <a:ext uri="{9D8B030D-6E8A-4147-A177-3AD203B41FA5}">
                      <a16:colId xmlns:a16="http://schemas.microsoft.com/office/drawing/2014/main" val="942332152"/>
                    </a:ext>
                  </a:extLst>
                </a:gridCol>
                <a:gridCol w="953002">
                  <a:extLst>
                    <a:ext uri="{9D8B030D-6E8A-4147-A177-3AD203B41FA5}">
                      <a16:colId xmlns:a16="http://schemas.microsoft.com/office/drawing/2014/main" val="3965751794"/>
                    </a:ext>
                  </a:extLst>
                </a:gridCol>
                <a:gridCol w="962150">
                  <a:extLst>
                    <a:ext uri="{9D8B030D-6E8A-4147-A177-3AD203B41FA5}">
                      <a16:colId xmlns:a16="http://schemas.microsoft.com/office/drawing/2014/main" val="1206795719"/>
                    </a:ext>
                  </a:extLst>
                </a:gridCol>
                <a:gridCol w="1009796">
                  <a:extLst>
                    <a:ext uri="{9D8B030D-6E8A-4147-A177-3AD203B41FA5}">
                      <a16:colId xmlns:a16="http://schemas.microsoft.com/office/drawing/2014/main" val="2567278071"/>
                    </a:ext>
                  </a:extLst>
                </a:gridCol>
              </a:tblGrid>
              <a:tr h="355434">
                <a:tc gridSpan="5">
                  <a:txBody>
                    <a:bodyPr/>
                    <a:lstStyle/>
                    <a:p>
                      <a:pPr algn="ctr"/>
                      <a:r>
                        <a:rPr lang="kk-KZ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прямого</a:t>
                      </a:r>
                      <a:r>
                        <a:rPr lang="kk-KZ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результата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900446"/>
                  </a:ext>
                </a:extLst>
              </a:tr>
              <a:tr h="48709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прямого</a:t>
                      </a:r>
                      <a:r>
                        <a:rPr lang="kk-KZ" sz="18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результата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Ед.изм.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2639"/>
                  </a:ext>
                </a:extLst>
              </a:tr>
              <a:tr h="492370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Развитие</a:t>
                      </a:r>
                      <a:r>
                        <a:rPr lang="ru-RU" sz="18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всех видов искусств, народного творчества, худ. самодеятельности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мероприяий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2850</a:t>
                      </a: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2850</a:t>
                      </a: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2900</a:t>
                      </a: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33543033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0031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(обоснование) бюджетной программы</a:t>
            </a:r>
            <a:r>
              <a:rPr lang="ru-RU" b="1" dirty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данной бюджетной программе расходы направлены на обеспечение деятельности аппарата отдела культуры и развития языков города согласно утвержденной штатной численности – 8 государственных служащих 2,5 технического персонала, в которой предусмотрены расходы на выплату фонда оплаты труда, обеспечение канцелярскими товарами и запасами, услугами связи и транспорта, на сопровождение информационных программ, содержание и ремонт основных средств; для достижения максимально эффективного выполнения возложенных на него функций.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47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3485" y="237393"/>
            <a:ext cx="10559561" cy="1767254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 программа 003 </a:t>
            </a:r>
            <a:br>
              <a:rPr lang="kk-KZ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культурно-досуговой работы»</a:t>
            </a:r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тыс.тенге</a:t>
            </a:r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7525334"/>
              </p:ext>
            </p:extLst>
          </p:nvPr>
        </p:nvGraphicFramePr>
        <p:xfrm>
          <a:off x="1283677" y="1837593"/>
          <a:ext cx="10474821" cy="4416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53554">
                  <a:extLst>
                    <a:ext uri="{9D8B030D-6E8A-4147-A177-3AD203B41FA5}">
                      <a16:colId xmlns:a16="http://schemas.microsoft.com/office/drawing/2014/main" val="84810231"/>
                    </a:ext>
                  </a:extLst>
                </a:gridCol>
                <a:gridCol w="1134207">
                  <a:extLst>
                    <a:ext uri="{9D8B030D-6E8A-4147-A177-3AD203B41FA5}">
                      <a16:colId xmlns:a16="http://schemas.microsoft.com/office/drawing/2014/main" val="248042766"/>
                    </a:ext>
                  </a:extLst>
                </a:gridCol>
                <a:gridCol w="984739">
                  <a:extLst>
                    <a:ext uri="{9D8B030D-6E8A-4147-A177-3AD203B41FA5}">
                      <a16:colId xmlns:a16="http://schemas.microsoft.com/office/drawing/2014/main" val="4142993289"/>
                    </a:ext>
                  </a:extLst>
                </a:gridCol>
                <a:gridCol w="949569">
                  <a:extLst>
                    <a:ext uri="{9D8B030D-6E8A-4147-A177-3AD203B41FA5}">
                      <a16:colId xmlns:a16="http://schemas.microsoft.com/office/drawing/2014/main" val="3797108945"/>
                    </a:ext>
                  </a:extLst>
                </a:gridCol>
                <a:gridCol w="952752">
                  <a:extLst>
                    <a:ext uri="{9D8B030D-6E8A-4147-A177-3AD203B41FA5}">
                      <a16:colId xmlns:a16="http://schemas.microsoft.com/office/drawing/2014/main" val="386338765"/>
                    </a:ext>
                  </a:extLst>
                </a:gridCol>
              </a:tblGrid>
              <a:tr h="395024">
                <a:tc gridSpan="5"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программе, всего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900446"/>
                  </a:ext>
                </a:extLst>
              </a:tr>
              <a:tr h="676966">
                <a:tc gridSpan="2"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r>
                        <a:rPr lang="kk-KZ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2027г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  <a:r>
                        <a:rPr lang="kk-KZ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2639"/>
                  </a:ext>
                </a:extLst>
              </a:tr>
              <a:tr h="494705">
                <a:tc gridSpan="2"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 счет средств  местного бюджета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1 981 248</a:t>
                      </a: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966 472</a:t>
                      </a: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988 745</a:t>
                      </a: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440780391"/>
                  </a:ext>
                </a:extLst>
              </a:tr>
              <a:tr h="494705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 счет средств  трансфертов</a:t>
                      </a:r>
                      <a:r>
                        <a:rPr lang="ru-RU" sz="18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из республиканского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бюджета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2745877329"/>
                  </a:ext>
                </a:extLst>
              </a:tr>
              <a:tr h="494705">
                <a:tc gridSpan="2"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1 981 248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966 472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988 745</a:t>
                      </a: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2926878870"/>
                  </a:ext>
                </a:extLst>
              </a:tr>
              <a:tr h="395024">
                <a:tc gridSpan="5">
                  <a:txBody>
                    <a:bodyPr/>
                    <a:lstStyle/>
                    <a:p>
                      <a:pPr algn="ctr"/>
                      <a:r>
                        <a:rPr lang="kk-KZ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прямого</a:t>
                      </a:r>
                      <a:r>
                        <a:rPr lang="kk-KZ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результата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783289"/>
                  </a:ext>
                </a:extLst>
              </a:tr>
              <a:tr h="41516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прямого</a:t>
                      </a:r>
                      <a:r>
                        <a:rPr lang="kk-KZ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результата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Ед.изм.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2027г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164817"/>
                  </a:ext>
                </a:extLst>
              </a:tr>
              <a:tr h="193881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18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организаций 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штук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3420541151"/>
                  </a:ext>
                </a:extLst>
              </a:tr>
              <a:tr h="684027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штатных единиц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211,25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6998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(обоснование) бюджетной программы</a:t>
            </a:r>
            <a:r>
              <a:rPr lang="ru-RU" b="1" dirty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72340" y="2195945"/>
            <a:ext cx="8915400" cy="1170710"/>
          </a:xfrm>
        </p:spPr>
        <p:txBody>
          <a:bodyPr/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Проведение культурно- массовых мероприятий: праздничных, юбилейных мероприятий, фестивалей, массовых гуляний, конкурсов, концертов, вечеров, выставок, театрализованных представлений.</a:t>
            </a:r>
          </a:p>
        </p:txBody>
      </p:sp>
    </p:spTree>
    <p:extLst>
      <p:ext uri="{BB962C8B-B14F-4D97-AF65-F5344CB8AC3E}">
        <p14:creationId xmlns:p14="http://schemas.microsoft.com/office/powerpoint/2010/main" val="3464207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3485" y="237393"/>
            <a:ext cx="10559561" cy="1767254"/>
          </a:xfrm>
        </p:spPr>
        <p:txBody>
          <a:bodyPr>
            <a:normAutofit/>
          </a:bodyPr>
          <a:lstStyle/>
          <a:p>
            <a:pPr algn="ctr"/>
            <a:r>
              <a:rPr lang="kk-KZ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 программа 006 </a:t>
            </a:r>
            <a:br>
              <a:rPr lang="kk-KZ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«Функционирование (районных) городских библиотек» </a:t>
            </a:r>
            <a:br>
              <a:rPr lang="ru-RU" sz="2400" dirty="0"/>
            </a:b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тыс.тенге</a:t>
            </a:r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2376600"/>
              </p:ext>
            </p:extLst>
          </p:nvPr>
        </p:nvGraphicFramePr>
        <p:xfrm>
          <a:off x="1221332" y="1595720"/>
          <a:ext cx="10474821" cy="5024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53554">
                  <a:extLst>
                    <a:ext uri="{9D8B030D-6E8A-4147-A177-3AD203B41FA5}">
                      <a16:colId xmlns:a16="http://schemas.microsoft.com/office/drawing/2014/main" val="84810231"/>
                    </a:ext>
                  </a:extLst>
                </a:gridCol>
                <a:gridCol w="1134207">
                  <a:extLst>
                    <a:ext uri="{9D8B030D-6E8A-4147-A177-3AD203B41FA5}">
                      <a16:colId xmlns:a16="http://schemas.microsoft.com/office/drawing/2014/main" val="248042766"/>
                    </a:ext>
                  </a:extLst>
                </a:gridCol>
                <a:gridCol w="984739">
                  <a:extLst>
                    <a:ext uri="{9D8B030D-6E8A-4147-A177-3AD203B41FA5}">
                      <a16:colId xmlns:a16="http://schemas.microsoft.com/office/drawing/2014/main" val="4142993289"/>
                    </a:ext>
                  </a:extLst>
                </a:gridCol>
                <a:gridCol w="949569">
                  <a:extLst>
                    <a:ext uri="{9D8B030D-6E8A-4147-A177-3AD203B41FA5}">
                      <a16:colId xmlns:a16="http://schemas.microsoft.com/office/drawing/2014/main" val="3797108945"/>
                    </a:ext>
                  </a:extLst>
                </a:gridCol>
                <a:gridCol w="952752">
                  <a:extLst>
                    <a:ext uri="{9D8B030D-6E8A-4147-A177-3AD203B41FA5}">
                      <a16:colId xmlns:a16="http://schemas.microsoft.com/office/drawing/2014/main" val="386338765"/>
                    </a:ext>
                  </a:extLst>
                </a:gridCol>
              </a:tblGrid>
              <a:tr h="381901">
                <a:tc gridSpan="5"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программе, всего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900446"/>
                  </a:ext>
                </a:extLst>
              </a:tr>
              <a:tr h="654477">
                <a:tc gridSpan="2"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  <a:r>
                        <a:rPr lang="kk-KZ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2639"/>
                  </a:ext>
                </a:extLst>
              </a:tr>
              <a:tr h="478271">
                <a:tc gridSpan="2"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 счет средств  местного бюджета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350 940</a:t>
                      </a: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354 278</a:t>
                      </a: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357 061</a:t>
                      </a: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440780391"/>
                  </a:ext>
                </a:extLst>
              </a:tr>
              <a:tr h="478271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 счет средств  трансфертов</a:t>
                      </a:r>
                      <a:r>
                        <a:rPr lang="ru-RU" sz="18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из республиканского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бюджета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3055418976"/>
                  </a:ext>
                </a:extLst>
              </a:tr>
              <a:tr h="478271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350 940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354278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357 061</a:t>
                      </a: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2281665470"/>
                  </a:ext>
                </a:extLst>
              </a:tr>
              <a:tr h="381901">
                <a:tc gridSpan="5">
                  <a:txBody>
                    <a:bodyPr/>
                    <a:lstStyle/>
                    <a:p>
                      <a:pPr algn="ctr"/>
                      <a:r>
                        <a:rPr lang="kk-KZ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прямого</a:t>
                      </a:r>
                      <a:r>
                        <a:rPr lang="kk-KZ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результата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783289"/>
                  </a:ext>
                </a:extLst>
              </a:tr>
              <a:tr h="40137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прямого</a:t>
                      </a:r>
                      <a:r>
                        <a:rPr lang="kk-KZ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результата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Ед.изм.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r>
                        <a:rPr lang="kk-KZ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164817"/>
                  </a:ext>
                </a:extLst>
              </a:tr>
              <a:tr h="1109118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18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организаций 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k-KZ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штук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3420541151"/>
                  </a:ext>
                </a:extLst>
              </a:tr>
              <a:tr h="661303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штатных единиц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5982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(обоснование) бюджетной программы</a:t>
            </a:r>
            <a:r>
              <a:rPr lang="ru-RU" b="1" dirty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72340" y="2195945"/>
            <a:ext cx="8915400" cy="117071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Организация деятельности ЦБС  направленной на реализацию библиотечного, справочно- библиографического и информационного обеспечение читателей; обеспечение  доступа пользователей к глобальным интернет- ресурсам, реализация культурной и просветительской деятельности, направленной на удовлетворение духовных, интеллектуальных и культурных потребностей читателей, создание оптимальных условий для работы пользователей библиотек. Проведение книжных выставок и презентаций, читательских конференций, круглых столов,  творческих встреч и др.</a:t>
            </a:r>
          </a:p>
        </p:txBody>
      </p:sp>
    </p:spTree>
    <p:extLst>
      <p:ext uri="{BB962C8B-B14F-4D97-AF65-F5344CB8AC3E}">
        <p14:creationId xmlns:p14="http://schemas.microsoft.com/office/powerpoint/2010/main" val="3211976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3485" y="237393"/>
            <a:ext cx="10559561" cy="1767254"/>
          </a:xfrm>
        </p:spPr>
        <p:txBody>
          <a:bodyPr>
            <a:normAutofit/>
          </a:bodyPr>
          <a:lstStyle/>
          <a:p>
            <a:pPr algn="ctr"/>
            <a:r>
              <a:rPr lang="kk-KZ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 программа 007 </a:t>
            </a:r>
            <a:br>
              <a:rPr lang="kk-KZ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«Развитие государственного языка и других языков народа Казахстана» 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тыс.тенге</a:t>
            </a:r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0437431"/>
              </p:ext>
            </p:extLst>
          </p:nvPr>
        </p:nvGraphicFramePr>
        <p:xfrm>
          <a:off x="1283677" y="1569115"/>
          <a:ext cx="10474821" cy="3889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53554">
                  <a:extLst>
                    <a:ext uri="{9D8B030D-6E8A-4147-A177-3AD203B41FA5}">
                      <a16:colId xmlns:a16="http://schemas.microsoft.com/office/drawing/2014/main" val="84810231"/>
                    </a:ext>
                  </a:extLst>
                </a:gridCol>
                <a:gridCol w="1134207">
                  <a:extLst>
                    <a:ext uri="{9D8B030D-6E8A-4147-A177-3AD203B41FA5}">
                      <a16:colId xmlns:a16="http://schemas.microsoft.com/office/drawing/2014/main" val="248042766"/>
                    </a:ext>
                  </a:extLst>
                </a:gridCol>
                <a:gridCol w="984739">
                  <a:extLst>
                    <a:ext uri="{9D8B030D-6E8A-4147-A177-3AD203B41FA5}">
                      <a16:colId xmlns:a16="http://schemas.microsoft.com/office/drawing/2014/main" val="4142993289"/>
                    </a:ext>
                  </a:extLst>
                </a:gridCol>
                <a:gridCol w="949569">
                  <a:extLst>
                    <a:ext uri="{9D8B030D-6E8A-4147-A177-3AD203B41FA5}">
                      <a16:colId xmlns:a16="http://schemas.microsoft.com/office/drawing/2014/main" val="3797108945"/>
                    </a:ext>
                  </a:extLst>
                </a:gridCol>
                <a:gridCol w="952752">
                  <a:extLst>
                    <a:ext uri="{9D8B030D-6E8A-4147-A177-3AD203B41FA5}">
                      <a16:colId xmlns:a16="http://schemas.microsoft.com/office/drawing/2014/main" val="386338765"/>
                    </a:ext>
                  </a:extLst>
                </a:gridCol>
              </a:tblGrid>
              <a:tr h="395024">
                <a:tc gridSpan="5"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программе, всего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900446"/>
                  </a:ext>
                </a:extLst>
              </a:tr>
              <a:tr h="676966">
                <a:tc gridSpan="2"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2028г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2639"/>
                  </a:ext>
                </a:extLst>
              </a:tr>
              <a:tr h="494705">
                <a:tc gridSpan="2"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 счет средств  местного бюджета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10 946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9 391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9 862</a:t>
                      </a: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440780391"/>
                  </a:ext>
                </a:extLst>
              </a:tr>
              <a:tr h="395024">
                <a:tc gridSpan="5">
                  <a:txBody>
                    <a:bodyPr/>
                    <a:lstStyle/>
                    <a:p>
                      <a:pPr algn="ctr"/>
                      <a:r>
                        <a:rPr lang="kk-KZ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прямого</a:t>
                      </a:r>
                      <a:r>
                        <a:rPr lang="kk-KZ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результата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783289"/>
                  </a:ext>
                </a:extLst>
              </a:tr>
              <a:tr h="41516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прямого</a:t>
                      </a:r>
                      <a:r>
                        <a:rPr lang="kk-KZ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результата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Ед.изм.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2027г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164817"/>
                  </a:ext>
                </a:extLst>
              </a:tr>
              <a:tr h="1147229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18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мероприятий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k-KZ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штук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342054115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4028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(обоснование) бюджетной программы</a:t>
            </a:r>
            <a:r>
              <a:rPr lang="ru-RU" b="1" dirty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72340" y="2195945"/>
            <a:ext cx="8915400" cy="117071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Реализация бюджетной подпрограммы осуществляется за счет  средств местного бюджета на проведение организационных, методических, культурно-массовых мероприятий по пропаганде государственной языковой политики (конкурсы, круглые столы и т.д.) </a:t>
            </a:r>
          </a:p>
        </p:txBody>
      </p:sp>
    </p:spTree>
    <p:extLst>
      <p:ext uri="{BB962C8B-B14F-4D97-AF65-F5344CB8AC3E}">
        <p14:creationId xmlns:p14="http://schemas.microsoft.com/office/powerpoint/2010/main" val="1556352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3485" y="237393"/>
            <a:ext cx="10559561" cy="1767254"/>
          </a:xfrm>
        </p:spPr>
        <p:txBody>
          <a:bodyPr>
            <a:normAutofit/>
          </a:bodyPr>
          <a:lstStyle/>
          <a:p>
            <a:pPr algn="ctr"/>
            <a:r>
              <a:rPr lang="kk-KZ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 программа 113 </a:t>
            </a:r>
            <a:br>
              <a:rPr lang="kk-KZ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«Целевые текущие трансферты нижестоящим бюджетов» 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тыс.тенге</a:t>
            </a:r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8773309"/>
              </p:ext>
            </p:extLst>
          </p:nvPr>
        </p:nvGraphicFramePr>
        <p:xfrm>
          <a:off x="1283677" y="1569115"/>
          <a:ext cx="10474821" cy="43721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53554">
                  <a:extLst>
                    <a:ext uri="{9D8B030D-6E8A-4147-A177-3AD203B41FA5}">
                      <a16:colId xmlns:a16="http://schemas.microsoft.com/office/drawing/2014/main" val="84810231"/>
                    </a:ext>
                  </a:extLst>
                </a:gridCol>
                <a:gridCol w="1134207">
                  <a:extLst>
                    <a:ext uri="{9D8B030D-6E8A-4147-A177-3AD203B41FA5}">
                      <a16:colId xmlns:a16="http://schemas.microsoft.com/office/drawing/2014/main" val="248042766"/>
                    </a:ext>
                  </a:extLst>
                </a:gridCol>
                <a:gridCol w="984739">
                  <a:extLst>
                    <a:ext uri="{9D8B030D-6E8A-4147-A177-3AD203B41FA5}">
                      <a16:colId xmlns:a16="http://schemas.microsoft.com/office/drawing/2014/main" val="4142993289"/>
                    </a:ext>
                  </a:extLst>
                </a:gridCol>
                <a:gridCol w="949569">
                  <a:extLst>
                    <a:ext uri="{9D8B030D-6E8A-4147-A177-3AD203B41FA5}">
                      <a16:colId xmlns:a16="http://schemas.microsoft.com/office/drawing/2014/main" val="3797108945"/>
                    </a:ext>
                  </a:extLst>
                </a:gridCol>
                <a:gridCol w="952752">
                  <a:extLst>
                    <a:ext uri="{9D8B030D-6E8A-4147-A177-3AD203B41FA5}">
                      <a16:colId xmlns:a16="http://schemas.microsoft.com/office/drawing/2014/main" val="386338765"/>
                    </a:ext>
                  </a:extLst>
                </a:gridCol>
              </a:tblGrid>
              <a:tr h="395024">
                <a:tc gridSpan="5">
                  <a:txBody>
                    <a:bodyPr/>
                    <a:lstStyle/>
                    <a:p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программе, всего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900446"/>
                  </a:ext>
                </a:extLst>
              </a:tr>
              <a:tr h="676966">
                <a:tc gridSpan="2">
                  <a:txBody>
                    <a:bodyPr/>
                    <a:lstStyle/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2027г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  <a:r>
                        <a:rPr lang="kk-KZ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2639"/>
                  </a:ext>
                </a:extLst>
              </a:tr>
              <a:tr h="494705">
                <a:tc gridSpan="2"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 счет средств  трансфертов</a:t>
                      </a:r>
                      <a:r>
                        <a:rPr lang="ru-RU" sz="18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из республиканского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бюджета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440780391"/>
                  </a:ext>
                </a:extLst>
              </a:tr>
              <a:tr h="494705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 счет средств  местного бюджета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79 225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2440646061"/>
                  </a:ext>
                </a:extLst>
              </a:tr>
              <a:tr h="494705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79 225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152718125"/>
                  </a:ext>
                </a:extLst>
              </a:tr>
              <a:tr h="395024">
                <a:tc gridSpan="5">
                  <a:txBody>
                    <a:bodyPr/>
                    <a:lstStyle/>
                    <a:p>
                      <a:pPr algn="ctr"/>
                      <a:r>
                        <a:rPr lang="kk-KZ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прямого</a:t>
                      </a:r>
                      <a:r>
                        <a:rPr lang="kk-KZ" sz="18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результата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783289"/>
                  </a:ext>
                </a:extLst>
              </a:tr>
              <a:tr h="41516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прямого</a:t>
                      </a:r>
                      <a:r>
                        <a:rPr lang="kk-KZ" sz="18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результата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Ед.изм.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2028г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164817"/>
                  </a:ext>
                </a:extLst>
              </a:tr>
              <a:tr h="550988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18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штатных единиц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единиц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53,5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342054115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3368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(обоснование) бюджетной программы</a:t>
            </a:r>
            <a:r>
              <a:rPr lang="ru-RU" b="1" dirty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72340" y="2195945"/>
            <a:ext cx="8915400" cy="117071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Реализация бюджетной программы осуществляется за счет средств целевых текущих трансфертов из местного бюджета на содержание и оплату труда гражданских служащих, работников организаций, содержащихся за счет средств государственного бюджета, работников казенных предприятий . </a:t>
            </a:r>
          </a:p>
        </p:txBody>
      </p:sp>
    </p:spTree>
    <p:extLst>
      <p:ext uri="{BB962C8B-B14F-4D97-AF65-F5344CB8AC3E}">
        <p14:creationId xmlns:p14="http://schemas.microsoft.com/office/powerpoint/2010/main" val="933712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92BA4F-14DB-4850-AE63-805285938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 программа 032 </a:t>
            </a:r>
            <a:br>
              <a:rPr lang="kk-KZ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«Капитальные расходы подведомственных государственных учреждений и организаций » </a:t>
            </a:r>
            <a:br>
              <a:rPr lang="ru-RU" sz="3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тыс. тенге                                 </a:t>
            </a:r>
            <a:endParaRPr lang="LID4096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C4F32BB0-B5F1-4793-9081-544364D132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8658938"/>
              </p:ext>
            </p:extLst>
          </p:nvPr>
        </p:nvGraphicFramePr>
        <p:xfrm>
          <a:off x="329184" y="2151991"/>
          <a:ext cx="11786616" cy="4626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61752">
                  <a:extLst>
                    <a:ext uri="{9D8B030D-6E8A-4147-A177-3AD203B41FA5}">
                      <a16:colId xmlns:a16="http://schemas.microsoft.com/office/drawing/2014/main" val="84810231"/>
                    </a:ext>
                  </a:extLst>
                </a:gridCol>
                <a:gridCol w="1276248">
                  <a:extLst>
                    <a:ext uri="{9D8B030D-6E8A-4147-A177-3AD203B41FA5}">
                      <a16:colId xmlns:a16="http://schemas.microsoft.com/office/drawing/2014/main" val="248042766"/>
                    </a:ext>
                  </a:extLst>
                </a:gridCol>
                <a:gridCol w="1108062">
                  <a:extLst>
                    <a:ext uri="{9D8B030D-6E8A-4147-A177-3AD203B41FA5}">
                      <a16:colId xmlns:a16="http://schemas.microsoft.com/office/drawing/2014/main" val="4142993289"/>
                    </a:ext>
                  </a:extLst>
                </a:gridCol>
                <a:gridCol w="1068486">
                  <a:extLst>
                    <a:ext uri="{9D8B030D-6E8A-4147-A177-3AD203B41FA5}">
                      <a16:colId xmlns:a16="http://schemas.microsoft.com/office/drawing/2014/main" val="3797108945"/>
                    </a:ext>
                  </a:extLst>
                </a:gridCol>
                <a:gridCol w="1072068">
                  <a:extLst>
                    <a:ext uri="{9D8B030D-6E8A-4147-A177-3AD203B41FA5}">
                      <a16:colId xmlns:a16="http://schemas.microsoft.com/office/drawing/2014/main" val="386338765"/>
                    </a:ext>
                  </a:extLst>
                </a:gridCol>
              </a:tblGrid>
              <a:tr h="354127">
                <a:tc gridSpan="5"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программе, всего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900446"/>
                  </a:ext>
                </a:extLst>
              </a:tr>
              <a:tr h="354127">
                <a:tc gridSpan="2"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2027г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  <a:r>
                        <a:rPr lang="kk-KZ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92639"/>
                  </a:ext>
                </a:extLst>
              </a:tr>
              <a:tr h="354127">
                <a:tc gridSpan="2"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 счет средств  местного бюджета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41 694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440780391"/>
                  </a:ext>
                </a:extLst>
              </a:tr>
              <a:tr h="354127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Целевые трансферты из областного бюджета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966320803"/>
                  </a:ext>
                </a:extLst>
              </a:tr>
              <a:tr h="354127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41 694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774201792"/>
                  </a:ext>
                </a:extLst>
              </a:tr>
              <a:tr h="354127">
                <a:tc gridSpan="5">
                  <a:txBody>
                    <a:bodyPr/>
                    <a:lstStyle/>
                    <a:p>
                      <a:pPr algn="ctr"/>
                      <a:r>
                        <a:rPr lang="kk-KZ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прямого</a:t>
                      </a:r>
                      <a:r>
                        <a:rPr lang="kk-KZ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результата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783289"/>
                  </a:ext>
                </a:extLst>
              </a:tr>
              <a:tr h="35412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прямого</a:t>
                      </a:r>
                      <a:r>
                        <a:rPr lang="kk-KZ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результата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2026г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2027г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2028г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164817"/>
                  </a:ext>
                </a:extLst>
              </a:tr>
              <a:tr h="511599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Материально-техническое оснащение государственных предприятий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k-KZ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37 694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939317549"/>
                  </a:ext>
                </a:extLst>
              </a:tr>
              <a:tr h="354127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Пополнение библиотечного фонда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k-KZ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4 000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3420541151"/>
                  </a:ext>
                </a:extLst>
              </a:tr>
              <a:tr h="116937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Капитальный ремонт помещений, зданий, сооружений, передаточных устройств» запланирован «Капитальный ремонт и перепланировка центральной детской библиотеки им.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Жаманбалинова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 расположенного по адресу г. Павлодар, ул.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Малайсары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Батыра, дом 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990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2EFDBF-7593-48CC-A56E-A522630CA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(обоснование) бюджетной программы</a:t>
            </a:r>
            <a:r>
              <a:rPr lang="ru-RU" b="1" dirty="0"/>
              <a:t>:</a:t>
            </a:r>
            <a:endParaRPr lang="LID4096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01EAAB-0905-4E18-98E8-4E5FE0B5B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материально-технического состояния организаций культуры,  с целью создания условий для повышения качества оказания услуг в сфере культуры</a:t>
            </a:r>
            <a:endParaRPr lang="LID4096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81114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TM02892315[[fn=Легкий дым]]</Template>
  <TotalTime>1375</TotalTime>
  <Words>920</Words>
  <Application>Microsoft Office PowerPoint</Application>
  <PresentationFormat>Широкоэкранный</PresentationFormat>
  <Paragraphs>175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Century Gothic</vt:lpstr>
      <vt:lpstr>Times New Roman</vt:lpstr>
      <vt:lpstr>Wingdings 3</vt:lpstr>
      <vt:lpstr>Легкий дым</vt:lpstr>
      <vt:lpstr> ГРАЖДАНСКИЙ БЮДЖЕТ  ГУ «Отдел культуры и развития языков города Павлодара» акимата города Павлодара  на 2026-2028 годы</vt:lpstr>
      <vt:lpstr>Уважаемые посетители сайта!</vt:lpstr>
      <vt:lpstr>Бюджетная программа 001  «Услуги по реализации государственной политики в области государственных закупок на местном уровне»                                                                                       тыс.тенге </vt:lpstr>
      <vt:lpstr>Бюджетная программа 001  «Услуги по реализации государственной политики в области государственных закупок на местном уровне»                                                                                         тыс. тенге </vt:lpstr>
      <vt:lpstr>Описание (обоснование) бюджетной программы:</vt:lpstr>
      <vt:lpstr>Бюджетная программа 003  «Поддержка культурно-досуговой работы»                                                                                       тыс.тенге </vt:lpstr>
      <vt:lpstr>Описание (обоснование) бюджетной программы:</vt:lpstr>
      <vt:lpstr>Бюджетная программа 006  «Функционирование (районных) городских библиотек»                                                                                        тыс.тенге </vt:lpstr>
      <vt:lpstr>Описание (обоснование) бюджетной программы:</vt:lpstr>
      <vt:lpstr>Бюджетная программа 007  «Развитие государственного языка и других языков народа Казахстана»                                                                                        тыс.тенге </vt:lpstr>
      <vt:lpstr>Описание (обоснование) бюджетной программы:</vt:lpstr>
      <vt:lpstr>Бюджетная программа 113  «Целевые текущие трансферты нижестоящим бюджетов»                                                                                        тыс.тенге </vt:lpstr>
      <vt:lpstr>Описание (обоснование) бюджетной программы:</vt:lpstr>
      <vt:lpstr>Бюджетная программа 032  «Капитальные расходы подведомственных государственных учреждений и организаций »                                                                                тыс. тенге                                 </vt:lpstr>
      <vt:lpstr>Описание (обоснование) бюджетной программы: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 ГУ «Отдел государственных закупок города Павлодара» акимата города Павлодара  на 2020-2022 годы</dc:title>
  <dc:creator>Пользователь Windows</dc:creator>
  <cp:lastModifiedBy>Admin</cp:lastModifiedBy>
  <cp:revision>123</cp:revision>
  <cp:lastPrinted>2021-01-20T09:11:37Z</cp:lastPrinted>
  <dcterms:created xsi:type="dcterms:W3CDTF">2021-01-08T03:54:26Z</dcterms:created>
  <dcterms:modified xsi:type="dcterms:W3CDTF">2026-10-15T11:53:20Z</dcterms:modified>
</cp:coreProperties>
</file>