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70" r:id="rId4"/>
    <p:sldId id="271" r:id="rId5"/>
    <p:sldId id="262" r:id="rId6"/>
    <p:sldId id="263" r:id="rId7"/>
    <p:sldId id="274" r:id="rId8"/>
    <p:sldId id="272" r:id="rId9"/>
    <p:sldId id="27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72ED"/>
    <a:srgbClr val="003399"/>
    <a:srgbClr val="000099"/>
    <a:srgbClr val="2016E4"/>
    <a:srgbClr val="E6FDFE"/>
    <a:srgbClr val="CCECFF"/>
    <a:srgbClr val="99CCFF"/>
    <a:srgbClr val="0972F1"/>
    <a:srgbClr val="67B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67" autoAdjust="0"/>
  </p:normalViewPr>
  <p:slideViewPr>
    <p:cSldViewPr>
      <p:cViewPr varScale="1">
        <p:scale>
          <a:sx n="105" d="100"/>
          <a:sy n="105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95B760-F1D7-4B37-82C4-BAC06A69DD8C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6C876-FF04-4DE4-931F-252AAC008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122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16C876-FF04-4DE4-931F-252AAC008B9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60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42F9C-E683-4631-863E-DF130C89F8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882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124744"/>
            <a:ext cx="6858048" cy="5286412"/>
          </a:xfrm>
        </p:spPr>
        <p:txBody>
          <a:bodyPr>
            <a:noAutofit/>
          </a:bodyPr>
          <a:lstStyle/>
          <a:p>
            <a:pPr algn="ctr"/>
            <a:r>
              <a:rPr lang="ru-RU" sz="5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4400" dirty="0">
                <a:solidFill>
                  <a:schemeClr val="accent1">
                    <a:lumMod val="75000"/>
                  </a:schemeClr>
                </a:solidFill>
              </a:rPr>
              <a:t>АҚҚУЛЫ АУЫЛДЫҚ ОКРУГІНІҢ</a:t>
            </a:r>
            <a:br>
              <a:rPr lang="ru-RU" sz="4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400" dirty="0">
                <a:solidFill>
                  <a:schemeClr val="accent1">
                    <a:lumMod val="75000"/>
                  </a:schemeClr>
                </a:solidFill>
              </a:rPr>
              <a:t>АЗАМАТТЫҚ БЮДЖЕТІ</a:t>
            </a:r>
            <a:br>
              <a:rPr lang="ru-RU" sz="4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400" dirty="0">
                <a:solidFill>
                  <a:schemeClr val="accent1">
                    <a:lumMod val="75000"/>
                  </a:schemeClr>
                </a:solidFill>
              </a:rPr>
              <a:t>2026–2028 </a:t>
            </a:r>
            <a:r>
              <a:rPr lang="ru-RU" sz="4400" dirty="0" err="1">
                <a:solidFill>
                  <a:schemeClr val="accent1">
                    <a:lumMod val="75000"/>
                  </a:schemeClr>
                </a:solidFill>
              </a:rPr>
              <a:t>жылдарға</a:t>
            </a:r>
            <a:r>
              <a:rPr lang="ru-RU" sz="4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4400" dirty="0" err="1">
                <a:solidFill>
                  <a:schemeClr val="accent1">
                    <a:lumMod val="75000"/>
                  </a:schemeClr>
                </a:solidFill>
              </a:rPr>
              <a:t>арналған</a:t>
            </a:r>
            <a:br>
              <a:rPr lang="ru-RU" sz="4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ru-RU" sz="4400" dirty="0" err="1">
                <a:solidFill>
                  <a:schemeClr val="accent1">
                    <a:lumMod val="75000"/>
                  </a:schemeClr>
                </a:solidFill>
              </a:rPr>
              <a:t>нақтыланған</a:t>
            </a:r>
            <a:r>
              <a:rPr lang="ru-RU" sz="4400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br>
              <a:rPr lang="ru-RU" sz="4400" dirty="0">
                <a:solidFill>
                  <a:schemeClr val="accent1">
                    <a:lumMod val="75000"/>
                  </a:schemeClr>
                </a:solidFill>
              </a:rPr>
            </a:br>
            <a:endParaRPr lang="ru-RU" sz="3600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pPr algn="ctr"/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Құрметті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сайтқа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кірушілер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000108"/>
            <a:ext cx="807249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Сіздердің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округінің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2026–2028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ұсынылады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Аталған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округі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қалыптастырылу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параметрлері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қаражатын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бағыттары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қамтылған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округі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түсімдері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шығыстары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71480"/>
            <a:ext cx="7467600" cy="4286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процесінің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заңнамалық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214422"/>
            <a:ext cx="817528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Аққулы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ауданы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Аққулы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ауылдық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округінің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2026–2028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жылдарға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арналған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азаматтық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бюджетінде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Аққулы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ауданы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Аққулы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ауылдық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округі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бюджетінің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негізгі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көрсеткіштері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оның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қалыптастырылу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параметрлері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және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бюджет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қаражатын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жұмсау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бағыттары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туралы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ақпарат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қамтылған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Аққулы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ауданының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ауылдық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округінің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бюджеті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"Аққулы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ауданының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ауылдық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округтерінің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2026 – 2028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жылдарға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арналған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бюджеттері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туралы"Аққулы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ауданының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мәслихатының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2025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жылғы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19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желтоқсандағы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№170/41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шешіміне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өзгерістер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мен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толықтырулар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енгізу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туралы"Аққулы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ауданының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мәслихатының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2026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жылғы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06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тамыздағы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№ 212/51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шешімімен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нақтыланды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8320116" cy="80960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2026–2028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жылдарға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арналған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ауданның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әлеуметтік-экономикалық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дамуының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негізгі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көрсеткіштері</a:t>
            </a:r>
            <a:endParaRPr lang="ru-RU" altLang="ru-RU" sz="2400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graphicFrame>
        <p:nvGraphicFramePr>
          <p:cNvPr id="7357" name="Group 18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18064644"/>
              </p:ext>
            </p:extLst>
          </p:nvPr>
        </p:nvGraphicFramePr>
        <p:xfrm>
          <a:off x="323850" y="1357298"/>
          <a:ext cx="8248675" cy="3859864"/>
        </p:xfrm>
        <a:graphic>
          <a:graphicData uri="http://schemas.openxmlformats.org/drawingml/2006/table">
            <a:tbl>
              <a:tblPr/>
              <a:tblGrid>
                <a:gridCol w="481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7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90692839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02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493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№ р/н</a:t>
                      </a:r>
                    </a:p>
                  </a:txBody>
                  <a:tcPr marL="91432" marR="91432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Көрсеткіштердің</a:t>
                      </a: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атауы</a:t>
                      </a:r>
                      <a:endParaRPr kumimoji="0" lang="ru-RU" sz="1600" b="1" i="1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89992" marR="89992" marT="46824" marB="468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2025 жыл</a:t>
                      </a:r>
                      <a:endParaRPr kumimoji="0" lang="ru-RU" sz="1600" b="1" i="1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89992" marR="89992" marT="46824" marB="468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2026 </a:t>
                      </a:r>
                      <a:r>
                        <a:rPr kumimoji="0" lang="ru-RU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1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89992" marR="89992" marT="46824" marB="468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2027 </a:t>
                      </a:r>
                      <a:r>
                        <a:rPr kumimoji="0" lang="ru-RU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1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89992" marR="89992" marT="46824" marB="468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2028 </a:t>
                      </a:r>
                      <a:r>
                        <a:rPr kumimoji="0" lang="ru-RU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1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89992" marR="89992" marT="46824" marB="468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9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1</a:t>
                      </a:r>
                    </a:p>
                  </a:txBody>
                  <a:tcPr marL="91432" marR="91432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2</a:t>
                      </a:r>
                    </a:p>
                  </a:txBody>
                  <a:tcPr marL="91432" marR="91432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3</a:t>
                      </a:r>
                      <a:endParaRPr kumimoji="0" lang="ru-RU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1432" marR="91432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4</a:t>
                      </a:r>
                    </a:p>
                  </a:txBody>
                  <a:tcPr marL="91432" marR="91432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5</a:t>
                      </a:r>
                    </a:p>
                  </a:txBody>
                  <a:tcPr marL="91432" marR="91432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6</a:t>
                      </a:r>
                    </a:p>
                  </a:txBody>
                  <a:tcPr marL="91432" marR="91432" marT="45743" marB="45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4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1</a:t>
                      </a:r>
                    </a:p>
                  </a:txBody>
                  <a:tcPr marL="91432" marR="91432"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Жұмыссыздық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деңгейі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,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жұмыс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күшінің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санына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шаққанда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, %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1432" marR="91432"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4,7</a:t>
                      </a:r>
                    </a:p>
                  </a:txBody>
                  <a:tcPr marL="91432" marR="91432"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4,6</a:t>
                      </a:r>
                    </a:p>
                  </a:txBody>
                  <a:tcPr marL="91432" marR="91432"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4,6</a:t>
                      </a:r>
                    </a:p>
                  </a:txBody>
                  <a:tcPr marL="91432" marR="91432"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4,6</a:t>
                      </a:r>
                    </a:p>
                  </a:txBody>
                  <a:tcPr marL="91432" marR="91432"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4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2</a:t>
                      </a:r>
                    </a:p>
                  </a:txBody>
                  <a:tcPr marL="91432" marR="91432"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Айлық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есептік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көрсеткіш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(АЕК),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теңге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1432" marR="91432"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3 932</a:t>
                      </a:r>
                      <a:endParaRPr lang="ru-RU" sz="1400" b="1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91432" marR="91432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4 325</a:t>
                      </a:r>
                      <a:endParaRPr lang="ru-RU" sz="1400" b="1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91432" marR="91432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4 355</a:t>
                      </a:r>
                      <a:endParaRPr lang="ru-RU" sz="1400" b="1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91432" marR="91432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4 573</a:t>
                      </a:r>
                      <a:endParaRPr lang="ru-RU" sz="1400" b="1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91432" marR="91432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04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marL="91432" marR="91432"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Жалақының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ең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төменгі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мөлшері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,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теңге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1432" marR="91432"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85 000</a:t>
                      </a:r>
                    </a:p>
                  </a:txBody>
                  <a:tcPr marL="91432" marR="91432" marT="45738" marB="457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85 000</a:t>
                      </a:r>
                    </a:p>
                  </a:txBody>
                  <a:tcPr marL="91432" marR="91432" marT="45738" marB="457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85 000</a:t>
                      </a:r>
                    </a:p>
                  </a:txBody>
                  <a:tcPr marL="91432" marR="91432" marT="45738" marB="457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85 000</a:t>
                      </a:r>
                    </a:p>
                  </a:txBody>
                  <a:tcPr marL="91432" marR="91432" marT="45738" marB="457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04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4</a:t>
                      </a:r>
                    </a:p>
                  </a:txBody>
                  <a:tcPr marL="91432" marR="91432"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Бір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жұмыскердің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орташа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айлық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жалақысы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,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теңге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1432" marR="91432"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274 323</a:t>
                      </a:r>
                    </a:p>
                  </a:txBody>
                  <a:tcPr marL="91432" marR="91432"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282 129</a:t>
                      </a:r>
                    </a:p>
                  </a:txBody>
                  <a:tcPr marL="91432" marR="91432"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285 405</a:t>
                      </a:r>
                    </a:p>
                  </a:txBody>
                  <a:tcPr marL="91432" marR="91432"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291 113</a:t>
                      </a:r>
                    </a:p>
                  </a:txBody>
                  <a:tcPr marL="91432" marR="91432"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6288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4290"/>
            <a:ext cx="885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Аққулы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ауданы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Аққулы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ауылдық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округінің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2026–2028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жылдарға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арналған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бюджет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түсімдерінің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құрылымы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мың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теңге</a:t>
            </a:r>
            <a:endParaRPr lang="ru-RU" sz="2400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54634"/>
              </p:ext>
            </p:extLst>
          </p:nvPr>
        </p:nvGraphicFramePr>
        <p:xfrm>
          <a:off x="236523" y="1414619"/>
          <a:ext cx="8385234" cy="426136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516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09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32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4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7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i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Атауы</a:t>
                      </a:r>
                      <a:endParaRPr lang="ru-RU" sz="1600" b="1" i="1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2026 </a:t>
                      </a:r>
                      <a:r>
                        <a:rPr lang="ru-RU" sz="1600" i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жыл</a:t>
                      </a:r>
                      <a:endParaRPr lang="ru-RU" sz="1600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2027 </a:t>
                      </a:r>
                      <a:r>
                        <a:rPr lang="ru-RU" sz="1600" i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жыл</a:t>
                      </a:r>
                      <a:endParaRPr lang="ru-RU" sz="1600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2028 </a:t>
                      </a:r>
                      <a:r>
                        <a:rPr lang="ru-RU" sz="1600" i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жыл</a:t>
                      </a:r>
                      <a:endParaRPr lang="ru-RU" sz="1600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7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</a:t>
                      </a:r>
                      <a:endParaRPr lang="ru-RU" sz="1600" b="0" i="1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3</a:t>
                      </a:r>
                      <a:endParaRPr lang="ru-RU" sz="1600" b="0" i="1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4</a:t>
                      </a:r>
                      <a:endParaRPr lang="ru-RU" sz="1600" b="0" i="1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5</a:t>
                      </a:r>
                      <a:endParaRPr lang="ru-RU" sz="1600" b="0" i="1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775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1" i="1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Салық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түсімдері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,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оның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ішінде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:</a:t>
                      </a:r>
                      <a:endParaRPr kumimoji="0" lang="ru-RU" sz="1600" b="1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i="1" dirty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33177</a:t>
                      </a:r>
                      <a:endParaRPr lang="ru-RU" sz="1600" b="1" i="1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29357</a:t>
                      </a:r>
                      <a:endParaRPr lang="ru-RU" sz="1600" b="1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31719</a:t>
                      </a:r>
                      <a:endParaRPr lang="ru-RU" sz="1600" b="1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106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60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Жеке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табыс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салығы</a:t>
                      </a:r>
                      <a:endParaRPr kumimoji="0" lang="ru-RU" sz="1600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600" b="0" i="1" u="none" strike="noStrike" kern="1200" dirty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19000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21000</a:t>
                      </a:r>
                      <a:endParaRPr lang="ru-RU" sz="1600" b="0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23000</a:t>
                      </a:r>
                      <a:endParaRPr lang="ru-RU" sz="1600" b="0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359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60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</a:t>
                      </a:r>
                      <a:r>
                        <a:rPr kumimoji="0" lang="ru-RU" sz="1600" i="1" u="none" strike="noStrike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мүлік</a:t>
                      </a:r>
                      <a:r>
                        <a:rPr kumimoji="0" lang="ru-RU" sz="160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</a:t>
                      </a:r>
                      <a:r>
                        <a:rPr kumimoji="0" lang="ru-RU" sz="1600" i="1" u="none" strike="noStrike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салығы</a:t>
                      </a:r>
                      <a:endParaRPr kumimoji="0" lang="ru-RU" sz="1600" b="0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0" i="1" dirty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265</a:t>
                      </a:r>
                      <a:endParaRPr lang="ru-RU" sz="1600" b="0" i="1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265</a:t>
                      </a:r>
                      <a:endParaRPr lang="ru-RU" sz="1600" b="0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265</a:t>
                      </a:r>
                      <a:endParaRPr lang="ru-RU" sz="1600" b="0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932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6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1" u="none" strike="noStrike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жер</a:t>
                      </a:r>
                      <a:r>
                        <a:rPr kumimoji="0" lang="ru-RU" sz="1600" b="0" i="1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1" u="none" strike="noStrike" kern="1200" baseline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салығы</a:t>
                      </a:r>
                      <a:endParaRPr kumimoji="0" lang="ru-RU" sz="1600" b="0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0" i="1" dirty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815</a:t>
                      </a:r>
                      <a:endParaRPr lang="ru-RU" sz="1600" b="0" i="1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750</a:t>
                      </a:r>
                      <a:endParaRPr lang="ru-RU" sz="1600" b="0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750</a:t>
                      </a:r>
                      <a:endParaRPr lang="ru-RU" sz="1600" b="0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160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6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Көлік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құралдарына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салынатын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салық</a:t>
                      </a:r>
                      <a:endParaRPr kumimoji="0" lang="ru-RU" sz="1600" b="0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0" i="1" dirty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12273</a:t>
                      </a:r>
                      <a:endParaRPr lang="ru-RU" sz="1600" b="0" i="1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6849</a:t>
                      </a:r>
                      <a:endParaRPr lang="ru-RU" sz="1600" b="0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7190</a:t>
                      </a:r>
                      <a:endParaRPr lang="ru-RU" sz="1600" b="0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4106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Табиғи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және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басқа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да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ресурстарды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пайдаланғаны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үшін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түсімдер</a:t>
                      </a:r>
                      <a:r>
                        <a:rPr kumimoji="0" lang="ru-RU" sz="1600" b="0" i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ru-RU" sz="1600" b="0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dirty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342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293</a:t>
                      </a:r>
                      <a:endParaRPr lang="ru-RU" sz="1600" b="0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293</a:t>
                      </a:r>
                      <a:endParaRPr lang="ru-RU" sz="1600" b="0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411821"/>
                  </a:ext>
                </a:extLst>
              </a:tr>
              <a:tr h="3600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Кәсіпкерлік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және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кәсіби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қызметті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жүргізгені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үшін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алымдар</a:t>
                      </a:r>
                      <a:endParaRPr kumimoji="0" lang="ru-RU" sz="1600" b="0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0" i="1" dirty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282</a:t>
                      </a:r>
                      <a:endParaRPr lang="ru-RU" sz="1600" b="0" i="1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200</a:t>
                      </a:r>
                      <a:endParaRPr lang="ru-RU" sz="1600" b="1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221</a:t>
                      </a:r>
                      <a:endParaRPr lang="ru-RU" sz="1600" b="1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65216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Жоғары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тұрған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мемлекеттік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басқару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органдарынан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трансферттердің</a:t>
                      </a:r>
                      <a:r>
                        <a:rPr lang="ru-RU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түсімдері</a:t>
                      </a:r>
                      <a:endParaRPr kumimoji="0" lang="ru-RU" sz="1600" b="0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i="1" dirty="0"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200</a:t>
                      </a:r>
                      <a:endParaRPr lang="ru-RU" sz="1600" b="1" i="1" dirty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68453</a:t>
                      </a:r>
                      <a:endParaRPr lang="ru-RU" sz="1600" b="1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69212</a:t>
                      </a:r>
                      <a:endParaRPr lang="ru-RU" sz="1600" b="1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42852"/>
            <a:ext cx="85011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Аққулы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ауданы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Аққулы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ауылдық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округінің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2026–2028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жылдарға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арналған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бюджет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шығыстарының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құрылымы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мың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теңге</a:t>
            </a:r>
            <a:endParaRPr lang="ru-RU" sz="2800" b="1" i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785950"/>
              </p:ext>
            </p:extLst>
          </p:nvPr>
        </p:nvGraphicFramePr>
        <p:xfrm>
          <a:off x="285720" y="1643050"/>
          <a:ext cx="8429684" cy="437370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79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1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№ п/п</a:t>
                      </a:r>
                      <a:endParaRPr lang="ru-RU" sz="1800" b="1" i="1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i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Атауы</a:t>
                      </a:r>
                      <a:endParaRPr lang="ru-RU" sz="1800" b="1" i="1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2026 </a:t>
                      </a:r>
                      <a:r>
                        <a:rPr lang="ru-RU" sz="1800" i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жыл</a:t>
                      </a:r>
                      <a:endParaRPr lang="ru-RU" sz="1800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2027 </a:t>
                      </a:r>
                      <a:r>
                        <a:rPr lang="ru-RU" sz="1800" i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жыл</a:t>
                      </a:r>
                      <a:endParaRPr lang="ru-RU" sz="1800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2028 </a:t>
                      </a:r>
                      <a:r>
                        <a:rPr lang="ru-RU" sz="1800" i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жыл</a:t>
                      </a:r>
                      <a:endParaRPr lang="ru-RU" sz="1800" i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0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</a:t>
                      </a:r>
                      <a:endParaRPr lang="ru-RU" sz="1800" b="0" i="1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</a:t>
                      </a:r>
                      <a:endParaRPr lang="ru-RU" sz="1800" b="0" i="1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800" b="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+mn-cs"/>
                        </a:rPr>
                        <a:t>3</a:t>
                      </a:r>
                      <a:endParaRPr lang="ru-RU" sz="1800" b="0" i="1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800" b="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4</a:t>
                      </a:r>
                      <a:endParaRPr lang="ru-RU" sz="1800" b="0" i="1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800" b="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5</a:t>
                      </a:r>
                      <a:endParaRPr lang="ru-RU" sz="1800" b="0" i="1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66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i="1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</a:t>
                      </a:r>
                      <a:r>
                        <a:rPr kumimoji="0" lang="ru-RU" sz="1800" b="1" i="1" u="none" strike="noStrike" kern="1200" baseline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Шығындар</a:t>
                      </a:r>
                      <a:endParaRPr kumimoji="0" lang="ru-RU" sz="1800" b="1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93504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97810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100931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3424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1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Жалпы</a:t>
                      </a:r>
                      <a:r>
                        <a:rPr lang="ru-RU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сипаттағы</a:t>
                      </a:r>
                      <a:r>
                        <a:rPr lang="ru-RU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мемлекеттік</a:t>
                      </a:r>
                      <a:r>
                        <a:rPr lang="ru-RU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қызметтер</a:t>
                      </a:r>
                      <a:endParaRPr kumimoji="0" lang="ru-RU" sz="1800" b="0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52132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52441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52741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353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kk-KZ" sz="18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2</a:t>
                      </a:r>
                      <a:endParaRPr kumimoji="0" lang="ru-RU" sz="1800" b="0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Тұрғын</a:t>
                      </a:r>
                      <a:r>
                        <a:rPr lang="ru-RU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үй-коммуналдық</a:t>
                      </a:r>
                      <a:r>
                        <a:rPr lang="ru-RU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шаруашылық</a:t>
                      </a:r>
                      <a:endParaRPr kumimoji="0" lang="ru-RU" sz="1800" b="0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8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36473</a:t>
                      </a:r>
                      <a:endParaRPr kumimoji="0" lang="ru-RU" sz="1800" b="0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40622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43205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353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kk-KZ" sz="18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800" b="0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lang="ru-RU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Мәдениет</a:t>
                      </a:r>
                      <a:r>
                        <a:rPr lang="ru-RU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, спорт, туризм </a:t>
                      </a:r>
                      <a:r>
                        <a:rPr lang="ru-RU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және</a:t>
                      </a:r>
                      <a:r>
                        <a:rPr lang="ru-RU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ақпараттық</a:t>
                      </a:r>
                      <a:r>
                        <a:rPr lang="ru-RU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кеңістік</a:t>
                      </a:r>
                      <a:endParaRPr kumimoji="0" lang="ru-RU" sz="1800" b="0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300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316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332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223283"/>
                  </a:ext>
                </a:extLst>
              </a:tr>
              <a:tr h="660287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kk-KZ" sz="18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800" b="0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Көлік</a:t>
                      </a:r>
                      <a:r>
                        <a:rPr lang="ru-RU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және</a:t>
                      </a:r>
                      <a:r>
                        <a:rPr lang="ru-RU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коммуникациялар</a:t>
                      </a:r>
                      <a:endParaRPr kumimoji="0" lang="ru-RU" sz="1800" b="0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4200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itchFamily="34" charset="0"/>
                        </a:rPr>
                        <a:t>4431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4653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83DC56-E40A-4E3C-8DB8-17FAAC5BE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0550" y="364925"/>
            <a:ext cx="5830416" cy="471787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Түсіндірме</a:t>
            </a:r>
            <a:endParaRPr lang="ru-KZ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61F76CE-5A4A-4C54-8D48-84C002829E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1720" y="908720"/>
            <a:ext cx="6334472" cy="5760640"/>
          </a:xfrm>
        </p:spPr>
        <p:txBody>
          <a:bodyPr/>
          <a:lstStyle/>
          <a:p>
            <a:pPr algn="just"/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Мемлекеттік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сатып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алуларды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жүргізу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нәтижесінде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үнемделген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қаражатқа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байланысты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қаражат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мынадай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бағдарламаларға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қайта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бөлінді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algn="just"/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104402 – Жеке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тұлғалардан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алынатын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көлік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құралдарына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салынатын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салық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– 342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мың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теңге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just"/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104501 –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Бірыңғай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жер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салығы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– +342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мың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теңге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just"/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1 005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мың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теңге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мөлшеріндегі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бөлінген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қалдық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мынадай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шығыстарға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бағытталды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algn="just"/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01.01.124.001.015 –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Қалалық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маңызы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бар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қала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ауыл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кент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ауылдық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округ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әкімінің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қызметін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қамтамасыз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ету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жөніндегі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қызметтер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algn="just"/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1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бірлік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судағы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құтқарушының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еңбекақысына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– 345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мың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теңге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pPr algn="just"/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1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бірлік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судағы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құтқарушыға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әлеуметтік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төлемдерді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төлеуге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– 54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мың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теңге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just"/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07.03.124.011.015 –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Елді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мекендерді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абаттандыру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және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көгалдандыру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algn="just"/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бейнебақылау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камераларын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жөндеуге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– 606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мың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</a:rPr>
              <a:t>теңге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just"/>
            <a:endParaRPr lang="ru-KZ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057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611560" y="764704"/>
            <a:ext cx="8072494" cy="5143536"/>
          </a:xfrm>
          <a:prstGeom prst="horizontalScroll">
            <a:avLst>
              <a:gd name="adj" fmla="val 1300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Аққулы</a:t>
            </a:r>
            <a:r>
              <a:rPr lang="ru-RU" sz="5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ауылдық</a:t>
            </a:r>
            <a:r>
              <a:rPr lang="ru-RU" sz="5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округінің</a:t>
            </a:r>
            <a:r>
              <a:rPr lang="ru-RU" sz="5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әкімі</a:t>
            </a:r>
            <a:endParaRPr lang="ru-RU" sz="5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k-KZ" sz="5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Бейсенбаев Д.С.</a:t>
            </a:r>
            <a:endParaRPr lang="ru-RU" sz="5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571472" y="714356"/>
            <a:ext cx="8072494" cy="5143536"/>
          </a:xfrm>
          <a:prstGeom prst="horizontalScroll">
            <a:avLst>
              <a:gd name="adj" fmla="val 1300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Назарларыңызға</a:t>
            </a:r>
            <a:r>
              <a:rPr lang="ru-RU" sz="66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66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рақмет</a:t>
            </a:r>
            <a:r>
              <a:rPr lang="ru-RU" sz="66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2112</TotalTime>
  <Words>530</Words>
  <Application>Microsoft Office PowerPoint</Application>
  <PresentationFormat>Экран (4:3)</PresentationFormat>
  <Paragraphs>134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Calibri</vt:lpstr>
      <vt:lpstr>Century Schoolbook</vt:lpstr>
      <vt:lpstr>Times New Roman</vt:lpstr>
      <vt:lpstr>Wingdings</vt:lpstr>
      <vt:lpstr>Wingdings 2</vt:lpstr>
      <vt:lpstr>Эркер</vt:lpstr>
      <vt:lpstr> АҚҚУЛЫ АУЫЛДЫҚ ОКРУГІНІҢ АЗАМАТТЫҚ БЮДЖЕТІ 2026–2028 жылдарға арналған (нақтыланған) </vt:lpstr>
      <vt:lpstr>Құрметті сайтқа кірушілер!</vt:lpstr>
      <vt:lpstr>Бюджет процесінің заңнамалық негізі</vt:lpstr>
      <vt:lpstr>2026–2028 жылдарға арналған ауданның әлеуметтік-экономикалық дамуының негізгі көрсеткіштері</vt:lpstr>
      <vt:lpstr>Презентация PowerPoint</vt:lpstr>
      <vt:lpstr>Презентация PowerPoint</vt:lpstr>
      <vt:lpstr>Түсіндірме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Анна Алина</cp:lastModifiedBy>
  <cp:revision>238</cp:revision>
  <dcterms:created xsi:type="dcterms:W3CDTF">2018-01-26T02:54:43Z</dcterms:created>
  <dcterms:modified xsi:type="dcterms:W3CDTF">2026-08-12T06:52:08Z</dcterms:modified>
</cp:coreProperties>
</file>