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63" r:id="rId3"/>
    <p:sldId id="260" r:id="rId4"/>
    <p:sldId id="323" r:id="rId5"/>
    <p:sldId id="259" r:id="rId6"/>
    <p:sldId id="258" r:id="rId7"/>
    <p:sldId id="265" r:id="rId8"/>
    <p:sldId id="267"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6660B-A6ED-4E0B-92B6-3A076FBA4623}" type="datetimeFigureOut">
              <a:rPr lang="ru-RU" smtClean="0"/>
              <a:pPr/>
              <a:t>11.08.2026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B53CDB-A6FC-4957-89BF-F50393C995BB}" type="slidenum">
              <a:rPr lang="ru-RU" smtClean="0"/>
              <a:pPr/>
              <a:t>‹#›</a:t>
            </a:fld>
            <a:endParaRPr lang="ru-RU"/>
          </a:p>
        </p:txBody>
      </p:sp>
    </p:spTree>
    <p:extLst>
      <p:ext uri="{BB962C8B-B14F-4D97-AF65-F5344CB8AC3E}">
        <p14:creationId xmlns:p14="http://schemas.microsoft.com/office/powerpoint/2010/main" val="16268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B53CDB-A6FC-4957-89BF-F50393C995BB}" type="slidenum">
              <a:rPr lang="ru-RU" smtClean="0"/>
              <a:pPr/>
              <a:t>5</a:t>
            </a:fld>
            <a:endParaRPr lang="ru-RU"/>
          </a:p>
        </p:txBody>
      </p:sp>
    </p:spTree>
    <p:extLst>
      <p:ext uri="{BB962C8B-B14F-4D97-AF65-F5344CB8AC3E}">
        <p14:creationId xmlns:p14="http://schemas.microsoft.com/office/powerpoint/2010/main" val="1724781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11.08.2026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2"/>
          <p:cNvSpPr>
            <a:spLocks noGrp="1" noChangeArrowheads="1"/>
          </p:cNvSpPr>
          <p:nvPr>
            <p:ph type="ftr" sz="quarter" idx="10"/>
          </p:nvPr>
        </p:nvSpPr>
        <p:spPr>
          <a:ln/>
        </p:spPr>
        <p:txBody>
          <a:bodyPr/>
          <a:lstStyle>
            <a:lvl1pPr>
              <a:defRPr/>
            </a:lvl1pPr>
          </a:lstStyle>
          <a:p>
            <a:pPr>
              <a:defRPr/>
            </a:pPr>
            <a:endParaRPr lang="ru-RU">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36761E43-1A02-4EFB-914A-6FDA65E63347}" type="slidenum">
              <a:rPr lang="ru-RU" altLang="ru-RU">
                <a:solidFill>
                  <a:srgbClr val="000000"/>
                </a:solidFill>
              </a:rPr>
              <a:pPr>
                <a:defRPr/>
              </a:pPr>
              <a:t>‹#›</a:t>
            </a:fld>
            <a:endParaRPr lang="ru-RU" altLang="ru-RU">
              <a:solidFill>
                <a:srgbClr val="000000"/>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ru-RU">
              <a:solidFill>
                <a:srgbClr val="000000"/>
              </a:solidFill>
            </a:endParaRPr>
          </a:p>
        </p:txBody>
      </p:sp>
    </p:spTree>
    <p:extLst>
      <p:ext uri="{BB962C8B-B14F-4D97-AF65-F5344CB8AC3E}">
        <p14:creationId xmlns:p14="http://schemas.microsoft.com/office/powerpoint/2010/main" val="3535977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11.08.2026</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8328"/>
            <a:ext cx="8229600" cy="5106896"/>
          </a:xfrm>
          <a:solidFill>
            <a:schemeClr val="accent6">
              <a:lumMod val="60000"/>
              <a:lumOff val="40000"/>
            </a:schemeClr>
          </a:solidFill>
          <a:ln w="57150">
            <a:solidFill>
              <a:schemeClr val="tx2"/>
            </a:solidFill>
          </a:ln>
        </p:spPr>
        <p:txBody>
          <a:bodyPr>
            <a:normAutofit/>
          </a:bodyPr>
          <a:lstStyle/>
          <a:p>
            <a:r>
              <a:rPr lang="ru-RU" b="1" dirty="0">
                <a:solidFill>
                  <a:srgbClr val="C00000"/>
                </a:solidFill>
                <a:latin typeface="Times New Roman" pitchFamily="18" charset="0"/>
                <a:cs typeface="Times New Roman" pitchFamily="18" charset="0"/>
              </a:rPr>
              <a:t>2026-2028 </a:t>
            </a:r>
            <a:r>
              <a:rPr lang="kk-KZ" b="1" dirty="0">
                <a:solidFill>
                  <a:srgbClr val="C00000"/>
                </a:solidFill>
                <a:latin typeface="Times New Roman" pitchFamily="18" charset="0"/>
                <a:cs typeface="Times New Roman" pitchFamily="18" charset="0"/>
              </a:rPr>
              <a:t>жылдарға арналған Аққулы ауданы Қарақала ауылдық округінің азаматтық бюджеті</a:t>
            </a:r>
            <a:br>
              <a:rPr lang="kk-KZ" b="1" dirty="0">
                <a:solidFill>
                  <a:srgbClr val="C00000"/>
                </a:solidFill>
                <a:latin typeface="Times New Roman" pitchFamily="18" charset="0"/>
                <a:cs typeface="Times New Roman" pitchFamily="18" charset="0"/>
              </a:rPr>
            </a:br>
            <a:r>
              <a:rPr lang="kk-KZ" sz="3200" b="1" i="1" dirty="0">
                <a:solidFill>
                  <a:srgbClr val="C00000"/>
                </a:solidFill>
                <a:latin typeface="Times New Roman" pitchFamily="18" charset="0"/>
                <a:cs typeface="Times New Roman" pitchFamily="18" charset="0"/>
              </a:rPr>
              <a:t>(нақтылауды ескере отырып)</a:t>
            </a:r>
            <a:endParaRPr lang="ru-RU" b="1" i="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29156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800" b="1" dirty="0" err="1">
                <a:solidFill>
                  <a:srgbClr val="FF0000"/>
                </a:solidFill>
              </a:rPr>
              <a:t>Құрметті</a:t>
            </a:r>
            <a:r>
              <a:rPr lang="ru-RU" sz="4800" b="1" dirty="0">
                <a:solidFill>
                  <a:srgbClr val="FF0000"/>
                </a:solidFill>
              </a:rPr>
              <a:t> </a:t>
            </a:r>
            <a:r>
              <a:rPr lang="ru-RU" sz="4800" b="1" dirty="0" err="1">
                <a:solidFill>
                  <a:srgbClr val="FF0000"/>
                </a:solidFill>
              </a:rPr>
              <a:t>сайтқа</a:t>
            </a:r>
            <a:r>
              <a:rPr lang="ru-RU" sz="4800" b="1" dirty="0">
                <a:solidFill>
                  <a:srgbClr val="FF0000"/>
                </a:solidFill>
              </a:rPr>
              <a:t> </a:t>
            </a:r>
            <a:r>
              <a:rPr lang="ru-RU" sz="4800" b="1" dirty="0" err="1">
                <a:solidFill>
                  <a:srgbClr val="FF0000"/>
                </a:solidFill>
              </a:rPr>
              <a:t>кірушілер</a:t>
            </a:r>
            <a:r>
              <a:rPr lang="ru-RU" sz="4800" b="1" dirty="0">
                <a:solidFill>
                  <a:srgbClr val="FF0000"/>
                </a:solidFill>
              </a:rPr>
              <a:t>!</a:t>
            </a:r>
            <a:endParaRPr lang="ru-RU" sz="4800" dirty="0">
              <a:solidFill>
                <a:srgbClr val="FF0000"/>
              </a:solidFill>
            </a:endParaRPr>
          </a:p>
        </p:txBody>
      </p:sp>
      <p:sp>
        <p:nvSpPr>
          <p:cNvPr id="3" name="Прямоугольник 2"/>
          <p:cNvSpPr/>
          <p:nvPr/>
        </p:nvSpPr>
        <p:spPr>
          <a:xfrm>
            <a:off x="827584" y="1591056"/>
            <a:ext cx="7488832" cy="4832092"/>
          </a:xfrm>
          <a:prstGeom prst="rect">
            <a:avLst/>
          </a:prstGeom>
          <a:solidFill>
            <a:schemeClr val="accent6">
              <a:lumMod val="60000"/>
              <a:lumOff val="40000"/>
            </a:schemeClr>
          </a:solidFill>
        </p:spPr>
        <p:txBody>
          <a:bodyPr wrap="square">
            <a:spAutoFit/>
          </a:bodyPr>
          <a:lstStyle/>
          <a:p>
            <a:r>
              <a:rPr lang="ru-RU" sz="2800" dirty="0" err="1"/>
              <a:t>Сіздің</a:t>
            </a:r>
            <a:r>
              <a:rPr lang="ru-RU" sz="2800" dirty="0"/>
              <a:t> </a:t>
            </a:r>
            <a:r>
              <a:rPr lang="ru-RU" sz="2800" dirty="0" err="1"/>
              <a:t>назарыңызға</a:t>
            </a:r>
            <a:r>
              <a:rPr lang="ru-RU" sz="2800" dirty="0"/>
              <a:t> </a:t>
            </a:r>
            <a:r>
              <a:rPr lang="kk-KZ" sz="2800" dirty="0"/>
              <a:t>Қарақала</a:t>
            </a:r>
            <a:r>
              <a:rPr lang="ru-RU" sz="2800" dirty="0"/>
              <a:t> </a:t>
            </a:r>
            <a:r>
              <a:rPr lang="ru-RU" sz="2800" dirty="0" err="1"/>
              <a:t>ауылдық</a:t>
            </a:r>
            <a:r>
              <a:rPr lang="ru-RU" sz="2800" dirty="0"/>
              <a:t> </a:t>
            </a:r>
            <a:r>
              <a:rPr lang="ru-RU" sz="2800" dirty="0" err="1"/>
              <a:t>округі</a:t>
            </a:r>
            <a:r>
              <a:rPr lang="ru-RU" sz="2800" dirty="0"/>
              <a:t> </a:t>
            </a:r>
            <a:r>
              <a:rPr lang="ru-RU" sz="2800" dirty="0" err="1"/>
              <a:t>бюджетінің</a:t>
            </a:r>
            <a:r>
              <a:rPr lang="ru-RU" sz="2800" dirty="0"/>
              <a:t> </a:t>
            </a:r>
            <a:r>
              <a:rPr lang="ru-RU" sz="2800" dirty="0" err="1"/>
              <a:t>негізгі</a:t>
            </a:r>
            <a:r>
              <a:rPr lang="ru-RU" sz="2800" dirty="0"/>
              <a:t> </a:t>
            </a:r>
            <a:r>
              <a:rPr lang="ru-RU" sz="2800" dirty="0" err="1"/>
              <a:t>көрсеткіштері</a:t>
            </a:r>
            <a:r>
              <a:rPr lang="ru-RU" sz="2800" dirty="0"/>
              <a:t>, оны </a:t>
            </a:r>
            <a:r>
              <a:rPr lang="ru-RU" sz="2800" dirty="0" err="1"/>
              <a:t>қалыптастыру</a:t>
            </a:r>
            <a:r>
              <a:rPr lang="ru-RU" sz="2800" dirty="0"/>
              <a:t> </a:t>
            </a:r>
            <a:r>
              <a:rPr lang="ru-RU" sz="2800" dirty="0" err="1"/>
              <a:t>параметрлері</a:t>
            </a:r>
            <a:r>
              <a:rPr lang="ru-RU" sz="2800" dirty="0"/>
              <a:t> </a:t>
            </a:r>
            <a:r>
              <a:rPr lang="ru-RU" sz="2800" dirty="0" err="1"/>
              <a:t>және</a:t>
            </a:r>
            <a:r>
              <a:rPr lang="ru-RU" sz="2800" dirty="0"/>
              <a:t> бюджет </a:t>
            </a:r>
            <a:r>
              <a:rPr lang="ru-RU" sz="2800" dirty="0" err="1"/>
              <a:t>қаражатын</a:t>
            </a:r>
            <a:r>
              <a:rPr lang="ru-RU" sz="2800" dirty="0"/>
              <a:t> </a:t>
            </a:r>
            <a:r>
              <a:rPr lang="ru-RU" sz="2800" dirty="0" err="1"/>
              <a:t>жұмсау</a:t>
            </a:r>
            <a:r>
              <a:rPr lang="ru-RU" sz="2800" dirty="0"/>
              <a:t> </a:t>
            </a:r>
            <a:r>
              <a:rPr lang="ru-RU" sz="2800" dirty="0" err="1"/>
              <a:t>бағыттары</a:t>
            </a:r>
            <a:r>
              <a:rPr lang="ru-RU" sz="2800" dirty="0"/>
              <a:t> </a:t>
            </a:r>
            <a:r>
              <a:rPr lang="ru-RU" sz="2800" dirty="0" err="1"/>
              <a:t>туралы</a:t>
            </a:r>
            <a:r>
              <a:rPr lang="ru-RU" sz="2800" dirty="0"/>
              <a:t> </a:t>
            </a:r>
            <a:r>
              <a:rPr lang="ru-RU" sz="2800" dirty="0" err="1"/>
              <a:t>ақпараттар</a:t>
            </a:r>
            <a:r>
              <a:rPr lang="ru-RU" sz="2800" dirty="0"/>
              <a:t> </a:t>
            </a:r>
            <a:r>
              <a:rPr lang="ru-RU" sz="2800" dirty="0" err="1"/>
              <a:t>берілген</a:t>
            </a:r>
            <a:r>
              <a:rPr lang="ru-RU" sz="2800" dirty="0"/>
              <a:t>, Аққулы </a:t>
            </a:r>
            <a:r>
              <a:rPr lang="ru-RU" sz="2800" dirty="0" err="1"/>
              <a:t>ауданының</a:t>
            </a:r>
            <a:r>
              <a:rPr lang="ru-RU" sz="2800" dirty="0"/>
              <a:t> Қарақала </a:t>
            </a:r>
            <a:r>
              <a:rPr lang="ru-RU" sz="2800" dirty="0" err="1"/>
              <a:t>ауылдық</a:t>
            </a:r>
            <a:r>
              <a:rPr lang="ru-RU" sz="2800" dirty="0"/>
              <a:t> </a:t>
            </a:r>
            <a:r>
              <a:rPr lang="ru-RU" sz="2800" dirty="0" err="1"/>
              <a:t>округінің</a:t>
            </a:r>
            <a:r>
              <a:rPr lang="ru-RU" sz="2800" dirty="0"/>
              <a:t> 2026-2028 </a:t>
            </a:r>
            <a:r>
              <a:rPr lang="ru-RU" sz="2800" dirty="0" err="1"/>
              <a:t>жылдарға</a:t>
            </a:r>
            <a:r>
              <a:rPr lang="ru-RU" sz="2800" dirty="0"/>
              <a:t> </a:t>
            </a:r>
            <a:r>
              <a:rPr lang="ru-RU" sz="2800" dirty="0" err="1"/>
              <a:t>арналған</a:t>
            </a:r>
            <a:r>
              <a:rPr lang="ru-RU" sz="2800" dirty="0"/>
              <a:t> </a:t>
            </a:r>
            <a:r>
              <a:rPr lang="ru-RU" sz="2800" dirty="0" err="1"/>
              <a:t>азаматтық</a:t>
            </a:r>
            <a:r>
              <a:rPr lang="ru-RU" sz="2800" dirty="0"/>
              <a:t> </a:t>
            </a:r>
            <a:r>
              <a:rPr lang="ru-RU" sz="2800" dirty="0" err="1"/>
              <a:t>бюджеті</a:t>
            </a:r>
            <a:r>
              <a:rPr lang="en-US" sz="2800" dirty="0"/>
              <a:t> </a:t>
            </a:r>
            <a:r>
              <a:rPr lang="kk-KZ" sz="2800" dirty="0"/>
              <a:t>ұ</a:t>
            </a:r>
            <a:r>
              <a:rPr lang="ru-RU" sz="2800" dirty="0" err="1"/>
              <a:t>сынылған</a:t>
            </a:r>
            <a:r>
              <a:rPr lang="ru-RU" sz="2800" dirty="0"/>
              <a:t>.</a:t>
            </a:r>
          </a:p>
          <a:p>
            <a:r>
              <a:rPr lang="ru-RU" sz="2800" dirty="0" err="1"/>
              <a:t>Бұл</a:t>
            </a:r>
            <a:r>
              <a:rPr lang="ru-RU" sz="2800" dirty="0"/>
              <a:t> </a:t>
            </a:r>
            <a:r>
              <a:rPr lang="ru-RU" sz="2800" dirty="0" err="1"/>
              <a:t>құжат</a:t>
            </a:r>
            <a:r>
              <a:rPr lang="ru-RU" sz="2800" dirty="0"/>
              <a:t> Аққулы </a:t>
            </a:r>
            <a:r>
              <a:rPr lang="ru-RU" sz="2800" dirty="0" err="1"/>
              <a:t>ауданының</a:t>
            </a:r>
            <a:r>
              <a:rPr lang="ru-RU" sz="2800" dirty="0"/>
              <a:t> Қарақала </a:t>
            </a:r>
            <a:r>
              <a:rPr lang="ru-RU" sz="2800" dirty="0" err="1"/>
              <a:t>ауылдық</a:t>
            </a:r>
            <a:r>
              <a:rPr lang="ru-RU" sz="2800" dirty="0"/>
              <a:t> </a:t>
            </a:r>
            <a:r>
              <a:rPr lang="ru-RU" sz="2800" dirty="0" err="1"/>
              <a:t>округі</a:t>
            </a:r>
            <a:r>
              <a:rPr lang="ru-RU" sz="2800" dirty="0"/>
              <a:t> </a:t>
            </a:r>
            <a:r>
              <a:rPr lang="ru-RU" sz="2800" dirty="0" err="1"/>
              <a:t>бюджетінің</a:t>
            </a:r>
            <a:r>
              <a:rPr lang="ru-RU" sz="2800" dirty="0"/>
              <a:t> </a:t>
            </a:r>
            <a:r>
              <a:rPr lang="ru-RU" sz="2800" dirty="0" err="1"/>
              <a:t>кірістері</a:t>
            </a:r>
            <a:r>
              <a:rPr lang="ru-RU" sz="2800" dirty="0"/>
              <a:t> мен </a:t>
            </a:r>
            <a:r>
              <a:rPr lang="ru-RU" sz="2800" dirty="0" err="1"/>
              <a:t>шығыстары</a:t>
            </a:r>
            <a:r>
              <a:rPr lang="ru-RU" sz="2800" dirty="0"/>
              <a:t> </a:t>
            </a:r>
            <a:r>
              <a:rPr lang="ru-RU" sz="2800" dirty="0" err="1"/>
              <a:t>туралы</a:t>
            </a:r>
            <a:r>
              <a:rPr lang="ru-RU" sz="2800" dirty="0"/>
              <a:t> </a:t>
            </a:r>
            <a:r>
              <a:rPr lang="ru-RU" sz="2800" dirty="0" err="1"/>
              <a:t>толық</a:t>
            </a:r>
            <a:r>
              <a:rPr lang="ru-RU" sz="2800" dirty="0"/>
              <a:t> </a:t>
            </a:r>
            <a:r>
              <a:rPr lang="ru-RU" sz="2800" dirty="0" err="1"/>
              <a:t>ақпаратты</a:t>
            </a:r>
            <a:r>
              <a:rPr lang="ru-RU" sz="2800" dirty="0"/>
              <a:t> </a:t>
            </a:r>
            <a:r>
              <a:rPr lang="ru-RU" sz="2800" dirty="0" err="1"/>
              <a:t>қамтиды</a:t>
            </a:r>
            <a:r>
              <a:rPr lang="ru-RU" sz="2800" dirty="0"/>
              <a:t>.</a:t>
            </a:r>
          </a:p>
        </p:txBody>
      </p:sp>
    </p:spTree>
    <p:extLst>
      <p:ext uri="{BB962C8B-B14F-4D97-AF65-F5344CB8AC3E}">
        <p14:creationId xmlns:p14="http://schemas.microsoft.com/office/powerpoint/2010/main" val="442939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8328"/>
            <a:ext cx="8229600" cy="6403040"/>
          </a:xfrm>
          <a:solidFill>
            <a:schemeClr val="accent6">
              <a:lumMod val="60000"/>
              <a:lumOff val="40000"/>
            </a:schemeClr>
          </a:solidFill>
          <a:ln w="57150">
            <a:solidFill>
              <a:schemeClr val="tx2"/>
            </a:solidFill>
          </a:ln>
        </p:spPr>
        <p:txBody>
          <a:bodyPr>
            <a:normAutofit fontScale="90000"/>
          </a:bodyPr>
          <a:lstStyle/>
          <a:p>
            <a:br>
              <a:rPr lang="ru-RU" sz="2700" dirty="0">
                <a:solidFill>
                  <a:srgbClr val="FF0000"/>
                </a:solidFill>
                <a:latin typeface="Times New Roman" panose="02020603050405020304" pitchFamily="18" charset="0"/>
                <a:cs typeface="Times New Roman" panose="02020603050405020304" pitchFamily="18" charset="0"/>
              </a:rPr>
            </a:br>
            <a:br>
              <a:rPr lang="ru-RU" sz="2700" dirty="0">
                <a:solidFill>
                  <a:srgbClr val="FF0000"/>
                </a:solidFill>
                <a:latin typeface="Times New Roman" panose="02020603050405020304" pitchFamily="18" charset="0"/>
                <a:cs typeface="Times New Roman" panose="02020603050405020304" pitchFamily="18" charset="0"/>
              </a:rPr>
            </a:br>
            <a:br>
              <a:rPr lang="ru-RU" sz="2700" dirty="0">
                <a:solidFill>
                  <a:srgbClr val="FF0000"/>
                </a:solidFill>
                <a:latin typeface="Times New Roman" panose="02020603050405020304" pitchFamily="18" charset="0"/>
                <a:cs typeface="Times New Roman" panose="02020603050405020304" pitchFamily="18" charset="0"/>
              </a:rPr>
            </a:br>
            <a:br>
              <a:rPr lang="ru-RU" sz="2700" dirty="0">
                <a:solidFill>
                  <a:srgbClr val="FF0000"/>
                </a:solidFill>
                <a:latin typeface="Times New Roman" panose="02020603050405020304" pitchFamily="18" charset="0"/>
                <a:cs typeface="Times New Roman" panose="02020603050405020304" pitchFamily="18" charset="0"/>
              </a:rPr>
            </a:br>
            <a:r>
              <a:rPr lang="ru-RU" sz="2700" dirty="0">
                <a:solidFill>
                  <a:srgbClr val="FF0000"/>
                </a:solidFill>
                <a:latin typeface="Times New Roman" panose="02020603050405020304" pitchFamily="18" charset="0"/>
                <a:cs typeface="Times New Roman" panose="02020603050405020304" pitchFamily="18" charset="0"/>
              </a:rPr>
              <a:t>Аққулы </a:t>
            </a:r>
            <a:r>
              <a:rPr lang="ru-RU" sz="2700" dirty="0" err="1">
                <a:solidFill>
                  <a:srgbClr val="FF0000"/>
                </a:solidFill>
                <a:latin typeface="Times New Roman" panose="02020603050405020304" pitchFamily="18" charset="0"/>
                <a:cs typeface="Times New Roman" panose="02020603050405020304" pitchFamily="18" charset="0"/>
              </a:rPr>
              <a:t>ауданының</a:t>
            </a:r>
            <a:r>
              <a:rPr lang="ru-RU" sz="2700" dirty="0">
                <a:solidFill>
                  <a:srgbClr val="FF0000"/>
                </a:solidFill>
                <a:latin typeface="Times New Roman" panose="02020603050405020304" pitchFamily="18" charset="0"/>
                <a:cs typeface="Times New Roman" panose="02020603050405020304" pitchFamily="18" charset="0"/>
              </a:rPr>
              <a:t> Қарақала </a:t>
            </a:r>
            <a:r>
              <a:rPr lang="ru-RU" sz="2700" dirty="0" err="1">
                <a:solidFill>
                  <a:srgbClr val="FF0000"/>
                </a:solidFill>
                <a:latin typeface="Times New Roman" panose="02020603050405020304" pitchFamily="18" charset="0"/>
                <a:cs typeface="Times New Roman" panose="02020603050405020304" pitchFamily="18" charset="0"/>
              </a:rPr>
              <a:t>ауылдық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округінің</a:t>
            </a:r>
            <a:r>
              <a:rPr lang="ru-RU" sz="2700" dirty="0">
                <a:solidFill>
                  <a:srgbClr val="FF0000"/>
                </a:solidFill>
                <a:latin typeface="Times New Roman" panose="02020603050405020304" pitchFamily="18" charset="0"/>
                <a:cs typeface="Times New Roman" panose="02020603050405020304" pitchFamily="18" charset="0"/>
              </a:rPr>
              <a:t> 2026-2028 </a:t>
            </a:r>
            <a:r>
              <a:rPr lang="ru-RU" sz="2700" dirty="0" err="1">
                <a:solidFill>
                  <a:srgbClr val="FF0000"/>
                </a:solidFill>
                <a:latin typeface="Times New Roman" panose="02020603050405020304" pitchFamily="18" charset="0"/>
                <a:cs typeface="Times New Roman" panose="02020603050405020304" pitchFamily="18" charset="0"/>
              </a:rPr>
              <a:t>жылдарға</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арналған</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Азаматтық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бюджеті</a:t>
            </a:r>
            <a:r>
              <a:rPr lang="ru-RU" sz="2700" dirty="0">
                <a:solidFill>
                  <a:srgbClr val="FF0000"/>
                </a:solidFill>
                <a:latin typeface="Times New Roman" panose="02020603050405020304" pitchFamily="18" charset="0"/>
                <a:cs typeface="Times New Roman" panose="02020603050405020304" pitchFamily="18" charset="0"/>
              </a:rPr>
              <a:t> Қарақала </a:t>
            </a:r>
            <a:r>
              <a:rPr lang="ru-RU" sz="2700" dirty="0" err="1">
                <a:solidFill>
                  <a:srgbClr val="FF0000"/>
                </a:solidFill>
                <a:latin typeface="Times New Roman" panose="02020603050405020304" pitchFamily="18" charset="0"/>
                <a:cs typeface="Times New Roman" panose="02020603050405020304" pitchFamily="18" charset="0"/>
              </a:rPr>
              <a:t>ауылдық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округі</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бюджетінің</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негізгі</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көрсеткіштері</a:t>
            </a:r>
            <a:r>
              <a:rPr lang="ru-RU" sz="2700" dirty="0">
                <a:solidFill>
                  <a:srgbClr val="FF0000"/>
                </a:solidFill>
                <a:latin typeface="Times New Roman" panose="02020603050405020304" pitchFamily="18" charset="0"/>
                <a:cs typeface="Times New Roman" panose="02020603050405020304" pitchFamily="18" charset="0"/>
              </a:rPr>
              <a:t>, оны </a:t>
            </a:r>
            <a:r>
              <a:rPr lang="ru-RU" sz="2700" dirty="0" err="1">
                <a:solidFill>
                  <a:srgbClr val="FF0000"/>
                </a:solidFill>
                <a:latin typeface="Times New Roman" panose="02020603050405020304" pitchFamily="18" charset="0"/>
                <a:cs typeface="Times New Roman" panose="02020603050405020304" pitchFamily="18" charset="0"/>
              </a:rPr>
              <a:t>қалыптастыру</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параметрлері</a:t>
            </a:r>
            <a:r>
              <a:rPr lang="ru-RU" sz="2700" dirty="0">
                <a:solidFill>
                  <a:srgbClr val="FF0000"/>
                </a:solidFill>
                <a:latin typeface="Times New Roman" panose="02020603050405020304" pitchFamily="18" charset="0"/>
                <a:cs typeface="Times New Roman" panose="02020603050405020304" pitchFamily="18" charset="0"/>
              </a:rPr>
              <a:t>, бюджет </a:t>
            </a:r>
            <a:r>
              <a:rPr lang="ru-RU" sz="2700" dirty="0" err="1">
                <a:solidFill>
                  <a:srgbClr val="FF0000"/>
                </a:solidFill>
                <a:latin typeface="Times New Roman" panose="02020603050405020304" pitchFamily="18" charset="0"/>
                <a:cs typeface="Times New Roman" panose="02020603050405020304" pitchFamily="18" charset="0"/>
              </a:rPr>
              <a:t>қаражатын</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жұмсау</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бағыттары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туралы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ақпаратты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қамтиды</a:t>
            </a:r>
            <a:r>
              <a:rPr lang="ru-RU" sz="2700" dirty="0">
                <a:solidFill>
                  <a:srgbClr val="FF0000"/>
                </a:solidFill>
                <a:latin typeface="Times New Roman" panose="02020603050405020304" pitchFamily="18" charset="0"/>
                <a:cs typeface="Times New Roman" panose="02020603050405020304" pitchFamily="18" charset="0"/>
              </a:rPr>
              <a:t>. </a:t>
            </a:r>
            <a:br>
              <a:rPr lang="ru-RU" sz="2700" dirty="0">
                <a:solidFill>
                  <a:srgbClr val="FF0000"/>
                </a:solidFill>
                <a:latin typeface="Times New Roman" panose="02020603050405020304" pitchFamily="18" charset="0"/>
                <a:cs typeface="Times New Roman" panose="02020603050405020304" pitchFamily="18" charset="0"/>
              </a:rPr>
            </a:br>
            <a:r>
              <a:rPr lang="ru-RU" sz="2800" dirty="0">
                <a:solidFill>
                  <a:srgbClr val="FF0000"/>
                </a:solidFill>
                <a:latin typeface="Times New Roman" pitchFamily="18" charset="0"/>
                <a:cs typeface="Times New Roman" pitchFamily="18" charset="0"/>
              </a:rPr>
              <a:t>Қарақала </a:t>
            </a:r>
            <a:r>
              <a:rPr lang="ru-RU" sz="2800" dirty="0" err="1">
                <a:solidFill>
                  <a:srgbClr val="FF0000"/>
                </a:solidFill>
                <a:latin typeface="Times New Roman" pitchFamily="18" charset="0"/>
                <a:cs typeface="Times New Roman" pitchFamily="18" charset="0"/>
              </a:rPr>
              <a:t>ауылдық</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округінің</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бюджеті</a:t>
            </a:r>
            <a:r>
              <a:rPr lang="ru-RU" sz="2800" dirty="0">
                <a:solidFill>
                  <a:srgbClr val="FF0000"/>
                </a:solidFill>
                <a:latin typeface="Times New Roman" pitchFamily="18" charset="0"/>
                <a:cs typeface="Times New Roman" pitchFamily="18" charset="0"/>
              </a:rPr>
              <a:t> Аққулы </a:t>
            </a:r>
            <a:r>
              <a:rPr lang="ru-RU" sz="2800" dirty="0" err="1">
                <a:solidFill>
                  <a:srgbClr val="FF0000"/>
                </a:solidFill>
                <a:latin typeface="Times New Roman" pitchFamily="18" charset="0"/>
                <a:cs typeface="Times New Roman" pitchFamily="18" charset="0"/>
              </a:rPr>
              <a:t>аудандық</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мәслихатының</a:t>
            </a:r>
            <a:r>
              <a:rPr lang="ru-RU" sz="2800" dirty="0">
                <a:solidFill>
                  <a:srgbClr val="FF0000"/>
                </a:solidFill>
                <a:latin typeface="Times New Roman" pitchFamily="18" charset="0"/>
                <a:cs typeface="Times New Roman" pitchFamily="18" charset="0"/>
              </a:rPr>
              <a:t> 2026 </a:t>
            </a:r>
            <a:r>
              <a:rPr lang="ru-RU" sz="2800" dirty="0" err="1">
                <a:solidFill>
                  <a:srgbClr val="FF0000"/>
                </a:solidFill>
                <a:latin typeface="Times New Roman" pitchFamily="18" charset="0"/>
                <a:cs typeface="Times New Roman" pitchFamily="18" charset="0"/>
              </a:rPr>
              <a:t>жылғы</a:t>
            </a:r>
            <a:r>
              <a:rPr lang="ru-RU" sz="2800" dirty="0">
                <a:solidFill>
                  <a:srgbClr val="FF0000"/>
                </a:solidFill>
                <a:latin typeface="Times New Roman" pitchFamily="18" charset="0"/>
                <a:cs typeface="Times New Roman" pitchFamily="18" charset="0"/>
              </a:rPr>
              <a:t> 06 </a:t>
            </a:r>
            <a:r>
              <a:rPr lang="ru-RU" sz="2800" dirty="0" err="1">
                <a:solidFill>
                  <a:srgbClr val="FF0000"/>
                </a:solidFill>
                <a:latin typeface="Times New Roman" pitchFamily="18" charset="0"/>
                <a:cs typeface="Times New Roman" pitchFamily="18" charset="0"/>
              </a:rPr>
              <a:t>тамыздағы</a:t>
            </a:r>
            <a:r>
              <a:rPr lang="ru-RU" sz="2800" dirty="0">
                <a:solidFill>
                  <a:srgbClr val="FF0000"/>
                </a:solidFill>
                <a:latin typeface="Times New Roman" pitchFamily="18" charset="0"/>
                <a:cs typeface="Times New Roman" pitchFamily="18" charset="0"/>
              </a:rPr>
              <a:t> №212/51"Аққулы </a:t>
            </a:r>
            <a:r>
              <a:rPr lang="ru-RU" sz="2800" dirty="0" err="1">
                <a:solidFill>
                  <a:srgbClr val="FF0000"/>
                </a:solidFill>
                <a:latin typeface="Times New Roman" pitchFamily="18" charset="0"/>
                <a:cs typeface="Times New Roman" pitchFamily="18" charset="0"/>
              </a:rPr>
              <a:t>аудандық</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мәслихатының</a:t>
            </a:r>
            <a:r>
              <a:rPr lang="ru-RU" sz="2800" dirty="0">
                <a:solidFill>
                  <a:srgbClr val="FF0000"/>
                </a:solidFill>
                <a:latin typeface="Times New Roman" pitchFamily="18" charset="0"/>
                <a:cs typeface="Times New Roman" pitchFamily="18" charset="0"/>
              </a:rPr>
              <a:t> 2025 </a:t>
            </a:r>
            <a:r>
              <a:rPr lang="ru-RU" sz="2800" dirty="0" err="1">
                <a:solidFill>
                  <a:srgbClr val="FF0000"/>
                </a:solidFill>
                <a:latin typeface="Times New Roman" pitchFamily="18" charset="0"/>
                <a:cs typeface="Times New Roman" pitchFamily="18" charset="0"/>
              </a:rPr>
              <a:t>жылғы</a:t>
            </a:r>
            <a:r>
              <a:rPr lang="ru-RU" sz="2800" dirty="0">
                <a:solidFill>
                  <a:srgbClr val="FF0000"/>
                </a:solidFill>
                <a:latin typeface="Times New Roman" pitchFamily="18" charset="0"/>
                <a:cs typeface="Times New Roman" pitchFamily="18" charset="0"/>
              </a:rPr>
              <a:t> 19 </a:t>
            </a:r>
            <a:r>
              <a:rPr lang="ru-RU" sz="2800" dirty="0" err="1">
                <a:solidFill>
                  <a:srgbClr val="FF0000"/>
                </a:solidFill>
                <a:latin typeface="Times New Roman" pitchFamily="18" charset="0"/>
                <a:cs typeface="Times New Roman" pitchFamily="18" charset="0"/>
              </a:rPr>
              <a:t>желтоқсандағы</a:t>
            </a:r>
            <a:r>
              <a:rPr lang="ru-RU" sz="2800" dirty="0">
                <a:solidFill>
                  <a:srgbClr val="FF0000"/>
                </a:solidFill>
                <a:latin typeface="Times New Roman" pitchFamily="18" charset="0"/>
                <a:cs typeface="Times New Roman" pitchFamily="18" charset="0"/>
              </a:rPr>
              <a:t> № 170/41" Аққулы </a:t>
            </a:r>
            <a:r>
              <a:rPr lang="ru-RU" sz="2800" dirty="0" err="1">
                <a:solidFill>
                  <a:srgbClr val="FF0000"/>
                </a:solidFill>
                <a:latin typeface="Times New Roman" pitchFamily="18" charset="0"/>
                <a:cs typeface="Times New Roman" pitchFamily="18" charset="0"/>
              </a:rPr>
              <a:t>ауданының</a:t>
            </a:r>
            <a:r>
              <a:rPr lang="ru-RU" sz="2800" dirty="0">
                <a:solidFill>
                  <a:srgbClr val="FF0000"/>
                </a:solidFill>
                <a:latin typeface="Times New Roman" pitchFamily="18" charset="0"/>
                <a:cs typeface="Times New Roman" pitchFamily="18" charset="0"/>
              </a:rPr>
              <a:t> 2026 – 2028 </a:t>
            </a:r>
            <a:r>
              <a:rPr lang="ru-RU" sz="2800" dirty="0" err="1">
                <a:solidFill>
                  <a:srgbClr val="FF0000"/>
                </a:solidFill>
                <a:latin typeface="Times New Roman" pitchFamily="18" charset="0"/>
                <a:cs typeface="Times New Roman" pitchFamily="18" charset="0"/>
              </a:rPr>
              <a:t>жылдарға</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арналған</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ауылдық</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округтерінің</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бюджеттері</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туралы</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шешіміне</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өзгерістер</a:t>
            </a:r>
            <a:r>
              <a:rPr lang="ru-RU" sz="2800" dirty="0">
                <a:solidFill>
                  <a:srgbClr val="FF0000"/>
                </a:solidFill>
                <a:latin typeface="Times New Roman" pitchFamily="18" charset="0"/>
                <a:cs typeface="Times New Roman" pitchFamily="18" charset="0"/>
              </a:rPr>
              <a:t> мен </a:t>
            </a:r>
            <a:r>
              <a:rPr lang="ru-RU" sz="2800" dirty="0" err="1">
                <a:solidFill>
                  <a:srgbClr val="FF0000"/>
                </a:solidFill>
                <a:latin typeface="Times New Roman" pitchFamily="18" charset="0"/>
                <a:cs typeface="Times New Roman" pitchFamily="18" charset="0"/>
              </a:rPr>
              <a:t>толықтырулар</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енгізу</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туралы</a:t>
            </a:r>
            <a:r>
              <a:rPr lang="ru-RU" sz="2800" dirty="0">
                <a:solidFill>
                  <a:srgbClr val="FF0000"/>
                </a:solidFill>
                <a:latin typeface="Times New Roman" pitchFamily="18" charset="0"/>
                <a:cs typeface="Times New Roman" pitchFamily="18" charset="0"/>
              </a:rPr>
              <a:t>" </a:t>
            </a:r>
            <a:r>
              <a:rPr lang="ru-RU" sz="2800" dirty="0" err="1">
                <a:solidFill>
                  <a:srgbClr val="FF0000"/>
                </a:solidFill>
                <a:latin typeface="Times New Roman" pitchFamily="18" charset="0"/>
                <a:cs typeface="Times New Roman" pitchFamily="18" charset="0"/>
              </a:rPr>
              <a:t>шешімімен</a:t>
            </a:r>
            <a:r>
              <a:rPr lang="ru-RU" sz="2800" dirty="0">
                <a:solidFill>
                  <a:srgbClr val="FF0000"/>
                </a:solidFill>
                <a:latin typeface="Times New Roman" pitchFamily="18" charset="0"/>
                <a:cs typeface="Times New Roman" pitchFamily="18" charset="0"/>
              </a:rPr>
              <a:t> </a:t>
            </a:r>
            <a:r>
              <a:rPr lang="ru-RU" sz="2800">
                <a:solidFill>
                  <a:srgbClr val="FF0000"/>
                </a:solidFill>
                <a:latin typeface="Times New Roman" pitchFamily="18" charset="0"/>
                <a:cs typeface="Times New Roman" pitchFamily="18" charset="0"/>
              </a:rPr>
              <a:t>нақтыланды</a:t>
            </a:r>
            <a:br>
              <a:rPr lang="kk-KZ" sz="2800" dirty="0">
                <a:solidFill>
                  <a:srgbClr val="FF0000"/>
                </a:solidFill>
                <a:latin typeface="Times New Roman" pitchFamily="18" charset="0"/>
                <a:cs typeface="Times New Roman" pitchFamily="18" charset="0"/>
              </a:rPr>
            </a:br>
            <a:br>
              <a:rPr lang="ru-RU" sz="2700" dirty="0">
                <a:solidFill>
                  <a:srgbClr val="FF0000"/>
                </a:solidFill>
                <a:latin typeface="Times New Roman" panose="02020603050405020304" pitchFamily="18" charset="0"/>
                <a:cs typeface="Times New Roman" panose="02020603050405020304" pitchFamily="18" charset="0"/>
              </a:rPr>
            </a:br>
            <a:br>
              <a:rPr lang="ru-RU" dirty="0"/>
            </a:br>
            <a:br>
              <a:rPr lang="ru-RU" dirty="0"/>
            </a:br>
            <a:endParaRPr lang="ru-RU" dirty="0"/>
          </a:p>
        </p:txBody>
      </p:sp>
    </p:spTree>
    <p:extLst>
      <p:ext uri="{BB962C8B-B14F-4D97-AF65-F5344CB8AC3E}">
        <p14:creationId xmlns:p14="http://schemas.microsoft.com/office/powerpoint/2010/main" val="47347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9BF64FFF-4A80-4972-A47C-31A184D5E605}"/>
              </a:ext>
            </a:extLst>
          </p:cNvPr>
          <p:cNvSpPr>
            <a:spLocks noGrp="1" noChangeArrowheads="1"/>
          </p:cNvSpPr>
          <p:nvPr>
            <p:ph type="title"/>
          </p:nvPr>
        </p:nvSpPr>
        <p:spPr>
          <a:xfrm>
            <a:off x="323850" y="547688"/>
            <a:ext cx="8496300" cy="865187"/>
          </a:xfrm>
        </p:spPr>
        <p:txBody>
          <a:bodyPr/>
          <a:lstStyle/>
          <a:p>
            <a:pPr algn="ctr" eaLnBrk="1" hangingPunct="1"/>
            <a:r>
              <a:rPr lang="ru-RU" altLang="ru-RU" sz="2400" b="1">
                <a:cs typeface="Times New Roman" panose="02020603050405020304" pitchFamily="18" charset="0"/>
              </a:rPr>
              <a:t>2025-2028 жылдарға арналған ауданның әлеуметтік-экономикалық дамудың негізгі көрсеткіштері</a:t>
            </a:r>
            <a:endParaRPr lang="ru-RU" altLang="ru-RU" sz="2400">
              <a:cs typeface="Times New Roman" panose="02020603050405020304" pitchFamily="18" charset="0"/>
            </a:endParaRPr>
          </a:p>
        </p:txBody>
      </p:sp>
      <p:graphicFrame>
        <p:nvGraphicFramePr>
          <p:cNvPr id="7357" name="Group 189">
            <a:extLst>
              <a:ext uri="{FF2B5EF4-FFF2-40B4-BE49-F238E27FC236}">
                <a16:creationId xmlns:a16="http://schemas.microsoft.com/office/drawing/2014/main" id="{C7DA6458-D3BC-45CD-90D6-A69E19A68F62}"/>
              </a:ext>
            </a:extLst>
          </p:cNvPr>
          <p:cNvGraphicFramePr>
            <a:graphicFrameLocks noGrp="1"/>
          </p:cNvGraphicFramePr>
          <p:nvPr>
            <p:ph sz="half" idx="1"/>
            <p:extLst>
              <p:ext uri="{D42A27DB-BD31-4B8C-83A1-F6EECF244321}">
                <p14:modId xmlns:p14="http://schemas.microsoft.com/office/powerpoint/2010/main" val="3871264843"/>
              </p:ext>
            </p:extLst>
          </p:nvPr>
        </p:nvGraphicFramePr>
        <p:xfrm>
          <a:off x="323850" y="1530350"/>
          <a:ext cx="8534399" cy="2932125"/>
        </p:xfrm>
        <a:graphic>
          <a:graphicData uri="http://schemas.openxmlformats.org/drawingml/2006/table">
            <a:tbl>
              <a:tblPr/>
              <a:tblGrid>
                <a:gridCol w="500063">
                  <a:extLst>
                    <a:ext uri="{9D8B030D-6E8A-4147-A177-3AD203B41FA5}">
                      <a16:colId xmlns:a16="http://schemas.microsoft.com/office/drawing/2014/main" val="20000"/>
                    </a:ext>
                  </a:extLst>
                </a:gridCol>
                <a:gridCol w="3714179">
                  <a:extLst>
                    <a:ext uri="{9D8B030D-6E8A-4147-A177-3AD203B41FA5}">
                      <a16:colId xmlns:a16="http://schemas.microsoft.com/office/drawing/2014/main" val="20001"/>
                    </a:ext>
                  </a:extLst>
                </a:gridCol>
                <a:gridCol w="1081364">
                  <a:extLst>
                    <a:ext uri="{9D8B030D-6E8A-4147-A177-3AD203B41FA5}">
                      <a16:colId xmlns:a16="http://schemas.microsoft.com/office/drawing/2014/main" val="20002"/>
                    </a:ext>
                  </a:extLst>
                </a:gridCol>
                <a:gridCol w="1120874">
                  <a:extLst>
                    <a:ext uri="{9D8B030D-6E8A-4147-A177-3AD203B41FA5}">
                      <a16:colId xmlns:a16="http://schemas.microsoft.com/office/drawing/2014/main" val="20003"/>
                    </a:ext>
                  </a:extLst>
                </a:gridCol>
                <a:gridCol w="1061372">
                  <a:extLst>
                    <a:ext uri="{9D8B030D-6E8A-4147-A177-3AD203B41FA5}">
                      <a16:colId xmlns:a16="http://schemas.microsoft.com/office/drawing/2014/main" val="20004"/>
                    </a:ext>
                  </a:extLst>
                </a:gridCol>
                <a:gridCol w="1056547">
                  <a:extLst>
                    <a:ext uri="{9D8B030D-6E8A-4147-A177-3AD203B41FA5}">
                      <a16:colId xmlns:a16="http://schemas.microsoft.com/office/drawing/2014/main" val="20005"/>
                    </a:ext>
                  </a:extLst>
                </a:gridCol>
              </a:tblGrid>
              <a:tr h="824753">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1" i="0" u="none" strike="noStrike" cap="none" normalizeH="0" baseline="0" dirty="0">
                          <a:ln>
                            <a:noFill/>
                          </a:ln>
                          <a:solidFill>
                            <a:schemeClr val="tx1"/>
                          </a:solidFill>
                          <a:effectLst/>
                          <a:latin typeface="+mn-lt"/>
                          <a:cs typeface="Arial" pitchFamily="34" charset="0"/>
                        </a:rPr>
                        <a:t>№ р/с</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1" i="0" u="none" strike="noStrike" cap="none" normalizeH="0" baseline="0" dirty="0" err="1">
                          <a:ln>
                            <a:noFill/>
                          </a:ln>
                          <a:solidFill>
                            <a:schemeClr val="tx1"/>
                          </a:solidFill>
                          <a:effectLst/>
                          <a:latin typeface="+mn-lt"/>
                          <a:cs typeface="Arial" pitchFamily="34" charset="0"/>
                        </a:rPr>
                        <a:t>Көрсеткіштердің</a:t>
                      </a:r>
                      <a:r>
                        <a:rPr kumimoji="0" lang="ru-RU" sz="1600" b="1" i="0" u="none" strike="noStrike" cap="none" normalizeH="0" baseline="0" dirty="0">
                          <a:ln>
                            <a:noFill/>
                          </a:ln>
                          <a:solidFill>
                            <a:schemeClr val="tx1"/>
                          </a:solidFill>
                          <a:effectLst/>
                          <a:latin typeface="+mn-lt"/>
                          <a:cs typeface="Arial" pitchFamily="34" charset="0"/>
                        </a:rPr>
                        <a:t> </a:t>
                      </a:r>
                      <a:r>
                        <a:rPr kumimoji="0" lang="ru-RU" sz="1600" b="1" i="0" u="none" strike="noStrike" cap="none" normalizeH="0" baseline="0" dirty="0" err="1">
                          <a:ln>
                            <a:noFill/>
                          </a:ln>
                          <a:solidFill>
                            <a:schemeClr val="tx1"/>
                          </a:solidFill>
                          <a:effectLst/>
                          <a:latin typeface="+mn-lt"/>
                          <a:cs typeface="Arial" pitchFamily="34" charset="0"/>
                        </a:rPr>
                        <a:t>атаулары</a:t>
                      </a:r>
                      <a:r>
                        <a:rPr kumimoji="0" lang="ru-RU" sz="1600" b="1" i="0" u="none" strike="noStrike" cap="none" normalizeH="0" baseline="0" dirty="0">
                          <a:ln>
                            <a:noFill/>
                          </a:ln>
                          <a:solidFill>
                            <a:schemeClr val="tx1"/>
                          </a:solidFill>
                          <a:effectLst/>
                          <a:latin typeface="+mn-lt"/>
                          <a:cs typeface="Arial" pitchFamily="34" charset="0"/>
                        </a:rPr>
                        <a:t> </a:t>
                      </a:r>
                    </a:p>
                  </a:txBody>
                  <a:tcPr marL="90000" marR="90000" marT="46772" marB="467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1" i="0" u="none" strike="noStrike" cap="none" normalizeH="0" baseline="0" dirty="0">
                          <a:ln>
                            <a:noFill/>
                          </a:ln>
                          <a:solidFill>
                            <a:schemeClr val="tx1"/>
                          </a:solidFill>
                          <a:effectLst/>
                          <a:latin typeface="+mn-lt"/>
                          <a:cs typeface="Arial" pitchFamily="34" charset="0"/>
                        </a:rPr>
                        <a:t>2025 </a:t>
                      </a:r>
                      <a:r>
                        <a:rPr kumimoji="0" lang="ru-RU" sz="1600" b="1" i="0" u="none" strike="noStrike" cap="none" normalizeH="0" baseline="0" dirty="0" err="1">
                          <a:ln>
                            <a:noFill/>
                          </a:ln>
                          <a:solidFill>
                            <a:schemeClr val="tx1"/>
                          </a:solidFill>
                          <a:effectLst/>
                          <a:latin typeface="+mn-lt"/>
                          <a:cs typeface="Arial" pitchFamily="34" charset="0"/>
                        </a:rPr>
                        <a:t>жыл</a:t>
                      </a:r>
                      <a:endParaRPr kumimoji="0" lang="ru-RU" sz="1600" b="1" i="0" u="none" strike="noStrike" cap="none" normalizeH="0" baseline="0" dirty="0">
                        <a:ln>
                          <a:noFill/>
                        </a:ln>
                        <a:solidFill>
                          <a:schemeClr val="tx1"/>
                        </a:solidFill>
                        <a:effectLst/>
                        <a:latin typeface="+mn-lt"/>
                        <a:cs typeface="Arial" pitchFamily="34" charset="0"/>
                      </a:endParaRPr>
                    </a:p>
                  </a:txBody>
                  <a:tcPr marL="90000" marR="90000" marT="46772" marB="467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1" i="0" u="none" strike="noStrike" cap="none" normalizeH="0" baseline="0" dirty="0">
                          <a:ln>
                            <a:noFill/>
                          </a:ln>
                          <a:solidFill>
                            <a:schemeClr val="tx1"/>
                          </a:solidFill>
                          <a:effectLst/>
                          <a:latin typeface="+mn-lt"/>
                          <a:cs typeface="Arial" pitchFamily="34" charset="0"/>
                        </a:rPr>
                        <a:t>2026 </a:t>
                      </a:r>
                      <a:r>
                        <a:rPr kumimoji="0" lang="ru-RU" sz="1600" b="1" i="0" u="none" strike="noStrike" cap="none" normalizeH="0" baseline="0" dirty="0" err="1">
                          <a:ln>
                            <a:noFill/>
                          </a:ln>
                          <a:solidFill>
                            <a:schemeClr val="tx1"/>
                          </a:solidFill>
                          <a:effectLst/>
                          <a:latin typeface="+mn-lt"/>
                          <a:cs typeface="Arial" pitchFamily="34" charset="0"/>
                        </a:rPr>
                        <a:t>жыл</a:t>
                      </a:r>
                      <a:endParaRPr kumimoji="0" lang="ru-RU" sz="1600" b="1" i="0" u="none" strike="noStrike" cap="none" normalizeH="0" baseline="0" dirty="0">
                        <a:ln>
                          <a:noFill/>
                        </a:ln>
                        <a:solidFill>
                          <a:schemeClr val="tx1"/>
                        </a:solidFill>
                        <a:effectLst/>
                        <a:latin typeface="+mn-lt"/>
                        <a:cs typeface="Arial" pitchFamily="34" charset="0"/>
                      </a:endParaRPr>
                    </a:p>
                  </a:txBody>
                  <a:tcPr marL="90000" marR="90000" marT="46772" marB="467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1" i="0" u="none" strike="noStrike" cap="none" normalizeH="0" baseline="0" dirty="0">
                          <a:ln>
                            <a:noFill/>
                          </a:ln>
                          <a:solidFill>
                            <a:schemeClr val="tx1"/>
                          </a:solidFill>
                          <a:effectLst/>
                          <a:latin typeface="+mn-lt"/>
                          <a:cs typeface="Arial" pitchFamily="34" charset="0"/>
                        </a:rPr>
                        <a:t>20</a:t>
                      </a:r>
                      <a:r>
                        <a:rPr kumimoji="0" lang="en-US" sz="1600" b="1" i="0" u="none" strike="noStrike" cap="none" normalizeH="0" baseline="0" dirty="0">
                          <a:ln>
                            <a:noFill/>
                          </a:ln>
                          <a:solidFill>
                            <a:schemeClr val="tx1"/>
                          </a:solidFill>
                          <a:effectLst/>
                          <a:latin typeface="+mn-lt"/>
                          <a:cs typeface="Arial" pitchFamily="34" charset="0"/>
                        </a:rPr>
                        <a:t>2</a:t>
                      </a:r>
                      <a:r>
                        <a:rPr kumimoji="0" lang="ru-RU" sz="1600" b="1" i="0" u="none" strike="noStrike" cap="none" normalizeH="0" baseline="0" dirty="0">
                          <a:ln>
                            <a:noFill/>
                          </a:ln>
                          <a:solidFill>
                            <a:schemeClr val="tx1"/>
                          </a:solidFill>
                          <a:effectLst/>
                          <a:latin typeface="+mn-lt"/>
                          <a:cs typeface="Arial" pitchFamily="34" charset="0"/>
                        </a:rPr>
                        <a:t>7 </a:t>
                      </a:r>
                      <a:r>
                        <a:rPr kumimoji="0" lang="ru-RU" sz="1600" b="1" i="0" u="none" strike="noStrike" cap="none" normalizeH="0" baseline="0" dirty="0" err="1">
                          <a:ln>
                            <a:noFill/>
                          </a:ln>
                          <a:solidFill>
                            <a:schemeClr val="tx1"/>
                          </a:solidFill>
                          <a:effectLst/>
                          <a:latin typeface="+mn-lt"/>
                          <a:cs typeface="Arial" pitchFamily="34" charset="0"/>
                        </a:rPr>
                        <a:t>жыл</a:t>
                      </a:r>
                      <a:endParaRPr kumimoji="0" lang="ru-RU" sz="1600" b="1" i="0" u="none" strike="noStrike" cap="none" normalizeH="0" baseline="0" dirty="0">
                        <a:ln>
                          <a:noFill/>
                        </a:ln>
                        <a:solidFill>
                          <a:schemeClr val="tx1"/>
                        </a:solidFill>
                        <a:effectLst/>
                        <a:latin typeface="+mn-lt"/>
                        <a:cs typeface="Arial" pitchFamily="34" charset="0"/>
                      </a:endParaRPr>
                    </a:p>
                  </a:txBody>
                  <a:tcPr marL="90000" marR="90000" marT="46772" marB="467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1" i="0" u="none" strike="noStrike" cap="none" normalizeH="0" baseline="0" dirty="0">
                          <a:ln>
                            <a:noFill/>
                          </a:ln>
                          <a:solidFill>
                            <a:schemeClr val="tx1"/>
                          </a:solidFill>
                          <a:effectLst/>
                          <a:latin typeface="+mn-lt"/>
                          <a:cs typeface="Arial" pitchFamily="34" charset="0"/>
                        </a:rPr>
                        <a:t>20</a:t>
                      </a:r>
                      <a:r>
                        <a:rPr kumimoji="0" lang="en-US" sz="1600" b="1" i="0" u="none" strike="noStrike" cap="none" normalizeH="0" baseline="0" dirty="0">
                          <a:ln>
                            <a:noFill/>
                          </a:ln>
                          <a:solidFill>
                            <a:schemeClr val="tx1"/>
                          </a:solidFill>
                          <a:effectLst/>
                          <a:latin typeface="+mn-lt"/>
                          <a:cs typeface="Arial" pitchFamily="34" charset="0"/>
                        </a:rPr>
                        <a:t>2</a:t>
                      </a:r>
                      <a:r>
                        <a:rPr kumimoji="0" lang="ru-RU" sz="1600" b="1" i="0" u="none" strike="noStrike" cap="none" normalizeH="0" baseline="0" dirty="0">
                          <a:ln>
                            <a:noFill/>
                          </a:ln>
                          <a:solidFill>
                            <a:schemeClr val="tx1"/>
                          </a:solidFill>
                          <a:effectLst/>
                          <a:latin typeface="+mn-lt"/>
                          <a:cs typeface="Arial" pitchFamily="34" charset="0"/>
                        </a:rPr>
                        <a:t>8 </a:t>
                      </a:r>
                      <a:r>
                        <a:rPr kumimoji="0" lang="ru-RU" sz="1600" b="1" i="0" u="none" strike="noStrike" cap="none" normalizeH="0" baseline="0" dirty="0" err="1">
                          <a:ln>
                            <a:noFill/>
                          </a:ln>
                          <a:solidFill>
                            <a:schemeClr val="tx1"/>
                          </a:solidFill>
                          <a:effectLst/>
                          <a:latin typeface="+mn-lt"/>
                          <a:cs typeface="Arial" pitchFamily="34" charset="0"/>
                        </a:rPr>
                        <a:t>жыл</a:t>
                      </a:r>
                      <a:endParaRPr kumimoji="0" lang="ru-RU" sz="1600" b="1" i="0" u="none" strike="noStrike" cap="none" normalizeH="0" baseline="0" dirty="0">
                        <a:ln>
                          <a:noFill/>
                        </a:ln>
                        <a:solidFill>
                          <a:schemeClr val="tx1"/>
                        </a:solidFill>
                        <a:effectLst/>
                        <a:latin typeface="+mn-lt"/>
                        <a:cs typeface="Arial" pitchFamily="34" charset="0"/>
                      </a:endParaRPr>
                    </a:p>
                  </a:txBody>
                  <a:tcPr marL="90000" marR="90000" marT="46772" marB="467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263">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200" b="0" i="0" u="none" strike="noStrike" cap="none" normalizeH="0" baseline="0" dirty="0">
                          <a:ln>
                            <a:noFill/>
                          </a:ln>
                          <a:solidFill>
                            <a:schemeClr val="tx1"/>
                          </a:solidFill>
                          <a:effectLst/>
                          <a:latin typeface="+mn-lt"/>
                          <a:cs typeface="Arial" pitchFamily="34" charset="0"/>
                        </a:rPr>
                        <a:t>1</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200" b="0" i="0" u="none" strike="noStrike" cap="none" normalizeH="0" baseline="0" dirty="0">
                          <a:ln>
                            <a:noFill/>
                          </a:ln>
                          <a:solidFill>
                            <a:schemeClr val="tx1"/>
                          </a:solidFill>
                          <a:effectLst/>
                          <a:latin typeface="+mn-lt"/>
                          <a:cs typeface="Arial" pitchFamily="34" charset="0"/>
                        </a:rPr>
                        <a:t>2</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200" b="0" i="0" u="none" strike="noStrike" cap="none" normalizeH="0" baseline="0" dirty="0">
                          <a:ln>
                            <a:noFill/>
                          </a:ln>
                          <a:solidFill>
                            <a:schemeClr val="tx1"/>
                          </a:solidFill>
                          <a:effectLst/>
                          <a:latin typeface="+mn-lt"/>
                          <a:cs typeface="Arial" pitchFamily="34" charset="0"/>
                        </a:rPr>
                        <a:t>3</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200" b="0" i="0" u="none" strike="noStrike" cap="none" normalizeH="0" baseline="0" dirty="0">
                          <a:ln>
                            <a:noFill/>
                          </a:ln>
                          <a:solidFill>
                            <a:schemeClr val="tx1"/>
                          </a:solidFill>
                          <a:effectLst/>
                          <a:latin typeface="+mn-lt"/>
                          <a:cs typeface="Arial" pitchFamily="34" charset="0"/>
                        </a:rPr>
                        <a:t>4</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200" b="0" i="0" u="none" strike="noStrike" cap="none" normalizeH="0" baseline="0" dirty="0">
                          <a:ln>
                            <a:noFill/>
                          </a:ln>
                          <a:solidFill>
                            <a:schemeClr val="tx1"/>
                          </a:solidFill>
                          <a:effectLst/>
                          <a:latin typeface="+mn-lt"/>
                          <a:cs typeface="Arial" pitchFamily="34" charset="0"/>
                        </a:rPr>
                        <a:t>5</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200" b="0" i="0" u="none" strike="noStrike" cap="none" normalizeH="0" baseline="0" dirty="0">
                          <a:ln>
                            <a:noFill/>
                          </a:ln>
                          <a:solidFill>
                            <a:schemeClr val="tx1"/>
                          </a:solidFill>
                          <a:effectLst/>
                          <a:latin typeface="+mn-lt"/>
                          <a:cs typeface="Arial" pitchFamily="34" charset="0"/>
                        </a:rPr>
                        <a:t>6</a:t>
                      </a:r>
                    </a:p>
                  </a:txBody>
                  <a:tcPr marT="45692" marB="456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22">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1</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err="1">
                          <a:ln>
                            <a:noFill/>
                          </a:ln>
                          <a:solidFill>
                            <a:schemeClr val="tx1"/>
                          </a:solidFill>
                          <a:effectLst/>
                          <a:latin typeface="+mn-lt"/>
                          <a:cs typeface="Arial" pitchFamily="34" charset="0"/>
                        </a:rPr>
                        <a:t>Жұмыссыздық</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деңгейі</a:t>
                      </a:r>
                      <a:r>
                        <a:rPr kumimoji="0" lang="ru-RU" sz="1600" b="0" i="0" u="none" strike="noStrike" cap="none" normalizeH="0" baseline="0" dirty="0">
                          <a:ln>
                            <a:noFill/>
                          </a:ln>
                          <a:solidFill>
                            <a:schemeClr val="tx1"/>
                          </a:solidFill>
                          <a:effectLst/>
                          <a:latin typeface="+mn-lt"/>
                          <a:cs typeface="Arial" pitchFamily="34" charset="0"/>
                        </a:rPr>
                        <a:t>, %</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mn-lt"/>
                        </a:rPr>
                        <a:t>4,7</a:t>
                      </a:r>
                      <a:endParaRPr lang="ru-RU" altLang="en-US" sz="1400" dirty="0">
                        <a:latin typeface="+mn-lt"/>
                      </a:endParaRPr>
                    </a:p>
                  </a:txBody>
                  <a:tcPr marL="91410" marR="91410"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mn-lt"/>
                        </a:rPr>
                        <a:t>4,6</a:t>
                      </a:r>
                      <a:endParaRPr lang="ru-RU" altLang="en-US" sz="1400" dirty="0">
                        <a:latin typeface="+mn-lt"/>
                      </a:endParaRPr>
                    </a:p>
                  </a:txBody>
                  <a:tcPr marL="91410" marR="91410"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mn-lt"/>
                        </a:rPr>
                        <a:t>4,6</a:t>
                      </a:r>
                      <a:endParaRPr lang="ru-RU" altLang="en-US" sz="1400" dirty="0">
                        <a:latin typeface="+mn-lt"/>
                      </a:endParaRPr>
                    </a:p>
                  </a:txBody>
                  <a:tcPr marL="91410" marR="91410"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lang="" altLang="x-none" sz="1400" dirty="0">
                          <a:latin typeface="+mn-lt"/>
                        </a:rPr>
                        <a:t>4,6</a:t>
                      </a:r>
                      <a:endParaRPr lang="ru-RU" altLang="en-US" sz="1400" dirty="0">
                        <a:latin typeface="+mn-lt"/>
                      </a:endParaRPr>
                    </a:p>
                  </a:txBody>
                  <a:tcPr marL="91432" marR="91432"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9756">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2</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err="1">
                          <a:ln>
                            <a:noFill/>
                          </a:ln>
                          <a:solidFill>
                            <a:schemeClr val="tx1"/>
                          </a:solidFill>
                          <a:effectLst/>
                          <a:latin typeface="+mn-lt"/>
                          <a:cs typeface="Arial" pitchFamily="34" charset="0"/>
                        </a:rPr>
                        <a:t>Айлық</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есептік</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көрсеткіш</a:t>
                      </a:r>
                      <a:r>
                        <a:rPr kumimoji="0" lang="ru-RU" sz="1600" b="0" i="0" u="none" strike="noStrike" cap="none" normalizeH="0" baseline="0" dirty="0">
                          <a:ln>
                            <a:noFill/>
                          </a:ln>
                          <a:solidFill>
                            <a:schemeClr val="tx1"/>
                          </a:solidFill>
                          <a:effectLst/>
                          <a:latin typeface="+mn-lt"/>
                          <a:cs typeface="Arial" pitchFamily="34" charset="0"/>
                        </a:rPr>
                        <a:t> (АЕК), </a:t>
                      </a:r>
                      <a:r>
                        <a:rPr kumimoji="0" lang="ru-RU" sz="1600" b="0" i="0" u="none" strike="noStrike" cap="none" normalizeH="0" baseline="0" dirty="0" err="1">
                          <a:ln>
                            <a:noFill/>
                          </a:ln>
                          <a:solidFill>
                            <a:schemeClr val="tx1"/>
                          </a:solidFill>
                          <a:effectLst/>
                          <a:latin typeface="+mn-lt"/>
                          <a:cs typeface="Arial" pitchFamily="34" charset="0"/>
                        </a:rPr>
                        <a:t>теңге</a:t>
                      </a:r>
                      <a:endParaRPr kumimoji="0" lang="ru-RU" sz="1600" b="0" i="0" u="none" strike="noStrike" cap="none" normalizeH="0" baseline="0" dirty="0">
                        <a:ln>
                          <a:noFill/>
                        </a:ln>
                        <a:solidFill>
                          <a:schemeClr val="tx1"/>
                        </a:solidFill>
                        <a:effectLst/>
                        <a:latin typeface="+mn-lt"/>
                        <a:cs typeface="Arial" pitchFamily="34" charset="0"/>
                      </a:endParaRP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mn-lt"/>
                        </a:rPr>
                        <a:t>3 932</a:t>
                      </a:r>
                      <a:endParaRPr lang="ru-RU" altLang="en-US" sz="1400" dirty="0">
                        <a:latin typeface="+mn-lt"/>
                      </a:endParaRPr>
                    </a:p>
                  </a:txBody>
                  <a:tcPr marL="91410" marR="9141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mn-lt"/>
                        </a:rPr>
                        <a:t>4 325</a:t>
                      </a:r>
                      <a:endParaRPr lang="ru-RU" altLang="en-US" sz="1400" dirty="0">
                        <a:latin typeface="+mn-lt"/>
                      </a:endParaRPr>
                    </a:p>
                  </a:txBody>
                  <a:tcPr marL="91410" marR="9141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mn-lt"/>
                        </a:rPr>
                        <a:t>4 606</a:t>
                      </a:r>
                      <a:endParaRPr lang="ru-RU" altLang="en-US" sz="1400" dirty="0">
                        <a:latin typeface="+mn-lt"/>
                      </a:endParaRPr>
                    </a:p>
                  </a:txBody>
                  <a:tcPr marL="91410" marR="9141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lang="" altLang="x-none" sz="1400" dirty="0">
                          <a:latin typeface="+mn-lt"/>
                        </a:rPr>
                        <a:t>4 882</a:t>
                      </a:r>
                      <a:endParaRPr lang="ru-RU" altLang="en-US" sz="1400" dirty="0">
                        <a:latin typeface="+mn-lt"/>
                      </a:endParaRPr>
                    </a:p>
                  </a:txBody>
                  <a:tcPr marL="91432" marR="91432" marT="45739" marB="457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059">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3</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err="1">
                          <a:ln>
                            <a:noFill/>
                          </a:ln>
                          <a:solidFill>
                            <a:schemeClr val="tx1"/>
                          </a:solidFill>
                          <a:effectLst/>
                          <a:latin typeface="+mn-lt"/>
                          <a:cs typeface="Arial" pitchFamily="34" charset="0"/>
                        </a:rPr>
                        <a:t>Еңбекақының</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минималды</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өлшемі</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теңге</a:t>
                      </a:r>
                      <a:r>
                        <a:rPr kumimoji="0" lang="ru-RU" sz="1600" b="0" i="0" u="none" strike="noStrike" cap="none" normalizeH="0" baseline="0" dirty="0">
                          <a:ln>
                            <a:noFill/>
                          </a:ln>
                          <a:solidFill>
                            <a:schemeClr val="tx1"/>
                          </a:solidFill>
                          <a:effectLst/>
                          <a:latin typeface="+mn-lt"/>
                          <a:cs typeface="Arial" pitchFamily="34" charset="0"/>
                        </a:rPr>
                        <a:t> </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mn-lt"/>
                        </a:rPr>
                        <a:t>85 000</a:t>
                      </a:r>
                      <a:endParaRPr lang="ru-RU" altLang="en-US" sz="1400" dirty="0">
                        <a:latin typeface="+mn-lt"/>
                      </a:endParaRPr>
                    </a:p>
                  </a:txBody>
                  <a:tcPr marL="91410" marR="9141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mn-lt"/>
                        </a:rPr>
                        <a:t>85 000</a:t>
                      </a:r>
                      <a:endParaRPr lang="ru-RU" altLang="en-US" sz="1400" dirty="0">
                        <a:latin typeface="+mn-lt"/>
                      </a:endParaRPr>
                    </a:p>
                  </a:txBody>
                  <a:tcPr marL="91410" marR="9141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mn-lt"/>
                        </a:rPr>
                        <a:t>85 000</a:t>
                      </a:r>
                      <a:endParaRPr lang="ru-RU" altLang="en-US" sz="1400" dirty="0">
                        <a:latin typeface="+mn-lt"/>
                      </a:endParaRPr>
                    </a:p>
                  </a:txBody>
                  <a:tcPr marL="91410" marR="9141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lang="" altLang="x-none" sz="1400" dirty="0">
                          <a:latin typeface="+mn-lt"/>
                        </a:rPr>
                        <a:t>85 000</a:t>
                      </a:r>
                      <a:endParaRPr lang="ru-RU" altLang="en-US" sz="1400" dirty="0">
                        <a:latin typeface="+mn-lt"/>
                      </a:endParaRPr>
                    </a:p>
                  </a:txBody>
                  <a:tcPr marL="91432" marR="91432" marT="45739" marB="457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059">
                <a:tc>
                  <a:txBody>
                    <a:bodyPr/>
                    <a:lstStyle/>
                    <a:p>
                      <a:pPr marL="0" marR="0" lvl="0" indent="0" algn="ctr"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4</a:t>
                      </a: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ts val="0"/>
                        </a:spcBef>
                        <a:spcAft>
                          <a:spcPts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Орта </a:t>
                      </a:r>
                      <a:r>
                        <a:rPr kumimoji="0" lang="ru-RU" sz="1600" b="0" i="0" u="none" strike="noStrike" cap="none" normalizeH="0" baseline="0" dirty="0" err="1">
                          <a:ln>
                            <a:noFill/>
                          </a:ln>
                          <a:solidFill>
                            <a:schemeClr val="tx1"/>
                          </a:solidFill>
                          <a:effectLst/>
                          <a:latin typeface="+mn-lt"/>
                          <a:cs typeface="Arial" pitchFamily="34" charset="0"/>
                        </a:rPr>
                        <a:t>айлық</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номиналды</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еңбекақы</a:t>
                      </a:r>
                      <a:r>
                        <a:rPr kumimoji="0" lang="ru-RU" sz="1600" b="0" i="0" u="none" strike="noStrike" cap="none" normalizeH="0" baseline="0" dirty="0">
                          <a:ln>
                            <a:noFill/>
                          </a:ln>
                          <a:solidFill>
                            <a:schemeClr val="tx1"/>
                          </a:solidFill>
                          <a:effectLst/>
                          <a:latin typeface="+mn-lt"/>
                          <a:cs typeface="Arial" pitchFamily="34" charset="0"/>
                        </a:rPr>
                        <a:t>, </a:t>
                      </a:r>
                      <a:r>
                        <a:rPr kumimoji="0" lang="ru-RU" sz="1600" b="0" i="0" u="none" strike="noStrike" cap="none" normalizeH="0" baseline="0" dirty="0" err="1">
                          <a:ln>
                            <a:noFill/>
                          </a:ln>
                          <a:solidFill>
                            <a:schemeClr val="tx1"/>
                          </a:solidFill>
                          <a:effectLst/>
                          <a:latin typeface="+mn-lt"/>
                          <a:cs typeface="Arial" pitchFamily="34" charset="0"/>
                        </a:rPr>
                        <a:t>теңге</a:t>
                      </a:r>
                      <a:endParaRPr kumimoji="0" lang="ru-RU" sz="1600" b="0" i="0" u="none" strike="noStrike" cap="none" normalizeH="0" baseline="0" dirty="0">
                        <a:ln>
                          <a:noFill/>
                        </a:ln>
                        <a:solidFill>
                          <a:schemeClr val="tx1"/>
                        </a:solidFill>
                        <a:effectLst/>
                        <a:latin typeface="+mn-lt"/>
                        <a:cs typeface="Arial" pitchFamily="34" charset="0"/>
                      </a:endParaRPr>
                    </a:p>
                  </a:txBody>
                  <a:tcPr marT="45692" marB="4569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mn-lt"/>
                        </a:rPr>
                        <a:t>274 323</a:t>
                      </a:r>
                      <a:endParaRPr lang="ru-RU" altLang="en-US" sz="1400" dirty="0">
                        <a:latin typeface="+mn-lt"/>
                      </a:endParaRPr>
                    </a:p>
                  </a:txBody>
                  <a:tcPr marL="91410" marR="91410"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mn-lt"/>
                        </a:rPr>
                        <a:t>282 129</a:t>
                      </a:r>
                      <a:endParaRPr lang="ru-RU" altLang="en-US" sz="1400" dirty="0">
                        <a:latin typeface="+mn-lt"/>
                      </a:endParaRPr>
                    </a:p>
                  </a:txBody>
                  <a:tcPr marL="91410" marR="91410"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400" dirty="0">
                          <a:latin typeface="+mn-lt"/>
                        </a:rPr>
                        <a:t>287 772</a:t>
                      </a:r>
                      <a:endParaRPr lang="ru-RU" altLang="en-US" sz="1400" dirty="0">
                        <a:latin typeface="+mn-lt"/>
                      </a:endParaRPr>
                    </a:p>
                  </a:txBody>
                  <a:tcPr marL="91410" marR="91410"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x-none" sz="1400" dirty="0">
                          <a:latin typeface="+mn-lt"/>
                        </a:rPr>
                        <a:t>293 528</a:t>
                      </a:r>
                      <a:endParaRPr lang="ru-RU" altLang="en-US" sz="1400" dirty="0">
                        <a:latin typeface="+mn-lt"/>
                      </a:endParaRPr>
                    </a:p>
                  </a:txBody>
                  <a:tcPr marL="91432" marR="91432" marT="45743" marB="457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404664"/>
            <a:ext cx="8229600" cy="697823"/>
          </a:xfrm>
          <a:solidFill>
            <a:schemeClr val="accent6">
              <a:lumMod val="60000"/>
              <a:lumOff val="40000"/>
            </a:schemeClr>
          </a:solidFill>
          <a:effectLst>
            <a:outerShdw blurRad="50800" dist="38100" dir="2700000" algn="tl" rotWithShape="0">
              <a:prstClr val="black">
                <a:alpha val="40000"/>
              </a:prstClr>
            </a:outerShdw>
          </a:effectLst>
          <a:scene3d>
            <a:camera prst="orthographicFront"/>
            <a:lightRig rig="threePt" dir="t"/>
          </a:scene3d>
          <a:sp3d>
            <a:bevelT prst="slope"/>
          </a:sp3d>
        </p:spPr>
        <p:txBody>
          <a:bodyPr>
            <a:noAutofit/>
          </a:bodyPr>
          <a:lstStyle/>
          <a:p>
            <a:r>
              <a:rPr lang="ru-RU" sz="2000" b="1" dirty="0" err="1">
                <a:solidFill>
                  <a:srgbClr val="C00000"/>
                </a:solidFill>
                <a:latin typeface="Times New Roman" pitchFamily="18" charset="0"/>
                <a:cs typeface="Times New Roman" pitchFamily="18" charset="0"/>
              </a:rPr>
              <a:t>Ауылдық</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округтің</a:t>
            </a:r>
            <a:r>
              <a:rPr lang="ru-RU" sz="2000" b="1" dirty="0">
                <a:solidFill>
                  <a:srgbClr val="C00000"/>
                </a:solidFill>
                <a:latin typeface="Times New Roman" pitchFamily="18" charset="0"/>
                <a:cs typeface="Times New Roman" pitchFamily="18" charset="0"/>
              </a:rPr>
              <a:t> </a:t>
            </a:r>
            <a:br>
              <a:rPr lang="ru-RU" sz="2000" b="1" dirty="0">
                <a:solidFill>
                  <a:srgbClr val="C00000"/>
                </a:solidFill>
                <a:latin typeface="Times New Roman" pitchFamily="18" charset="0"/>
                <a:cs typeface="Times New Roman" pitchFamily="18" charset="0"/>
              </a:rPr>
            </a:br>
            <a:r>
              <a:rPr lang="ru-RU" sz="2000" b="1" dirty="0">
                <a:solidFill>
                  <a:srgbClr val="C00000"/>
                </a:solidFill>
                <a:latin typeface="Times New Roman" pitchFamily="18" charset="0"/>
                <a:cs typeface="Times New Roman" pitchFamily="18" charset="0"/>
              </a:rPr>
              <a:t>2026-2028 </a:t>
            </a:r>
            <a:r>
              <a:rPr lang="ru-RU" sz="2000" b="1" dirty="0" err="1">
                <a:solidFill>
                  <a:srgbClr val="C00000"/>
                </a:solidFill>
                <a:latin typeface="Times New Roman" pitchFamily="18" charset="0"/>
                <a:cs typeface="Times New Roman" pitchFamily="18" charset="0"/>
              </a:rPr>
              <a:t>жылдарға</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арналған</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кірістері</a:t>
            </a:r>
            <a:endParaRPr lang="ru-RU" sz="2000" b="1" dirty="0">
              <a:solidFill>
                <a:srgbClr val="C00000"/>
              </a:solidFill>
              <a:latin typeface="Times New Roman" pitchFamily="18" charset="0"/>
              <a:cs typeface="Times New Roman" pitchFamily="18" charset="0"/>
            </a:endParaRPr>
          </a:p>
        </p:txBody>
      </p:sp>
      <p:graphicFrame>
        <p:nvGraphicFramePr>
          <p:cNvPr id="4" name="Таблица 3">
            <a:extLst>
              <a:ext uri="{FF2B5EF4-FFF2-40B4-BE49-F238E27FC236}">
                <a16:creationId xmlns:a16="http://schemas.microsoft.com/office/drawing/2014/main" id="{3AB0543D-AAB7-4A98-A4AB-3762DDA2391A}"/>
              </a:ext>
            </a:extLst>
          </p:cNvPr>
          <p:cNvGraphicFramePr>
            <a:graphicFrameLocks noGrp="1"/>
          </p:cNvGraphicFramePr>
          <p:nvPr>
            <p:extLst>
              <p:ext uri="{D42A27DB-BD31-4B8C-83A1-F6EECF244321}">
                <p14:modId xmlns:p14="http://schemas.microsoft.com/office/powerpoint/2010/main" val="2836274243"/>
              </p:ext>
            </p:extLst>
          </p:nvPr>
        </p:nvGraphicFramePr>
        <p:xfrm>
          <a:off x="457201" y="1268761"/>
          <a:ext cx="8147248" cy="5344915"/>
        </p:xfrm>
        <a:graphic>
          <a:graphicData uri="http://schemas.openxmlformats.org/drawingml/2006/table">
            <a:tbl>
              <a:tblPr>
                <a:gradFill rotWithShape="1">
                  <a:gsLst>
                    <a:gs pos="0">
                      <a:srgbClr val="0F6FC6">
                        <a:tint val="35000"/>
                        <a:satMod val="260000"/>
                      </a:srgbClr>
                    </a:gs>
                    <a:gs pos="30000">
                      <a:srgbClr val="0F6FC6">
                        <a:tint val="38000"/>
                        <a:satMod val="260000"/>
                      </a:srgbClr>
                    </a:gs>
                    <a:gs pos="75000">
                      <a:srgbClr val="0F6FC6">
                        <a:tint val="55000"/>
                        <a:satMod val="255000"/>
                      </a:srgbClr>
                    </a:gs>
                    <a:gs pos="100000">
                      <a:srgbClr val="0F6FC6">
                        <a:tint val="70000"/>
                        <a:satMod val="255000"/>
                      </a:srgbClr>
                    </a:gs>
                  </a:gsLst>
                  <a:path path="circle">
                    <a:fillToRect l="5000" t="100000" r="120000" b="10000"/>
                  </a:path>
                </a:gradFill>
                <a:effectLst>
                  <a:outerShdw blurRad="50800" dist="25000" dir="5400000" rotWithShape="0">
                    <a:srgbClr val="000000">
                      <a:alpha val="40000"/>
                    </a:srgbClr>
                  </a:outerShdw>
                </a:effectLst>
              </a:tblPr>
              <a:tblGrid>
                <a:gridCol w="463038">
                  <a:extLst>
                    <a:ext uri="{9D8B030D-6E8A-4147-A177-3AD203B41FA5}">
                      <a16:colId xmlns:a16="http://schemas.microsoft.com/office/drawing/2014/main" val="14810026"/>
                    </a:ext>
                  </a:extLst>
                </a:gridCol>
                <a:gridCol w="3944741">
                  <a:extLst>
                    <a:ext uri="{9D8B030D-6E8A-4147-A177-3AD203B41FA5}">
                      <a16:colId xmlns:a16="http://schemas.microsoft.com/office/drawing/2014/main" val="4098033920"/>
                    </a:ext>
                  </a:extLst>
                </a:gridCol>
                <a:gridCol w="1209077">
                  <a:extLst>
                    <a:ext uri="{9D8B030D-6E8A-4147-A177-3AD203B41FA5}">
                      <a16:colId xmlns:a16="http://schemas.microsoft.com/office/drawing/2014/main" val="2042168894"/>
                    </a:ext>
                  </a:extLst>
                </a:gridCol>
                <a:gridCol w="1191951">
                  <a:extLst>
                    <a:ext uri="{9D8B030D-6E8A-4147-A177-3AD203B41FA5}">
                      <a16:colId xmlns:a16="http://schemas.microsoft.com/office/drawing/2014/main" val="1018368438"/>
                    </a:ext>
                  </a:extLst>
                </a:gridCol>
                <a:gridCol w="1338441">
                  <a:extLst>
                    <a:ext uri="{9D8B030D-6E8A-4147-A177-3AD203B41FA5}">
                      <a16:colId xmlns:a16="http://schemas.microsoft.com/office/drawing/2014/main" val="1635653074"/>
                    </a:ext>
                  </a:extLst>
                </a:gridCol>
              </a:tblGrid>
              <a:tr h="51679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lang="ru-RU" sz="1600" u="none" strike="noStrike" dirty="0">
                          <a:solidFill>
                            <a:schemeClr val="tx1"/>
                          </a:solidFill>
                          <a:effectLst/>
                          <a:latin typeface="+mn-lt"/>
                        </a:rPr>
                        <a:t>№</a:t>
                      </a:r>
                    </a:p>
                    <a:p>
                      <a:pPr algn="ctr" fontAlgn="ctr"/>
                      <a:r>
                        <a:rPr lang="ru-RU" sz="1600" u="none" strike="noStrike" dirty="0">
                          <a:solidFill>
                            <a:schemeClr val="tx1"/>
                          </a:solidFill>
                          <a:effectLst/>
                          <a:latin typeface="+mn-lt"/>
                        </a:rPr>
                        <a:t>р/с</a:t>
                      </a:r>
                      <a:endParaRPr lang="ru-RU" sz="1600" b="1" i="0" u="none" strike="noStrike" dirty="0">
                        <a:solidFill>
                          <a:schemeClr val="tx1"/>
                        </a:solidFill>
                        <a:effectLst/>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lang="ru-RU" sz="1600" u="none" strike="noStrike" dirty="0" err="1">
                          <a:solidFill>
                            <a:schemeClr val="tx1"/>
                          </a:solidFill>
                          <a:effectLst/>
                          <a:latin typeface="+mn-lt"/>
                        </a:rPr>
                        <a:t>Атауы</a:t>
                      </a:r>
                      <a:endParaRPr lang="ru-RU" sz="1600" b="1" i="0" u="none" strike="noStrike" dirty="0">
                        <a:solidFill>
                          <a:schemeClr val="tx1"/>
                        </a:solidFill>
                        <a:effectLst/>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u="none" strike="noStrike" dirty="0">
                          <a:solidFill>
                            <a:schemeClr val="tx1"/>
                          </a:solidFill>
                          <a:effectLst/>
                          <a:latin typeface="+mn-lt"/>
                        </a:rPr>
                        <a:t>2026 </a:t>
                      </a:r>
                      <a:r>
                        <a:rPr lang="ru-RU" sz="1600" u="none" strike="noStrike" dirty="0" err="1">
                          <a:solidFill>
                            <a:schemeClr val="tx1"/>
                          </a:solidFill>
                          <a:effectLst/>
                          <a:latin typeface="+mn-lt"/>
                        </a:rPr>
                        <a:t>жыл</a:t>
                      </a:r>
                      <a:endParaRPr lang="ru-RU" sz="1600" dirty="0">
                        <a:solidFill>
                          <a:schemeClr val="tx1"/>
                        </a:solidFill>
                        <a:latin typeface="+mn-lt"/>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u="none" strike="noStrike" dirty="0">
                          <a:solidFill>
                            <a:schemeClr val="tx1"/>
                          </a:solidFill>
                          <a:effectLst/>
                          <a:latin typeface="+mn-lt"/>
                        </a:rPr>
                        <a:t>2027 </a:t>
                      </a:r>
                      <a:r>
                        <a:rPr lang="ru-RU" sz="1600" u="none" strike="noStrike" dirty="0" err="1">
                          <a:solidFill>
                            <a:schemeClr val="tx1"/>
                          </a:solidFill>
                          <a:effectLst/>
                          <a:latin typeface="+mn-lt"/>
                        </a:rPr>
                        <a:t>жыл</a:t>
                      </a:r>
                      <a:endParaRPr lang="ru-RU" sz="1600" dirty="0">
                        <a:solidFill>
                          <a:schemeClr val="tx1"/>
                        </a:solidFill>
                        <a:latin typeface="+mn-lt"/>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u="none" strike="noStrike" dirty="0">
                          <a:solidFill>
                            <a:schemeClr val="tx1"/>
                          </a:solidFill>
                          <a:effectLst/>
                          <a:latin typeface="+mn-lt"/>
                        </a:rPr>
                        <a:t>2028 </a:t>
                      </a:r>
                      <a:r>
                        <a:rPr lang="ru-RU" sz="1600" u="none" strike="noStrike" dirty="0" err="1">
                          <a:solidFill>
                            <a:schemeClr val="tx1"/>
                          </a:solidFill>
                          <a:effectLst/>
                          <a:latin typeface="+mn-lt"/>
                        </a:rPr>
                        <a:t>жыл</a:t>
                      </a:r>
                      <a:endParaRPr lang="ru-RU" sz="1600" dirty="0">
                        <a:solidFill>
                          <a:schemeClr val="tx1"/>
                        </a:solidFill>
                        <a:latin typeface="+mn-lt"/>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796355395"/>
                  </a:ext>
                </a:extLst>
              </a:tr>
              <a:tr h="270884">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600" u="none" strike="noStrike" dirty="0">
                          <a:solidFill>
                            <a:schemeClr val="tx1"/>
                          </a:solidFill>
                          <a:effectLst/>
                          <a:latin typeface="+mn-lt"/>
                        </a:rPr>
                        <a:t>1</a:t>
                      </a:r>
                      <a:endParaRPr lang="ru-RU" sz="16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600" u="none" strike="noStrike" dirty="0">
                          <a:solidFill>
                            <a:schemeClr val="tx1"/>
                          </a:solidFill>
                          <a:effectLst/>
                          <a:latin typeface="+mn-lt"/>
                        </a:rPr>
                        <a:t>2</a:t>
                      </a:r>
                      <a:endParaRPr lang="ru-RU" sz="16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600" u="none" strike="noStrike" dirty="0">
                          <a:solidFill>
                            <a:schemeClr val="tx1"/>
                          </a:solidFill>
                          <a:effectLst/>
                          <a:latin typeface="+mn-lt"/>
                        </a:rPr>
                        <a:t>4</a:t>
                      </a:r>
                      <a:endParaRPr lang="ru-RU" sz="16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600" u="none" strike="noStrike" dirty="0">
                          <a:solidFill>
                            <a:schemeClr val="tx1"/>
                          </a:solidFill>
                          <a:effectLst/>
                          <a:latin typeface="+mn-lt"/>
                        </a:rPr>
                        <a:t>5</a:t>
                      </a:r>
                      <a:endParaRPr lang="ru-RU" sz="16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600" u="none" strike="noStrike" dirty="0">
                          <a:solidFill>
                            <a:schemeClr val="tx1"/>
                          </a:solidFill>
                          <a:effectLst/>
                          <a:latin typeface="+mn-lt"/>
                        </a:rPr>
                        <a:t>6</a:t>
                      </a:r>
                      <a:endParaRPr lang="ru-RU" sz="16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0578795"/>
                  </a:ext>
                </a:extLst>
              </a:tr>
              <a:tr h="51679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ru-RU" sz="1400" u="none" strike="noStrike" kern="1200" dirty="0">
                          <a:solidFill>
                            <a:schemeClr val="tx1"/>
                          </a:solidFill>
                          <a:effectLst/>
                          <a:latin typeface="+mn-lt"/>
                        </a:rPr>
                        <a:t>1</a:t>
                      </a:r>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r>
                        <a:rPr kumimoji="0" lang="ru-RU" sz="1600" b="1" u="none" strike="noStrike" kern="1200" dirty="0" err="1">
                          <a:solidFill>
                            <a:srgbClr val="FF0000"/>
                          </a:solidFill>
                          <a:effectLst/>
                          <a:latin typeface="+mn-lt"/>
                        </a:rPr>
                        <a:t>Меншікті</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түсімдер</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оның</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ішінде</a:t>
                      </a:r>
                      <a:r>
                        <a:rPr kumimoji="0" lang="ru-RU" sz="1600" b="1" u="none" strike="noStrike" kern="1200" dirty="0">
                          <a:solidFill>
                            <a:srgbClr val="FF0000"/>
                          </a:solidFill>
                          <a:effectLst/>
                          <a:latin typeface="+mn-lt"/>
                        </a:rPr>
                        <a:t> саны:</a:t>
                      </a:r>
                      <a:endParaRPr kumimoji="0" lang="ru-RU" sz="16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1" i="0" u="none" strike="noStrike" kern="1200" dirty="0">
                          <a:solidFill>
                            <a:srgbClr val="FF0000"/>
                          </a:solidFill>
                          <a:effectLst/>
                          <a:latin typeface="+mn-lt"/>
                          <a:ea typeface="+mn-ea"/>
                          <a:cs typeface="Arial" pitchFamily="34" charset="0"/>
                        </a:rPr>
                        <a:t>13280</a:t>
                      </a:r>
                      <a:endParaRPr kumimoji="0" lang="ru-RU" sz="14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400" b="1" i="0" u="none" strike="noStrike" kern="1200" dirty="0">
                          <a:solidFill>
                            <a:srgbClr val="FF0000"/>
                          </a:solidFill>
                          <a:effectLst/>
                          <a:latin typeface="+mn-lt"/>
                          <a:ea typeface="+mn-ea"/>
                          <a:cs typeface="Arial" pitchFamily="34" charset="0"/>
                        </a:rPr>
                        <a:t>10090</a:t>
                      </a:r>
                      <a:endParaRPr kumimoji="0" lang="ru-RU" sz="14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b="1" i="0" dirty="0">
                          <a:solidFill>
                            <a:srgbClr val="FF0000"/>
                          </a:solidFill>
                          <a:latin typeface="+mn-lt"/>
                          <a:cs typeface="Arial" pitchFamily="34" charset="0"/>
                        </a:rPr>
                        <a:t>10578</a:t>
                      </a:r>
                      <a:endParaRPr lang="ru-RU" sz="1400" b="1" i="0" dirty="0">
                        <a:solidFill>
                          <a:srgbClr val="FF0000"/>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93381927"/>
                  </a:ext>
                </a:extLst>
              </a:tr>
              <a:tr h="310755">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kumimoji="0" lang="ru-RU" sz="1400" b="0" i="0" u="none" strike="noStrike" kern="1200" dirty="0">
                          <a:solidFill>
                            <a:schemeClr val="tx1"/>
                          </a:solidFill>
                          <a:effectLst/>
                          <a:latin typeface="+mn-lt"/>
                          <a:ea typeface="+mn-ea"/>
                          <a:cs typeface="Arial" pitchFamily="34" charset="0"/>
                        </a:rPr>
                        <a:t>       </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жеке</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табыс</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салығы</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5417</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6000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6300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367393034"/>
                  </a:ext>
                </a:extLst>
              </a:tr>
              <a:tr h="303624">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мүлік</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салығы</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73</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400" b="0" i="1" u="none" strike="noStrike" kern="1200" dirty="0">
                          <a:solidFill>
                            <a:schemeClr val="tx1"/>
                          </a:solidFill>
                          <a:effectLst/>
                          <a:latin typeface="+mn-lt"/>
                          <a:ea typeface="+mn-ea"/>
                          <a:cs typeface="Arial" pitchFamily="34" charset="0"/>
                        </a:rPr>
                        <a:t>120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i="1" dirty="0">
                          <a:solidFill>
                            <a:schemeClr val="tx1"/>
                          </a:solidFill>
                          <a:latin typeface="+mn-lt"/>
                          <a:cs typeface="Arial" pitchFamily="34" charset="0"/>
                        </a:rPr>
                        <a:t>120</a:t>
                      </a:r>
                      <a:endParaRPr lang="ru-RU" sz="140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8018370"/>
                  </a:ext>
                </a:extLst>
              </a:tr>
              <a:tr h="296492">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жер</a:t>
                      </a: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салығы</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80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400" b="0" i="1" u="none" strike="noStrike" kern="1200" dirty="0">
                          <a:solidFill>
                            <a:schemeClr val="tx1"/>
                          </a:solidFill>
                          <a:effectLst/>
                          <a:latin typeface="+mn-lt"/>
                          <a:ea typeface="+mn-ea"/>
                          <a:cs typeface="Arial" pitchFamily="34" charset="0"/>
                        </a:rPr>
                        <a:t>20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i="1" dirty="0">
                          <a:solidFill>
                            <a:schemeClr val="tx1"/>
                          </a:solidFill>
                          <a:latin typeface="+mn-lt"/>
                          <a:cs typeface="Arial" pitchFamily="34" charset="0"/>
                        </a:rPr>
                        <a:t>20</a:t>
                      </a:r>
                      <a:endParaRPr lang="ru-RU" sz="140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519695025"/>
                  </a:ext>
                </a:extLst>
              </a:tr>
              <a:tr h="289362">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көлік</a:t>
                      </a: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құралдарына</a:t>
                      </a: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салынатын</a:t>
                      </a: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салық</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6700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400" b="0" i="1" u="none" strike="noStrike" kern="1200" dirty="0">
                          <a:solidFill>
                            <a:schemeClr val="tx1"/>
                          </a:solidFill>
                          <a:effectLst/>
                          <a:latin typeface="+mn-lt"/>
                          <a:ea typeface="+mn-ea"/>
                          <a:cs typeface="Arial" pitchFamily="34" charset="0"/>
                        </a:rPr>
                        <a:t>3657</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i="1" dirty="0">
                          <a:solidFill>
                            <a:schemeClr val="tx1"/>
                          </a:solidFill>
                          <a:latin typeface="+mn-lt"/>
                          <a:cs typeface="Arial" pitchFamily="34" charset="0"/>
                        </a:rPr>
                        <a:t>3840</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049696919"/>
                  </a:ext>
                </a:extLst>
              </a:tr>
              <a:tr h="28223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бірыңғай</a:t>
                      </a: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жер</a:t>
                      </a:r>
                      <a:r>
                        <a:rPr kumimoji="0" lang="ru-RU" sz="1400" b="0" i="1" u="none" strike="noStrike" kern="1200" dirty="0">
                          <a:solidFill>
                            <a:schemeClr val="tx1"/>
                          </a:solidFill>
                          <a:effectLst/>
                          <a:latin typeface="+mn-lt"/>
                          <a:ea typeface="+mn-ea"/>
                          <a:cs typeface="Arial" pitchFamily="34" charset="0"/>
                        </a:rPr>
                        <a:t> </a:t>
                      </a:r>
                      <a:r>
                        <a:rPr kumimoji="0" lang="ru-RU" sz="1400" b="0" i="1" u="none" strike="noStrike" kern="1200" dirty="0" err="1">
                          <a:solidFill>
                            <a:schemeClr val="tx1"/>
                          </a:solidFill>
                          <a:effectLst/>
                          <a:latin typeface="+mn-lt"/>
                          <a:ea typeface="+mn-ea"/>
                          <a:cs typeface="Arial" pitchFamily="34" charset="0"/>
                        </a:rPr>
                        <a:t>салығы</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ru-RU" sz="1400" b="0" i="1" u="none" strike="noStrike" kern="1200" dirty="0">
                          <a:solidFill>
                            <a:schemeClr val="tx1"/>
                          </a:solidFill>
                          <a:effectLst/>
                          <a:latin typeface="+mn-lt"/>
                          <a:ea typeface="+mn-ea"/>
                          <a:cs typeface="Arial" pitchFamily="34" charset="0"/>
                        </a:rPr>
                        <a:t>840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400" b="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239926655"/>
                  </a:ext>
                </a:extLst>
              </a:tr>
              <a:tr h="453430">
                <a:tc>
                  <a:txBody>
                    <a:body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285750" marR="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Табиғи</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және</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басқа</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ресурстарды</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пайдаланудан</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түсетін</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түсімдер</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kk-KZ" sz="1400" b="0" i="1" u="none" strike="noStrike" kern="1200" dirty="0">
                          <a:solidFill>
                            <a:schemeClr val="tx1"/>
                          </a:solidFill>
                          <a:effectLst/>
                          <a:latin typeface="+mn-lt"/>
                          <a:ea typeface="+mn-ea"/>
                          <a:cs typeface="Arial" pitchFamily="34" charset="0"/>
                        </a:rPr>
                        <a:t>170</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ru-RU" sz="1400" b="0" i="1" u="none" strike="noStrike" kern="1200" dirty="0">
                          <a:solidFill>
                            <a:schemeClr val="tx1"/>
                          </a:solidFill>
                          <a:effectLst/>
                          <a:latin typeface="+mn-lt"/>
                          <a:ea typeface="+mn-ea"/>
                          <a:cs typeface="Arial" pitchFamily="34" charset="0"/>
                        </a:rPr>
                        <a:t>188</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b="0" i="1" dirty="0">
                          <a:solidFill>
                            <a:schemeClr val="tx1"/>
                          </a:solidFill>
                          <a:latin typeface="+mn-lt"/>
                          <a:cs typeface="Arial" pitchFamily="34" charset="0"/>
                        </a:rPr>
                        <a:t>188</a:t>
                      </a:r>
                      <a:endParaRPr lang="ru-RU" sz="1400" b="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394427693"/>
                  </a:ext>
                </a:extLst>
              </a:tr>
              <a:tr h="846640">
                <a:tc>
                  <a:txBody>
                    <a:body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285750" indent="-285750" algn="l" fontAlgn="ctr">
                        <a:buFont typeface="Wingdings" panose="05000000000000000000" pitchFamily="2" charset="2"/>
                        <a:buChar char="Ø"/>
                      </a:pPr>
                      <a:r>
                        <a:rPr kumimoji="0" lang="kk-KZ" sz="1400" b="0" i="1" u="none" strike="noStrike" kern="1200" dirty="0">
                          <a:solidFill>
                            <a:schemeClr val="tx1"/>
                          </a:solidFill>
                          <a:effectLst/>
                          <a:latin typeface="+mn-lt"/>
                          <a:ea typeface="+mn-ea"/>
                          <a:cs typeface="Arial" pitchFamily="34" charset="0"/>
                        </a:rPr>
                        <a:t>Аудандық маңызы бар қаланың,ауылдың,кенттің,ауылдық округтің коммуналдық меншік мүлкін жалға беруден түсетін кірістер</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400" b="0" i="1" u="none" strike="noStrike" kern="1200" dirty="0">
                          <a:solidFill>
                            <a:schemeClr val="tx1"/>
                          </a:solidFill>
                          <a:effectLst/>
                          <a:latin typeface="+mn-lt"/>
                          <a:ea typeface="+mn-ea"/>
                          <a:cs typeface="Arial" pitchFamily="34" charset="0"/>
                        </a:rPr>
                        <a:t>105</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400" b="0" i="1" u="none" strike="noStrike" kern="1200" dirty="0">
                          <a:solidFill>
                            <a:schemeClr val="tx1"/>
                          </a:solidFill>
                          <a:effectLst/>
                          <a:latin typeface="+mn-lt"/>
                          <a:ea typeface="+mn-ea"/>
                          <a:cs typeface="Arial" pitchFamily="34" charset="0"/>
                        </a:rPr>
                        <a:t>105</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400" b="0" i="1" dirty="0">
                          <a:solidFill>
                            <a:schemeClr val="tx1"/>
                          </a:solidFill>
                          <a:latin typeface="+mn-lt"/>
                          <a:cs typeface="Arial" pitchFamily="34" charset="0"/>
                        </a:rPr>
                        <a:t>110</a:t>
                      </a:r>
                      <a:endParaRPr lang="ru-RU" sz="1400" b="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630194228"/>
                  </a:ext>
                </a:extLst>
              </a:tr>
              <a:tr h="451825">
                <a:tc>
                  <a:txBody>
                    <a:bodyPr/>
                    <a:lstStyle/>
                    <a:p>
                      <a:pPr algn="ctr" fontAlgn="b"/>
                      <a:endParaRPr kumimoji="0" lang="ru-RU" sz="14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285750" marR="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ru-RU" sz="1400" i="1" u="none" strike="noStrike" kern="1200" dirty="0" err="1">
                          <a:solidFill>
                            <a:schemeClr val="tx1"/>
                          </a:solidFill>
                          <a:effectLst/>
                          <a:latin typeface="+mn-lt"/>
                        </a:rPr>
                        <a:t>Материалдық</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емес</a:t>
                      </a:r>
                      <a:r>
                        <a:rPr kumimoji="0" lang="ru-RU" sz="1400" i="1" u="none" strike="noStrike" kern="1200" dirty="0">
                          <a:solidFill>
                            <a:schemeClr val="tx1"/>
                          </a:solidFill>
                          <a:effectLst/>
                          <a:latin typeface="+mn-lt"/>
                        </a:rPr>
                        <a:t> </a:t>
                      </a:r>
                      <a:r>
                        <a:rPr kumimoji="0" lang="ru-RU" sz="1400" i="1" u="none" strike="noStrike" kern="1200" dirty="0" err="1">
                          <a:solidFill>
                            <a:schemeClr val="tx1"/>
                          </a:solidFill>
                          <a:effectLst/>
                          <a:latin typeface="+mn-lt"/>
                        </a:rPr>
                        <a:t>активтерді</a:t>
                      </a:r>
                      <a:r>
                        <a:rPr kumimoji="0" lang="ru-RU" sz="1400" i="1" u="none" strike="noStrike" kern="1200" dirty="0">
                          <a:solidFill>
                            <a:schemeClr val="tx1"/>
                          </a:solidFill>
                          <a:effectLst/>
                          <a:latin typeface="+mn-lt"/>
                        </a:rPr>
                        <a:t> сату</a:t>
                      </a:r>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chemeClr val="tx1"/>
                          </a:solidFill>
                          <a:effectLst/>
                          <a:latin typeface="+mn-lt"/>
                          <a:ea typeface="+mn-ea"/>
                          <a:cs typeface="Arial" pitchFamily="34" charset="0"/>
                        </a:rPr>
                        <a:t>6</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endParaRPr kumimoji="0" lang="ru-RU" sz="14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400" b="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315936723"/>
                  </a:ext>
                </a:extLst>
              </a:tr>
              <a:tr h="789768">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kumimoji="0" lang="ru-RU" sz="1800" b="0" i="0" u="none" strike="noStrike" kern="1200" dirty="0">
                          <a:solidFill>
                            <a:schemeClr val="tx1"/>
                          </a:solidFill>
                          <a:effectLst/>
                          <a:latin typeface="+mn-lt"/>
                          <a:ea typeface="+mn-ea"/>
                          <a:cs typeface="Arial" pitchFamily="34" charset="0"/>
                        </a:rPr>
                        <a:t>2</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Трансферттер</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түсімдері</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жоғары</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тұрған</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органдардан</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мемлекеттік</a:t>
                      </a:r>
                      <a:r>
                        <a:rPr kumimoji="0" lang="ru-RU" sz="1600" b="1" u="none" strike="noStrike" kern="1200" dirty="0">
                          <a:solidFill>
                            <a:srgbClr val="FF0000"/>
                          </a:solidFill>
                          <a:effectLst/>
                          <a:latin typeface="+mn-lt"/>
                        </a:rPr>
                        <a:t> </a:t>
                      </a:r>
                      <a:r>
                        <a:rPr kumimoji="0" lang="ru-RU" sz="1600" b="1" u="none" strike="noStrike" kern="1200" dirty="0" err="1">
                          <a:solidFill>
                            <a:srgbClr val="FF0000"/>
                          </a:solidFill>
                          <a:effectLst/>
                          <a:latin typeface="+mn-lt"/>
                        </a:rPr>
                        <a:t>басқару</a:t>
                      </a:r>
                      <a:endParaRPr kumimoji="0" lang="ru-RU" sz="16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600" b="1" i="1" u="none" strike="noStrike" kern="1200" dirty="0">
                          <a:solidFill>
                            <a:srgbClr val="FF0000"/>
                          </a:solidFill>
                          <a:effectLst/>
                          <a:latin typeface="+mn-lt"/>
                          <a:ea typeface="+mn-ea"/>
                          <a:cs typeface="Arial" pitchFamily="34" charset="0"/>
                        </a:rPr>
                        <a:t>55908</a:t>
                      </a:r>
                      <a:endParaRPr kumimoji="0" lang="ru-RU" sz="16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600" b="1" i="1" u="none" strike="noStrike" kern="1200" dirty="0">
                          <a:solidFill>
                            <a:srgbClr val="FF0000"/>
                          </a:solidFill>
                          <a:effectLst/>
                          <a:latin typeface="+mn-lt"/>
                          <a:ea typeface="+mn-ea"/>
                          <a:cs typeface="Arial" pitchFamily="34" charset="0"/>
                        </a:rPr>
                        <a:t>55375</a:t>
                      </a:r>
                      <a:endParaRPr kumimoji="0" lang="ru-RU" sz="16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i="1" dirty="0">
                          <a:solidFill>
                            <a:srgbClr val="FF0000"/>
                          </a:solidFill>
                          <a:latin typeface="+mn-lt"/>
                          <a:cs typeface="Arial" pitchFamily="34" charset="0"/>
                        </a:rPr>
                        <a:t>56155</a:t>
                      </a:r>
                      <a:endParaRPr lang="ru-RU" sz="1600" b="1" i="1" dirty="0">
                        <a:solidFill>
                          <a:srgbClr val="FF0000"/>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017703799"/>
                  </a:ext>
                </a:extLst>
              </a:tr>
            </a:tbl>
          </a:graphicData>
        </a:graphic>
      </p:graphicFrame>
    </p:spTree>
    <p:extLst>
      <p:ext uri="{BB962C8B-B14F-4D97-AF65-F5344CB8AC3E}">
        <p14:creationId xmlns:p14="http://schemas.microsoft.com/office/powerpoint/2010/main" val="2257736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2154568"/>
          </a:xfrm>
          <a:solidFill>
            <a:schemeClr val="accent6">
              <a:lumMod val="60000"/>
              <a:lumOff val="40000"/>
            </a:schemeClr>
          </a:solidFill>
        </p:spPr>
        <p:txBody>
          <a:bodyPr>
            <a:normAutofit/>
          </a:bodyPr>
          <a:lstStyle/>
          <a:p>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Аққулы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ауданы</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Қарақала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ауылдық</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округінің</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шығыстары</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br>
            <a:br>
              <a:rPr lang="ru-RU" sz="1800" b="1" dirty="0">
                <a:solidFill>
                  <a:srgbClr val="C00000"/>
                </a:solidFill>
                <a:latin typeface="Times New Roman" pitchFamily="18" charset="0"/>
                <a:cs typeface="Times New Roman" pitchFamily="18" charset="0"/>
              </a:rPr>
            </a:br>
            <a:r>
              <a:rPr lang="ru-RU" sz="1800" b="1" dirty="0">
                <a:solidFill>
                  <a:srgbClr val="C00000"/>
                </a:solidFill>
                <a:latin typeface="Times New Roman" pitchFamily="18" charset="0"/>
                <a:cs typeface="Times New Roman" pitchFamily="18" charset="0"/>
              </a:rPr>
              <a:t>2026-2028 </a:t>
            </a:r>
            <a:r>
              <a:rPr lang="ru-RU" sz="1800" b="1" dirty="0" err="1">
                <a:solidFill>
                  <a:srgbClr val="C00000"/>
                </a:solidFill>
                <a:latin typeface="Times New Roman" pitchFamily="18" charset="0"/>
                <a:cs typeface="Times New Roman" pitchFamily="18" charset="0"/>
              </a:rPr>
              <a:t>жылдарға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арналған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ауылдық</a:t>
            </a:r>
            <a:r>
              <a:rPr lang="ru-RU" sz="1800" b="1" dirty="0">
                <a:solidFill>
                  <a:srgbClr val="C00000"/>
                </a:solidFill>
                <a:latin typeface="Times New Roman" pitchFamily="18" charset="0"/>
                <a:cs typeface="Times New Roman" pitchFamily="18" charset="0"/>
              </a:rPr>
              <a:t> округ </a:t>
            </a:r>
            <a:r>
              <a:rPr lang="ru-RU" sz="1800" b="1" dirty="0" err="1">
                <a:solidFill>
                  <a:srgbClr val="C00000"/>
                </a:solidFill>
                <a:latin typeface="Times New Roman" pitchFamily="18" charset="0"/>
                <a:cs typeface="Times New Roman" pitchFamily="18" charset="0"/>
              </a:rPr>
              <a:t>бюджетінің</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шығыстары</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Мемлекет</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басшысының</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Қазақстан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халқына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Жолдауларынан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мемлекеттік</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және</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салалық</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бағдарламалардан</a:t>
            </a:r>
            <a:r>
              <a:rPr lang="ru-RU" sz="1800" b="1" dirty="0">
                <a:solidFill>
                  <a:srgbClr val="C00000"/>
                </a:solidFill>
                <a:latin typeface="Times New Roman" pitchFamily="18" charset="0"/>
                <a:cs typeface="Times New Roman" pitchFamily="18" charset="0"/>
              </a:rPr>
              <a:t>, 2026-2028 </a:t>
            </a:r>
            <a:r>
              <a:rPr lang="ru-RU" sz="1800" b="1" dirty="0" err="1">
                <a:solidFill>
                  <a:srgbClr val="C00000"/>
                </a:solidFill>
                <a:latin typeface="Times New Roman" pitchFamily="18" charset="0"/>
                <a:cs typeface="Times New Roman" pitchFamily="18" charset="0"/>
              </a:rPr>
              <a:t>жылдарға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арналған</a:t>
            </a:r>
            <a:r>
              <a:rPr lang="ru-RU" sz="1800" b="1" dirty="0">
                <a:solidFill>
                  <a:srgbClr val="C00000"/>
                </a:solidFill>
                <a:latin typeface="Times New Roman" pitchFamily="18" charset="0"/>
                <a:cs typeface="Times New Roman" pitchFamily="18" charset="0"/>
              </a:rPr>
              <a:t> даму </a:t>
            </a:r>
            <a:r>
              <a:rPr lang="ru-RU" sz="1800" b="1" dirty="0" err="1">
                <a:solidFill>
                  <a:srgbClr val="C00000"/>
                </a:solidFill>
                <a:latin typeface="Times New Roman" pitchFamily="18" charset="0"/>
                <a:cs typeface="Times New Roman" pitchFamily="18" charset="0"/>
              </a:rPr>
              <a:t>бағдарламасынан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туындайтын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іс-шараларды</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іске</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асыруға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бағытталған</a:t>
            </a:r>
            <a:r>
              <a:rPr lang="ru-RU" sz="1800" b="1" dirty="0">
                <a:solidFill>
                  <a:srgbClr val="C00000"/>
                </a:solidFill>
                <a:latin typeface="Times New Roman" pitchFamily="18" charset="0"/>
                <a:cs typeface="Times New Roman" pitchFamily="18" charset="0"/>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949964113"/>
              </p:ext>
            </p:extLst>
          </p:nvPr>
        </p:nvGraphicFramePr>
        <p:xfrm>
          <a:off x="476525" y="2636912"/>
          <a:ext cx="8210276" cy="3528393"/>
        </p:xfrm>
        <a:graphic>
          <a:graphicData uri="http://schemas.openxmlformats.org/drawingml/2006/table">
            <a:tbl>
              <a:tblPr firstRow="1" bandRow="1">
                <a:tableStyleId>{5C22544A-7EE6-4342-B048-85BDC9FD1C3A}</a:tableStyleId>
              </a:tblPr>
              <a:tblGrid>
                <a:gridCol w="4187452">
                  <a:extLst>
                    <a:ext uri="{9D8B030D-6E8A-4147-A177-3AD203B41FA5}">
                      <a16:colId xmlns:a16="http://schemas.microsoft.com/office/drawing/2014/main" val="1336439684"/>
                    </a:ext>
                  </a:extLst>
                </a:gridCol>
                <a:gridCol w="1448231">
                  <a:extLst>
                    <a:ext uri="{9D8B030D-6E8A-4147-A177-3AD203B41FA5}">
                      <a16:colId xmlns:a16="http://schemas.microsoft.com/office/drawing/2014/main" val="1017400201"/>
                    </a:ext>
                  </a:extLst>
                </a:gridCol>
                <a:gridCol w="1378716">
                  <a:extLst>
                    <a:ext uri="{9D8B030D-6E8A-4147-A177-3AD203B41FA5}">
                      <a16:colId xmlns:a16="http://schemas.microsoft.com/office/drawing/2014/main" val="3763884438"/>
                    </a:ext>
                  </a:extLst>
                </a:gridCol>
                <a:gridCol w="1195877">
                  <a:extLst>
                    <a:ext uri="{9D8B030D-6E8A-4147-A177-3AD203B41FA5}">
                      <a16:colId xmlns:a16="http://schemas.microsoft.com/office/drawing/2014/main" val="3167297786"/>
                    </a:ext>
                  </a:extLst>
                </a:gridCol>
              </a:tblGrid>
              <a:tr h="524588">
                <a:tc>
                  <a:txBody>
                    <a:bodyPr/>
                    <a:lstStyle/>
                    <a:p>
                      <a:r>
                        <a:rPr lang="kk-KZ" dirty="0">
                          <a:solidFill>
                            <a:schemeClr val="tx1"/>
                          </a:solidFill>
                        </a:rPr>
                        <a:t>Функционалдық топтар</a:t>
                      </a:r>
                      <a:endParaRPr lang="ru-RU" dirty="0">
                        <a:solidFill>
                          <a:schemeClr val="tx1"/>
                        </a:solidFill>
                      </a:endParaRPr>
                    </a:p>
                  </a:txBody>
                  <a:tcPr marL="87247" marR="87247"/>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rPr>
                        <a:t>2026</a:t>
                      </a:r>
                      <a:r>
                        <a:rPr lang="kk-KZ" sz="1400" b="1" dirty="0">
                          <a:solidFill>
                            <a:schemeClr val="tx1"/>
                          </a:solidFill>
                          <a:effectLst/>
                          <a:latin typeface="Times New Roman" panose="02020603050405020304" pitchFamily="18" charset="0"/>
                          <a:ea typeface="Calibri" panose="020F0502020204030204" pitchFamily="34" charset="0"/>
                        </a:rPr>
                        <a:t>ж</a:t>
                      </a:r>
                      <a:endParaRPr lang="ru-RU" sz="1200" dirty="0">
                        <a:solidFill>
                          <a:schemeClr val="tx1"/>
                        </a:solidFill>
                        <a:effectLst/>
                        <a:latin typeface="Times New Roman" panose="02020603050405020304" pitchFamily="18" charset="0"/>
                        <a:ea typeface="Calibri" panose="020F0502020204030204" pitchFamily="34" charset="0"/>
                      </a:endParaRPr>
                    </a:p>
                  </a:txBody>
                  <a:tcPr marL="65435" marR="65435" marT="0" marB="0" anchor="ctr"/>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rPr>
                        <a:t>2027</a:t>
                      </a:r>
                      <a:r>
                        <a:rPr lang="kk-KZ" sz="1400" b="1" dirty="0">
                          <a:solidFill>
                            <a:schemeClr val="tx1"/>
                          </a:solidFill>
                          <a:effectLst/>
                          <a:latin typeface="Times New Roman" panose="02020603050405020304" pitchFamily="18" charset="0"/>
                          <a:ea typeface="Calibri" panose="020F0502020204030204" pitchFamily="34" charset="0"/>
                        </a:rPr>
                        <a:t>ж</a:t>
                      </a:r>
                      <a:endParaRPr lang="ru-RU" sz="1200" dirty="0">
                        <a:solidFill>
                          <a:schemeClr val="tx1"/>
                        </a:solidFill>
                        <a:effectLst/>
                        <a:latin typeface="Times New Roman" panose="02020603050405020304" pitchFamily="18" charset="0"/>
                        <a:ea typeface="Calibri" panose="020F0502020204030204" pitchFamily="34" charset="0"/>
                      </a:endParaRPr>
                    </a:p>
                  </a:txBody>
                  <a:tcPr marL="65435" marR="65435" marT="0" marB="0" anchor="ctr"/>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rPr>
                        <a:t>2028ж</a:t>
                      </a:r>
                      <a:endParaRPr lang="ru-RU" sz="1200" dirty="0">
                        <a:solidFill>
                          <a:schemeClr val="tx1"/>
                        </a:solidFill>
                        <a:effectLst/>
                        <a:latin typeface="Times New Roman" panose="02020603050405020304" pitchFamily="18" charset="0"/>
                        <a:ea typeface="Calibri" panose="020F0502020204030204" pitchFamily="34" charset="0"/>
                      </a:endParaRPr>
                    </a:p>
                  </a:txBody>
                  <a:tcPr marL="65435" marR="65435" marT="0" marB="0" anchor="ctr"/>
                </a:tc>
                <a:extLst>
                  <a:ext uri="{0D108BD9-81ED-4DB2-BD59-A6C34878D82A}">
                    <a16:rowId xmlns:a16="http://schemas.microsoft.com/office/drawing/2014/main" val="2615654568"/>
                  </a:ext>
                </a:extLst>
              </a:tr>
              <a:tr h="5245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dirty="0">
                          <a:solidFill>
                            <a:srgbClr val="FF0000"/>
                          </a:solidFill>
                          <a:effectLst/>
                          <a:latin typeface="Times New Roman" panose="02020603050405020304" pitchFamily="18" charset="0"/>
                          <a:ea typeface="Calibri" panose="020F0502020204030204" pitchFamily="34" charset="0"/>
                        </a:rPr>
                        <a:t>Барлық шығыстар, млн. теңге:</a:t>
                      </a:r>
                      <a:endParaRPr lang="ru-RU" sz="1600" dirty="0">
                        <a:solidFill>
                          <a:srgbClr val="FF0000"/>
                        </a:solidFill>
                        <a:effectLst/>
                        <a:latin typeface="Times New Roman" panose="02020603050405020304" pitchFamily="18" charset="0"/>
                        <a:ea typeface="Calibri" panose="020F0502020204030204" pitchFamily="34" charset="0"/>
                      </a:endParaRPr>
                    </a:p>
                  </a:txBody>
                  <a:tcPr marL="87247" marR="87247"/>
                </a:tc>
                <a:tc>
                  <a:txBody>
                    <a:bodyPr/>
                    <a:lstStyle/>
                    <a:p>
                      <a:pPr algn="ctr"/>
                      <a:r>
                        <a:rPr lang="kk-KZ" b="0" dirty="0"/>
                        <a:t>72108,0</a:t>
                      </a:r>
                      <a:endParaRPr lang="ru-RU" b="0" dirty="0"/>
                    </a:p>
                  </a:txBody>
                  <a:tcPr marL="87247" marR="87247"/>
                </a:tc>
                <a:tc>
                  <a:txBody>
                    <a:bodyPr/>
                    <a:lstStyle/>
                    <a:p>
                      <a:pPr algn="ctr"/>
                      <a:r>
                        <a:rPr lang="kk-KZ" b="0" dirty="0"/>
                        <a:t>65465,0</a:t>
                      </a:r>
                      <a:endParaRPr lang="ru-RU" b="0" dirty="0"/>
                    </a:p>
                  </a:txBody>
                  <a:tcPr marL="87247" marR="87247"/>
                </a:tc>
                <a:tc>
                  <a:txBody>
                    <a:bodyPr/>
                    <a:lstStyle/>
                    <a:p>
                      <a:pPr algn="ctr"/>
                      <a:r>
                        <a:rPr lang="kk-KZ" b="0" dirty="0"/>
                        <a:t>66733,0</a:t>
                      </a:r>
                      <a:endParaRPr lang="ru-RU" b="0" dirty="0"/>
                    </a:p>
                  </a:txBody>
                  <a:tcPr marL="87247" marR="87247"/>
                </a:tc>
                <a:extLst>
                  <a:ext uri="{0D108BD9-81ED-4DB2-BD59-A6C34878D82A}">
                    <a16:rowId xmlns:a16="http://schemas.microsoft.com/office/drawing/2014/main" val="3684901939"/>
                  </a:ext>
                </a:extLst>
              </a:tr>
              <a:tr h="905453">
                <a:tc>
                  <a:txBody>
                    <a:bodyPr/>
                    <a:lstStyle/>
                    <a:p>
                      <a:r>
                        <a:rPr lang="ru-RU" dirty="0" err="1">
                          <a:solidFill>
                            <a:srgbClr val="FF0000"/>
                          </a:solidFill>
                        </a:rPr>
                        <a:t>Жалпы</a:t>
                      </a:r>
                      <a:r>
                        <a:rPr lang="ru-RU" dirty="0">
                          <a:solidFill>
                            <a:srgbClr val="FF0000"/>
                          </a:solidFill>
                        </a:rPr>
                        <a:t> </a:t>
                      </a:r>
                      <a:r>
                        <a:rPr lang="ru-RU" dirty="0" err="1">
                          <a:solidFill>
                            <a:srgbClr val="FF0000"/>
                          </a:solidFill>
                        </a:rPr>
                        <a:t>сипаттағы</a:t>
                      </a:r>
                      <a:r>
                        <a:rPr lang="ru-RU" dirty="0">
                          <a:solidFill>
                            <a:srgbClr val="FF0000"/>
                          </a:solidFill>
                        </a:rPr>
                        <a:t> </a:t>
                      </a:r>
                      <a:r>
                        <a:rPr lang="ru-RU" dirty="0" err="1">
                          <a:solidFill>
                            <a:srgbClr val="FF0000"/>
                          </a:solidFill>
                        </a:rPr>
                        <a:t>мемлекеттік</a:t>
                      </a:r>
                      <a:r>
                        <a:rPr lang="ru-RU" dirty="0">
                          <a:solidFill>
                            <a:srgbClr val="FF0000"/>
                          </a:solidFill>
                        </a:rPr>
                        <a:t> </a:t>
                      </a:r>
                      <a:r>
                        <a:rPr lang="ru-RU" dirty="0" err="1">
                          <a:solidFill>
                            <a:srgbClr val="FF0000"/>
                          </a:solidFill>
                        </a:rPr>
                        <a:t>қызметтер</a:t>
                      </a:r>
                      <a:endParaRPr lang="kk-KZ" dirty="0">
                        <a:solidFill>
                          <a:srgbClr val="FF0000"/>
                        </a:solidFill>
                      </a:endParaRPr>
                    </a:p>
                  </a:txBody>
                  <a:tcPr marL="87247" marR="87247"/>
                </a:tc>
                <a:tc>
                  <a:txBody>
                    <a:bodyPr/>
                    <a:lstStyle/>
                    <a:p>
                      <a:pPr algn="ctr"/>
                      <a:r>
                        <a:rPr lang="kk-KZ" b="0" dirty="0"/>
                        <a:t>53176,0</a:t>
                      </a:r>
                      <a:endParaRPr lang="ru-RU" b="0" dirty="0"/>
                    </a:p>
                  </a:txBody>
                  <a:tcPr marL="87247" marR="87247"/>
                </a:tc>
                <a:tc>
                  <a:txBody>
                    <a:bodyPr/>
                    <a:lstStyle/>
                    <a:p>
                      <a:pPr algn="ctr"/>
                      <a:r>
                        <a:rPr lang="kk-KZ" b="0" dirty="0"/>
                        <a:t>48093,0</a:t>
                      </a:r>
                      <a:endParaRPr lang="ru-RU" b="0" dirty="0"/>
                    </a:p>
                  </a:txBody>
                  <a:tcPr marL="87247" marR="87247"/>
                </a:tc>
                <a:tc>
                  <a:txBody>
                    <a:bodyPr/>
                    <a:lstStyle/>
                    <a:p>
                      <a:pPr algn="ctr"/>
                      <a:r>
                        <a:rPr lang="kk-KZ" b="0" dirty="0"/>
                        <a:t>48494,0</a:t>
                      </a:r>
                      <a:endParaRPr lang="ru-RU" b="0" dirty="0"/>
                    </a:p>
                  </a:txBody>
                  <a:tcPr marL="87247" marR="87247"/>
                </a:tc>
                <a:extLst>
                  <a:ext uri="{0D108BD9-81ED-4DB2-BD59-A6C34878D82A}">
                    <a16:rowId xmlns:a16="http://schemas.microsoft.com/office/drawing/2014/main" val="2995240915"/>
                  </a:ext>
                </a:extLst>
              </a:tr>
              <a:tr h="524588">
                <a:tc>
                  <a:txBody>
                    <a:bodyPr/>
                    <a:lstStyle/>
                    <a:p>
                      <a:r>
                        <a:rPr lang="ru-RU" dirty="0" err="1">
                          <a:solidFill>
                            <a:srgbClr val="FF0000"/>
                          </a:solidFill>
                        </a:rPr>
                        <a:t>Көлік</a:t>
                      </a:r>
                      <a:r>
                        <a:rPr lang="ru-RU" dirty="0">
                          <a:solidFill>
                            <a:srgbClr val="FF0000"/>
                          </a:solidFill>
                        </a:rPr>
                        <a:t> </a:t>
                      </a:r>
                      <a:r>
                        <a:rPr lang="ru-RU" dirty="0" err="1">
                          <a:solidFill>
                            <a:srgbClr val="FF0000"/>
                          </a:solidFill>
                        </a:rPr>
                        <a:t>және</a:t>
                      </a:r>
                      <a:r>
                        <a:rPr lang="ru-RU" dirty="0">
                          <a:solidFill>
                            <a:srgbClr val="FF0000"/>
                          </a:solidFill>
                        </a:rPr>
                        <a:t> коммуникация</a:t>
                      </a:r>
                      <a:endParaRPr lang="kk-KZ" dirty="0">
                        <a:solidFill>
                          <a:srgbClr val="FF0000"/>
                        </a:solidFill>
                      </a:endParaRPr>
                    </a:p>
                  </a:txBody>
                  <a:tcPr marL="87247" marR="87247"/>
                </a:tc>
                <a:tc>
                  <a:txBody>
                    <a:bodyPr/>
                    <a:lstStyle/>
                    <a:p>
                      <a:pPr algn="ctr"/>
                      <a:r>
                        <a:rPr lang="kk-KZ" b="0" dirty="0"/>
                        <a:t>3615,0</a:t>
                      </a:r>
                      <a:endParaRPr lang="ru-RU" b="0" dirty="0"/>
                    </a:p>
                  </a:txBody>
                  <a:tcPr marL="87247" marR="87247"/>
                </a:tc>
                <a:tc>
                  <a:txBody>
                    <a:bodyPr/>
                    <a:lstStyle/>
                    <a:p>
                      <a:pPr algn="ctr"/>
                      <a:r>
                        <a:rPr lang="kk-KZ" b="0" dirty="0"/>
                        <a:t>3693,0</a:t>
                      </a:r>
                      <a:endParaRPr lang="ru-RU" b="0" dirty="0"/>
                    </a:p>
                  </a:txBody>
                  <a:tcPr marL="87247" marR="87247"/>
                </a:tc>
                <a:tc>
                  <a:txBody>
                    <a:bodyPr/>
                    <a:lstStyle/>
                    <a:p>
                      <a:pPr algn="ctr"/>
                      <a:r>
                        <a:rPr lang="kk-KZ" b="0" dirty="0"/>
                        <a:t>3877,0</a:t>
                      </a:r>
                      <a:endParaRPr lang="ru-RU" b="0" dirty="0"/>
                    </a:p>
                  </a:txBody>
                  <a:tcPr marL="87247" marR="87247"/>
                </a:tc>
                <a:extLst>
                  <a:ext uri="{0D108BD9-81ED-4DB2-BD59-A6C34878D82A}">
                    <a16:rowId xmlns:a16="http://schemas.microsoft.com/office/drawing/2014/main" val="3941079224"/>
                  </a:ext>
                </a:extLst>
              </a:tr>
              <a:tr h="524588">
                <a:tc>
                  <a:txBody>
                    <a:bodyPr/>
                    <a:lstStyle/>
                    <a:p>
                      <a:r>
                        <a:rPr lang="kk-KZ" dirty="0">
                          <a:solidFill>
                            <a:srgbClr val="FF0000"/>
                          </a:solidFill>
                        </a:rPr>
                        <a:t>Тұрғын үй-коммуналдық шаруашылық</a:t>
                      </a:r>
                    </a:p>
                  </a:txBody>
                  <a:tcPr marL="87247" marR="87247"/>
                </a:tc>
                <a:tc>
                  <a:txBody>
                    <a:bodyPr/>
                    <a:lstStyle/>
                    <a:p>
                      <a:pPr algn="ctr"/>
                      <a:r>
                        <a:rPr lang="kk-KZ" b="0" dirty="0"/>
                        <a:t>14817,0</a:t>
                      </a:r>
                      <a:endParaRPr lang="ru-RU" b="0" dirty="0"/>
                    </a:p>
                  </a:txBody>
                  <a:tcPr marL="87247" marR="87247"/>
                </a:tc>
                <a:tc>
                  <a:txBody>
                    <a:bodyPr/>
                    <a:lstStyle/>
                    <a:p>
                      <a:pPr algn="ctr"/>
                      <a:r>
                        <a:rPr lang="kk-KZ" b="0" dirty="0"/>
                        <a:t>13151,0</a:t>
                      </a:r>
                      <a:endParaRPr lang="ru-RU" b="0" dirty="0"/>
                    </a:p>
                  </a:txBody>
                  <a:tcPr marL="87247" marR="87247"/>
                </a:tc>
                <a:tc>
                  <a:txBody>
                    <a:bodyPr/>
                    <a:lstStyle/>
                    <a:p>
                      <a:pPr algn="ctr"/>
                      <a:r>
                        <a:rPr lang="kk-KZ" b="0" dirty="0"/>
                        <a:t>13808,0</a:t>
                      </a:r>
                      <a:endParaRPr lang="ru-RU" b="0" dirty="0"/>
                    </a:p>
                  </a:txBody>
                  <a:tcPr marL="87247" marR="87247"/>
                </a:tc>
                <a:extLst>
                  <a:ext uri="{0D108BD9-81ED-4DB2-BD59-A6C34878D82A}">
                    <a16:rowId xmlns:a16="http://schemas.microsoft.com/office/drawing/2014/main" val="2382136622"/>
                  </a:ext>
                </a:extLst>
              </a:tr>
              <a:tr h="524588">
                <a:tc>
                  <a:txBody>
                    <a:bodyPr/>
                    <a:lstStyle/>
                    <a:p>
                      <a:r>
                        <a:rPr lang="ru-RU" dirty="0" err="1">
                          <a:solidFill>
                            <a:srgbClr val="FF0000"/>
                          </a:solidFill>
                        </a:rPr>
                        <a:t>Мәдениет</a:t>
                      </a:r>
                      <a:r>
                        <a:rPr lang="ru-RU" dirty="0">
                          <a:solidFill>
                            <a:srgbClr val="FF0000"/>
                          </a:solidFill>
                        </a:rPr>
                        <a:t>, спорт </a:t>
                      </a:r>
                      <a:r>
                        <a:rPr lang="ru-RU" dirty="0" err="1">
                          <a:solidFill>
                            <a:srgbClr val="FF0000"/>
                          </a:solidFill>
                        </a:rPr>
                        <a:t>және</a:t>
                      </a:r>
                      <a:r>
                        <a:rPr lang="ru-RU" dirty="0">
                          <a:solidFill>
                            <a:srgbClr val="FF0000"/>
                          </a:solidFill>
                        </a:rPr>
                        <a:t> туризм</a:t>
                      </a:r>
                    </a:p>
                  </a:txBody>
                  <a:tcPr marL="87247" marR="87247"/>
                </a:tc>
                <a:tc>
                  <a:txBody>
                    <a:bodyPr/>
                    <a:lstStyle/>
                    <a:p>
                      <a:pPr algn="ctr"/>
                      <a:r>
                        <a:rPr lang="kk-KZ" b="0" dirty="0"/>
                        <a:t>500,0</a:t>
                      </a:r>
                      <a:endParaRPr lang="ru-RU" b="0" dirty="0"/>
                    </a:p>
                  </a:txBody>
                  <a:tcPr marL="87247" marR="87247"/>
                </a:tc>
                <a:tc>
                  <a:txBody>
                    <a:bodyPr/>
                    <a:lstStyle/>
                    <a:p>
                      <a:pPr algn="ctr"/>
                      <a:r>
                        <a:rPr lang="kk-KZ" b="0" dirty="0"/>
                        <a:t>528,0</a:t>
                      </a:r>
                      <a:endParaRPr lang="ru-RU" b="0" dirty="0"/>
                    </a:p>
                  </a:txBody>
                  <a:tcPr marL="87247" marR="87247"/>
                </a:tc>
                <a:tc>
                  <a:txBody>
                    <a:bodyPr/>
                    <a:lstStyle/>
                    <a:p>
                      <a:pPr algn="ctr"/>
                      <a:r>
                        <a:rPr lang="kk-KZ" b="0" dirty="0"/>
                        <a:t>554,0</a:t>
                      </a:r>
                      <a:endParaRPr lang="ru-RU" b="0" dirty="0"/>
                    </a:p>
                  </a:txBody>
                  <a:tcPr marL="87247" marR="87247"/>
                </a:tc>
                <a:extLst>
                  <a:ext uri="{0D108BD9-81ED-4DB2-BD59-A6C34878D82A}">
                    <a16:rowId xmlns:a16="http://schemas.microsoft.com/office/drawing/2014/main" val="2712520104"/>
                  </a:ext>
                </a:extLst>
              </a:tr>
            </a:tbl>
          </a:graphicData>
        </a:graphic>
      </p:graphicFrame>
    </p:spTree>
    <p:extLst>
      <p:ext uri="{BB962C8B-B14F-4D97-AF65-F5344CB8AC3E}">
        <p14:creationId xmlns:p14="http://schemas.microsoft.com/office/powerpoint/2010/main" val="7044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571472" y="714356"/>
            <a:ext cx="8072494" cy="5143536"/>
          </a:xfrm>
          <a:prstGeom prst="horizontalScroll">
            <a:avLst>
              <a:gd name="adj" fmla="val 1300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800" b="1" i="1" dirty="0">
              <a:solidFill>
                <a:schemeClr val="tx1"/>
              </a:solidFill>
              <a:effectLst>
                <a:outerShdw blurRad="38100" dist="38100" dir="2700000" algn="tl">
                  <a:srgbClr val="000000">
                    <a:alpha val="43137"/>
                  </a:srgbClr>
                </a:outerShdw>
              </a:effectLst>
            </a:endParaRPr>
          </a:p>
          <a:p>
            <a:pPr algn="ctr"/>
            <a:r>
              <a:rPr lang="ru-RU" sz="2400" b="1" i="1" dirty="0" err="1">
                <a:solidFill>
                  <a:schemeClr val="tx1"/>
                </a:solidFill>
                <a:effectLst>
                  <a:outerShdw blurRad="38100" dist="38100" dir="2700000" algn="tl">
                    <a:srgbClr val="000000">
                      <a:alpha val="43137"/>
                    </a:srgbClr>
                  </a:outerShdw>
                </a:effectLst>
              </a:rPr>
              <a:t>Түсіндірме</a:t>
            </a:r>
            <a:r>
              <a:rPr lang="ru-RU" sz="2400" b="1" i="1" dirty="0">
                <a:solidFill>
                  <a:schemeClr val="tx1"/>
                </a:solidFill>
                <a:effectLst>
                  <a:outerShdw blurRad="38100" dist="38100" dir="2700000" algn="tl">
                    <a:srgbClr val="000000">
                      <a:alpha val="43137"/>
                    </a:srgbClr>
                  </a:outerShdw>
                </a:effectLst>
              </a:rPr>
              <a:t> </a:t>
            </a:r>
            <a:r>
              <a:rPr lang="ru-RU" sz="2400" b="1" i="1" dirty="0" err="1">
                <a:solidFill>
                  <a:schemeClr val="tx1"/>
                </a:solidFill>
                <a:effectLst>
                  <a:outerShdw blurRad="38100" dist="38100" dir="2700000" algn="tl">
                    <a:srgbClr val="000000">
                      <a:alpha val="43137"/>
                    </a:srgbClr>
                  </a:outerShdw>
                </a:effectLst>
              </a:rPr>
              <a:t>жазба</a:t>
            </a:r>
            <a:endParaRPr lang="ru-RU" sz="2400" b="1" i="1" dirty="0">
              <a:solidFill>
                <a:schemeClr val="tx1"/>
              </a:solidFill>
              <a:effectLst>
                <a:outerShdw blurRad="38100" dist="38100" dir="2700000" algn="tl">
                  <a:srgbClr val="000000">
                    <a:alpha val="43137"/>
                  </a:srgbClr>
                </a:outerShdw>
              </a:effectLst>
            </a:endParaRPr>
          </a:p>
          <a:p>
            <a:pPr algn="ctr"/>
            <a:endParaRPr lang="ru-RU" sz="2400" b="1" i="1" dirty="0">
              <a:solidFill>
                <a:schemeClr val="tx1"/>
              </a:solidFill>
              <a:effectLst>
                <a:outerShdw blurRad="38100" dist="38100" dir="2700000" algn="tl">
                  <a:srgbClr val="000000">
                    <a:alpha val="43137"/>
                  </a:srgbClr>
                </a:outerShdw>
              </a:effectLst>
            </a:endParaRPr>
          </a:p>
          <a:p>
            <a:pPr algn="just"/>
            <a:r>
              <a:rPr lang="ru-RU" sz="2400" b="1" i="1" dirty="0">
                <a:solidFill>
                  <a:schemeClr val="tx1"/>
                </a:solidFill>
                <a:effectLst>
                  <a:outerShdw blurRad="38100" dist="38100" dir="2700000" algn="tl">
                    <a:srgbClr val="000000">
                      <a:alpha val="43137"/>
                    </a:srgbClr>
                  </a:outerShdw>
                </a:effectLst>
              </a:rPr>
              <a:t>	</a:t>
            </a:r>
            <a:r>
              <a:rPr lang="ru-RU" sz="2000" i="1" dirty="0">
                <a:solidFill>
                  <a:schemeClr val="tx1"/>
                </a:solidFill>
                <a:effectLst>
                  <a:outerShdw blurRad="38100" dist="38100" dir="2700000" algn="tl">
                    <a:srgbClr val="000000">
                      <a:alpha val="43137"/>
                    </a:srgbClr>
                  </a:outerShdw>
                </a:effectLst>
              </a:rPr>
              <a:t>Қарақала </a:t>
            </a:r>
            <a:r>
              <a:rPr lang="ru-RU" sz="2000" i="1" dirty="0" err="1">
                <a:solidFill>
                  <a:schemeClr val="tx1"/>
                </a:solidFill>
                <a:effectLst>
                  <a:outerShdw blurRad="38100" dist="38100" dir="2700000" algn="tl">
                    <a:srgbClr val="000000">
                      <a:alpha val="43137"/>
                    </a:srgbClr>
                  </a:outerShdw>
                </a:effectLst>
              </a:rPr>
              <a:t>ауылдық</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округі</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бюджетінің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берілген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өтініміне</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сәйкес</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бюджеттің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кіріс</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бөлігіне</a:t>
            </a:r>
            <a:r>
              <a:rPr lang="ru-RU" sz="2000" i="1" dirty="0">
                <a:solidFill>
                  <a:schemeClr val="tx1"/>
                </a:solidFill>
                <a:effectLst>
                  <a:outerShdw blurRad="38100" dist="38100" dir="2700000" algn="tl">
                    <a:srgbClr val="000000">
                      <a:alpha val="43137"/>
                    </a:srgbClr>
                  </a:outerShdw>
                </a:effectLst>
              </a:rPr>
              <a:t> бюджет </a:t>
            </a:r>
            <a:r>
              <a:rPr lang="ru-RU" sz="2000" i="1" dirty="0" err="1">
                <a:solidFill>
                  <a:schemeClr val="tx1"/>
                </a:solidFill>
                <a:effectLst>
                  <a:outerShdw blurRad="38100" dist="38100" dir="2700000" algn="tl">
                    <a:srgbClr val="000000">
                      <a:alpha val="43137"/>
                    </a:srgbClr>
                  </a:outerShdw>
                </a:effectLst>
              </a:rPr>
              <a:t>түсімінің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жекелеген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кодтары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бойынша</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түзету</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жүргізілсін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және</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кіріс</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бөлігін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азайтуға</a:t>
            </a:r>
            <a:r>
              <a:rPr lang="ru-RU" sz="2000" i="1" dirty="0">
                <a:solidFill>
                  <a:schemeClr val="tx1"/>
                </a:solidFill>
                <a:effectLst>
                  <a:outerShdw blurRad="38100" dist="38100" dir="2700000" algn="tl">
                    <a:srgbClr val="000000">
                      <a:alpha val="43137"/>
                    </a:srgbClr>
                  </a:outerShdw>
                </a:effectLst>
              </a:rPr>
              <a:t> 2 809 </a:t>
            </a:r>
            <a:r>
              <a:rPr lang="ru-RU" sz="2000" i="1" dirty="0" err="1">
                <a:solidFill>
                  <a:schemeClr val="tx1"/>
                </a:solidFill>
                <a:effectLst>
                  <a:outerShdw blurRad="38100" dist="38100" dir="2700000" algn="tl">
                    <a:srgbClr val="000000">
                      <a:alpha val="43137"/>
                    </a:srgbClr>
                  </a:outerShdw>
                </a:effectLst>
              </a:rPr>
              <a:t>мың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теңге</a:t>
            </a:r>
            <a:r>
              <a:rPr lang="ru-RU" sz="2000" i="1" dirty="0">
                <a:solidFill>
                  <a:schemeClr val="tx1"/>
                </a:solidFill>
                <a:effectLst>
                  <a:outerShdw blurRad="38100" dist="38100" dir="2700000" algn="tl">
                    <a:srgbClr val="000000">
                      <a:alpha val="43137"/>
                    </a:srgbClr>
                  </a:outerShdw>
                </a:effectLst>
              </a:rPr>
              <a:t> бос </a:t>
            </a:r>
            <a:r>
              <a:rPr lang="ru-RU" sz="2000" i="1" dirty="0" err="1">
                <a:solidFill>
                  <a:schemeClr val="tx1"/>
                </a:solidFill>
                <a:effectLst>
                  <a:outerShdw blurRad="38100" dist="38100" dir="2700000" algn="tl">
                    <a:srgbClr val="000000">
                      <a:alpha val="43137"/>
                    </a:srgbClr>
                  </a:outerShdw>
                </a:effectLst>
              </a:rPr>
              <a:t>қалдық</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бөлінсін</a:t>
            </a:r>
            <a:r>
              <a:rPr lang="ru-RU" sz="2000" i="1" dirty="0">
                <a:solidFill>
                  <a:schemeClr val="tx1"/>
                </a:solidFill>
                <a:effectLst>
                  <a:outerShdw blurRad="38100" dist="38100" dir="2700000" algn="tl">
                    <a:srgbClr val="000000">
                      <a:alpha val="43137"/>
                    </a:srgbClr>
                  </a:outerShdw>
                </a:effectLst>
              </a:rPr>
              <a:t>:</a:t>
            </a:r>
          </a:p>
          <a:p>
            <a:pPr algn="just"/>
            <a:r>
              <a:rPr lang="ru-RU" sz="2000" i="1" dirty="0">
                <a:solidFill>
                  <a:schemeClr val="tx1"/>
                </a:solidFill>
                <a:effectLst>
                  <a:outerShdw blurRad="38100" dist="38100" dir="2700000" algn="tl">
                    <a:srgbClr val="000000">
                      <a:alpha val="43137"/>
                    </a:srgbClr>
                  </a:outerShdw>
                </a:effectLst>
              </a:rPr>
              <a:t>	101202 </a:t>
            </a:r>
            <a:r>
              <a:rPr lang="ru-RU" sz="2000" i="1" dirty="0" err="1">
                <a:solidFill>
                  <a:schemeClr val="tx1"/>
                </a:solidFill>
                <a:effectLst>
                  <a:outerShdw blurRad="38100" dist="38100" dir="2700000" algn="tl">
                    <a:srgbClr val="000000">
                      <a:alpha val="43137"/>
                    </a:srgbClr>
                  </a:outerShdw>
                </a:effectLst>
              </a:rPr>
              <a:t>төлем</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көзінен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салық</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салынбайтын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табыстардан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алынатын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жеке</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табыс</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салығы</a:t>
            </a:r>
            <a:r>
              <a:rPr lang="ru-RU" sz="2000" i="1" dirty="0">
                <a:solidFill>
                  <a:schemeClr val="tx1"/>
                </a:solidFill>
                <a:effectLst>
                  <a:outerShdw blurRad="38100" dist="38100" dir="2700000" algn="tl">
                    <a:srgbClr val="000000">
                      <a:alpha val="43137"/>
                    </a:srgbClr>
                  </a:outerShdw>
                </a:effectLst>
              </a:rPr>
              <a:t>(</a:t>
            </a:r>
            <a:r>
              <a:rPr lang="ru-RU" sz="2000" i="1" dirty="0" err="1">
                <a:solidFill>
                  <a:schemeClr val="tx1"/>
                </a:solidFill>
                <a:effectLst>
                  <a:outerShdw blurRad="38100" dist="38100" dir="2700000" algn="tl">
                    <a:srgbClr val="000000">
                      <a:alpha val="43137"/>
                    </a:srgbClr>
                  </a:outerShdw>
                </a:effectLst>
              </a:rPr>
              <a:t>жоспардың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күтілетін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орындалмауы</a:t>
            </a:r>
            <a:r>
              <a:rPr lang="ru-RU" sz="2000" i="1" dirty="0">
                <a:solidFill>
                  <a:schemeClr val="tx1"/>
                </a:solidFill>
                <a:effectLst>
                  <a:outerShdw blurRad="38100" dist="38100" dir="2700000" algn="tl">
                    <a:srgbClr val="000000">
                      <a:alpha val="43137"/>
                    </a:srgbClr>
                  </a:outerShdw>
                </a:effectLst>
              </a:rPr>
              <a:t>) -3 715,0 </a:t>
            </a:r>
            <a:r>
              <a:rPr lang="ru-RU" sz="2000" i="1" dirty="0" err="1">
                <a:solidFill>
                  <a:schemeClr val="tx1"/>
                </a:solidFill>
                <a:effectLst>
                  <a:outerShdw blurRad="38100" dist="38100" dir="2700000" algn="tl">
                    <a:srgbClr val="000000">
                      <a:alpha val="43137"/>
                    </a:srgbClr>
                  </a:outerShdw>
                </a:effectLst>
              </a:rPr>
              <a:t>мың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теңге</a:t>
            </a:r>
            <a:endParaRPr lang="ru-RU" sz="2000" i="1" dirty="0">
              <a:solidFill>
                <a:schemeClr val="tx1"/>
              </a:solidFill>
              <a:effectLst>
                <a:outerShdw blurRad="38100" dist="38100" dir="2700000" algn="tl">
                  <a:srgbClr val="000000">
                    <a:alpha val="43137"/>
                  </a:srgbClr>
                </a:outerShdw>
              </a:effectLst>
            </a:endParaRPr>
          </a:p>
          <a:p>
            <a:pPr algn="just"/>
            <a:r>
              <a:rPr lang="ru-RU" sz="2000" i="1" dirty="0">
                <a:solidFill>
                  <a:schemeClr val="tx1"/>
                </a:solidFill>
                <a:effectLst>
                  <a:outerShdw blurRad="38100" dist="38100" dir="2700000" algn="tl">
                    <a:srgbClr val="000000">
                      <a:alpha val="43137"/>
                    </a:srgbClr>
                  </a:outerShdw>
                </a:effectLst>
              </a:rPr>
              <a:t>	104302 </a:t>
            </a:r>
            <a:r>
              <a:rPr lang="ru-RU" sz="2000" i="1" dirty="0" err="1">
                <a:solidFill>
                  <a:schemeClr val="tx1"/>
                </a:solidFill>
                <a:effectLst>
                  <a:outerShdw blurRad="38100" dist="38100" dir="2700000" algn="tl">
                    <a:srgbClr val="000000">
                      <a:alpha val="43137"/>
                    </a:srgbClr>
                  </a:outerShdw>
                </a:effectLst>
              </a:rPr>
              <a:t>жер</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салығы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нақты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түсім</a:t>
            </a:r>
            <a:r>
              <a:rPr lang="ru-RU" sz="2000" i="1" dirty="0">
                <a:solidFill>
                  <a:schemeClr val="tx1"/>
                </a:solidFill>
                <a:effectLst>
                  <a:outerShdw blurRad="38100" dist="38100" dir="2700000" algn="tl">
                    <a:srgbClr val="000000">
                      <a:alpha val="43137"/>
                    </a:srgbClr>
                  </a:outerShdw>
                </a:effectLst>
              </a:rPr>
              <a:t>) +60,0 </a:t>
            </a:r>
            <a:r>
              <a:rPr lang="ru-RU" sz="2000" i="1" dirty="0" err="1">
                <a:solidFill>
                  <a:schemeClr val="tx1"/>
                </a:solidFill>
                <a:effectLst>
                  <a:outerShdw blurRad="38100" dist="38100" dir="2700000" algn="tl">
                    <a:srgbClr val="000000">
                      <a:alpha val="43137"/>
                    </a:srgbClr>
                  </a:outerShdw>
                </a:effectLst>
              </a:rPr>
              <a:t>мың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теңге</a:t>
            </a:r>
            <a:endParaRPr lang="ru-RU" sz="2000" i="1" dirty="0">
              <a:solidFill>
                <a:schemeClr val="tx1"/>
              </a:solidFill>
              <a:effectLst>
                <a:outerShdw blurRad="38100" dist="38100" dir="2700000" algn="tl">
                  <a:srgbClr val="000000">
                    <a:alpha val="43137"/>
                  </a:srgbClr>
                </a:outerShdw>
              </a:effectLst>
            </a:endParaRPr>
          </a:p>
          <a:p>
            <a:pPr algn="just"/>
            <a:r>
              <a:rPr lang="ru-RU" sz="2000" i="1" dirty="0">
                <a:solidFill>
                  <a:schemeClr val="tx1"/>
                </a:solidFill>
                <a:effectLst>
                  <a:outerShdw blurRad="38100" dist="38100" dir="2700000" algn="tl">
                    <a:srgbClr val="000000">
                      <a:alpha val="43137"/>
                    </a:srgbClr>
                  </a:outerShdw>
                </a:effectLst>
              </a:rPr>
              <a:t>	104501 </a:t>
            </a:r>
            <a:r>
              <a:rPr lang="ru-RU" sz="2000" i="1" dirty="0" err="1">
                <a:solidFill>
                  <a:schemeClr val="tx1"/>
                </a:solidFill>
                <a:effectLst>
                  <a:outerShdw blurRad="38100" dist="38100" dir="2700000" algn="tl">
                    <a:srgbClr val="000000">
                      <a:alpha val="43137"/>
                    </a:srgbClr>
                  </a:outerShdw>
                </a:effectLst>
              </a:rPr>
              <a:t>бірыңғай</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жер</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салығы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нақты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түсім</a:t>
            </a:r>
            <a:r>
              <a:rPr lang="ru-RU" sz="2000" i="1" dirty="0">
                <a:solidFill>
                  <a:schemeClr val="tx1"/>
                </a:solidFill>
                <a:effectLst>
                  <a:outerShdw blurRad="38100" dist="38100" dir="2700000" algn="tl">
                    <a:srgbClr val="000000">
                      <a:alpha val="43137"/>
                    </a:srgbClr>
                  </a:outerShdw>
                </a:effectLst>
              </a:rPr>
              <a:t>) +840,0 </a:t>
            </a:r>
            <a:r>
              <a:rPr lang="ru-RU" sz="2000" i="1" dirty="0" err="1">
                <a:solidFill>
                  <a:schemeClr val="tx1"/>
                </a:solidFill>
                <a:effectLst>
                  <a:outerShdw blurRad="38100" dist="38100" dir="2700000" algn="tl">
                    <a:srgbClr val="000000">
                      <a:alpha val="43137"/>
                    </a:srgbClr>
                  </a:outerShdw>
                </a:effectLst>
              </a:rPr>
              <a:t>мың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теңге</a:t>
            </a:r>
            <a:endParaRPr lang="ru-RU" sz="2000" i="1" dirty="0">
              <a:solidFill>
                <a:schemeClr val="tx1"/>
              </a:solidFill>
              <a:effectLst>
                <a:outerShdw blurRad="38100" dist="38100" dir="2700000" algn="tl">
                  <a:srgbClr val="000000">
                    <a:alpha val="43137"/>
                  </a:srgbClr>
                </a:outerShdw>
              </a:effectLst>
            </a:endParaRPr>
          </a:p>
          <a:p>
            <a:pPr algn="just"/>
            <a:r>
              <a:rPr lang="ru-RU" sz="2000" i="1" dirty="0">
                <a:solidFill>
                  <a:schemeClr val="tx1"/>
                </a:solidFill>
                <a:effectLst>
                  <a:outerShdw blurRad="38100" dist="38100" dir="2700000" algn="tl">
                    <a:srgbClr val="000000">
                      <a:alpha val="43137"/>
                    </a:srgbClr>
                  </a:outerShdw>
                </a:effectLst>
              </a:rPr>
              <a:t>	303202 </a:t>
            </a:r>
            <a:r>
              <a:rPr lang="ru-RU" sz="2000" i="1" dirty="0" err="1">
                <a:solidFill>
                  <a:schemeClr val="tx1"/>
                </a:solidFill>
                <a:effectLst>
                  <a:outerShdw blurRad="38100" dist="38100" dir="2700000" algn="tl">
                    <a:srgbClr val="000000">
                      <a:alpha val="43137"/>
                    </a:srgbClr>
                  </a:outerShdw>
                </a:effectLst>
              </a:rPr>
              <a:t>жер</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учаскелерін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жалдау</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құқығын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сатқаны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үшін</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төлемақы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нақты</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түсім</a:t>
            </a:r>
            <a:r>
              <a:rPr lang="ru-RU" sz="2000" i="1" dirty="0">
                <a:solidFill>
                  <a:schemeClr val="tx1"/>
                </a:solidFill>
                <a:effectLst>
                  <a:outerShdw blurRad="38100" dist="38100" dir="2700000" algn="tl">
                    <a:srgbClr val="000000">
                      <a:alpha val="43137"/>
                    </a:srgbClr>
                  </a:outerShdw>
                </a:effectLst>
              </a:rPr>
              <a:t>) +6,0 </a:t>
            </a:r>
            <a:r>
              <a:rPr lang="ru-RU" sz="2000" i="1" dirty="0" err="1">
                <a:solidFill>
                  <a:schemeClr val="tx1"/>
                </a:solidFill>
                <a:effectLst>
                  <a:outerShdw blurRad="38100" dist="38100" dir="2700000" algn="tl">
                    <a:srgbClr val="000000">
                      <a:alpha val="43137"/>
                    </a:srgbClr>
                  </a:outerShdw>
                </a:effectLst>
              </a:rPr>
              <a:t>мың</a:t>
            </a:r>
            <a:r>
              <a:rPr lang="ru-RU" sz="2000" i="1" dirty="0">
                <a:solidFill>
                  <a:schemeClr val="tx1"/>
                </a:solidFill>
                <a:effectLst>
                  <a:outerShdw blurRad="38100" dist="38100" dir="2700000" algn="tl">
                    <a:srgbClr val="000000">
                      <a:alpha val="43137"/>
                    </a:srgbClr>
                  </a:outerShdw>
                </a:effectLst>
              </a:rPr>
              <a:t> </a:t>
            </a:r>
            <a:r>
              <a:rPr lang="ru-RU" sz="2000" i="1" dirty="0" err="1">
                <a:solidFill>
                  <a:schemeClr val="tx1"/>
                </a:solidFill>
                <a:effectLst>
                  <a:outerShdw blurRad="38100" dist="38100" dir="2700000" algn="tl">
                    <a:srgbClr val="000000">
                      <a:alpha val="43137"/>
                    </a:srgbClr>
                  </a:outerShdw>
                </a:effectLst>
              </a:rPr>
              <a:t>теңге</a:t>
            </a:r>
            <a:r>
              <a:rPr lang="ru-RU" i="1" dirty="0">
                <a:solidFill>
                  <a:schemeClr val="tx1"/>
                </a:solidFill>
                <a:effectLst>
                  <a:outerShdw blurRad="38100" dist="38100" dir="2700000" algn="tl">
                    <a:srgbClr val="000000">
                      <a:alpha val="43137"/>
                    </a:srgbClr>
                  </a:outerShdw>
                </a:effectLst>
              </a:rPr>
              <a:t>	</a:t>
            </a:r>
            <a:endParaRPr lang="ru-RU" sz="1000" b="1" i="1" dirty="0">
              <a:solidFill>
                <a:schemeClr val="tx1"/>
              </a:solidFill>
              <a:effectLst>
                <a:outerShdw blurRad="38100" dist="38100" dir="2700000" algn="tl">
                  <a:srgbClr val="000000">
                    <a:alpha val="43137"/>
                  </a:srgb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571472" y="714356"/>
            <a:ext cx="8072494" cy="5143536"/>
          </a:xfrm>
          <a:prstGeom prst="horizontalScroll">
            <a:avLst>
              <a:gd name="adj" fmla="val 1300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6000" b="1" i="1" dirty="0" err="1">
                <a:solidFill>
                  <a:srgbClr val="FF0000"/>
                </a:solidFill>
                <a:effectLst>
                  <a:outerShdw blurRad="38100" dist="38100" dir="2700000" algn="tl">
                    <a:srgbClr val="000000">
                      <a:alpha val="43137"/>
                    </a:srgbClr>
                  </a:outerShdw>
                </a:effectLst>
              </a:rPr>
              <a:t>Назарларыңызға</a:t>
            </a:r>
            <a:r>
              <a:rPr lang="ru-RU" sz="8000" b="1" i="1" dirty="0" err="1">
                <a:solidFill>
                  <a:srgbClr val="FF0000"/>
                </a:solidFill>
                <a:effectLst>
                  <a:outerShdw blurRad="38100" dist="38100" dir="2700000" algn="tl">
                    <a:srgbClr val="000000">
                      <a:alpha val="43137"/>
                    </a:srgbClr>
                  </a:outerShdw>
                </a:effectLst>
              </a:rPr>
              <a:t> рахмет</a:t>
            </a:r>
            <a:r>
              <a:rPr lang="ru-RU" sz="8000" b="1" i="1" dirty="0">
                <a:solidFill>
                  <a:srgbClr val="FF0000"/>
                </a:solidFill>
                <a:effectLst>
                  <a:outerShdw blurRad="38100" dist="38100" dir="2700000" algn="tl">
                    <a:srgbClr val="000000">
                      <a:alpha val="43137"/>
                    </a:srgbClr>
                  </a:outerShdw>
                </a:effectLst>
              </a:rPr>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459</TotalTime>
  <Words>536</Words>
  <Application>Microsoft Office PowerPoint</Application>
  <PresentationFormat>Экран (4:3)</PresentationFormat>
  <Paragraphs>128</Paragraphs>
  <Slides>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Calibri</vt:lpstr>
      <vt:lpstr>Candara</vt:lpstr>
      <vt:lpstr>Symbol</vt:lpstr>
      <vt:lpstr>Times New Roman</vt:lpstr>
      <vt:lpstr>Wingdings</vt:lpstr>
      <vt:lpstr>Волна</vt:lpstr>
      <vt:lpstr>2026-2028 жылдарға арналған Аққулы ауданы Қарақала ауылдық округінің азаматтық бюджеті (нақтылауды ескере отырып)</vt:lpstr>
      <vt:lpstr>Құрметті сайтқа кірушілер!</vt:lpstr>
      <vt:lpstr>    Аққулы ауданының Қарақала ауылдық округінің 2026-2028 жылдарға арналған Азаматтық бюджеті Қарақала ауылдық округі бюджетінің негізгі көрсеткіштері, оны қалыптастыру параметрлері, бюджет қаражатын жұмсау бағыттары туралы ақпаратты қамтиды.  Қарақала ауылдық округінің бюджеті Аққулы аудандық мәслихатының 2026 жылғы 06 тамыздағы №212/51"Аққулы аудандық мәслихатының 2025 жылғы 19 желтоқсандағы № 170/41" Аққулы ауданының 2026 – 2028 жылдарға арналған ауылдық округтерінің бюджеттері туралы "шешіміне өзгерістер мен толықтырулар енгізу туралы" шешімімен нақтыланды    </vt:lpstr>
      <vt:lpstr>2025-2028 жылдарға арналған ауданның әлеуметтік-экономикалық дамудың негізгі көрсеткіштері</vt:lpstr>
      <vt:lpstr>Ауылдық округтің  2026-2028 жылдарға арналған  кірістері</vt:lpstr>
      <vt:lpstr>Аққулы ауданы Қарақала ауылдық округінің шығыстары   2026-2028 жылдарға арналған ауылдық округ бюджетінің шығыстары Мемлекет басшысының Қазақстан халқына Жолдауларынан, мемлекеттік және салалық бағдарламалардан, 2026-2028 жылдарға арналған даму бағдарламасынан туындайтын іс-шараларды іске асыруға бағытталған.</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Планирование бюджета Жамбылского сельского округа на 2020-2022 годы</dc:title>
  <dc:creator>User</dc:creator>
  <cp:lastModifiedBy>Анна Алина</cp:lastModifiedBy>
  <cp:revision>85</cp:revision>
  <dcterms:created xsi:type="dcterms:W3CDTF">2019-11-07T07:34:19Z</dcterms:created>
  <dcterms:modified xsi:type="dcterms:W3CDTF">2026-08-11T06:23:21Z</dcterms:modified>
</cp:coreProperties>
</file>