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63" r:id="rId3"/>
    <p:sldId id="260" r:id="rId4"/>
    <p:sldId id="261" r:id="rId5"/>
    <p:sldId id="259" r:id="rId6"/>
    <p:sldId id="264" r:id="rId7"/>
    <p:sldId id="258" r:id="rId8"/>
    <p:sldId id="262" r:id="rId9"/>
    <p:sldId id="265"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73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Ризагуль Бауен" userId="5094ff38434256e0" providerId="LiveId" clId="{3AEAA0B3-51AD-4D54-9C48-81EC0B52A184}"/>
    <pc:docChg chg="modSld">
      <pc:chgData name="Ризагуль Бауен" userId="5094ff38434256e0" providerId="LiveId" clId="{3AEAA0B3-51AD-4D54-9C48-81EC0B52A184}" dt="2026-08-11T09:55:02.781" v="4"/>
      <pc:docMkLst>
        <pc:docMk/>
      </pc:docMkLst>
      <pc:sldChg chg="modSp">
        <pc:chgData name="Ризагуль Бауен" userId="5094ff38434256e0" providerId="LiveId" clId="{3AEAA0B3-51AD-4D54-9C48-81EC0B52A184}" dt="2026-08-11T09:55:02.781" v="4"/>
        <pc:sldMkLst>
          <pc:docMk/>
          <pc:sldMk cId="70442931" sldId="258"/>
        </pc:sldMkLst>
        <pc:graphicFrameChg chg="mod">
          <ac:chgData name="Ризагуль Бауен" userId="5094ff38434256e0" providerId="LiveId" clId="{3AEAA0B3-51AD-4D54-9C48-81EC0B52A184}" dt="2026-08-11T09:55:02.781" v="4"/>
          <ac:graphicFrameMkLst>
            <pc:docMk/>
            <pc:sldMk cId="70442931" sldId="258"/>
            <ac:graphicFrameMk id="4" creationId="{00000000-0000-0000-0000-000000000000}"/>
          </ac:graphicFrameMkLst>
        </pc:graphicFrameChg>
      </pc:sldChg>
      <pc:sldChg chg="modSp mod">
        <pc:chgData name="Ризагуль Бауен" userId="5094ff38434256e0" providerId="LiveId" clId="{3AEAA0B3-51AD-4D54-9C48-81EC0B52A184}" dt="2026-08-11T09:54:03.772" v="3"/>
        <pc:sldMkLst>
          <pc:docMk/>
          <pc:sldMk cId="2257736960" sldId="259"/>
        </pc:sldMkLst>
        <pc:graphicFrameChg chg="mod modGraphic">
          <ac:chgData name="Ризагуль Бауен" userId="5094ff38434256e0" providerId="LiveId" clId="{3AEAA0B3-51AD-4D54-9C48-81EC0B52A184}" dt="2026-08-11T09:54:03.772" v="3"/>
          <ac:graphicFrameMkLst>
            <pc:docMk/>
            <pc:sldMk cId="2257736960" sldId="259"/>
            <ac:graphicFrameMk id="3" creationId="{00000000-0000-0000-0000-000000000000}"/>
          </ac:graphicFrameMkLst>
        </pc:graphicFrameChg>
      </pc:sldChg>
      <pc:sldChg chg="modSp">
        <pc:chgData name="Ризагуль Бауен" userId="5094ff38434256e0" providerId="LiveId" clId="{3AEAA0B3-51AD-4D54-9C48-81EC0B52A184}" dt="2026-08-11T09:53:14.889" v="0"/>
        <pc:sldMkLst>
          <pc:docMk/>
          <pc:sldMk cId="1156860125" sldId="261"/>
        </pc:sldMkLst>
        <pc:graphicFrameChg chg="mod">
          <ac:chgData name="Ризагуль Бауен" userId="5094ff38434256e0" providerId="LiveId" clId="{3AEAA0B3-51AD-4D54-9C48-81EC0B52A184}" dt="2026-08-11T09:53:14.889" v="0"/>
          <ac:graphicFrameMkLst>
            <pc:docMk/>
            <pc:sldMk cId="1156860125" sldId="261"/>
            <ac:graphicFrameMk id="2"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560872558447663E-2"/>
          <c:y val="3.6213738305062255E-2"/>
          <c:w val="0.9593039473990449"/>
          <c:h val="0.82166172583737451"/>
        </c:manualLayout>
      </c:layout>
      <c:bar3DChart>
        <c:barDir val="col"/>
        <c:grouping val="stacked"/>
        <c:varyColors val="0"/>
        <c:ser>
          <c:idx val="0"/>
          <c:order val="0"/>
          <c:tx>
            <c:strRef>
              <c:f>Лист1!$B$1</c:f>
              <c:strCache>
                <c:ptCount val="1"/>
                <c:pt idx="0">
                  <c:v>Меншікті кіріс</c:v>
                </c:pt>
              </c:strCache>
            </c:strRef>
          </c:tx>
          <c:spPr>
            <a:gradFill rotWithShape="1">
              <a:gsLst>
                <a:gs pos="0">
                  <a:schemeClr val="accent1">
                    <a:tint val="96000"/>
                    <a:satMod val="120000"/>
                    <a:lumMod val="120000"/>
                  </a:schemeClr>
                </a:gs>
                <a:gs pos="100000">
                  <a:schemeClr val="accent1">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63500" h="63500"/>
              <a:contourClr>
                <a:scrgbClr r="0" g="0" b="0">
                  <a:shade val="25000"/>
                  <a:satMod val="180000"/>
                </a:scrgbClr>
              </a:contourClr>
            </a:sp3d>
          </c:spPr>
          <c:invertIfNegative val="0"/>
          <c:dLbls>
            <c:delete val="1"/>
          </c:dLbls>
          <c:cat>
            <c:strRef>
              <c:f>Лист1!$A$2:$A$4</c:f>
              <c:strCache>
                <c:ptCount val="3"/>
                <c:pt idx="0">
                  <c:v>2026 жыл</c:v>
                </c:pt>
                <c:pt idx="1">
                  <c:v>2027 жыл</c:v>
                </c:pt>
                <c:pt idx="2">
                  <c:v>2028 жыл</c:v>
                </c:pt>
              </c:strCache>
            </c:strRef>
          </c:cat>
          <c:val>
            <c:numRef>
              <c:f>Лист1!$B$2:$B$4</c:f>
              <c:numCache>
                <c:formatCode>General</c:formatCode>
                <c:ptCount val="3"/>
                <c:pt idx="0">
                  <c:v>6947</c:v>
                </c:pt>
                <c:pt idx="1">
                  <c:v>5223</c:v>
                </c:pt>
                <c:pt idx="2">
                  <c:v>5193</c:v>
                </c:pt>
              </c:numCache>
            </c:numRef>
          </c:val>
          <c:extLst>
            <c:ext xmlns:c16="http://schemas.microsoft.com/office/drawing/2014/chart" uri="{C3380CC4-5D6E-409C-BE32-E72D297353CC}">
              <c16:uniqueId val="{00000000-A929-4A13-9F07-1A0CC52492C7}"/>
            </c:ext>
          </c:extLst>
        </c:ser>
        <c:ser>
          <c:idx val="1"/>
          <c:order val="1"/>
          <c:tx>
            <c:strRef>
              <c:f>Лист1!$C$1</c:f>
              <c:strCache>
                <c:ptCount val="1"/>
                <c:pt idx="0">
                  <c:v>субвенциялар</c:v>
                </c:pt>
              </c:strCache>
            </c:strRef>
          </c:tx>
          <c:spPr>
            <a:gradFill rotWithShape="1">
              <a:gsLst>
                <a:gs pos="0">
                  <a:schemeClr val="accent3">
                    <a:tint val="96000"/>
                    <a:satMod val="120000"/>
                    <a:lumMod val="120000"/>
                  </a:schemeClr>
                </a:gs>
                <a:gs pos="100000">
                  <a:schemeClr val="accent3">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63500" h="63500"/>
              <a:contourClr>
                <a:scrgbClr r="0" g="0" b="0">
                  <a:shade val="25000"/>
                  <a:satMod val="180000"/>
                </a:scrgbClr>
              </a:contourClr>
            </a:sp3d>
          </c:spPr>
          <c:invertIfNegative val="0"/>
          <c:dLbls>
            <c:dLbl>
              <c:idx val="0"/>
              <c:tx>
                <c:rich>
                  <a:bodyPr/>
                  <a:lstStyle/>
                  <a:p>
                    <a:r>
                      <a:rPr lang="en-US"/>
                      <a:t>9654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EEC-4AAF-A1E4-F3A9122C0DB8}"/>
                </c:ext>
              </c:extLst>
            </c:dLbl>
            <c:dLbl>
              <c:idx val="1"/>
              <c:layout>
                <c:manualLayout>
                  <c:x val="-5.658370848008886E-17"/>
                  <c:y val="2.4974514196536447E-3"/>
                </c:manualLayout>
              </c:layout>
              <c:tx>
                <c:rich>
                  <a:bodyPr/>
                  <a:lstStyle/>
                  <a:p>
                    <a:r>
                      <a:rPr lang="en-US" dirty="0"/>
                      <a:t>7031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968-4B60-827A-71896BAB6B58}"/>
                </c:ext>
              </c:extLst>
            </c:dLbl>
            <c:dLbl>
              <c:idx val="2"/>
              <c:layout>
                <c:manualLayout>
                  <c:x val="0"/>
                  <c:y val="0"/>
                </c:manualLayout>
              </c:layout>
              <c:tx>
                <c:rich>
                  <a:bodyPr/>
                  <a:lstStyle/>
                  <a:p>
                    <a:r>
                      <a:rPr lang="en-US" dirty="0"/>
                      <a:t>7332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968-4B60-827A-71896BAB6B5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Лист1!$A$2:$A$4</c:f>
              <c:strCache>
                <c:ptCount val="3"/>
                <c:pt idx="0">
                  <c:v>2026 жыл</c:v>
                </c:pt>
                <c:pt idx="1">
                  <c:v>2027 жыл</c:v>
                </c:pt>
                <c:pt idx="2">
                  <c:v>2028 жыл</c:v>
                </c:pt>
              </c:strCache>
            </c:strRef>
          </c:cat>
          <c:val>
            <c:numRef>
              <c:f>Лист1!$C$2:$C$4</c:f>
              <c:numCache>
                <c:formatCode>General</c:formatCode>
                <c:ptCount val="3"/>
                <c:pt idx="0">
                  <c:v>56786</c:v>
                </c:pt>
                <c:pt idx="1">
                  <c:v>59683</c:v>
                </c:pt>
                <c:pt idx="2">
                  <c:v>61319</c:v>
                </c:pt>
              </c:numCache>
            </c:numRef>
          </c:val>
          <c:extLst>
            <c:ext xmlns:c16="http://schemas.microsoft.com/office/drawing/2014/chart" uri="{C3380CC4-5D6E-409C-BE32-E72D297353CC}">
              <c16:uniqueId val="{00000002-A929-4A13-9F07-1A0CC52492C7}"/>
            </c:ext>
          </c:extLst>
        </c:ser>
        <c:ser>
          <c:idx val="2"/>
          <c:order val="2"/>
          <c:tx>
            <c:strRef>
              <c:f>Лист1!$D$1</c:f>
              <c:strCache>
                <c:ptCount val="1"/>
                <c:pt idx="0">
                  <c:v>трансферттер</c:v>
                </c:pt>
              </c:strCache>
            </c:strRef>
          </c:tx>
          <c:spPr>
            <a:gradFill rotWithShape="1">
              <a:gsLst>
                <a:gs pos="0">
                  <a:schemeClr val="accent5">
                    <a:tint val="96000"/>
                    <a:satMod val="120000"/>
                    <a:lumMod val="120000"/>
                  </a:schemeClr>
                </a:gs>
                <a:gs pos="100000">
                  <a:schemeClr val="accent5">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63500" h="63500"/>
              <a:contourClr>
                <a:scrgbClr r="0" g="0" b="0">
                  <a:shade val="25000"/>
                  <a:satMod val="180000"/>
                </a:scrgbClr>
              </a:contourClr>
            </a:sp3d>
          </c:spPr>
          <c:invertIfNegative val="0"/>
          <c:dLbls>
            <c:dLbl>
              <c:idx val="0"/>
              <c:tx>
                <c:rich>
                  <a:bodyPr/>
                  <a:lstStyle/>
                  <a:p>
                    <a:r>
                      <a:rPr lang="en-US" dirty="0"/>
                      <a:t>51911</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968-4B60-827A-71896BAB6B58}"/>
                </c:ext>
              </c:extLst>
            </c:dLbl>
            <c:dLbl>
              <c:idx val="1"/>
              <c:tx>
                <c:rich>
                  <a:bodyPr/>
                  <a:lstStyle/>
                  <a:p>
                    <a:r>
                      <a:rPr lang="en-US" dirty="0"/>
                      <a:t>50300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968-4B60-827A-71896BAB6B58}"/>
                </c:ext>
              </c:extLst>
            </c:dLbl>
            <c:dLbl>
              <c:idx val="2"/>
              <c:tx>
                <c:rich>
                  <a:bodyPr/>
                  <a:lstStyle/>
                  <a:p>
                    <a:r>
                      <a:rPr lang="en-US" dirty="0"/>
                      <a:t>51120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968-4B60-827A-71896BAB6B5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KZ"/>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Лист1!$A$2:$A$4</c:f>
              <c:strCache>
                <c:ptCount val="3"/>
                <c:pt idx="0">
                  <c:v>2026 жыл</c:v>
                </c:pt>
                <c:pt idx="1">
                  <c:v>2027 жыл</c:v>
                </c:pt>
                <c:pt idx="2">
                  <c:v>2028 жыл</c:v>
                </c:pt>
              </c:strCache>
            </c:strRef>
          </c:cat>
          <c:val>
            <c:numRef>
              <c:f>Лист1!$D$2:$D$4</c:f>
              <c:numCache>
                <c:formatCode>General</c:formatCode>
                <c:ptCount val="3"/>
                <c:pt idx="0">
                  <c:v>1500</c:v>
                </c:pt>
                <c:pt idx="1">
                  <c:v>2111</c:v>
                </c:pt>
                <c:pt idx="2">
                  <c:v>2216</c:v>
                </c:pt>
              </c:numCache>
            </c:numRef>
          </c:val>
          <c:extLst>
            <c:ext xmlns:c16="http://schemas.microsoft.com/office/drawing/2014/chart" uri="{C3380CC4-5D6E-409C-BE32-E72D297353CC}">
              <c16:uniqueId val="{00000000-5C9F-480E-9021-0031B3054AF0}"/>
            </c:ext>
          </c:extLst>
        </c:ser>
        <c:dLbls>
          <c:showLegendKey val="0"/>
          <c:showVal val="1"/>
          <c:showCatName val="0"/>
          <c:showSerName val="0"/>
          <c:showPercent val="0"/>
          <c:showBubbleSize val="0"/>
        </c:dLbls>
        <c:gapWidth val="150"/>
        <c:shape val="box"/>
        <c:axId val="129638784"/>
        <c:axId val="129640320"/>
        <c:axId val="0"/>
      </c:bar3DChart>
      <c:catAx>
        <c:axId val="129638784"/>
        <c:scaling>
          <c:orientation val="minMax"/>
        </c:scaling>
        <c:delete val="0"/>
        <c:axPos val="b"/>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KZ"/>
          </a:p>
        </c:txPr>
        <c:crossAx val="129640320"/>
        <c:crosses val="autoZero"/>
        <c:auto val="1"/>
        <c:lblAlgn val="ctr"/>
        <c:lblOffset val="100"/>
        <c:noMultiLvlLbl val="0"/>
      </c:catAx>
      <c:valAx>
        <c:axId val="12964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KZ"/>
          </a:p>
        </c:txPr>
        <c:crossAx val="12963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KZ"/>
        </a:p>
      </c:txPr>
    </c:legend>
    <c:plotVisOnly val="1"/>
    <c:dispBlanksAs val="gap"/>
    <c:showDLblsOverMax val="0"/>
  </c:chart>
  <c:spPr>
    <a:noFill/>
    <a:ln>
      <a:noFill/>
    </a:ln>
    <a:effectLst/>
  </c:spPr>
  <c:txPr>
    <a:bodyPr/>
    <a:lstStyle/>
    <a:p>
      <a:pPr>
        <a:defRPr/>
      </a:pPr>
      <a:endParaRPr lang="ru-KZ"/>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6660B-A6ED-4E0B-92B6-3A076FBA4623}" type="datetimeFigureOut">
              <a:rPr lang="ru-RU" smtClean="0"/>
              <a:pPr/>
              <a:t>12.08.2026</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B53CDB-A6FC-4957-89BF-F50393C995BB}" type="slidenum">
              <a:rPr lang="ru-RU" smtClean="0"/>
              <a:pPr/>
              <a:t>‹#›</a:t>
            </a:fld>
            <a:endParaRPr lang="ru-RU"/>
          </a:p>
        </p:txBody>
      </p:sp>
    </p:spTree>
    <p:extLst>
      <p:ext uri="{BB962C8B-B14F-4D97-AF65-F5344CB8AC3E}">
        <p14:creationId xmlns:p14="http://schemas.microsoft.com/office/powerpoint/2010/main" val="16268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4B53CDB-A6FC-4957-89BF-F50393C995BB}" type="slidenum">
              <a:rPr lang="ru-RU" smtClean="0"/>
              <a:pPr/>
              <a:t>5</a:t>
            </a:fld>
            <a:endParaRPr lang="ru-RU"/>
          </a:p>
        </p:txBody>
      </p:sp>
    </p:spTree>
    <p:extLst>
      <p:ext uri="{BB962C8B-B14F-4D97-AF65-F5344CB8AC3E}">
        <p14:creationId xmlns:p14="http://schemas.microsoft.com/office/powerpoint/2010/main" val="1724781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12.08.2026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12.08.2026</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8328"/>
            <a:ext cx="8229600" cy="5106896"/>
          </a:xfrm>
          <a:solidFill>
            <a:schemeClr val="accent6">
              <a:lumMod val="60000"/>
              <a:lumOff val="40000"/>
            </a:schemeClr>
          </a:solidFill>
          <a:ln w="57150">
            <a:solidFill>
              <a:schemeClr val="tx2"/>
            </a:solidFill>
          </a:ln>
        </p:spPr>
        <p:txBody>
          <a:bodyPr>
            <a:normAutofit/>
          </a:bodyPr>
          <a:lstStyle/>
          <a:p>
            <a:r>
              <a:rPr lang="ru-RU" b="1" dirty="0">
                <a:solidFill>
                  <a:srgbClr val="C00000"/>
                </a:solidFill>
                <a:latin typeface="Times New Roman" pitchFamily="18" charset="0"/>
                <a:cs typeface="Times New Roman" pitchFamily="18" charset="0"/>
              </a:rPr>
              <a:t>2026-2028 </a:t>
            </a:r>
            <a:r>
              <a:rPr lang="kk-KZ" b="1" dirty="0">
                <a:solidFill>
                  <a:srgbClr val="C00000"/>
                </a:solidFill>
                <a:latin typeface="Times New Roman" pitchFamily="18" charset="0"/>
                <a:cs typeface="Times New Roman" pitchFamily="18" charset="0"/>
              </a:rPr>
              <a:t>жылдарға арналған Аққулы ауданы Малыбай ауылдық округінің азаматтық бюджеті</a:t>
            </a:r>
            <a:endParaRPr lang="ru-RU"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291568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800" b="1" dirty="0" err="1">
                <a:solidFill>
                  <a:srgbClr val="FF0000"/>
                </a:solidFill>
                <a:latin typeface="Times New Roman" panose="02020603050405020304" pitchFamily="18" charset="0"/>
                <a:cs typeface="Times New Roman" panose="02020603050405020304" pitchFamily="18" charset="0"/>
              </a:rPr>
              <a:t>Құрметті</a:t>
            </a:r>
            <a:r>
              <a:rPr lang="ru-RU" sz="4800" b="1" dirty="0">
                <a:solidFill>
                  <a:srgbClr val="FF0000"/>
                </a:solidFill>
                <a:latin typeface="Times New Roman" panose="02020603050405020304" pitchFamily="18" charset="0"/>
                <a:cs typeface="Times New Roman" panose="02020603050405020304" pitchFamily="18" charset="0"/>
              </a:rPr>
              <a:t> </a:t>
            </a:r>
            <a:r>
              <a:rPr lang="ru-RU" sz="4800" b="1" dirty="0" err="1">
                <a:solidFill>
                  <a:srgbClr val="FF0000"/>
                </a:solidFill>
                <a:latin typeface="Times New Roman" panose="02020603050405020304" pitchFamily="18" charset="0"/>
                <a:cs typeface="Times New Roman" panose="02020603050405020304" pitchFamily="18" charset="0"/>
              </a:rPr>
              <a:t>сайтқа</a:t>
            </a:r>
            <a:r>
              <a:rPr lang="ru-RU" sz="4800" b="1" dirty="0">
                <a:solidFill>
                  <a:srgbClr val="FF0000"/>
                </a:solidFill>
                <a:latin typeface="Times New Roman" panose="02020603050405020304" pitchFamily="18" charset="0"/>
                <a:cs typeface="Times New Roman" panose="02020603050405020304" pitchFamily="18" charset="0"/>
              </a:rPr>
              <a:t> </a:t>
            </a:r>
            <a:r>
              <a:rPr lang="ru-RU" sz="4800" b="1" dirty="0" err="1">
                <a:solidFill>
                  <a:srgbClr val="FF0000"/>
                </a:solidFill>
                <a:latin typeface="Times New Roman" panose="02020603050405020304" pitchFamily="18" charset="0"/>
                <a:cs typeface="Times New Roman" panose="02020603050405020304" pitchFamily="18" charset="0"/>
              </a:rPr>
              <a:t>кірушілер</a:t>
            </a:r>
            <a:r>
              <a:rPr lang="ru-RU" sz="4800" b="1" dirty="0">
                <a:solidFill>
                  <a:srgbClr val="FF0000"/>
                </a:solidFill>
                <a:latin typeface="Times New Roman" panose="02020603050405020304" pitchFamily="18" charset="0"/>
                <a:cs typeface="Times New Roman" panose="02020603050405020304" pitchFamily="18" charset="0"/>
              </a:rPr>
              <a:t>!</a:t>
            </a:r>
            <a:endParaRPr lang="ru-RU" sz="4800" dirty="0">
              <a:solidFill>
                <a:srgbClr val="FF00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27584" y="1591056"/>
            <a:ext cx="7488832" cy="4832092"/>
          </a:xfrm>
          <a:prstGeom prst="rect">
            <a:avLst/>
          </a:prstGeom>
          <a:solidFill>
            <a:schemeClr val="accent6">
              <a:lumMod val="60000"/>
              <a:lumOff val="40000"/>
            </a:schemeClr>
          </a:solidFill>
        </p:spPr>
        <p:txBody>
          <a:bodyPr wrap="square">
            <a:spAutoFit/>
          </a:bodyPr>
          <a:lstStyle/>
          <a:p>
            <a:r>
              <a:rPr lang="ru-RU" sz="2800" dirty="0" err="1">
                <a:latin typeface="Times New Roman" panose="02020603050405020304" pitchFamily="18" charset="0"/>
                <a:cs typeface="Times New Roman" panose="02020603050405020304" pitchFamily="18" charset="0"/>
              </a:rPr>
              <a:t>Сіздің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назарыңызға</a:t>
            </a:r>
            <a:r>
              <a:rPr lang="ru-RU" sz="2800" dirty="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Малыбай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ауылдық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округі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бюджетінің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негізгі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көрсеткіштері</a:t>
            </a:r>
            <a:r>
              <a:rPr lang="ru-RU" sz="2800" dirty="0">
                <a:latin typeface="Times New Roman" panose="02020603050405020304" pitchFamily="18" charset="0"/>
                <a:cs typeface="Times New Roman" panose="02020603050405020304" pitchFamily="18" charset="0"/>
              </a:rPr>
              <a:t>, оны </a:t>
            </a:r>
            <a:r>
              <a:rPr lang="ru-RU" sz="2800" dirty="0" err="1">
                <a:latin typeface="Times New Roman" panose="02020603050405020304" pitchFamily="18" charset="0"/>
                <a:cs typeface="Times New Roman" panose="02020603050405020304" pitchFamily="18" charset="0"/>
              </a:rPr>
              <a:t>қалыптастыру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параметрлері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бюджет </a:t>
            </a:r>
            <a:r>
              <a:rPr lang="ru-RU" sz="2800" dirty="0" err="1">
                <a:latin typeface="Times New Roman" panose="02020603050405020304" pitchFamily="18" charset="0"/>
                <a:cs typeface="Times New Roman" panose="02020603050405020304" pitchFamily="18" charset="0"/>
              </a:rPr>
              <a:t>қаражатын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жұмсау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бағыттары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туралы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ақпараттар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берілген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Аққулы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ауданының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Малыбай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ауылдық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округінің</a:t>
            </a:r>
            <a:r>
              <a:rPr lang="ru-RU" sz="2800" dirty="0">
                <a:latin typeface="Times New Roman" panose="02020603050405020304" pitchFamily="18" charset="0"/>
                <a:cs typeface="Times New Roman" panose="02020603050405020304" pitchFamily="18" charset="0"/>
              </a:rPr>
              <a:t> 2026-2028 </a:t>
            </a:r>
            <a:r>
              <a:rPr lang="ru-RU" sz="2800" dirty="0" err="1">
                <a:latin typeface="Times New Roman" panose="02020603050405020304" pitchFamily="18" charset="0"/>
                <a:cs typeface="Times New Roman" panose="02020603050405020304" pitchFamily="18" charset="0"/>
              </a:rPr>
              <a:t>жылдарға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арналған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азаматтық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бюджеті</a:t>
            </a:r>
            <a:r>
              <a:rPr lang="en-US" sz="2800" dirty="0">
                <a:latin typeface="Times New Roman" panose="02020603050405020304" pitchFamily="18" charset="0"/>
                <a:cs typeface="Times New Roman" panose="02020603050405020304" pitchFamily="18" charset="0"/>
              </a:rPr>
              <a:t> </a:t>
            </a:r>
            <a:r>
              <a:rPr lang="kk-KZ" sz="2800" dirty="0">
                <a:latin typeface="Times New Roman" panose="02020603050405020304" pitchFamily="18" charset="0"/>
                <a:cs typeface="Times New Roman" panose="02020603050405020304" pitchFamily="18" charset="0"/>
              </a:rPr>
              <a:t>ұ</a:t>
            </a:r>
            <a:r>
              <a:rPr lang="ru-RU" sz="2800" dirty="0" err="1">
                <a:latin typeface="Times New Roman" panose="02020603050405020304" pitchFamily="18" charset="0"/>
                <a:cs typeface="Times New Roman" panose="02020603050405020304" pitchFamily="18" charset="0"/>
              </a:rPr>
              <a:t>сынылған</a:t>
            </a:r>
            <a:r>
              <a:rPr lang="ru-RU" sz="2800" dirty="0">
                <a:latin typeface="Times New Roman" panose="02020603050405020304" pitchFamily="18" charset="0"/>
                <a:cs typeface="Times New Roman" panose="02020603050405020304" pitchFamily="18" charset="0"/>
              </a:rPr>
              <a:t>.</a:t>
            </a:r>
          </a:p>
          <a:p>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құжат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Аққулы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ауданының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Малыбай</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ауылдық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округі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бюджетінің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кірістері</a:t>
            </a:r>
            <a:r>
              <a:rPr lang="ru-RU" sz="2800" dirty="0">
                <a:latin typeface="Times New Roman" panose="02020603050405020304" pitchFamily="18" charset="0"/>
                <a:cs typeface="Times New Roman" panose="02020603050405020304" pitchFamily="18" charset="0"/>
              </a:rPr>
              <a:t> мен </a:t>
            </a:r>
            <a:r>
              <a:rPr lang="ru-RU" sz="2800" dirty="0" err="1">
                <a:latin typeface="Times New Roman" panose="02020603050405020304" pitchFamily="18" charset="0"/>
                <a:cs typeface="Times New Roman" panose="02020603050405020304" pitchFamily="18" charset="0"/>
              </a:rPr>
              <a:t>шығыстары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туралы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толық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ақпаратты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қамтиды</a:t>
            </a:r>
            <a:r>
              <a:rPr lang="ru-RU" sz="2800" dirty="0"/>
              <a:t>.</a:t>
            </a:r>
          </a:p>
        </p:txBody>
      </p:sp>
    </p:spTree>
    <p:extLst>
      <p:ext uri="{BB962C8B-B14F-4D97-AF65-F5344CB8AC3E}">
        <p14:creationId xmlns:p14="http://schemas.microsoft.com/office/powerpoint/2010/main" val="442939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8328"/>
            <a:ext cx="8229600" cy="6403040"/>
          </a:xfrm>
          <a:solidFill>
            <a:schemeClr val="accent6">
              <a:lumMod val="60000"/>
              <a:lumOff val="40000"/>
            </a:schemeClr>
          </a:solidFill>
          <a:ln w="57150">
            <a:solidFill>
              <a:schemeClr val="tx2"/>
            </a:solidFill>
          </a:ln>
        </p:spPr>
        <p:txBody>
          <a:bodyPr>
            <a:normAutofit fontScale="90000"/>
          </a:bodyPr>
          <a:lstStyle/>
          <a:p>
            <a:br>
              <a:rPr lang="ru-RU" sz="2700" dirty="0">
                <a:solidFill>
                  <a:srgbClr val="FF0000"/>
                </a:solidFill>
                <a:latin typeface="Times New Roman" panose="02020603050405020304" pitchFamily="18" charset="0"/>
                <a:cs typeface="Times New Roman" panose="02020603050405020304" pitchFamily="18" charset="0"/>
              </a:rPr>
            </a:br>
            <a:br>
              <a:rPr lang="ru-RU" sz="2700" dirty="0">
                <a:solidFill>
                  <a:srgbClr val="FF0000"/>
                </a:solidFill>
                <a:latin typeface="Times New Roman" panose="02020603050405020304" pitchFamily="18" charset="0"/>
                <a:cs typeface="Times New Roman" panose="02020603050405020304" pitchFamily="18" charset="0"/>
              </a:rPr>
            </a:br>
            <a:br>
              <a:rPr lang="ru-RU" sz="2700" dirty="0">
                <a:solidFill>
                  <a:srgbClr val="FF0000"/>
                </a:solidFill>
                <a:latin typeface="Times New Roman" panose="02020603050405020304" pitchFamily="18" charset="0"/>
                <a:cs typeface="Times New Roman" panose="02020603050405020304" pitchFamily="18" charset="0"/>
              </a:rPr>
            </a:br>
            <a:br>
              <a:rPr lang="ru-RU" sz="2700" dirty="0">
                <a:solidFill>
                  <a:srgbClr val="FF0000"/>
                </a:solidFill>
                <a:latin typeface="Times New Roman" panose="02020603050405020304" pitchFamily="18" charset="0"/>
                <a:cs typeface="Times New Roman" panose="02020603050405020304" pitchFamily="18" charset="0"/>
              </a:rPr>
            </a:br>
            <a:r>
              <a:rPr lang="ru-RU" sz="2700" dirty="0">
                <a:solidFill>
                  <a:srgbClr val="FF0000"/>
                </a:solidFill>
                <a:latin typeface="Times New Roman" panose="02020603050405020304" pitchFamily="18" charset="0"/>
                <a:cs typeface="Times New Roman" panose="02020603050405020304" pitchFamily="18" charset="0"/>
              </a:rPr>
              <a:t>Аққулы </a:t>
            </a:r>
            <a:r>
              <a:rPr lang="ru-RU" sz="2700" dirty="0" err="1">
                <a:solidFill>
                  <a:srgbClr val="FF0000"/>
                </a:solidFill>
                <a:latin typeface="Times New Roman" panose="02020603050405020304" pitchFamily="18" charset="0"/>
                <a:cs typeface="Times New Roman" panose="02020603050405020304" pitchFamily="18" charset="0"/>
              </a:rPr>
              <a:t>ауданының</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Малыбай</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ауылдық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округінің</a:t>
            </a:r>
            <a:r>
              <a:rPr lang="ru-RU" sz="2700" dirty="0">
                <a:solidFill>
                  <a:srgbClr val="FF0000"/>
                </a:solidFill>
                <a:latin typeface="Times New Roman" panose="02020603050405020304" pitchFamily="18" charset="0"/>
                <a:cs typeface="Times New Roman" panose="02020603050405020304" pitchFamily="18" charset="0"/>
              </a:rPr>
              <a:t> 2026-2028 </a:t>
            </a:r>
            <a:r>
              <a:rPr lang="ru-RU" sz="2700" dirty="0" err="1">
                <a:solidFill>
                  <a:srgbClr val="FF0000"/>
                </a:solidFill>
                <a:latin typeface="Times New Roman" panose="02020603050405020304" pitchFamily="18" charset="0"/>
                <a:cs typeface="Times New Roman" panose="02020603050405020304" pitchFamily="18" charset="0"/>
              </a:rPr>
              <a:t>жылдарға</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арналған</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Азаматтық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бюджеті</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Малыбай</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ауылдық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округі</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бюджетінің</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негізгі</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көрсеткіштері</a:t>
            </a:r>
            <a:r>
              <a:rPr lang="ru-RU" sz="2700" dirty="0">
                <a:solidFill>
                  <a:srgbClr val="FF0000"/>
                </a:solidFill>
                <a:latin typeface="Times New Roman" panose="02020603050405020304" pitchFamily="18" charset="0"/>
                <a:cs typeface="Times New Roman" panose="02020603050405020304" pitchFamily="18" charset="0"/>
              </a:rPr>
              <a:t>, оны </a:t>
            </a:r>
            <a:r>
              <a:rPr lang="ru-RU" sz="2700" dirty="0" err="1">
                <a:solidFill>
                  <a:srgbClr val="FF0000"/>
                </a:solidFill>
                <a:latin typeface="Times New Roman" panose="02020603050405020304" pitchFamily="18" charset="0"/>
                <a:cs typeface="Times New Roman" panose="02020603050405020304" pitchFamily="18" charset="0"/>
              </a:rPr>
              <a:t>қалыптастыру</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параметрлері</a:t>
            </a:r>
            <a:r>
              <a:rPr lang="ru-RU" sz="2700" dirty="0">
                <a:solidFill>
                  <a:srgbClr val="FF0000"/>
                </a:solidFill>
                <a:latin typeface="Times New Roman" panose="02020603050405020304" pitchFamily="18" charset="0"/>
                <a:cs typeface="Times New Roman" panose="02020603050405020304" pitchFamily="18" charset="0"/>
              </a:rPr>
              <a:t>, бюджет </a:t>
            </a:r>
            <a:r>
              <a:rPr lang="ru-RU" sz="2700" dirty="0" err="1">
                <a:solidFill>
                  <a:srgbClr val="FF0000"/>
                </a:solidFill>
                <a:latin typeface="Times New Roman" panose="02020603050405020304" pitchFamily="18" charset="0"/>
                <a:cs typeface="Times New Roman" panose="02020603050405020304" pitchFamily="18" charset="0"/>
              </a:rPr>
              <a:t>қаражатын</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жұмсау</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бағыттары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туралы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ақпаратты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қамтиды</a:t>
            </a:r>
            <a:r>
              <a:rPr lang="ru-RU" sz="2700" dirty="0">
                <a:solidFill>
                  <a:srgbClr val="FF0000"/>
                </a:solidFill>
                <a:latin typeface="Times New Roman" panose="02020603050405020304" pitchFamily="18" charset="0"/>
                <a:cs typeface="Times New Roman" panose="02020603050405020304" pitchFamily="18" charset="0"/>
              </a:rPr>
              <a:t>. </a:t>
            </a:r>
            <a:br>
              <a:rPr lang="ru-RU" sz="2700" dirty="0">
                <a:solidFill>
                  <a:srgbClr val="FF0000"/>
                </a:solidFill>
                <a:latin typeface="Times New Roman" panose="02020603050405020304" pitchFamily="18" charset="0"/>
                <a:cs typeface="Times New Roman" panose="02020603050405020304" pitchFamily="18" charset="0"/>
              </a:rPr>
            </a:br>
            <a:r>
              <a:rPr lang="ru-RU" sz="2700" dirty="0">
                <a:solidFill>
                  <a:srgbClr val="FF0000"/>
                </a:solidFill>
                <a:latin typeface="Times New Roman" panose="02020603050405020304" pitchFamily="18" charset="0"/>
                <a:cs typeface="Times New Roman" panose="02020603050405020304" pitchFamily="18" charset="0"/>
              </a:rPr>
              <a:t>Аққулы </a:t>
            </a:r>
            <a:r>
              <a:rPr lang="ru-RU" sz="2700" dirty="0" err="1">
                <a:solidFill>
                  <a:srgbClr val="FF0000"/>
                </a:solidFill>
                <a:latin typeface="Times New Roman" panose="02020603050405020304" pitchFamily="18" charset="0"/>
                <a:cs typeface="Times New Roman" panose="02020603050405020304" pitchFamily="18" charset="0"/>
              </a:rPr>
              <a:t>ауданының</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Малыбай</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ауылдық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округінің</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бюджеті</a:t>
            </a:r>
            <a:r>
              <a:rPr lang="ru-RU" sz="2700" dirty="0">
                <a:solidFill>
                  <a:srgbClr val="FF0000"/>
                </a:solidFill>
                <a:latin typeface="Times New Roman" panose="02020603050405020304" pitchFamily="18" charset="0"/>
                <a:cs typeface="Times New Roman" panose="02020603050405020304" pitchFamily="18" charset="0"/>
              </a:rPr>
              <a:t> Аққулы </a:t>
            </a:r>
            <a:r>
              <a:rPr lang="ru-RU" sz="2700" dirty="0" err="1">
                <a:solidFill>
                  <a:srgbClr val="FF0000"/>
                </a:solidFill>
                <a:latin typeface="Times New Roman" panose="02020603050405020304" pitchFamily="18" charset="0"/>
                <a:cs typeface="Times New Roman" panose="02020603050405020304" pitchFamily="18" charset="0"/>
              </a:rPr>
              <a:t>аудандық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мәслихатының</a:t>
            </a:r>
            <a:r>
              <a:rPr lang="ru-RU" sz="2700" dirty="0">
                <a:solidFill>
                  <a:srgbClr val="FF0000"/>
                </a:solidFill>
                <a:latin typeface="Times New Roman" panose="02020603050405020304" pitchFamily="18" charset="0"/>
                <a:cs typeface="Times New Roman" panose="02020603050405020304" pitchFamily="18" charset="0"/>
              </a:rPr>
              <a:t> 2026 </a:t>
            </a:r>
            <a:r>
              <a:rPr lang="ru-RU" sz="2700" dirty="0" err="1">
                <a:solidFill>
                  <a:srgbClr val="FF0000"/>
                </a:solidFill>
                <a:latin typeface="Times New Roman" panose="02020603050405020304" pitchFamily="18" charset="0"/>
                <a:cs typeface="Times New Roman" panose="02020603050405020304" pitchFamily="18" charset="0"/>
              </a:rPr>
              <a:t>жылғы</a:t>
            </a:r>
            <a:r>
              <a:rPr lang="ru-RU" sz="2700" dirty="0">
                <a:solidFill>
                  <a:srgbClr val="FF0000"/>
                </a:solidFill>
                <a:latin typeface="Times New Roman" panose="02020603050405020304" pitchFamily="18" charset="0"/>
                <a:cs typeface="Times New Roman" panose="02020603050405020304" pitchFamily="18" charset="0"/>
              </a:rPr>
              <a:t> 06 </a:t>
            </a:r>
            <a:r>
              <a:rPr lang="ru-RU" sz="2700" dirty="0" err="1">
                <a:solidFill>
                  <a:srgbClr val="FF0000"/>
                </a:solidFill>
                <a:latin typeface="Times New Roman" panose="02020603050405020304" pitchFamily="18" charset="0"/>
                <a:cs typeface="Times New Roman" panose="02020603050405020304" pitchFamily="18" charset="0"/>
              </a:rPr>
              <a:t>тамыздағы</a:t>
            </a:r>
            <a:r>
              <a:rPr lang="ru-RU" sz="2700" dirty="0">
                <a:solidFill>
                  <a:srgbClr val="FF0000"/>
                </a:solidFill>
                <a:latin typeface="Times New Roman" panose="02020603050405020304" pitchFamily="18" charset="0"/>
                <a:cs typeface="Times New Roman" panose="02020603050405020304" pitchFamily="18" charset="0"/>
              </a:rPr>
              <a:t> №212/51"Аққулы </a:t>
            </a:r>
            <a:r>
              <a:rPr lang="ru-RU" sz="2700" dirty="0" err="1">
                <a:solidFill>
                  <a:srgbClr val="FF0000"/>
                </a:solidFill>
                <a:latin typeface="Times New Roman" panose="02020603050405020304" pitchFamily="18" charset="0"/>
                <a:cs typeface="Times New Roman" panose="02020603050405020304" pitchFamily="18" charset="0"/>
              </a:rPr>
              <a:t>ауданының</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ауылдық</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округтерінің</a:t>
            </a:r>
            <a:r>
              <a:rPr lang="ru-RU" sz="2700" dirty="0">
                <a:solidFill>
                  <a:srgbClr val="FF0000"/>
                </a:solidFill>
                <a:latin typeface="Times New Roman" panose="02020603050405020304" pitchFamily="18" charset="0"/>
                <a:cs typeface="Times New Roman" panose="02020603050405020304" pitchFamily="18" charset="0"/>
              </a:rPr>
              <a:t> 2026 – 2028 </a:t>
            </a:r>
            <a:r>
              <a:rPr lang="ru-RU" sz="2700" dirty="0" err="1">
                <a:solidFill>
                  <a:srgbClr val="FF0000"/>
                </a:solidFill>
                <a:latin typeface="Times New Roman" panose="02020603050405020304" pitchFamily="18" charset="0"/>
                <a:cs typeface="Times New Roman" panose="02020603050405020304" pitchFamily="18" charset="0"/>
              </a:rPr>
              <a:t>жылдарға</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арналған</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бюджеттері</a:t>
            </a:r>
            <a:r>
              <a:rPr lang="ru-RU" sz="2700" dirty="0">
                <a:solidFill>
                  <a:srgbClr val="FF0000"/>
                </a:solidFill>
                <a:latin typeface="Times New Roman" panose="02020603050405020304" pitchFamily="18" charset="0"/>
                <a:cs typeface="Times New Roman" panose="02020603050405020304" pitchFamily="18" charset="0"/>
              </a:rPr>
              <a:t> туралы"2025 </a:t>
            </a:r>
            <a:r>
              <a:rPr lang="ru-RU" sz="2700" dirty="0" err="1">
                <a:solidFill>
                  <a:srgbClr val="FF0000"/>
                </a:solidFill>
                <a:latin typeface="Times New Roman" panose="02020603050405020304" pitchFamily="18" charset="0"/>
                <a:cs typeface="Times New Roman" panose="02020603050405020304" pitchFamily="18" charset="0"/>
              </a:rPr>
              <a:t>жылғы</a:t>
            </a:r>
            <a:r>
              <a:rPr lang="ru-RU" sz="2700" dirty="0">
                <a:solidFill>
                  <a:srgbClr val="FF0000"/>
                </a:solidFill>
                <a:latin typeface="Times New Roman" panose="02020603050405020304" pitchFamily="18" charset="0"/>
                <a:cs typeface="Times New Roman" panose="02020603050405020304" pitchFamily="18" charset="0"/>
              </a:rPr>
              <a:t> 19 </a:t>
            </a:r>
            <a:r>
              <a:rPr lang="ru-RU" sz="2700" dirty="0" err="1">
                <a:solidFill>
                  <a:srgbClr val="FF0000"/>
                </a:solidFill>
                <a:latin typeface="Times New Roman" panose="02020603050405020304" pitchFamily="18" charset="0"/>
                <a:cs typeface="Times New Roman" panose="02020603050405020304" pitchFamily="18" charset="0"/>
              </a:rPr>
              <a:t>желтоқсандағы</a:t>
            </a:r>
            <a:r>
              <a:rPr lang="ru-RU" sz="2700" dirty="0">
                <a:solidFill>
                  <a:srgbClr val="FF0000"/>
                </a:solidFill>
                <a:latin typeface="Times New Roman" panose="02020603050405020304" pitchFamily="18" charset="0"/>
                <a:cs typeface="Times New Roman" panose="02020603050405020304" pitchFamily="18" charset="0"/>
              </a:rPr>
              <a:t> № 170/41 </a:t>
            </a:r>
            <a:r>
              <a:rPr lang="ru-RU" sz="2700" dirty="0" err="1">
                <a:solidFill>
                  <a:srgbClr val="FF0000"/>
                </a:solidFill>
                <a:latin typeface="Times New Roman" panose="02020603050405020304" pitchFamily="18" charset="0"/>
                <a:cs typeface="Times New Roman" panose="02020603050405020304" pitchFamily="18" charset="0"/>
              </a:rPr>
              <a:t>шешіміне</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өзгерістер</a:t>
            </a:r>
            <a:r>
              <a:rPr lang="ru-RU" sz="2700" dirty="0">
                <a:solidFill>
                  <a:srgbClr val="FF0000"/>
                </a:solidFill>
                <a:latin typeface="Times New Roman" panose="02020603050405020304" pitchFamily="18" charset="0"/>
                <a:cs typeface="Times New Roman" panose="02020603050405020304" pitchFamily="18" charset="0"/>
              </a:rPr>
              <a:t> мен </a:t>
            </a:r>
            <a:r>
              <a:rPr lang="ru-RU" sz="2700" dirty="0" err="1">
                <a:solidFill>
                  <a:srgbClr val="FF0000"/>
                </a:solidFill>
                <a:latin typeface="Times New Roman" panose="02020603050405020304" pitchFamily="18" charset="0"/>
                <a:cs typeface="Times New Roman" panose="02020603050405020304" pitchFamily="18" charset="0"/>
              </a:rPr>
              <a:t>толықтырулар</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енгізу</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туралы</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шешімімен</a:t>
            </a:r>
            <a:r>
              <a:rPr lang="ru-RU" sz="2700" dirty="0">
                <a:solidFill>
                  <a:srgbClr val="FF0000"/>
                </a:solidFill>
                <a:latin typeface="Times New Roman" panose="02020603050405020304" pitchFamily="18" charset="0"/>
                <a:cs typeface="Times New Roman" panose="02020603050405020304" pitchFamily="18" charset="0"/>
              </a:rPr>
              <a:t> </a:t>
            </a:r>
            <a:r>
              <a:rPr lang="ru-RU" sz="2700" dirty="0" err="1">
                <a:solidFill>
                  <a:srgbClr val="FF0000"/>
                </a:solidFill>
                <a:latin typeface="Times New Roman" panose="02020603050405020304" pitchFamily="18" charset="0"/>
                <a:cs typeface="Times New Roman" panose="02020603050405020304" pitchFamily="18" charset="0"/>
              </a:rPr>
              <a:t>нақтыланды</a:t>
            </a:r>
            <a:br>
              <a:rPr lang="ru-RU" sz="2700" dirty="0">
                <a:solidFill>
                  <a:srgbClr val="FF0000"/>
                </a:solidFill>
                <a:latin typeface="Times New Roman" panose="02020603050405020304" pitchFamily="18" charset="0"/>
                <a:cs typeface="Times New Roman" panose="02020603050405020304" pitchFamily="18" charset="0"/>
              </a:rPr>
            </a:br>
            <a:br>
              <a:rPr lang="ru-RU" dirty="0"/>
            </a:br>
            <a:br>
              <a:rPr lang="ru-RU" dirty="0"/>
            </a:br>
            <a:endParaRPr lang="ru-RU" dirty="0"/>
          </a:p>
        </p:txBody>
      </p:sp>
    </p:spTree>
    <p:extLst>
      <p:ext uri="{BB962C8B-B14F-4D97-AF65-F5344CB8AC3E}">
        <p14:creationId xmlns:p14="http://schemas.microsoft.com/office/powerpoint/2010/main" val="473472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338328"/>
            <a:ext cx="8229600" cy="1506496"/>
          </a:xfrm>
          <a:solidFill>
            <a:schemeClr val="accent6">
              <a:lumMod val="60000"/>
              <a:lumOff val="40000"/>
            </a:schemeClr>
          </a:solidFill>
          <a:ln w="57150">
            <a:solidFill>
              <a:schemeClr val="tx2"/>
            </a:solidFill>
          </a:ln>
        </p:spPr>
        <p:txBody>
          <a:bodyPr>
            <a:normAutofit fontScale="90000"/>
          </a:bodyPr>
          <a:lstStyle/>
          <a:p>
            <a:br>
              <a:rPr lang="ru-RU" dirty="0"/>
            </a:br>
            <a:br>
              <a:rPr lang="ru-RU" dirty="0"/>
            </a:br>
            <a:endParaRPr lang="ru-RU" dirty="0"/>
          </a:p>
        </p:txBody>
      </p:sp>
      <p:sp>
        <p:nvSpPr>
          <p:cNvPr id="3" name="Заголовок 1"/>
          <p:cNvSpPr txBox="1">
            <a:spLocks/>
          </p:cNvSpPr>
          <p:nvPr/>
        </p:nvSpPr>
        <p:spPr>
          <a:xfrm>
            <a:off x="838200" y="365649"/>
            <a:ext cx="7467600" cy="1143000"/>
          </a:xfrm>
          <a:prstGeom prst="rect">
            <a:avLst/>
          </a:prstGeom>
        </p:spPr>
        <p:txBody>
          <a:bodyPr vert="horz" lIns="91440" tIns="45720" rIns="91440" bIns="45720" rtlCol="0" anchor="ctr">
            <a:normAutofit fontScale="60000" lnSpcReduction="2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b="1" dirty="0" err="1">
                <a:solidFill>
                  <a:schemeClr val="tx1"/>
                </a:solidFill>
                <a:latin typeface="Times New Roman" panose="02020603050405020304" pitchFamily="18" charset="0"/>
                <a:cs typeface="Times New Roman" panose="02020603050405020304" pitchFamily="18" charset="0"/>
              </a:rPr>
              <a:t>Аққулы</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ауданы</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Малыбай</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ауылдық</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округінің</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әлеуметтік-экономикалық</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дамуының</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негізгі</a:t>
            </a:r>
            <a:r>
              <a:rPr lang="ru-RU" b="1" dirty="0">
                <a:solidFill>
                  <a:schemeClr val="tx1"/>
                </a:solidFill>
                <a:latin typeface="Times New Roman" panose="02020603050405020304" pitchFamily="18" charset="0"/>
                <a:cs typeface="Times New Roman" panose="02020603050405020304" pitchFamily="18" charset="0"/>
              </a:rPr>
              <a:t> </a:t>
            </a:r>
            <a:r>
              <a:rPr lang="ru-RU" b="1" dirty="0" err="1">
                <a:solidFill>
                  <a:schemeClr val="tx1"/>
                </a:solidFill>
                <a:latin typeface="Times New Roman" panose="02020603050405020304" pitchFamily="18" charset="0"/>
                <a:cs typeface="Times New Roman" panose="02020603050405020304" pitchFamily="18" charset="0"/>
              </a:rPr>
              <a:t>көрсеткіштері</a:t>
            </a:r>
            <a:endParaRPr lang="ru-RU" b="1"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615711087"/>
              </p:ext>
            </p:extLst>
          </p:nvPr>
        </p:nvGraphicFramePr>
        <p:xfrm>
          <a:off x="689372" y="2348880"/>
          <a:ext cx="7765255" cy="3016344"/>
        </p:xfrm>
        <a:graphic>
          <a:graphicData uri="http://schemas.openxmlformats.org/drawingml/2006/table">
            <a:tbl>
              <a:tblPr firstRow="1" bandRow="1">
                <a:tableStyleId>{3B4B98B0-60AC-42C2-AFA5-B58CD77FA1E5}</a:tableStyleId>
              </a:tblPr>
              <a:tblGrid>
                <a:gridCol w="1553051">
                  <a:extLst>
                    <a:ext uri="{9D8B030D-6E8A-4147-A177-3AD203B41FA5}">
                      <a16:colId xmlns:a16="http://schemas.microsoft.com/office/drawing/2014/main" val="817174212"/>
                    </a:ext>
                  </a:extLst>
                </a:gridCol>
                <a:gridCol w="1177449">
                  <a:extLst>
                    <a:ext uri="{9D8B030D-6E8A-4147-A177-3AD203B41FA5}">
                      <a16:colId xmlns:a16="http://schemas.microsoft.com/office/drawing/2014/main" val="2101425916"/>
                    </a:ext>
                  </a:extLst>
                </a:gridCol>
                <a:gridCol w="1800200">
                  <a:extLst>
                    <a:ext uri="{9D8B030D-6E8A-4147-A177-3AD203B41FA5}">
                      <a16:colId xmlns:a16="http://schemas.microsoft.com/office/drawing/2014/main" val="1727572631"/>
                    </a:ext>
                  </a:extLst>
                </a:gridCol>
                <a:gridCol w="1656184">
                  <a:extLst>
                    <a:ext uri="{9D8B030D-6E8A-4147-A177-3AD203B41FA5}">
                      <a16:colId xmlns:a16="http://schemas.microsoft.com/office/drawing/2014/main" val="958003382"/>
                    </a:ext>
                  </a:extLst>
                </a:gridCol>
                <a:gridCol w="1578371">
                  <a:extLst>
                    <a:ext uri="{9D8B030D-6E8A-4147-A177-3AD203B41FA5}">
                      <a16:colId xmlns:a16="http://schemas.microsoft.com/office/drawing/2014/main" val="2877982103"/>
                    </a:ext>
                  </a:extLst>
                </a:gridCol>
              </a:tblGrid>
              <a:tr h="396458">
                <a:tc>
                  <a:txBody>
                    <a:bodyPr/>
                    <a:lstStyle/>
                    <a:p>
                      <a:pPr algn="ctr">
                        <a:spcAft>
                          <a:spcPts val="0"/>
                        </a:spcAft>
                      </a:pPr>
                      <a:r>
                        <a:rPr lang="kk-KZ" sz="1400" dirty="0">
                          <a:effectLst/>
                        </a:rPr>
                        <a:t> </a:t>
                      </a:r>
                      <a:endParaRPr lang="ru-RU" sz="1400" dirty="0">
                        <a:solidFill>
                          <a:srgbClr val="FFFF00"/>
                        </a:solidFill>
                        <a:effectLst/>
                        <a:latin typeface="Times New Roman" panose="02020603050405020304" pitchFamily="18" charset="0"/>
                        <a:ea typeface="Calibri" panose="020F0502020204030204" pitchFamily="34" charset="0"/>
                      </a:endParaRPr>
                    </a:p>
                  </a:txBody>
                  <a:tcPr marL="48977" marR="489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kk-KZ" sz="1400" dirty="0">
                          <a:solidFill>
                            <a:schemeClr val="tx1"/>
                          </a:solidFill>
                          <a:effectLst/>
                          <a:latin typeface="+mn-lt"/>
                          <a:ea typeface="Calibri" panose="020F0502020204030204" pitchFamily="34" charset="0"/>
                        </a:rPr>
                        <a:t>2025 жыл</a:t>
                      </a:r>
                      <a:endParaRPr lang="ru-RU" sz="1400" dirty="0">
                        <a:solidFill>
                          <a:schemeClr val="tx1"/>
                        </a:solidFill>
                        <a:effectLst/>
                        <a:latin typeface="+mn-lt"/>
                        <a:ea typeface="Calibri" panose="020F0502020204030204" pitchFamily="34" charset="0"/>
                      </a:endParaRPr>
                    </a:p>
                  </a:txBody>
                  <a:tcPr marL="48977" marR="489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ru-RU" sz="1400" dirty="0">
                          <a:effectLst/>
                        </a:rPr>
                        <a:t>2026</a:t>
                      </a:r>
                      <a:r>
                        <a:rPr lang="kk-KZ" sz="1400" baseline="0" dirty="0">
                          <a:effectLst/>
                        </a:rPr>
                        <a:t> </a:t>
                      </a:r>
                      <a:r>
                        <a:rPr lang="kk-KZ" sz="1400" dirty="0">
                          <a:effectLst/>
                        </a:rPr>
                        <a:t>жыл</a:t>
                      </a:r>
                      <a:endParaRPr lang="ru-RU" sz="1400" dirty="0">
                        <a:solidFill>
                          <a:srgbClr val="FFFF00"/>
                        </a:solidFill>
                        <a:effectLst/>
                        <a:latin typeface="Times New Roman" panose="02020603050405020304" pitchFamily="18" charset="0"/>
                        <a:ea typeface="Calibri" panose="020F0502020204030204" pitchFamily="34" charset="0"/>
                      </a:endParaRPr>
                    </a:p>
                  </a:txBody>
                  <a:tcPr marL="48977" marR="489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ru-RU" sz="1400" dirty="0">
                          <a:effectLst/>
                        </a:rPr>
                        <a:t>20</a:t>
                      </a:r>
                      <a:r>
                        <a:rPr lang="kk-KZ" sz="1400" dirty="0">
                          <a:effectLst/>
                        </a:rPr>
                        <a:t>27 жыл</a:t>
                      </a:r>
                      <a:endParaRPr lang="ru-RU" sz="1400" dirty="0">
                        <a:solidFill>
                          <a:srgbClr val="FFFF00"/>
                        </a:solidFill>
                        <a:effectLst/>
                        <a:latin typeface="Times New Roman" panose="02020603050405020304" pitchFamily="18" charset="0"/>
                        <a:ea typeface="Calibri" panose="020F0502020204030204" pitchFamily="34" charset="0"/>
                      </a:endParaRPr>
                    </a:p>
                  </a:txBody>
                  <a:tcPr marL="48977" marR="489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spcAft>
                          <a:spcPts val="0"/>
                        </a:spcAft>
                      </a:pPr>
                      <a:r>
                        <a:rPr lang="ru-RU" sz="1400" dirty="0">
                          <a:effectLst/>
                        </a:rPr>
                        <a:t>2028</a:t>
                      </a:r>
                      <a:r>
                        <a:rPr lang="kk-KZ" sz="1400" dirty="0">
                          <a:effectLst/>
                        </a:rPr>
                        <a:t> жыл</a:t>
                      </a:r>
                      <a:endParaRPr lang="ru-RU" sz="1400" dirty="0">
                        <a:solidFill>
                          <a:srgbClr val="FFFF00"/>
                        </a:solidFill>
                        <a:effectLst/>
                        <a:latin typeface="Times New Roman" panose="02020603050405020304" pitchFamily="18" charset="0"/>
                        <a:ea typeface="Calibri" panose="020F0502020204030204" pitchFamily="34" charset="0"/>
                      </a:endParaRPr>
                    </a:p>
                  </a:txBody>
                  <a:tcPr marL="48977" marR="489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407616063"/>
                  </a:ext>
                </a:extLst>
              </a:tr>
              <a:tr h="580426">
                <a:tc>
                  <a:txBody>
                    <a:bodyPr/>
                    <a:lstStyle/>
                    <a:p>
                      <a:pPr algn="ctr">
                        <a:spcAft>
                          <a:spcPts val="0"/>
                        </a:spcAft>
                      </a:pPr>
                      <a:r>
                        <a:rPr lang="ru-RU" sz="1400" b="0" kern="1200" dirty="0" err="1">
                          <a:solidFill>
                            <a:schemeClr val="tx1"/>
                          </a:solidFill>
                          <a:effectLst/>
                          <a:latin typeface="Times New Roman" panose="02020603050405020304" pitchFamily="18" charset="0"/>
                          <a:ea typeface="+mn-ea"/>
                          <a:cs typeface="Times New Roman" panose="02020603050405020304" pitchFamily="18" charset="0"/>
                        </a:rPr>
                        <a:t>Жұмыссыздық</a:t>
                      </a:r>
                      <a:r>
                        <a:rPr lang="ru-RU"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ru-RU" sz="1400" b="0" kern="1200" dirty="0" err="1">
                          <a:solidFill>
                            <a:schemeClr val="tx1"/>
                          </a:solidFill>
                          <a:effectLst/>
                          <a:latin typeface="Times New Roman" panose="02020603050405020304" pitchFamily="18" charset="0"/>
                          <a:ea typeface="+mn-ea"/>
                          <a:cs typeface="Times New Roman" panose="02020603050405020304" pitchFamily="18" charset="0"/>
                        </a:rPr>
                        <a:t>деңгейі</a:t>
                      </a:r>
                      <a:r>
                        <a:rPr lang="ru-RU"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ru-RU" sz="1400" b="0" kern="1200" dirty="0" err="1">
                          <a:solidFill>
                            <a:schemeClr val="tx1"/>
                          </a:solidFill>
                          <a:effectLst/>
                          <a:latin typeface="Times New Roman" panose="02020603050405020304" pitchFamily="18" charset="0"/>
                          <a:ea typeface="+mn-ea"/>
                          <a:cs typeface="Times New Roman" panose="02020603050405020304" pitchFamily="18" charset="0"/>
                        </a:rPr>
                        <a:t>жұмыс</a:t>
                      </a:r>
                      <a:r>
                        <a:rPr lang="ru-RU"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ru-RU" sz="1400" b="0" kern="1200" dirty="0" err="1">
                          <a:solidFill>
                            <a:schemeClr val="tx1"/>
                          </a:solidFill>
                          <a:effectLst/>
                          <a:latin typeface="Times New Roman" panose="02020603050405020304" pitchFamily="18" charset="0"/>
                          <a:ea typeface="+mn-ea"/>
                          <a:cs typeface="Times New Roman" panose="02020603050405020304" pitchFamily="18" charset="0"/>
                        </a:rPr>
                        <a:t>күші</a:t>
                      </a:r>
                      <a:r>
                        <a:rPr lang="ru-RU" sz="1400" b="0" kern="1200" dirty="0">
                          <a:solidFill>
                            <a:schemeClr val="tx1"/>
                          </a:solidFill>
                          <a:effectLst/>
                          <a:latin typeface="Times New Roman" panose="02020603050405020304" pitchFamily="18" charset="0"/>
                          <a:ea typeface="+mn-ea"/>
                          <a:cs typeface="Times New Roman" panose="02020603050405020304" pitchFamily="18" charset="0"/>
                        </a:rPr>
                        <a:t> </a:t>
                      </a:r>
                      <a:r>
                        <a:rPr lang="ru-RU" sz="1400" b="0" kern="1200" dirty="0" err="1">
                          <a:solidFill>
                            <a:schemeClr val="tx1"/>
                          </a:solidFill>
                          <a:effectLst/>
                          <a:latin typeface="Times New Roman" panose="02020603050405020304" pitchFamily="18" charset="0"/>
                          <a:ea typeface="+mn-ea"/>
                          <a:cs typeface="Times New Roman" panose="02020603050405020304" pitchFamily="18" charset="0"/>
                        </a:rPr>
                        <a:t>санына</a:t>
                      </a:r>
                      <a:r>
                        <a:rPr lang="ru-RU" sz="1400" b="0" kern="1200" dirty="0">
                          <a:solidFill>
                            <a:schemeClr val="tx1"/>
                          </a:solidFill>
                          <a:effectLst/>
                          <a:latin typeface="Times New Roman" panose="02020603050405020304" pitchFamily="18" charset="0"/>
                          <a:ea typeface="+mn-ea"/>
                          <a:cs typeface="Times New Roman" panose="02020603050405020304" pitchFamily="18" charset="0"/>
                        </a:rPr>
                        <a:t> %</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8977" marR="489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4,7</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4,6</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4,6</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4,6</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638497732"/>
                  </a:ext>
                </a:extLst>
              </a:tr>
              <a:tr h="526564">
                <a:tc>
                  <a:txBody>
                    <a:bodyPr/>
                    <a:lstStyle/>
                    <a:p>
                      <a:pPr algn="ctr">
                        <a:spcAft>
                          <a:spcPts val="0"/>
                        </a:spcAft>
                      </a:pP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Айлық</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есептік</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көрсеткіш</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(АЕК),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теңге</a:t>
                      </a:r>
                      <a:endParaRPr lang="ru-RU" sz="1400" kern="1200" dirty="0">
                        <a:solidFill>
                          <a:schemeClr val="dk1"/>
                        </a:solidFill>
                        <a:effectLst/>
                        <a:latin typeface="Times New Roman" panose="02020603050405020304" pitchFamily="18" charset="0"/>
                        <a:ea typeface="+mn-ea"/>
                        <a:cs typeface="Times New Roman" panose="02020603050405020304" pitchFamily="18" charset="0"/>
                      </a:endParaRPr>
                    </a:p>
                  </a:txBody>
                  <a:tcPr marL="51065" marR="510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3632</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4325</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4606</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4882</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583201737"/>
                  </a:ext>
                </a:extLst>
              </a:tr>
              <a:tr h="699646">
                <a:tc>
                  <a:txBody>
                    <a:bodyPr/>
                    <a:lstStyle/>
                    <a:p>
                      <a:pPr algn="ctr">
                        <a:spcAft>
                          <a:spcPts val="0"/>
                        </a:spcAft>
                      </a:pP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Ең</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төменгі</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жалақы</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теңге</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065" marR="510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85000</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85000</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85000</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t"/>
                      <a:r>
                        <a:rPr lang="ru-RU" sz="1600" dirty="0">
                          <a:solidFill>
                            <a:schemeClr val="tx1"/>
                          </a:solidFill>
                          <a:latin typeface="+mn-lt"/>
                        </a:rPr>
                        <a:t>85000</a:t>
                      </a:r>
                    </a:p>
                  </a:txBody>
                  <a:tcPr marL="91432" marR="91432" marT="45738" marB="4573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83757764"/>
                  </a:ext>
                </a:extLst>
              </a:tr>
              <a:tr h="396458">
                <a:tc>
                  <a:txBody>
                    <a:bodyPr/>
                    <a:lstStyle/>
                    <a:p>
                      <a:pPr algn="ctr">
                        <a:spcAft>
                          <a:spcPts val="0"/>
                        </a:spcAft>
                      </a:pP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Бір</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қызметкердің</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орташа</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айлық</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жалақысы</a:t>
                      </a:r>
                      <a:r>
                        <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ru-RU" sz="1400"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теңге</a:t>
                      </a:r>
                      <a:endParaRPr lang="ru-RU"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1065" marR="510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274323</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282129</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ru-RU" sz="1600" b="0" i="0" u="none" strike="noStrike" cap="none" normalizeH="0" baseline="0" dirty="0">
                          <a:ln>
                            <a:noFill/>
                          </a:ln>
                          <a:solidFill>
                            <a:schemeClr val="tx1"/>
                          </a:solidFill>
                          <a:effectLst/>
                          <a:latin typeface="+mn-lt"/>
                          <a:cs typeface="Arial" pitchFamily="34" charset="0"/>
                        </a:rPr>
                        <a:t>287772</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ru-RU" sz="1600" dirty="0">
                          <a:solidFill>
                            <a:schemeClr val="tx1"/>
                          </a:solidFill>
                        </a:rPr>
                        <a:t>293528</a:t>
                      </a:r>
                    </a:p>
                  </a:txBody>
                  <a:tcPr marL="91432" marR="91432" marT="45742" marB="457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143525214"/>
                  </a:ext>
                </a:extLst>
              </a:tr>
            </a:tbl>
          </a:graphicData>
        </a:graphic>
      </p:graphicFrame>
    </p:spTree>
    <p:extLst>
      <p:ext uri="{BB962C8B-B14F-4D97-AF65-F5344CB8AC3E}">
        <p14:creationId xmlns:p14="http://schemas.microsoft.com/office/powerpoint/2010/main" val="1156860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0342" y="33392"/>
            <a:ext cx="8229600" cy="697823"/>
          </a:xfrm>
          <a:solidFill>
            <a:schemeClr val="accent6">
              <a:lumMod val="60000"/>
              <a:lumOff val="40000"/>
            </a:schemeClr>
          </a:solidFill>
          <a:effectLst>
            <a:outerShdw blurRad="50800" dist="38100" dir="2700000" algn="tl" rotWithShape="0">
              <a:prstClr val="black">
                <a:alpha val="40000"/>
              </a:prstClr>
            </a:outerShdw>
          </a:effectLst>
          <a:scene3d>
            <a:camera prst="orthographicFront"/>
            <a:lightRig rig="threePt" dir="t"/>
          </a:scene3d>
          <a:sp3d>
            <a:bevelT prst="slope"/>
          </a:sp3d>
        </p:spPr>
        <p:txBody>
          <a:bodyPr>
            <a:noAutofit/>
          </a:bodyPr>
          <a:lstStyle/>
          <a:p>
            <a:r>
              <a:rPr lang="ru-RU" sz="2000" b="1" dirty="0" err="1">
                <a:solidFill>
                  <a:srgbClr val="C00000"/>
                </a:solidFill>
                <a:latin typeface="Times New Roman" pitchFamily="18" charset="0"/>
                <a:cs typeface="Times New Roman" pitchFamily="18" charset="0"/>
              </a:rPr>
              <a:t>Ауылдық</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округтің</a:t>
            </a:r>
            <a:r>
              <a:rPr lang="ru-RU" sz="2000" b="1" dirty="0">
                <a:solidFill>
                  <a:srgbClr val="C00000"/>
                </a:solidFill>
                <a:latin typeface="Times New Roman" pitchFamily="18" charset="0"/>
                <a:cs typeface="Times New Roman" pitchFamily="18" charset="0"/>
              </a:rPr>
              <a:t> </a:t>
            </a:r>
            <a:br>
              <a:rPr lang="ru-RU" sz="2000" b="1" dirty="0">
                <a:solidFill>
                  <a:srgbClr val="C00000"/>
                </a:solidFill>
                <a:latin typeface="Times New Roman" pitchFamily="18" charset="0"/>
                <a:cs typeface="Times New Roman" pitchFamily="18" charset="0"/>
              </a:rPr>
            </a:br>
            <a:r>
              <a:rPr lang="ru-RU" sz="2000" b="1" dirty="0">
                <a:solidFill>
                  <a:srgbClr val="C00000"/>
                </a:solidFill>
                <a:latin typeface="Times New Roman" pitchFamily="18" charset="0"/>
                <a:cs typeface="Times New Roman" pitchFamily="18" charset="0"/>
              </a:rPr>
              <a:t>2026-2028 </a:t>
            </a:r>
            <a:r>
              <a:rPr lang="ru-RU" sz="2000" b="1" dirty="0" err="1">
                <a:solidFill>
                  <a:srgbClr val="C00000"/>
                </a:solidFill>
                <a:latin typeface="Times New Roman" pitchFamily="18" charset="0"/>
                <a:cs typeface="Times New Roman" pitchFamily="18" charset="0"/>
              </a:rPr>
              <a:t>жылдарға</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арналған</a:t>
            </a:r>
            <a:r>
              <a:rPr lang="ru-RU" sz="2000" b="1" dirty="0">
                <a:solidFill>
                  <a:srgbClr val="C00000"/>
                </a:solidFill>
                <a:latin typeface="Times New Roman" pitchFamily="18" charset="0"/>
                <a:cs typeface="Times New Roman" pitchFamily="18" charset="0"/>
              </a:rPr>
              <a:t>  </a:t>
            </a:r>
            <a:r>
              <a:rPr lang="ru-RU" sz="2000" b="1" dirty="0" err="1">
                <a:solidFill>
                  <a:srgbClr val="C00000"/>
                </a:solidFill>
                <a:latin typeface="Times New Roman" pitchFamily="18" charset="0"/>
                <a:cs typeface="Times New Roman" pitchFamily="18" charset="0"/>
              </a:rPr>
              <a:t>кірістері</a:t>
            </a:r>
            <a:endParaRPr lang="ru-RU" sz="2000" b="1" dirty="0">
              <a:solidFill>
                <a:srgbClr val="C00000"/>
              </a:solidFill>
              <a:latin typeface="Times New Roman" pitchFamily="18" charset="0"/>
              <a:cs typeface="Times New Roman"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509666746"/>
              </p:ext>
            </p:extLst>
          </p:nvPr>
        </p:nvGraphicFramePr>
        <p:xfrm>
          <a:off x="470342" y="739211"/>
          <a:ext cx="8219256" cy="3948028"/>
        </p:xfrm>
        <a:graphic>
          <a:graphicData uri="http://schemas.openxmlformats.org/drawingml/2006/table">
            <a:tbl>
              <a:tblPr>
                <a:gradFill rotWithShape="1">
                  <a:gsLst>
                    <a:gs pos="0">
                      <a:srgbClr val="0F6FC6">
                        <a:tint val="35000"/>
                        <a:satMod val="260000"/>
                      </a:srgbClr>
                    </a:gs>
                    <a:gs pos="30000">
                      <a:srgbClr val="0F6FC6">
                        <a:tint val="38000"/>
                        <a:satMod val="260000"/>
                      </a:srgbClr>
                    </a:gs>
                    <a:gs pos="75000">
                      <a:srgbClr val="0F6FC6">
                        <a:tint val="55000"/>
                        <a:satMod val="255000"/>
                      </a:srgbClr>
                    </a:gs>
                    <a:gs pos="100000">
                      <a:srgbClr val="0F6FC6">
                        <a:tint val="70000"/>
                        <a:satMod val="255000"/>
                      </a:srgbClr>
                    </a:gs>
                  </a:gsLst>
                  <a:path path="circle">
                    <a:fillToRect l="5000" t="100000" r="120000" b="10000"/>
                  </a:path>
                </a:gradFill>
                <a:effectLst>
                  <a:outerShdw blurRad="50800" dist="25000" dir="5400000" rotWithShape="0">
                    <a:srgbClr val="000000">
                      <a:alpha val="40000"/>
                    </a:srgbClr>
                  </a:outerShdw>
                </a:effectLst>
              </a:tblPr>
              <a:tblGrid>
                <a:gridCol w="479091">
                  <a:extLst>
                    <a:ext uri="{9D8B030D-6E8A-4147-A177-3AD203B41FA5}">
                      <a16:colId xmlns:a16="http://schemas.microsoft.com/office/drawing/2014/main" val="2291122003"/>
                    </a:ext>
                  </a:extLst>
                </a:gridCol>
                <a:gridCol w="3707717">
                  <a:extLst>
                    <a:ext uri="{9D8B030D-6E8A-4147-A177-3AD203B41FA5}">
                      <a16:colId xmlns:a16="http://schemas.microsoft.com/office/drawing/2014/main" val="1653375341"/>
                    </a:ext>
                  </a:extLst>
                </a:gridCol>
                <a:gridCol w="1368152">
                  <a:extLst>
                    <a:ext uri="{9D8B030D-6E8A-4147-A177-3AD203B41FA5}">
                      <a16:colId xmlns:a16="http://schemas.microsoft.com/office/drawing/2014/main" val="1221778348"/>
                    </a:ext>
                  </a:extLst>
                </a:gridCol>
                <a:gridCol w="1296144">
                  <a:extLst>
                    <a:ext uri="{9D8B030D-6E8A-4147-A177-3AD203B41FA5}">
                      <a16:colId xmlns:a16="http://schemas.microsoft.com/office/drawing/2014/main" val="672768647"/>
                    </a:ext>
                  </a:extLst>
                </a:gridCol>
                <a:gridCol w="1368152">
                  <a:extLst>
                    <a:ext uri="{9D8B030D-6E8A-4147-A177-3AD203B41FA5}">
                      <a16:colId xmlns:a16="http://schemas.microsoft.com/office/drawing/2014/main" val="3446170371"/>
                    </a:ext>
                  </a:extLst>
                </a:gridCol>
              </a:tblGrid>
              <a:tr h="65325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lang="ru-RU" sz="1800" b="1" i="0" u="none" strike="noStrike" dirty="0">
                          <a:solidFill>
                            <a:schemeClr val="tx1"/>
                          </a:solidFill>
                          <a:effectLst/>
                          <a:latin typeface="Times New Roman" panose="02020603050405020304" pitchFamily="18" charset="0"/>
                          <a:cs typeface="Times New Roman" panose="02020603050405020304" pitchFamily="18" charset="0"/>
                        </a:rPr>
                        <a:t>№ </a:t>
                      </a:r>
                      <a:r>
                        <a:rPr lang="ru-RU" sz="1800" b="1" i="0" u="none" strike="noStrike" dirty="0" err="1">
                          <a:solidFill>
                            <a:schemeClr val="tx1"/>
                          </a:solidFill>
                          <a:effectLst/>
                          <a:latin typeface="Times New Roman" panose="02020603050405020304" pitchFamily="18" charset="0"/>
                          <a:cs typeface="Times New Roman" panose="02020603050405020304" pitchFamily="18" charset="0"/>
                        </a:rPr>
                        <a:t>р</a:t>
                      </a:r>
                      <a:r>
                        <a:rPr lang="ru-RU" sz="1800" b="1" i="0" u="none" strike="noStrike" dirty="0">
                          <a:solidFill>
                            <a:schemeClr val="tx1"/>
                          </a:solidFill>
                          <a:effectLst/>
                          <a:latin typeface="Times New Roman" panose="02020603050405020304" pitchFamily="18" charset="0"/>
                          <a:cs typeface="Times New Roman" panose="02020603050405020304" pitchFamily="18" charset="0"/>
                        </a:rPr>
                        <a:t> / б</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lang="ru-RU" sz="1800" b="1" i="0" u="none" strike="noStrike" dirty="0" err="1">
                          <a:solidFill>
                            <a:schemeClr val="tx1"/>
                          </a:solidFill>
                          <a:effectLst/>
                          <a:latin typeface="Times New Roman" panose="02020603050405020304" pitchFamily="18" charset="0"/>
                          <a:cs typeface="Times New Roman" panose="02020603050405020304" pitchFamily="18" charset="0"/>
                        </a:rPr>
                        <a:t>Аты</a:t>
                      </a:r>
                      <a:endParaRPr lang="ru-RU" sz="1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u="none" strike="noStrike" dirty="0">
                          <a:solidFill>
                            <a:schemeClr val="tx1"/>
                          </a:solidFill>
                          <a:effectLst/>
                          <a:latin typeface="Times New Roman" panose="02020603050405020304" pitchFamily="18" charset="0"/>
                          <a:cs typeface="Times New Roman" panose="02020603050405020304" pitchFamily="18" charset="0"/>
                        </a:rPr>
                        <a:t>2026 </a:t>
                      </a:r>
                      <a:r>
                        <a:rPr lang="ru-RU" sz="1800" u="none" strike="noStrike" dirty="0" err="1">
                          <a:solidFill>
                            <a:schemeClr val="tx1"/>
                          </a:solidFill>
                          <a:effectLst/>
                          <a:latin typeface="Times New Roman" panose="02020603050405020304" pitchFamily="18" charset="0"/>
                          <a:cs typeface="Times New Roman" panose="02020603050405020304" pitchFamily="18" charset="0"/>
                        </a:rPr>
                        <a:t>жыл</a:t>
                      </a:r>
                      <a:endParaRPr lang="ru-RU" sz="180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u="none" strike="noStrike" dirty="0">
                          <a:solidFill>
                            <a:schemeClr val="tx1"/>
                          </a:solidFill>
                          <a:effectLst/>
                          <a:latin typeface="Times New Roman" panose="02020603050405020304" pitchFamily="18" charset="0"/>
                          <a:cs typeface="Times New Roman" panose="02020603050405020304" pitchFamily="18" charset="0"/>
                        </a:rPr>
                        <a:t>2027 </a:t>
                      </a:r>
                      <a:r>
                        <a:rPr lang="ru-RU" sz="1800" u="none" strike="noStrike" dirty="0" err="1">
                          <a:solidFill>
                            <a:schemeClr val="tx1"/>
                          </a:solidFill>
                          <a:effectLst/>
                          <a:latin typeface="Times New Roman" panose="02020603050405020304" pitchFamily="18" charset="0"/>
                          <a:cs typeface="Times New Roman" panose="02020603050405020304" pitchFamily="18" charset="0"/>
                        </a:rPr>
                        <a:t>жыл</a:t>
                      </a:r>
                      <a:endParaRPr lang="ru-RU" sz="180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u="none" strike="noStrike" dirty="0">
                          <a:solidFill>
                            <a:schemeClr val="tx1"/>
                          </a:solidFill>
                          <a:effectLst/>
                          <a:latin typeface="Times New Roman" panose="02020603050405020304" pitchFamily="18" charset="0"/>
                          <a:cs typeface="Times New Roman" panose="02020603050405020304" pitchFamily="18" charset="0"/>
                        </a:rPr>
                        <a:t>2028 </a:t>
                      </a:r>
                      <a:r>
                        <a:rPr lang="ru-RU" sz="1800" u="none" strike="noStrike" dirty="0" err="1">
                          <a:solidFill>
                            <a:schemeClr val="tx1"/>
                          </a:solidFill>
                          <a:effectLst/>
                          <a:latin typeface="Times New Roman" panose="02020603050405020304" pitchFamily="18" charset="0"/>
                          <a:cs typeface="Times New Roman" panose="02020603050405020304" pitchFamily="18" charset="0"/>
                        </a:rPr>
                        <a:t>жыл</a:t>
                      </a:r>
                      <a:endParaRPr lang="ru-RU" sz="180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551105247"/>
                  </a:ext>
                </a:extLst>
              </a:tr>
              <a:tr h="387883">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Times New Roman" panose="02020603050405020304" pitchFamily="18" charset="0"/>
                          <a:cs typeface="Times New Roman" panose="02020603050405020304" pitchFamily="18" charset="0"/>
                        </a:rPr>
                        <a:t>1</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Times New Roman" panose="02020603050405020304" pitchFamily="18" charset="0"/>
                          <a:cs typeface="Times New Roman" panose="02020603050405020304" pitchFamily="18" charset="0"/>
                        </a:rPr>
                        <a:t>2</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Times New Roman" panose="02020603050405020304" pitchFamily="18" charset="0"/>
                          <a:cs typeface="Times New Roman" panose="02020603050405020304" pitchFamily="18" charset="0"/>
                        </a:rPr>
                        <a:t>4</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Times New Roman" panose="02020603050405020304" pitchFamily="18" charset="0"/>
                          <a:cs typeface="Times New Roman" panose="02020603050405020304" pitchFamily="18" charset="0"/>
                        </a:rPr>
                        <a:t>5</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lang="ru-RU" sz="1800" u="none" strike="noStrike" dirty="0">
                          <a:solidFill>
                            <a:schemeClr val="tx1"/>
                          </a:solidFill>
                          <a:effectLst/>
                          <a:latin typeface="Times New Roman" panose="02020603050405020304" pitchFamily="18" charset="0"/>
                          <a:cs typeface="Times New Roman" panose="02020603050405020304" pitchFamily="18" charset="0"/>
                        </a:rPr>
                        <a:t>6</a:t>
                      </a:r>
                      <a:endParaRPr lang="ru-RU" sz="18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b">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81290983"/>
                  </a:ext>
                </a:extLst>
              </a:tr>
              <a:tr h="714341">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b" latinLnBrk="0" hangingPunct="1">
                        <a:lnSpc>
                          <a:spcPct val="100000"/>
                        </a:lnSpc>
                        <a:spcBef>
                          <a:spcPts val="0"/>
                        </a:spcBef>
                        <a:spcAft>
                          <a:spcPts val="0"/>
                        </a:spcAft>
                        <a:buClrTx/>
                        <a:buSzTx/>
                        <a:buFontTx/>
                        <a:buNone/>
                        <a:tabLst/>
                        <a:defRPr/>
                      </a:pPr>
                      <a:r>
                        <a:rPr kumimoji="0" lang="ru-RU" sz="1800" u="none" strike="noStrike" kern="1200" dirty="0">
                          <a:solidFill>
                            <a:schemeClr val="tx1"/>
                          </a:solidFill>
                          <a:effectLst/>
                          <a:latin typeface="Times New Roman" panose="02020603050405020304" pitchFamily="18" charset="0"/>
                          <a:cs typeface="Times New Roman" panose="02020603050405020304" pitchFamily="18" charset="0"/>
                        </a:rPr>
                        <a:t>1</a:t>
                      </a:r>
                      <a:endParaRPr kumimoji="0" lang="ru-RU" sz="180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r>
                        <a:rPr kumimoji="0" lang="ru-RU" sz="1800" b="1" u="none" strike="noStrike" kern="1200" baseline="0" dirty="0">
                          <a:solidFill>
                            <a:schemeClr val="tx1"/>
                          </a:solidFill>
                          <a:effectLst/>
                          <a:latin typeface="Times New Roman" panose="02020603050405020304" pitchFamily="18" charset="0"/>
                          <a:cs typeface="Times New Roman" panose="02020603050405020304" pitchFamily="18" charset="0"/>
                        </a:rPr>
                        <a:t> </a:t>
                      </a:r>
                      <a:r>
                        <a:rPr kumimoji="0" lang="ru-RU" sz="1800" b="1" u="none" strike="noStrike" kern="1200" baseline="0" dirty="0" err="1">
                          <a:solidFill>
                            <a:srgbClr val="FF0000"/>
                          </a:solidFill>
                          <a:effectLst/>
                          <a:latin typeface="Times New Roman" panose="02020603050405020304" pitchFamily="18" charset="0"/>
                          <a:cs typeface="Times New Roman" panose="02020603050405020304" pitchFamily="18" charset="0"/>
                        </a:rPr>
                        <a:t>Салық</a:t>
                      </a:r>
                      <a:r>
                        <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baseline="0" dirty="0" err="1">
                          <a:solidFill>
                            <a:srgbClr val="FF0000"/>
                          </a:solidFill>
                          <a:effectLst/>
                          <a:latin typeface="Times New Roman" panose="02020603050405020304" pitchFamily="18" charset="0"/>
                          <a:cs typeface="Times New Roman" panose="02020603050405020304" pitchFamily="18" charset="0"/>
                        </a:rPr>
                        <a:t>түсімдері</a:t>
                      </a:r>
                      <a:r>
                        <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baseline="0" dirty="0" err="1">
                          <a:solidFill>
                            <a:srgbClr val="FF0000"/>
                          </a:solidFill>
                          <a:effectLst/>
                          <a:latin typeface="Times New Roman" panose="02020603050405020304" pitchFamily="18" charset="0"/>
                          <a:cs typeface="Times New Roman" panose="02020603050405020304" pitchFamily="18" charset="0"/>
                        </a:rPr>
                        <a:t>оның</a:t>
                      </a:r>
                      <a:r>
                        <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baseline="0" dirty="0" err="1">
                          <a:solidFill>
                            <a:srgbClr val="FF0000"/>
                          </a:solidFill>
                          <a:effectLst/>
                          <a:latin typeface="Times New Roman" panose="02020603050405020304" pitchFamily="18" charset="0"/>
                          <a:cs typeface="Times New Roman" panose="02020603050405020304" pitchFamily="18" charset="0"/>
                        </a:rPr>
                        <a:t>ішінде</a:t>
                      </a:r>
                      <a:endPar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endParaRPr>
                    </a:p>
                    <a:p>
                      <a:pPr algn="l" fontAlgn="ctr"/>
                      <a:r>
                        <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baseline="0" dirty="0" err="1">
                          <a:solidFill>
                            <a:srgbClr val="FF0000"/>
                          </a:solidFill>
                          <a:effectLst/>
                          <a:latin typeface="Times New Roman" panose="02020603050405020304" pitchFamily="18" charset="0"/>
                          <a:cs typeface="Times New Roman" panose="02020603050405020304" pitchFamily="18" charset="0"/>
                        </a:rPr>
                        <a:t>оның</a:t>
                      </a:r>
                      <a:r>
                        <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baseline="0" dirty="0" err="1">
                          <a:solidFill>
                            <a:srgbClr val="FF0000"/>
                          </a:solidFill>
                          <a:effectLst/>
                          <a:latin typeface="Times New Roman" panose="02020603050405020304" pitchFamily="18" charset="0"/>
                          <a:cs typeface="Times New Roman" panose="02020603050405020304" pitchFamily="18" charset="0"/>
                        </a:rPr>
                        <a:t>ішінде</a:t>
                      </a:r>
                      <a:r>
                        <a:rPr kumimoji="0" lang="ru-RU" sz="1800" b="1" u="none" strike="noStrike" kern="1200" baseline="0" dirty="0">
                          <a:solidFill>
                            <a:srgbClr val="FF0000"/>
                          </a:solidFill>
                          <a:effectLst/>
                          <a:latin typeface="Times New Roman" panose="02020603050405020304" pitchFamily="18" charset="0"/>
                          <a:cs typeface="Times New Roman" panose="02020603050405020304" pitchFamily="18" charset="0"/>
                        </a:rPr>
                        <a:t>:</a:t>
                      </a:r>
                      <a:endParaRPr kumimoji="0" lang="ru-RU" sz="1800" b="1" i="1"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ru-RU" sz="1400" b="1" i="0" u="none" strike="noStrike" kern="1200" dirty="0">
                          <a:solidFill>
                            <a:srgbClr val="000099"/>
                          </a:solidFill>
                          <a:effectLst/>
                          <a:latin typeface="+mn-lt"/>
                          <a:ea typeface="+mn-ea"/>
                          <a:cs typeface="Arial" pitchFamily="34" charset="0"/>
                        </a:rPr>
                        <a:t>9555</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dirty="0">
                          <a:solidFill>
                            <a:srgbClr val="000099"/>
                          </a:solidFill>
                          <a:latin typeface="+mn-lt"/>
                          <a:cs typeface="Arial" pitchFamily="34" charset="0"/>
                        </a:rPr>
                        <a:t>7031</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dirty="0">
                          <a:solidFill>
                            <a:srgbClr val="000099"/>
                          </a:solidFill>
                          <a:latin typeface="+mn-lt"/>
                          <a:cs typeface="Arial" pitchFamily="34" charset="0"/>
                        </a:rPr>
                        <a:t>7332</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46986845"/>
                  </a:ext>
                </a:extLst>
              </a:tr>
              <a:tr h="653250">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r>
                        <a:rPr kumimoji="0" lang="ru-RU" sz="1800" b="0" i="0" u="none" strike="noStrike" kern="1200" dirty="0">
                          <a:solidFill>
                            <a:schemeClr val="tx1"/>
                          </a:solidFill>
                          <a:effectLst/>
                          <a:latin typeface="Times New Roman" panose="02020603050405020304" pitchFamily="18" charset="0"/>
                          <a:ea typeface="+mn-ea"/>
                          <a:cs typeface="Times New Roman" panose="02020603050405020304" pitchFamily="18" charset="0"/>
                        </a:rPr>
                        <a:t>       </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l" fontAlgn="ctr">
                        <a:buFont typeface="Wingdings" pitchFamily="2" charset="2"/>
                        <a:buChar char="Ø"/>
                      </a:pP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жеке</a:t>
                      </a:r>
                      <a:r>
                        <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табыс</a:t>
                      </a:r>
                      <a:endPar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p>
                      <a:pPr algn="l" fontAlgn="ctr">
                        <a:buFont typeface="Wingdings" pitchFamily="2" charset="2"/>
                        <a:buNone/>
                      </a:pPr>
                      <a:r>
                        <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салық</a:t>
                      </a:r>
                      <a:endPar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3797</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3300</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3465</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239453375"/>
                  </a:ext>
                </a:extLst>
              </a:tr>
              <a:tr h="428778">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l" fontAlgn="ctr">
                        <a:buFont typeface="Wingdings" pitchFamily="2" charset="2"/>
                        <a:buChar char="Ø"/>
                      </a:pPr>
                      <a:r>
                        <a:rPr kumimoji="0" lang="ru-RU" sz="1800" i="1" u="none" strike="noStrike" kern="1200" dirty="0">
                          <a:solidFill>
                            <a:schemeClr val="tx1"/>
                          </a:solidFill>
                          <a:effectLst/>
                          <a:latin typeface="Times New Roman" panose="02020603050405020304" pitchFamily="18" charset="0"/>
                          <a:cs typeface="Times New Roman" panose="02020603050405020304" pitchFamily="18" charset="0"/>
                        </a:rPr>
                        <a:t> </a:t>
                      </a: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мүлік</a:t>
                      </a:r>
                      <a:r>
                        <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салығы</a:t>
                      </a:r>
                      <a:endPar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4908</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2878</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3014</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3100488451"/>
                  </a:ext>
                </a:extLst>
              </a:tr>
              <a:tr h="457276">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b"/>
                      <a:endParaRPr kumimoji="0" lang="ru-RU" sz="180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l" fontAlgn="ctr">
                        <a:buFont typeface="Wingdings" pitchFamily="2" charset="2"/>
                        <a:buChar char="Ø"/>
                      </a:pPr>
                      <a:r>
                        <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жер</a:t>
                      </a:r>
                      <a:r>
                        <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rPr>
                        <a:t> </a:t>
                      </a:r>
                      <a:r>
                        <a:rPr kumimoji="0" lang="ru-RU" sz="1800" b="0" i="1" u="none" strike="noStrike" kern="1200" dirty="0" err="1">
                          <a:solidFill>
                            <a:schemeClr val="tx1"/>
                          </a:solidFill>
                          <a:effectLst/>
                          <a:latin typeface="Times New Roman" panose="02020603050405020304" pitchFamily="18" charset="0"/>
                          <a:ea typeface="+mn-ea"/>
                          <a:cs typeface="Times New Roman" panose="02020603050405020304" pitchFamily="18" charset="0"/>
                        </a:rPr>
                        <a:t>салығы</a:t>
                      </a:r>
                      <a:endParaRPr kumimoji="0" lang="ru-RU" sz="1800" b="0" i="1"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ru-RU" sz="1400" b="0" i="1" u="none" strike="noStrike" kern="1200" dirty="0">
                          <a:solidFill>
                            <a:srgbClr val="000099"/>
                          </a:solidFill>
                          <a:effectLst/>
                          <a:latin typeface="+mn-lt"/>
                          <a:ea typeface="+mn-ea"/>
                          <a:cs typeface="Arial" pitchFamily="34" charset="0"/>
                        </a:rPr>
                        <a:t>850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i="1" dirty="0">
                          <a:solidFill>
                            <a:srgbClr val="000099"/>
                          </a:solidFill>
                          <a:latin typeface="+mn-lt"/>
                          <a:cs typeface="Arial" pitchFamily="34" charset="0"/>
                        </a:rPr>
                        <a:t>853</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i="1" dirty="0">
                          <a:solidFill>
                            <a:srgbClr val="000099"/>
                          </a:solidFill>
                          <a:latin typeface="+mn-lt"/>
                          <a:cs typeface="Arial" pitchFamily="34" charset="0"/>
                        </a:rPr>
                        <a:t>853</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175585310"/>
                  </a:ext>
                </a:extLst>
              </a:tr>
              <a:tr h="653250">
                <a:tc>
                  <a:txBody>
                    <a:bodyPr/>
                    <a:lstStyle/>
                    <a:p>
                      <a:pPr algn="ctr" fontAlgn="b"/>
                      <a:r>
                        <a:rPr kumimoji="0" lang="ru-RU" sz="1800" b="0" i="0" u="none" strike="noStrike" kern="1200" dirty="0">
                          <a:solidFill>
                            <a:schemeClr val="tx1"/>
                          </a:solidFill>
                          <a:effectLst/>
                          <a:latin typeface="Times New Roman" panose="02020603050405020304" pitchFamily="18" charset="0"/>
                          <a:ea typeface="+mn-ea"/>
                          <a:cs typeface="Times New Roman" panose="02020603050405020304" pitchFamily="18" charset="0"/>
                        </a:rPr>
                        <a:t>2</a:t>
                      </a: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l" fontAlgn="ctr">
                        <a:buFont typeface="Wingdings" pitchFamily="2" charset="2"/>
                        <a:buNone/>
                      </a:pPr>
                      <a:r>
                        <a:rPr kumimoji="0" lang="ru-RU" sz="1800" b="1" i="0" u="none" strike="noStrike" kern="1200" dirty="0" err="1">
                          <a:solidFill>
                            <a:srgbClr val="FF0000"/>
                          </a:solidFill>
                          <a:effectLst/>
                          <a:latin typeface="Times New Roman" panose="02020603050405020304" pitchFamily="18" charset="0"/>
                          <a:cs typeface="Times New Roman" panose="02020603050405020304" pitchFamily="18" charset="0"/>
                        </a:rPr>
                        <a:t>Негізгі</a:t>
                      </a:r>
                      <a:r>
                        <a:rPr kumimoji="0" lang="ru-RU" sz="1800" b="1" i="0"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i="0" u="none" strike="noStrike" kern="1200" dirty="0" err="1">
                          <a:solidFill>
                            <a:srgbClr val="FF0000"/>
                          </a:solidFill>
                          <a:effectLst/>
                          <a:latin typeface="Times New Roman" panose="02020603050405020304" pitchFamily="18" charset="0"/>
                          <a:cs typeface="Times New Roman" panose="02020603050405020304" pitchFamily="18" charset="0"/>
                        </a:rPr>
                        <a:t>капиталды</a:t>
                      </a:r>
                      <a:r>
                        <a:rPr kumimoji="0" lang="ru-RU" sz="1800" b="1" i="0"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i="0" u="none" strike="noStrike" kern="1200" dirty="0" err="1">
                          <a:solidFill>
                            <a:srgbClr val="FF0000"/>
                          </a:solidFill>
                          <a:effectLst/>
                          <a:latin typeface="Times New Roman" panose="02020603050405020304" pitchFamily="18" charset="0"/>
                          <a:cs typeface="Times New Roman" panose="02020603050405020304" pitchFamily="18" charset="0"/>
                        </a:rPr>
                        <a:t>сатудан</a:t>
                      </a:r>
                      <a:r>
                        <a:rPr kumimoji="0" lang="ru-RU" sz="1800" b="1" i="0"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i="0" u="none" strike="noStrike" kern="1200" dirty="0" err="1">
                          <a:solidFill>
                            <a:srgbClr val="FF0000"/>
                          </a:solidFill>
                          <a:effectLst/>
                          <a:latin typeface="Times New Roman" panose="02020603050405020304" pitchFamily="18" charset="0"/>
                          <a:cs typeface="Times New Roman" panose="02020603050405020304" pitchFamily="18" charset="0"/>
                        </a:rPr>
                        <a:t>түсетін</a:t>
                      </a:r>
                      <a:r>
                        <a:rPr kumimoji="0" lang="ru-RU" sz="1800" b="1" i="0"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i="0" u="none" strike="noStrike" kern="1200" dirty="0" err="1">
                          <a:solidFill>
                            <a:srgbClr val="FF0000"/>
                          </a:solidFill>
                          <a:effectLst/>
                          <a:latin typeface="Times New Roman" panose="02020603050405020304" pitchFamily="18" charset="0"/>
                          <a:cs typeface="Times New Roman" panose="02020603050405020304" pitchFamily="18" charset="0"/>
                        </a:rPr>
                        <a:t>түсімдер</a:t>
                      </a:r>
                      <a:endParaRPr kumimoji="0" lang="ru-RU" sz="1800" b="1"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algn="ctr" fontAlgn="ctr"/>
                      <a:r>
                        <a:rPr kumimoji="0" lang="ru-RU" sz="1400" b="0" i="1" u="none" strike="noStrike" kern="1200" dirty="0">
                          <a:solidFill>
                            <a:srgbClr val="000099"/>
                          </a:solidFill>
                          <a:effectLst/>
                          <a:latin typeface="+mn-lt"/>
                          <a:ea typeface="+mn-ea"/>
                          <a:cs typeface="Arial" pitchFamily="34" charset="0"/>
                        </a:rPr>
                        <a:t>99</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algn="ctr" rtl="0" eaLnBrk="1" fontAlgn="ctr" latinLnBrk="0" hangingPunct="1"/>
                      <a:r>
                        <a:rPr kumimoji="0" lang="ru-RU" sz="1400" b="0" i="1" u="none" strike="noStrike" kern="1200" dirty="0">
                          <a:solidFill>
                            <a:srgbClr val="000099"/>
                          </a:solidFill>
                          <a:effectLst/>
                          <a:latin typeface="+mn-lt"/>
                          <a:ea typeface="+mn-ea"/>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i="1" dirty="0">
                          <a:solidFill>
                            <a:srgbClr val="000099"/>
                          </a:solidFill>
                          <a:latin typeface="+mn-lt"/>
                          <a:cs typeface="Arial" pitchFamily="34" charset="0"/>
                        </a:rPr>
                        <a:t>0</a:t>
                      </a: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613419125"/>
                  </a:ext>
                </a:extLst>
              </a:tr>
            </a:tbl>
          </a:graphicData>
        </a:graphic>
      </p:graphicFrame>
      <p:graphicFrame>
        <p:nvGraphicFramePr>
          <p:cNvPr id="16" name="Таблица 15"/>
          <p:cNvGraphicFramePr>
            <a:graphicFrameLocks noGrp="1"/>
          </p:cNvGraphicFramePr>
          <p:nvPr>
            <p:extLst>
              <p:ext uri="{D42A27DB-BD31-4B8C-83A1-F6EECF244321}">
                <p14:modId xmlns:p14="http://schemas.microsoft.com/office/powerpoint/2010/main" val="3761617541"/>
              </p:ext>
            </p:extLst>
          </p:nvPr>
        </p:nvGraphicFramePr>
        <p:xfrm>
          <a:off x="477594" y="4687238"/>
          <a:ext cx="8201890" cy="902002"/>
        </p:xfrm>
        <a:graphic>
          <a:graphicData uri="http://schemas.openxmlformats.org/drawingml/2006/table">
            <a:tbl>
              <a:tblPr>
                <a:gradFill rotWithShape="1">
                  <a:gsLst>
                    <a:gs pos="0">
                      <a:srgbClr val="0F6FC6">
                        <a:tint val="35000"/>
                        <a:satMod val="260000"/>
                      </a:srgbClr>
                    </a:gs>
                    <a:gs pos="30000">
                      <a:srgbClr val="0F6FC6">
                        <a:tint val="38000"/>
                        <a:satMod val="260000"/>
                      </a:srgbClr>
                    </a:gs>
                    <a:gs pos="75000">
                      <a:srgbClr val="0F6FC6">
                        <a:tint val="55000"/>
                        <a:satMod val="255000"/>
                      </a:srgbClr>
                    </a:gs>
                    <a:gs pos="100000">
                      <a:srgbClr val="0F6FC6">
                        <a:tint val="70000"/>
                        <a:satMod val="255000"/>
                      </a:srgbClr>
                    </a:gs>
                  </a:gsLst>
                  <a:path path="circle">
                    <a:fillToRect l="5000" t="100000" r="120000" b="10000"/>
                  </a:path>
                </a:gradFill>
                <a:effectLst>
                  <a:outerShdw blurRad="50800" dist="25000" dir="5400000" rotWithShape="0">
                    <a:srgbClr val="000000">
                      <a:alpha val="40000"/>
                    </a:srgbClr>
                  </a:outerShdw>
                </a:effectLst>
              </a:tblPr>
              <a:tblGrid>
                <a:gridCol w="466144">
                  <a:extLst>
                    <a:ext uri="{9D8B030D-6E8A-4147-A177-3AD203B41FA5}">
                      <a16:colId xmlns:a16="http://schemas.microsoft.com/office/drawing/2014/main" val="3686125762"/>
                    </a:ext>
                  </a:extLst>
                </a:gridCol>
                <a:gridCol w="3701409">
                  <a:extLst>
                    <a:ext uri="{9D8B030D-6E8A-4147-A177-3AD203B41FA5}">
                      <a16:colId xmlns:a16="http://schemas.microsoft.com/office/drawing/2014/main" val="2536982190"/>
                    </a:ext>
                  </a:extLst>
                </a:gridCol>
                <a:gridCol w="1365291">
                  <a:extLst>
                    <a:ext uri="{9D8B030D-6E8A-4147-A177-3AD203B41FA5}">
                      <a16:colId xmlns:a16="http://schemas.microsoft.com/office/drawing/2014/main" val="365793807"/>
                    </a:ext>
                  </a:extLst>
                </a:gridCol>
                <a:gridCol w="1293434">
                  <a:extLst>
                    <a:ext uri="{9D8B030D-6E8A-4147-A177-3AD203B41FA5}">
                      <a16:colId xmlns:a16="http://schemas.microsoft.com/office/drawing/2014/main" val="1359179920"/>
                    </a:ext>
                  </a:extLst>
                </a:gridCol>
                <a:gridCol w="1375612">
                  <a:extLst>
                    <a:ext uri="{9D8B030D-6E8A-4147-A177-3AD203B41FA5}">
                      <a16:colId xmlns:a16="http://schemas.microsoft.com/office/drawing/2014/main" val="1741185166"/>
                    </a:ext>
                  </a:extLst>
                </a:gridCol>
              </a:tblGrid>
              <a:tr h="902002">
                <a:tc>
                  <a:txBody>
                    <a:bodyPr/>
                    <a:lstStyle/>
                    <a:p>
                      <a:pPr algn="ctr" fontAlgn="b"/>
                      <a:r>
                        <a:rPr kumimoji="0" lang="kk-KZ" sz="1800" b="0" i="0" u="none" strike="noStrike" kern="1200" dirty="0">
                          <a:solidFill>
                            <a:srgbClr val="000099"/>
                          </a:solidFill>
                          <a:effectLst/>
                          <a:latin typeface="Times New Roman" panose="02020603050405020304" pitchFamily="18" charset="0"/>
                          <a:ea typeface="+mn-ea"/>
                          <a:cs typeface="Times New Roman" panose="02020603050405020304" pitchFamily="18" charset="0"/>
                        </a:rPr>
                        <a:t>3</a:t>
                      </a:r>
                      <a:endParaRPr kumimoji="0" lang="ru-RU" sz="1800" b="0" i="0" u="none" strike="noStrike" kern="1200" dirty="0">
                        <a:solidFill>
                          <a:srgbClr val="000099"/>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l" fontAlgn="ctr"/>
                      <a:r>
                        <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dirty="0" err="1">
                          <a:solidFill>
                            <a:srgbClr val="FF0000"/>
                          </a:solidFill>
                          <a:effectLst/>
                          <a:latin typeface="Times New Roman" panose="02020603050405020304" pitchFamily="18" charset="0"/>
                          <a:cs typeface="Times New Roman" panose="02020603050405020304" pitchFamily="18" charset="0"/>
                        </a:rPr>
                        <a:t>Трансферттердің</a:t>
                      </a:r>
                      <a:r>
                        <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dirty="0" err="1">
                          <a:solidFill>
                            <a:srgbClr val="FF0000"/>
                          </a:solidFill>
                          <a:effectLst/>
                          <a:latin typeface="Times New Roman" panose="02020603050405020304" pitchFamily="18" charset="0"/>
                          <a:cs typeface="Times New Roman" panose="02020603050405020304" pitchFamily="18" charset="0"/>
                        </a:rPr>
                        <a:t>түсімдері</a:t>
                      </a:r>
                      <a:endPar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endParaRPr>
                    </a:p>
                    <a:p>
                      <a:pPr algn="l" fontAlgn="ctr"/>
                      <a:r>
                        <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dirty="0" err="1">
                          <a:solidFill>
                            <a:srgbClr val="FF0000"/>
                          </a:solidFill>
                          <a:effectLst/>
                          <a:latin typeface="Times New Roman" panose="02020603050405020304" pitchFamily="18" charset="0"/>
                          <a:cs typeface="Times New Roman" panose="02020603050405020304" pitchFamily="18" charset="0"/>
                        </a:rPr>
                        <a:t>жоғары</a:t>
                      </a:r>
                      <a:r>
                        <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dirty="0" err="1">
                          <a:solidFill>
                            <a:srgbClr val="FF0000"/>
                          </a:solidFill>
                          <a:effectLst/>
                          <a:latin typeface="Times New Roman" panose="02020603050405020304" pitchFamily="18" charset="0"/>
                          <a:cs typeface="Times New Roman" panose="02020603050405020304" pitchFamily="18" charset="0"/>
                        </a:rPr>
                        <a:t>органдардан</a:t>
                      </a:r>
                      <a:endPar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endParaRPr>
                    </a:p>
                    <a:p>
                      <a:pPr algn="l" fontAlgn="ctr"/>
                      <a:r>
                        <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dirty="0" err="1">
                          <a:solidFill>
                            <a:srgbClr val="FF0000"/>
                          </a:solidFill>
                          <a:effectLst/>
                          <a:latin typeface="Times New Roman" panose="02020603050405020304" pitchFamily="18" charset="0"/>
                          <a:cs typeface="Times New Roman" panose="02020603050405020304" pitchFamily="18" charset="0"/>
                        </a:rPr>
                        <a:t>мемлекеттік</a:t>
                      </a:r>
                      <a:r>
                        <a:rPr kumimoji="0" lang="ru-RU" sz="1800" b="1" u="none" strike="noStrike" kern="1200" dirty="0">
                          <a:solidFill>
                            <a:srgbClr val="FF0000"/>
                          </a:solidFill>
                          <a:effectLst/>
                          <a:latin typeface="Times New Roman" panose="02020603050405020304" pitchFamily="18" charset="0"/>
                          <a:cs typeface="Times New Roman" panose="02020603050405020304" pitchFamily="18" charset="0"/>
                        </a:rPr>
                        <a:t> </a:t>
                      </a:r>
                      <a:r>
                        <a:rPr kumimoji="0" lang="ru-RU" sz="1800" b="1" u="none" strike="noStrike" kern="1200" dirty="0" err="1">
                          <a:solidFill>
                            <a:srgbClr val="FF0000"/>
                          </a:solidFill>
                          <a:effectLst/>
                          <a:latin typeface="Times New Roman" panose="02020603050405020304" pitchFamily="18" charset="0"/>
                          <a:cs typeface="Times New Roman" panose="02020603050405020304" pitchFamily="18" charset="0"/>
                        </a:rPr>
                        <a:t>басқару</a:t>
                      </a:r>
                      <a:endParaRPr kumimoji="0" lang="ru-RU" sz="1800" b="1" i="1"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algn="ctr" fontAlgn="ctr"/>
                      <a:r>
                        <a:rPr kumimoji="0" lang="kk-KZ" sz="1800" b="1" i="1" u="none" strike="noStrike" kern="1200" dirty="0">
                          <a:solidFill>
                            <a:srgbClr val="FF0000"/>
                          </a:solidFill>
                          <a:effectLst/>
                          <a:latin typeface="Times New Roman" panose="02020603050405020304" pitchFamily="18" charset="0"/>
                          <a:ea typeface="+mn-ea"/>
                          <a:cs typeface="Times New Roman" panose="02020603050405020304" pitchFamily="18" charset="0"/>
                        </a:rPr>
                        <a:t>51911</a:t>
                      </a:r>
                      <a:endParaRPr kumimoji="0" lang="ru-RU" sz="1800" b="1" i="1"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algn="ctr" rtl="0" eaLnBrk="1" fontAlgn="ctr" latinLnBrk="0" hangingPunct="1"/>
                      <a:r>
                        <a:rPr kumimoji="0" lang="kk-KZ" sz="1800" b="1" i="1" u="none" strike="noStrike" kern="1200" dirty="0">
                          <a:solidFill>
                            <a:srgbClr val="FF0000"/>
                          </a:solidFill>
                          <a:effectLst/>
                          <a:latin typeface="Times New Roman" panose="02020603050405020304" pitchFamily="18" charset="0"/>
                          <a:ea typeface="+mn-ea"/>
                          <a:cs typeface="Times New Roman" panose="02020603050405020304" pitchFamily="18" charset="0"/>
                        </a:rPr>
                        <a:t>50300</a:t>
                      </a:r>
                      <a:endParaRPr kumimoji="0" lang="ru-RU" sz="1800" b="1" i="1"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round/>
                      <a:headEnd type="none" w="med" len="med"/>
                      <a:tailEnd type="none" w="med" len="me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lvl1pPr marL="0" algn="l" defTabSz="914400" rtl="0" eaLnBrk="1" latinLnBrk="0" hangingPunct="1">
                        <a:defRPr sz="1800" kern="1200">
                          <a:solidFill>
                            <a:schemeClr val="dk1"/>
                          </a:solidFill>
                          <a:latin typeface="Century Schoolbook"/>
                        </a:defRPr>
                      </a:lvl1pPr>
                      <a:lvl2pPr marL="457200" algn="l" defTabSz="914400" rtl="0" eaLnBrk="1" latinLnBrk="0" hangingPunct="1">
                        <a:defRPr sz="1800" kern="1200">
                          <a:solidFill>
                            <a:schemeClr val="dk1"/>
                          </a:solidFill>
                          <a:latin typeface="Century Schoolbook"/>
                        </a:defRPr>
                      </a:lvl2pPr>
                      <a:lvl3pPr marL="914400" algn="l" defTabSz="914400" rtl="0" eaLnBrk="1" latinLnBrk="0" hangingPunct="1">
                        <a:defRPr sz="1800" kern="1200">
                          <a:solidFill>
                            <a:schemeClr val="dk1"/>
                          </a:solidFill>
                          <a:latin typeface="Century Schoolbook"/>
                        </a:defRPr>
                      </a:lvl3pPr>
                      <a:lvl4pPr marL="1371600" algn="l" defTabSz="914400" rtl="0" eaLnBrk="1" latinLnBrk="0" hangingPunct="1">
                        <a:defRPr sz="1800" kern="1200">
                          <a:solidFill>
                            <a:schemeClr val="dk1"/>
                          </a:solidFill>
                          <a:latin typeface="Century Schoolbook"/>
                        </a:defRPr>
                      </a:lvl4pPr>
                      <a:lvl5pPr marL="1828800" algn="l" defTabSz="914400" rtl="0" eaLnBrk="1" latinLnBrk="0" hangingPunct="1">
                        <a:defRPr sz="1800" kern="1200">
                          <a:solidFill>
                            <a:schemeClr val="dk1"/>
                          </a:solidFill>
                          <a:latin typeface="Century Schoolbook"/>
                        </a:defRPr>
                      </a:lvl5pPr>
                      <a:lvl6pPr marL="2286000" algn="l" defTabSz="914400" rtl="0" eaLnBrk="1" latinLnBrk="0" hangingPunct="1">
                        <a:defRPr sz="1800" kern="1200">
                          <a:solidFill>
                            <a:schemeClr val="dk1"/>
                          </a:solidFill>
                          <a:latin typeface="Century Schoolbook"/>
                        </a:defRPr>
                      </a:lvl6pPr>
                      <a:lvl7pPr marL="2743200" algn="l" defTabSz="914400" rtl="0" eaLnBrk="1" latinLnBrk="0" hangingPunct="1">
                        <a:defRPr sz="1800" kern="1200">
                          <a:solidFill>
                            <a:schemeClr val="dk1"/>
                          </a:solidFill>
                          <a:latin typeface="Century Schoolbook"/>
                        </a:defRPr>
                      </a:lvl7pPr>
                      <a:lvl8pPr marL="3200400" algn="l" defTabSz="914400" rtl="0" eaLnBrk="1" latinLnBrk="0" hangingPunct="1">
                        <a:defRPr sz="1800" kern="1200">
                          <a:solidFill>
                            <a:schemeClr val="dk1"/>
                          </a:solidFill>
                          <a:latin typeface="Century Schoolbook"/>
                        </a:defRPr>
                      </a:lvl8pPr>
                      <a:lvl9pPr marL="3657600" algn="l" defTabSz="914400" rtl="0" eaLnBrk="1" latinLnBrk="0" hangingPunct="1">
                        <a:defRPr sz="1800" kern="1200">
                          <a:solidFill>
                            <a:schemeClr val="dk1"/>
                          </a:solidFill>
                          <a:latin typeface="Century Schoolbook"/>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800" b="1" i="1" dirty="0">
                          <a:solidFill>
                            <a:srgbClr val="FF0000"/>
                          </a:solidFill>
                          <a:latin typeface="Times New Roman" panose="02020603050405020304" pitchFamily="18" charset="0"/>
                          <a:cs typeface="Times New Roman" panose="02020603050405020304" pitchFamily="18" charset="0"/>
                        </a:rPr>
                        <a:t>51120</a:t>
                      </a:r>
                      <a:endParaRPr lang="ru-RU" sz="1800" b="1" i="1"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F6FC6">
                          <a:shade val="70000"/>
                          <a:satMod val="150000"/>
                        </a:srgbClr>
                      </a:solidFill>
                      <a:prstDash val="solid"/>
                      <a:round/>
                      <a:headEnd type="none" w="med" len="med"/>
                      <a:tailEnd type="none" w="med" len="med"/>
                    </a:lnL>
                    <a:lnR w="12700" cap="flat" cmpd="sng" algn="ctr">
                      <a:solidFill>
                        <a:srgbClr val="0F6FC6">
                          <a:shade val="70000"/>
                          <a:satMod val="150000"/>
                        </a:srgbClr>
                      </a:solidFill>
                      <a:prstDash val="solid"/>
                    </a:lnR>
                    <a:lnT w="12700" cap="flat" cmpd="sng" algn="ctr">
                      <a:solidFill>
                        <a:srgbClr val="0F6FC6">
                          <a:shade val="70000"/>
                          <a:satMod val="150000"/>
                        </a:srgbClr>
                      </a:solidFill>
                      <a:prstDash val="solid"/>
                      <a:round/>
                      <a:headEnd type="none" w="med" len="med"/>
                      <a:tailEnd type="none" w="med" len="med"/>
                    </a:lnT>
                    <a:lnB w="12700" cap="flat" cmpd="sng" algn="ctr">
                      <a:solidFill>
                        <a:srgbClr val="0F6FC6">
                          <a:shade val="70000"/>
                          <a:satMod val="150000"/>
                        </a:srgbClr>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054492596"/>
                  </a:ext>
                </a:extLst>
              </a:tr>
            </a:tbl>
          </a:graphicData>
        </a:graphic>
      </p:graphicFrame>
    </p:spTree>
    <p:extLst>
      <p:ext uri="{BB962C8B-B14F-4D97-AF65-F5344CB8AC3E}">
        <p14:creationId xmlns:p14="http://schemas.microsoft.com/office/powerpoint/2010/main" val="2257736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1512168"/>
          </a:xfrm>
          <a:solidFill>
            <a:schemeClr val="accent6">
              <a:lumMod val="60000"/>
              <a:lumOff val="40000"/>
            </a:schemeClr>
          </a:solidFill>
        </p:spPr>
        <p:txBody>
          <a:bodyPr>
            <a:normAutofit fontScale="90000"/>
          </a:bodyPr>
          <a:lstStyle/>
          <a:p>
            <a:r>
              <a:rPr lang="ru-RU" sz="3200" b="1" dirty="0" err="1">
                <a:solidFill>
                  <a:srgbClr val="0070C0"/>
                </a:solidFill>
                <a:latin typeface="Times New Roman" panose="02020603050405020304" pitchFamily="18" charset="0"/>
                <a:cs typeface="Times New Roman" panose="02020603050405020304" pitchFamily="18" charset="0"/>
              </a:rPr>
              <a:t>Аққулы</a:t>
            </a:r>
            <a:r>
              <a:rPr lang="ru-RU" sz="3200" b="1" dirty="0">
                <a:solidFill>
                  <a:srgbClr val="0070C0"/>
                </a:solidFill>
                <a:latin typeface="Times New Roman" panose="02020603050405020304" pitchFamily="18" charset="0"/>
                <a:cs typeface="Times New Roman" panose="02020603050405020304" pitchFamily="18" charset="0"/>
              </a:rPr>
              <a:t> </a:t>
            </a:r>
            <a:r>
              <a:rPr lang="ru-RU" sz="3200" b="1" dirty="0" err="1">
                <a:solidFill>
                  <a:srgbClr val="0070C0"/>
                </a:solidFill>
                <a:latin typeface="Times New Roman" panose="02020603050405020304" pitchFamily="18" charset="0"/>
                <a:cs typeface="Times New Roman" panose="02020603050405020304" pitchFamily="18" charset="0"/>
              </a:rPr>
              <a:t>ауданының</a:t>
            </a:r>
            <a:r>
              <a:rPr lang="ru-RU" sz="3200" b="1" dirty="0">
                <a:solidFill>
                  <a:srgbClr val="0070C0"/>
                </a:solidFill>
                <a:latin typeface="Times New Roman" panose="02020603050405020304" pitchFamily="18" charset="0"/>
                <a:cs typeface="Times New Roman" panose="02020603050405020304" pitchFamily="18" charset="0"/>
              </a:rPr>
              <a:t> </a:t>
            </a:r>
            <a:r>
              <a:rPr lang="ru-RU" sz="3200" b="1" dirty="0" err="1">
                <a:solidFill>
                  <a:srgbClr val="0070C0"/>
                </a:solidFill>
                <a:latin typeface="Times New Roman" panose="02020603050405020304" pitchFamily="18" charset="0"/>
                <a:cs typeface="Times New Roman" panose="02020603050405020304" pitchFamily="18" charset="0"/>
              </a:rPr>
              <a:t>Малыбай</a:t>
            </a:r>
            <a:r>
              <a:rPr lang="ru-RU" sz="3200" b="1" dirty="0">
                <a:solidFill>
                  <a:srgbClr val="0070C0"/>
                </a:solidFill>
                <a:latin typeface="Times New Roman" panose="02020603050405020304" pitchFamily="18" charset="0"/>
                <a:cs typeface="Times New Roman" panose="02020603050405020304" pitchFamily="18" charset="0"/>
              </a:rPr>
              <a:t> </a:t>
            </a:r>
            <a:r>
              <a:rPr lang="ru-RU" sz="3200" b="1" dirty="0" err="1">
                <a:solidFill>
                  <a:srgbClr val="0070C0"/>
                </a:solidFill>
                <a:latin typeface="Times New Roman" panose="02020603050405020304" pitchFamily="18" charset="0"/>
                <a:cs typeface="Times New Roman" panose="02020603050405020304" pitchFamily="18" charset="0"/>
              </a:rPr>
              <a:t>ауылдық</a:t>
            </a:r>
            <a:r>
              <a:rPr lang="ru-RU" sz="3200" b="1" dirty="0">
                <a:solidFill>
                  <a:srgbClr val="0070C0"/>
                </a:solidFill>
                <a:latin typeface="Times New Roman" panose="02020603050405020304" pitchFamily="18" charset="0"/>
                <a:cs typeface="Times New Roman" panose="02020603050405020304" pitchFamily="18" charset="0"/>
              </a:rPr>
              <a:t> </a:t>
            </a:r>
            <a:r>
              <a:rPr lang="ru-RU" sz="3200" b="1" dirty="0" err="1">
                <a:solidFill>
                  <a:srgbClr val="0070C0"/>
                </a:solidFill>
                <a:latin typeface="Times New Roman" panose="02020603050405020304" pitchFamily="18" charset="0"/>
                <a:cs typeface="Times New Roman" panose="02020603050405020304" pitchFamily="18" charset="0"/>
              </a:rPr>
              <a:t>округінің</a:t>
            </a:r>
            <a:r>
              <a:rPr lang="ru-RU" sz="3200" b="1" dirty="0">
                <a:solidFill>
                  <a:srgbClr val="0070C0"/>
                </a:solidFill>
                <a:latin typeface="Times New Roman" panose="02020603050405020304" pitchFamily="18" charset="0"/>
                <a:cs typeface="Times New Roman" panose="02020603050405020304" pitchFamily="18" charset="0"/>
              </a:rPr>
              <a:t> 2026-2028 </a:t>
            </a:r>
            <a:r>
              <a:rPr lang="ru-RU" sz="3200" b="1" dirty="0" err="1">
                <a:solidFill>
                  <a:srgbClr val="0070C0"/>
                </a:solidFill>
                <a:latin typeface="Times New Roman" panose="02020603050405020304" pitchFamily="18" charset="0"/>
                <a:cs typeface="Times New Roman" panose="02020603050405020304" pitchFamily="18" charset="0"/>
              </a:rPr>
              <a:t>жылдарға</a:t>
            </a:r>
            <a:r>
              <a:rPr lang="ru-RU" sz="3200" b="1" dirty="0">
                <a:solidFill>
                  <a:srgbClr val="0070C0"/>
                </a:solidFill>
                <a:latin typeface="Times New Roman" panose="02020603050405020304" pitchFamily="18" charset="0"/>
                <a:cs typeface="Times New Roman" panose="02020603050405020304" pitchFamily="18" charset="0"/>
              </a:rPr>
              <a:t> </a:t>
            </a:r>
            <a:r>
              <a:rPr lang="ru-RU" sz="3200" b="1" dirty="0" err="1">
                <a:solidFill>
                  <a:srgbClr val="0070C0"/>
                </a:solidFill>
                <a:latin typeface="Times New Roman" panose="02020603050405020304" pitchFamily="18" charset="0"/>
                <a:cs typeface="Times New Roman" panose="02020603050405020304" pitchFamily="18" charset="0"/>
              </a:rPr>
              <a:t>арналған</a:t>
            </a:r>
            <a:r>
              <a:rPr lang="ru-RU" sz="3200" b="1" dirty="0">
                <a:solidFill>
                  <a:srgbClr val="0070C0"/>
                </a:solidFill>
                <a:latin typeface="Times New Roman" panose="02020603050405020304" pitchFamily="18" charset="0"/>
                <a:cs typeface="Times New Roman" panose="02020603050405020304" pitchFamily="18" charset="0"/>
              </a:rPr>
              <a:t> бюджет </a:t>
            </a:r>
            <a:r>
              <a:rPr lang="ru-RU" sz="3200" b="1" dirty="0" err="1">
                <a:solidFill>
                  <a:srgbClr val="0070C0"/>
                </a:solidFill>
                <a:latin typeface="Times New Roman" panose="02020603050405020304" pitchFamily="18" charset="0"/>
                <a:cs typeface="Times New Roman" panose="02020603050405020304" pitchFamily="18" charset="0"/>
              </a:rPr>
              <a:t>жобасы</a:t>
            </a:r>
            <a:endParaRPr lang="ru-RU" sz="3200" dirty="0">
              <a:latin typeface="Times New Roman" panose="02020603050405020304" pitchFamily="18" charset="0"/>
              <a:cs typeface="Times New Roman" panose="02020603050405020304" pitchFamily="18" charset="0"/>
            </a:endParaRPr>
          </a:p>
        </p:txBody>
      </p:sp>
      <p:graphicFrame>
        <p:nvGraphicFramePr>
          <p:cNvPr id="5" name="Диаграмма 4"/>
          <p:cNvGraphicFramePr/>
          <p:nvPr>
            <p:extLst>
              <p:ext uri="{D42A27DB-BD31-4B8C-83A1-F6EECF244321}">
                <p14:modId xmlns:p14="http://schemas.microsoft.com/office/powerpoint/2010/main" val="2388572735"/>
              </p:ext>
            </p:extLst>
          </p:nvPr>
        </p:nvGraphicFramePr>
        <p:xfrm>
          <a:off x="467544" y="1772816"/>
          <a:ext cx="8229600" cy="50851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5095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8328"/>
            <a:ext cx="8229600" cy="2154568"/>
          </a:xfrm>
          <a:solidFill>
            <a:schemeClr val="accent6">
              <a:lumMod val="60000"/>
              <a:lumOff val="40000"/>
            </a:schemeClr>
          </a:solidFill>
        </p:spPr>
        <p:txBody>
          <a:bodyPr>
            <a:normAutofit/>
          </a:bodyPr>
          <a:lstStyle/>
          <a:p>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Аққулы</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ауданы</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Малыбай</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ауылдық</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округінің</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800" b="1" dirty="0" err="1">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шығыстары</a:t>
            </a:r>
            <a: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br>
              <a:rPr lang="ru-RU" sz="1800" b="1" dirty="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br>
            <a:br>
              <a:rPr lang="ru-RU" sz="1800" b="1" dirty="0">
                <a:solidFill>
                  <a:srgbClr val="C00000"/>
                </a:solidFill>
                <a:latin typeface="Times New Roman" pitchFamily="18" charset="0"/>
                <a:cs typeface="Times New Roman" pitchFamily="18" charset="0"/>
              </a:rPr>
            </a:br>
            <a:r>
              <a:rPr lang="ru-RU" sz="1800" b="1" dirty="0">
                <a:solidFill>
                  <a:srgbClr val="C00000"/>
                </a:solidFill>
                <a:latin typeface="Times New Roman" pitchFamily="18" charset="0"/>
                <a:cs typeface="Times New Roman" pitchFamily="18" charset="0"/>
              </a:rPr>
              <a:t>2026-2028 </a:t>
            </a:r>
            <a:r>
              <a:rPr lang="ru-RU" sz="1800" b="1" dirty="0" err="1">
                <a:solidFill>
                  <a:srgbClr val="C00000"/>
                </a:solidFill>
                <a:latin typeface="Times New Roman" pitchFamily="18" charset="0"/>
                <a:cs typeface="Times New Roman" pitchFamily="18" charset="0"/>
              </a:rPr>
              <a:t>жылдарға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арналған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ауылдық</a:t>
            </a:r>
            <a:r>
              <a:rPr lang="ru-RU" sz="1800" b="1" dirty="0">
                <a:solidFill>
                  <a:srgbClr val="C00000"/>
                </a:solidFill>
                <a:latin typeface="Times New Roman" pitchFamily="18" charset="0"/>
                <a:cs typeface="Times New Roman" pitchFamily="18" charset="0"/>
              </a:rPr>
              <a:t> округ </a:t>
            </a:r>
            <a:r>
              <a:rPr lang="ru-RU" sz="1800" b="1" dirty="0" err="1">
                <a:solidFill>
                  <a:srgbClr val="C00000"/>
                </a:solidFill>
                <a:latin typeface="Times New Roman" pitchFamily="18" charset="0"/>
                <a:cs typeface="Times New Roman" pitchFamily="18" charset="0"/>
              </a:rPr>
              <a:t>бюджетінің</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шығыстары</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Мемлекет</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басшысының</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Қазақстан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халқына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Жолдауларынан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мемлекеттік</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және</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салалық</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бағдарламалардан</a:t>
            </a:r>
            <a:r>
              <a:rPr lang="ru-RU" sz="1800" b="1" dirty="0">
                <a:solidFill>
                  <a:srgbClr val="C00000"/>
                </a:solidFill>
                <a:latin typeface="Times New Roman" pitchFamily="18" charset="0"/>
                <a:cs typeface="Times New Roman" pitchFamily="18" charset="0"/>
              </a:rPr>
              <a:t>, 2026-2028 </a:t>
            </a:r>
            <a:r>
              <a:rPr lang="ru-RU" sz="1800" b="1" dirty="0" err="1">
                <a:solidFill>
                  <a:srgbClr val="C00000"/>
                </a:solidFill>
                <a:latin typeface="Times New Roman" pitchFamily="18" charset="0"/>
                <a:cs typeface="Times New Roman" pitchFamily="18" charset="0"/>
              </a:rPr>
              <a:t>жылдарға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арналған</a:t>
            </a:r>
            <a:r>
              <a:rPr lang="ru-RU" sz="1800" b="1" dirty="0">
                <a:solidFill>
                  <a:srgbClr val="C00000"/>
                </a:solidFill>
                <a:latin typeface="Times New Roman" pitchFamily="18" charset="0"/>
                <a:cs typeface="Times New Roman" pitchFamily="18" charset="0"/>
              </a:rPr>
              <a:t> даму </a:t>
            </a:r>
            <a:r>
              <a:rPr lang="ru-RU" sz="1800" b="1" dirty="0" err="1">
                <a:solidFill>
                  <a:srgbClr val="C00000"/>
                </a:solidFill>
                <a:latin typeface="Times New Roman" pitchFamily="18" charset="0"/>
                <a:cs typeface="Times New Roman" pitchFamily="18" charset="0"/>
              </a:rPr>
              <a:t>бағдарламасынан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туындайтын</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іс-шараларды</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іске</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асыруға</a:t>
            </a:r>
            <a:r>
              <a:rPr lang="ru-RU" sz="1800" b="1" dirty="0">
                <a:solidFill>
                  <a:srgbClr val="C00000"/>
                </a:solidFill>
                <a:latin typeface="Times New Roman" pitchFamily="18" charset="0"/>
                <a:cs typeface="Times New Roman" pitchFamily="18" charset="0"/>
              </a:rPr>
              <a:t> </a:t>
            </a:r>
            <a:r>
              <a:rPr lang="ru-RU" sz="1800" b="1" dirty="0" err="1">
                <a:solidFill>
                  <a:srgbClr val="C00000"/>
                </a:solidFill>
                <a:latin typeface="Times New Roman" pitchFamily="18" charset="0"/>
                <a:cs typeface="Times New Roman" pitchFamily="18" charset="0"/>
              </a:rPr>
              <a:t>бағытталған</a:t>
            </a:r>
            <a:r>
              <a:rPr lang="ru-RU" sz="1800" b="1" dirty="0">
                <a:solidFill>
                  <a:srgbClr val="C00000"/>
                </a:solidFill>
                <a:latin typeface="Times New Roman" pitchFamily="18" charset="0"/>
                <a:cs typeface="Times New Roman" pitchFamily="18" charset="0"/>
              </a:rPr>
              <a:t>.</a:t>
            </a:r>
          </a:p>
        </p:txBody>
      </p:sp>
      <p:graphicFrame>
        <p:nvGraphicFramePr>
          <p:cNvPr id="4" name="Таблица 3"/>
          <p:cNvGraphicFramePr>
            <a:graphicFrameLocks noGrp="1"/>
          </p:cNvGraphicFramePr>
          <p:nvPr>
            <p:extLst>
              <p:ext uri="{D42A27DB-BD31-4B8C-83A1-F6EECF244321}">
                <p14:modId xmlns:p14="http://schemas.microsoft.com/office/powerpoint/2010/main" val="3664118219"/>
              </p:ext>
            </p:extLst>
          </p:nvPr>
        </p:nvGraphicFramePr>
        <p:xfrm>
          <a:off x="476525" y="2636912"/>
          <a:ext cx="8210276" cy="3373964"/>
        </p:xfrm>
        <a:graphic>
          <a:graphicData uri="http://schemas.openxmlformats.org/drawingml/2006/table">
            <a:tbl>
              <a:tblPr firstRow="1" bandRow="1">
                <a:tableStyleId>{5C22544A-7EE6-4342-B048-85BDC9FD1C3A}</a:tableStyleId>
              </a:tblPr>
              <a:tblGrid>
                <a:gridCol w="4187452">
                  <a:extLst>
                    <a:ext uri="{9D8B030D-6E8A-4147-A177-3AD203B41FA5}">
                      <a16:colId xmlns:a16="http://schemas.microsoft.com/office/drawing/2014/main" val="1336439684"/>
                    </a:ext>
                  </a:extLst>
                </a:gridCol>
                <a:gridCol w="1448231">
                  <a:extLst>
                    <a:ext uri="{9D8B030D-6E8A-4147-A177-3AD203B41FA5}">
                      <a16:colId xmlns:a16="http://schemas.microsoft.com/office/drawing/2014/main" val="1017400201"/>
                    </a:ext>
                  </a:extLst>
                </a:gridCol>
                <a:gridCol w="1378716">
                  <a:extLst>
                    <a:ext uri="{9D8B030D-6E8A-4147-A177-3AD203B41FA5}">
                      <a16:colId xmlns:a16="http://schemas.microsoft.com/office/drawing/2014/main" val="3763884438"/>
                    </a:ext>
                  </a:extLst>
                </a:gridCol>
                <a:gridCol w="1195877">
                  <a:extLst>
                    <a:ext uri="{9D8B030D-6E8A-4147-A177-3AD203B41FA5}">
                      <a16:colId xmlns:a16="http://schemas.microsoft.com/office/drawing/2014/main" val="3167297786"/>
                    </a:ext>
                  </a:extLst>
                </a:gridCol>
              </a:tblGrid>
              <a:tr h="524588">
                <a:tc>
                  <a:txBody>
                    <a:bodyPr/>
                    <a:lstStyle/>
                    <a:p>
                      <a:r>
                        <a:rPr lang="kk-KZ" dirty="0">
                          <a:solidFill>
                            <a:schemeClr val="tx1"/>
                          </a:solidFill>
                          <a:latin typeface="Times New Roman" panose="02020603050405020304" pitchFamily="18" charset="0"/>
                          <a:cs typeface="Times New Roman" panose="02020603050405020304" pitchFamily="18" charset="0"/>
                        </a:rPr>
                        <a:t>Функционалдық топтар</a:t>
                      </a:r>
                      <a:endParaRPr lang="ru-RU" dirty="0">
                        <a:solidFill>
                          <a:schemeClr val="tx1"/>
                        </a:solidFill>
                        <a:latin typeface="Times New Roman" panose="02020603050405020304" pitchFamily="18" charset="0"/>
                        <a:cs typeface="Times New Roman" panose="02020603050405020304" pitchFamily="18" charset="0"/>
                      </a:endParaRPr>
                    </a:p>
                  </a:txBody>
                  <a:tcPr marL="87247" marR="87247"/>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2026</a:t>
                      </a:r>
                      <a:r>
                        <a:rPr lang="kk-KZ"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a:t>
                      </a:r>
                      <a:endParaRPr lang="ru-RU"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5435" marR="65435" marT="0" marB="0" anchor="ctr"/>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2027</a:t>
                      </a:r>
                      <a:r>
                        <a:rPr lang="kk-KZ"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ж</a:t>
                      </a:r>
                      <a:endParaRPr lang="ru-RU"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5435" marR="65435" marT="0" marB="0" anchor="ctr"/>
                </a:tc>
                <a:tc>
                  <a:txBody>
                    <a:bodyPr/>
                    <a:lstStyle/>
                    <a:p>
                      <a:pPr algn="ctr">
                        <a:spcAft>
                          <a:spcPts val="0"/>
                        </a:spcAft>
                      </a:pPr>
                      <a:r>
                        <a:rPr lang="ru-RU"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2028ж</a:t>
                      </a:r>
                      <a:endParaRPr lang="ru-RU" sz="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5435" marR="65435" marT="0" marB="0" anchor="ctr"/>
                </a:tc>
                <a:extLst>
                  <a:ext uri="{0D108BD9-81ED-4DB2-BD59-A6C34878D82A}">
                    <a16:rowId xmlns:a16="http://schemas.microsoft.com/office/drawing/2014/main" val="2615654568"/>
                  </a:ext>
                </a:extLst>
              </a:tr>
              <a:tr h="5245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Барлық шығыстар, млн. теңге:</a:t>
                      </a:r>
                      <a:endPar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247" marR="87247"/>
                </a:tc>
                <a:tc>
                  <a:txBody>
                    <a:bodyPr/>
                    <a:lstStyle/>
                    <a:p>
                      <a:pPr algn="ctr" fontAlgn="ctr"/>
                      <a:r>
                        <a:rPr kumimoji="0" lang="ru-RU" sz="1800" b="1" i="0" u="none" strike="noStrike" kern="1200" dirty="0">
                          <a:solidFill>
                            <a:srgbClr val="000099"/>
                          </a:solidFill>
                          <a:effectLst/>
                          <a:latin typeface="+mn-lt"/>
                          <a:ea typeface="+mn-ea"/>
                          <a:cs typeface="Arial" pitchFamily="34" charset="0"/>
                        </a:rPr>
                        <a:t>62543</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i="0" dirty="0">
                          <a:solidFill>
                            <a:srgbClr val="000099"/>
                          </a:solidFill>
                          <a:latin typeface="+mn-lt"/>
                          <a:cs typeface="Arial" pitchFamily="34" charset="0"/>
                        </a:rPr>
                        <a:t>57331</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i="0" dirty="0">
                          <a:solidFill>
                            <a:srgbClr val="000099"/>
                          </a:solidFill>
                          <a:latin typeface="+mn-lt"/>
                          <a:cs typeface="Arial" pitchFamily="34" charset="0"/>
                        </a:rPr>
                        <a:t>58452</a:t>
                      </a:r>
                    </a:p>
                  </a:txBody>
                  <a:tcPr marL="9525" marR="9525" marT="9525" marB="0" anchor="ctr"/>
                </a:tc>
                <a:extLst>
                  <a:ext uri="{0D108BD9-81ED-4DB2-BD59-A6C34878D82A}">
                    <a16:rowId xmlns:a16="http://schemas.microsoft.com/office/drawing/2014/main" val="3684901939"/>
                  </a:ext>
                </a:extLst>
              </a:tr>
              <a:tr h="751024">
                <a:tc>
                  <a:txBody>
                    <a:bodyPr/>
                    <a:lstStyle/>
                    <a:p>
                      <a:r>
                        <a:rPr lang="ru-RU" dirty="0" err="1">
                          <a:solidFill>
                            <a:srgbClr val="FF0000"/>
                          </a:solidFill>
                          <a:latin typeface="Times New Roman" panose="02020603050405020304" pitchFamily="18" charset="0"/>
                          <a:cs typeface="Times New Roman" panose="02020603050405020304" pitchFamily="18" charset="0"/>
                        </a:rPr>
                        <a:t>Жалпы</a:t>
                      </a:r>
                      <a:r>
                        <a:rPr lang="ru-RU" dirty="0">
                          <a:solidFill>
                            <a:srgbClr val="FF0000"/>
                          </a:solidFill>
                          <a:latin typeface="Times New Roman" panose="02020603050405020304" pitchFamily="18" charset="0"/>
                          <a:cs typeface="Times New Roman" panose="02020603050405020304" pitchFamily="18" charset="0"/>
                        </a:rPr>
                        <a:t> </a:t>
                      </a:r>
                      <a:r>
                        <a:rPr lang="ru-RU" dirty="0" err="1">
                          <a:solidFill>
                            <a:srgbClr val="FF0000"/>
                          </a:solidFill>
                          <a:latin typeface="Times New Roman" panose="02020603050405020304" pitchFamily="18" charset="0"/>
                          <a:cs typeface="Times New Roman" panose="02020603050405020304" pitchFamily="18" charset="0"/>
                        </a:rPr>
                        <a:t>сипаттағы</a:t>
                      </a:r>
                      <a:r>
                        <a:rPr lang="ru-RU" dirty="0">
                          <a:solidFill>
                            <a:srgbClr val="FF0000"/>
                          </a:solidFill>
                          <a:latin typeface="Times New Roman" panose="02020603050405020304" pitchFamily="18" charset="0"/>
                          <a:cs typeface="Times New Roman" panose="02020603050405020304" pitchFamily="18" charset="0"/>
                        </a:rPr>
                        <a:t> </a:t>
                      </a:r>
                      <a:r>
                        <a:rPr lang="ru-RU" dirty="0" err="1">
                          <a:solidFill>
                            <a:srgbClr val="FF0000"/>
                          </a:solidFill>
                          <a:latin typeface="Times New Roman" panose="02020603050405020304" pitchFamily="18" charset="0"/>
                          <a:cs typeface="Times New Roman" panose="02020603050405020304" pitchFamily="18" charset="0"/>
                        </a:rPr>
                        <a:t>мемлекеттік</a:t>
                      </a:r>
                      <a:r>
                        <a:rPr lang="ru-RU" dirty="0">
                          <a:solidFill>
                            <a:srgbClr val="FF0000"/>
                          </a:solidFill>
                          <a:latin typeface="Times New Roman" panose="02020603050405020304" pitchFamily="18" charset="0"/>
                          <a:cs typeface="Times New Roman" panose="02020603050405020304" pitchFamily="18" charset="0"/>
                        </a:rPr>
                        <a:t> </a:t>
                      </a:r>
                      <a:r>
                        <a:rPr lang="ru-RU" dirty="0" err="1">
                          <a:solidFill>
                            <a:srgbClr val="FF0000"/>
                          </a:solidFill>
                          <a:latin typeface="Times New Roman" panose="02020603050405020304" pitchFamily="18" charset="0"/>
                          <a:cs typeface="Times New Roman" panose="02020603050405020304" pitchFamily="18" charset="0"/>
                        </a:rPr>
                        <a:t>қызметтер</a:t>
                      </a:r>
                      <a:endParaRPr lang="kk-KZ" dirty="0">
                        <a:solidFill>
                          <a:srgbClr val="FF0000"/>
                        </a:solidFill>
                        <a:latin typeface="Times New Roman" panose="02020603050405020304" pitchFamily="18" charset="0"/>
                        <a:cs typeface="Times New Roman" panose="02020603050405020304" pitchFamily="18" charset="0"/>
                      </a:endParaRPr>
                    </a:p>
                  </a:txBody>
                  <a:tcPr marL="87247" marR="87247"/>
                </a:tc>
                <a:tc>
                  <a:txBody>
                    <a:bodyPr/>
                    <a:lstStyle/>
                    <a:p>
                      <a:pPr algn="ctr" fontAlgn="ctr"/>
                      <a:r>
                        <a:rPr kumimoji="0" lang="ru-RU" sz="1800" b="0" i="1" u="none" strike="noStrike" kern="1200" dirty="0">
                          <a:solidFill>
                            <a:srgbClr val="000099"/>
                          </a:solidFill>
                          <a:effectLst/>
                          <a:latin typeface="+mn-lt"/>
                          <a:ea typeface="+mn-ea"/>
                          <a:cs typeface="Arial" pitchFamily="34" charset="0"/>
                        </a:rPr>
                        <a:t>43350</a:t>
                      </a:r>
                    </a:p>
                  </a:txBody>
                  <a:tcPr marL="9525" marR="9525" marT="9525" marB="0" anchor="ctr"/>
                </a:tc>
                <a:tc>
                  <a:txBody>
                    <a:bodyPr/>
                    <a:lstStyle/>
                    <a:p>
                      <a:pPr algn="ctr" fontAlgn="ctr"/>
                      <a:r>
                        <a:rPr kumimoji="0" lang="ru-RU" sz="1800" b="0" i="1" u="none" strike="noStrike" kern="1200" dirty="0">
                          <a:solidFill>
                            <a:srgbClr val="000099"/>
                          </a:solidFill>
                          <a:effectLst/>
                          <a:latin typeface="+mn-lt"/>
                          <a:ea typeface="+mn-ea"/>
                          <a:cs typeface="Arial" pitchFamily="34" charset="0"/>
                        </a:rPr>
                        <a:t>42331</a:t>
                      </a:r>
                    </a:p>
                  </a:txBody>
                  <a:tcPr marL="9525" marR="9525" marT="9525" marB="0" anchor="ctr"/>
                </a:tc>
                <a:tc>
                  <a:txBody>
                    <a:bodyPr/>
                    <a:lstStyle/>
                    <a:p>
                      <a:pPr algn="ctr" fontAlgn="ctr"/>
                      <a:r>
                        <a:rPr kumimoji="0" lang="ru-RU" sz="1800" b="0" i="1" u="none" strike="noStrike" kern="1200" dirty="0">
                          <a:solidFill>
                            <a:srgbClr val="000099"/>
                          </a:solidFill>
                          <a:effectLst/>
                          <a:latin typeface="+mn-lt"/>
                          <a:ea typeface="+mn-ea"/>
                          <a:cs typeface="Arial" pitchFamily="34" charset="0"/>
                        </a:rPr>
                        <a:t>42704</a:t>
                      </a:r>
                    </a:p>
                  </a:txBody>
                  <a:tcPr marL="9525" marR="9525" marT="9525" marB="0" anchor="ctr"/>
                </a:tc>
                <a:extLst>
                  <a:ext uri="{0D108BD9-81ED-4DB2-BD59-A6C34878D82A}">
                    <a16:rowId xmlns:a16="http://schemas.microsoft.com/office/drawing/2014/main" val="2995240915"/>
                  </a:ext>
                </a:extLst>
              </a:tr>
              <a:tr h="524588">
                <a:tc>
                  <a:txBody>
                    <a:bodyPr/>
                    <a:lstStyle/>
                    <a:p>
                      <a:r>
                        <a:rPr lang="ru-RU" dirty="0" err="1">
                          <a:solidFill>
                            <a:srgbClr val="FF0000"/>
                          </a:solidFill>
                          <a:latin typeface="Times New Roman" panose="02020603050405020304" pitchFamily="18" charset="0"/>
                          <a:cs typeface="Times New Roman" panose="02020603050405020304" pitchFamily="18" charset="0"/>
                        </a:rPr>
                        <a:t>Көлік</a:t>
                      </a:r>
                      <a:r>
                        <a:rPr lang="ru-RU" dirty="0">
                          <a:solidFill>
                            <a:srgbClr val="FF0000"/>
                          </a:solidFill>
                          <a:latin typeface="Times New Roman" panose="02020603050405020304" pitchFamily="18" charset="0"/>
                          <a:cs typeface="Times New Roman" panose="02020603050405020304" pitchFamily="18" charset="0"/>
                        </a:rPr>
                        <a:t> </a:t>
                      </a:r>
                      <a:r>
                        <a:rPr lang="ru-RU" dirty="0" err="1">
                          <a:solidFill>
                            <a:srgbClr val="FF0000"/>
                          </a:solidFill>
                          <a:latin typeface="Times New Roman" panose="02020603050405020304" pitchFamily="18" charset="0"/>
                          <a:cs typeface="Times New Roman" panose="02020603050405020304" pitchFamily="18" charset="0"/>
                        </a:rPr>
                        <a:t>және</a:t>
                      </a:r>
                      <a:r>
                        <a:rPr lang="ru-RU" dirty="0">
                          <a:solidFill>
                            <a:srgbClr val="FF0000"/>
                          </a:solidFill>
                          <a:latin typeface="Times New Roman" panose="02020603050405020304" pitchFamily="18" charset="0"/>
                          <a:cs typeface="Times New Roman" panose="02020603050405020304" pitchFamily="18" charset="0"/>
                        </a:rPr>
                        <a:t> коммуникация</a:t>
                      </a:r>
                      <a:endParaRPr lang="kk-KZ" dirty="0">
                        <a:solidFill>
                          <a:srgbClr val="FF0000"/>
                        </a:solidFill>
                        <a:latin typeface="Times New Roman" panose="02020603050405020304" pitchFamily="18" charset="0"/>
                        <a:cs typeface="Times New Roman" panose="02020603050405020304" pitchFamily="18" charset="0"/>
                      </a:endParaRPr>
                    </a:p>
                  </a:txBody>
                  <a:tcPr marL="87247" marR="87247"/>
                </a:tc>
                <a:tc>
                  <a:txBody>
                    <a:bodyPr/>
                    <a:lstStyle/>
                    <a:p>
                      <a:pPr algn="ctr" fontAlgn="ctr"/>
                      <a:r>
                        <a:rPr kumimoji="0" lang="ru-RU" sz="1800" b="0" i="1" u="none" strike="noStrike" kern="1200" dirty="0">
                          <a:solidFill>
                            <a:srgbClr val="000099"/>
                          </a:solidFill>
                          <a:effectLst/>
                          <a:latin typeface="+mn-lt"/>
                          <a:ea typeface="+mn-ea"/>
                          <a:cs typeface="Arial" pitchFamily="34" charset="0"/>
                        </a:rPr>
                        <a:t>13897</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i="1" dirty="0">
                          <a:solidFill>
                            <a:srgbClr val="000099"/>
                          </a:solidFill>
                          <a:latin typeface="+mn-lt"/>
                          <a:cs typeface="Arial" pitchFamily="34" charset="0"/>
                        </a:rPr>
                        <a:t>11186</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i="1" dirty="0">
                          <a:solidFill>
                            <a:srgbClr val="000099"/>
                          </a:solidFill>
                          <a:latin typeface="+mn-lt"/>
                          <a:cs typeface="Arial" pitchFamily="34" charset="0"/>
                        </a:rPr>
                        <a:t>11742</a:t>
                      </a:r>
                    </a:p>
                  </a:txBody>
                  <a:tcPr marL="9525" marR="9525" marT="9525" marB="0" anchor="ctr"/>
                </a:tc>
                <a:extLst>
                  <a:ext uri="{0D108BD9-81ED-4DB2-BD59-A6C34878D82A}">
                    <a16:rowId xmlns:a16="http://schemas.microsoft.com/office/drawing/2014/main" val="3941079224"/>
                  </a:ext>
                </a:extLst>
              </a:tr>
              <a:tr h="524588">
                <a:tc>
                  <a:txBody>
                    <a:bodyPr/>
                    <a:lstStyle/>
                    <a:p>
                      <a:r>
                        <a:rPr lang="kk-KZ" dirty="0">
                          <a:solidFill>
                            <a:srgbClr val="FF0000"/>
                          </a:solidFill>
                          <a:latin typeface="Times New Roman" panose="02020603050405020304" pitchFamily="18" charset="0"/>
                          <a:cs typeface="Times New Roman" panose="02020603050405020304" pitchFamily="18" charset="0"/>
                        </a:rPr>
                        <a:t>Тұрғын үй-коммуналдық шаруашылық</a:t>
                      </a:r>
                    </a:p>
                  </a:txBody>
                  <a:tcPr marL="87247" marR="87247"/>
                </a:tc>
                <a:tc>
                  <a:txBody>
                    <a:bodyPr/>
                    <a:lstStyle/>
                    <a:p>
                      <a:pPr algn="ctr" fontAlgn="ctr"/>
                      <a:r>
                        <a:rPr kumimoji="0" lang="ru-RU" sz="1800" b="0" i="1" u="none" strike="noStrike" kern="1200" dirty="0">
                          <a:solidFill>
                            <a:srgbClr val="000099"/>
                          </a:solidFill>
                          <a:effectLst/>
                          <a:latin typeface="+mn-lt"/>
                          <a:ea typeface="+mn-ea"/>
                          <a:cs typeface="Arial" pitchFamily="34" charset="0"/>
                        </a:rPr>
                        <a:t>315</a:t>
                      </a:r>
                    </a:p>
                  </a:txBody>
                  <a:tcPr marL="9525" marR="9525" marT="9525" marB="0" anchor="ctr"/>
                </a:tc>
                <a:tc>
                  <a:txBody>
                    <a:bodyPr/>
                    <a:lstStyle/>
                    <a:p>
                      <a:pPr marL="0" algn="ctr" rtl="0" eaLnBrk="1" fontAlgn="ctr" latinLnBrk="0" hangingPunct="1"/>
                      <a:r>
                        <a:rPr kumimoji="0" lang="ru-RU" sz="1800" b="0" i="1" u="none" strike="noStrike" kern="1200" dirty="0">
                          <a:solidFill>
                            <a:srgbClr val="000099"/>
                          </a:solidFill>
                          <a:effectLst/>
                          <a:latin typeface="+mn-lt"/>
                          <a:ea typeface="+mn-ea"/>
                          <a:cs typeface="Arial" pitchFamily="34" charset="0"/>
                        </a:rPr>
                        <a:t>332</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i="1" dirty="0">
                          <a:solidFill>
                            <a:srgbClr val="000099"/>
                          </a:solidFill>
                          <a:latin typeface="+mn-lt"/>
                          <a:cs typeface="Arial" pitchFamily="34" charset="0"/>
                        </a:rPr>
                        <a:t>350</a:t>
                      </a:r>
                    </a:p>
                  </a:txBody>
                  <a:tcPr marL="9525" marR="9525" marT="9525" marB="0" anchor="ctr"/>
                </a:tc>
                <a:extLst>
                  <a:ext uri="{0D108BD9-81ED-4DB2-BD59-A6C34878D82A}">
                    <a16:rowId xmlns:a16="http://schemas.microsoft.com/office/drawing/2014/main" val="2382136622"/>
                  </a:ext>
                </a:extLst>
              </a:tr>
              <a:tr h="524588">
                <a:tc>
                  <a:txBody>
                    <a:bodyPr/>
                    <a:lstStyle/>
                    <a:p>
                      <a:r>
                        <a:rPr lang="ru-RU" dirty="0" err="1">
                          <a:solidFill>
                            <a:srgbClr val="FF0000"/>
                          </a:solidFill>
                          <a:latin typeface="Times New Roman" panose="02020603050405020304" pitchFamily="18" charset="0"/>
                          <a:cs typeface="Times New Roman" panose="02020603050405020304" pitchFamily="18" charset="0"/>
                        </a:rPr>
                        <a:t>Мәдениет</a:t>
                      </a:r>
                      <a:r>
                        <a:rPr lang="ru-RU" dirty="0">
                          <a:solidFill>
                            <a:srgbClr val="FF0000"/>
                          </a:solidFill>
                          <a:latin typeface="Times New Roman" panose="02020603050405020304" pitchFamily="18" charset="0"/>
                          <a:cs typeface="Times New Roman" panose="02020603050405020304" pitchFamily="18" charset="0"/>
                        </a:rPr>
                        <a:t>, спорт </a:t>
                      </a:r>
                      <a:r>
                        <a:rPr lang="ru-RU" dirty="0" err="1">
                          <a:solidFill>
                            <a:srgbClr val="FF0000"/>
                          </a:solidFill>
                          <a:latin typeface="Times New Roman" panose="02020603050405020304" pitchFamily="18" charset="0"/>
                          <a:cs typeface="Times New Roman" panose="02020603050405020304" pitchFamily="18" charset="0"/>
                        </a:rPr>
                        <a:t>және</a:t>
                      </a:r>
                      <a:r>
                        <a:rPr lang="ru-RU" dirty="0">
                          <a:solidFill>
                            <a:srgbClr val="FF0000"/>
                          </a:solidFill>
                          <a:latin typeface="Times New Roman" panose="02020603050405020304" pitchFamily="18" charset="0"/>
                          <a:cs typeface="Times New Roman" panose="02020603050405020304" pitchFamily="18" charset="0"/>
                        </a:rPr>
                        <a:t> туризм</a:t>
                      </a:r>
                    </a:p>
                  </a:txBody>
                  <a:tcPr marL="87247" marR="87247"/>
                </a:tc>
                <a:tc>
                  <a:txBody>
                    <a:bodyPr/>
                    <a:lstStyle/>
                    <a:p>
                      <a:pPr algn="ctr" fontAlgn="ctr"/>
                      <a:r>
                        <a:rPr kumimoji="0" lang="ru-RU" sz="1800" b="0" i="1" u="none" strike="noStrike" kern="1200">
                          <a:solidFill>
                            <a:srgbClr val="000099"/>
                          </a:solidFill>
                          <a:effectLst/>
                          <a:latin typeface="+mn-lt"/>
                          <a:ea typeface="+mn-ea"/>
                          <a:cs typeface="Arial" pitchFamily="34" charset="0"/>
                        </a:rPr>
                        <a:t>3300</a:t>
                      </a:r>
                      <a:endParaRPr kumimoji="0" lang="ru-RU" sz="1800" b="0" i="1" u="none" strike="noStrike" kern="1200" dirty="0">
                        <a:solidFill>
                          <a:srgbClr val="000099"/>
                        </a:solidFill>
                        <a:effectLst/>
                        <a:latin typeface="+mn-lt"/>
                        <a:ea typeface="+mn-ea"/>
                        <a:cs typeface="Arial" pitchFamily="34" charset="0"/>
                      </a:endParaRPr>
                    </a:p>
                  </a:txBody>
                  <a:tcPr marL="9525" marR="9525" marT="9525" marB="0" anchor="ctr"/>
                </a:tc>
                <a:tc>
                  <a:txBody>
                    <a:bodyPr/>
                    <a:lstStyle/>
                    <a:p>
                      <a:pPr marL="0" algn="ctr" rtl="0" eaLnBrk="1" fontAlgn="ctr" latinLnBrk="0" hangingPunct="1"/>
                      <a:r>
                        <a:rPr kumimoji="0" lang="ru-RU" sz="1800" b="0" i="1" u="none" strike="noStrike" kern="1200" dirty="0">
                          <a:solidFill>
                            <a:srgbClr val="000099"/>
                          </a:solidFill>
                          <a:effectLst/>
                          <a:latin typeface="+mn-lt"/>
                          <a:ea typeface="+mn-ea"/>
                          <a:cs typeface="Arial" pitchFamily="34" charset="0"/>
                        </a:rPr>
                        <a:t>3482</a:t>
                      </a:r>
                    </a:p>
                  </a:txBody>
                  <a:tcPr marL="9525" marR="9525" marT="9525"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0" i="1" dirty="0">
                          <a:solidFill>
                            <a:srgbClr val="000099"/>
                          </a:solidFill>
                          <a:latin typeface="+mn-lt"/>
                          <a:cs typeface="Arial" pitchFamily="34" charset="0"/>
                        </a:rPr>
                        <a:t>3656</a:t>
                      </a:r>
                    </a:p>
                  </a:txBody>
                  <a:tcPr marL="9525" marR="9525" marT="9525" marB="0" anchor="ctr"/>
                </a:tc>
                <a:extLst>
                  <a:ext uri="{0D108BD9-81ED-4DB2-BD59-A6C34878D82A}">
                    <a16:rowId xmlns:a16="http://schemas.microsoft.com/office/drawing/2014/main" val="2712520104"/>
                  </a:ext>
                </a:extLst>
              </a:tr>
            </a:tbl>
          </a:graphicData>
        </a:graphic>
      </p:graphicFrame>
    </p:spTree>
    <p:extLst>
      <p:ext uri="{BB962C8B-B14F-4D97-AF65-F5344CB8AC3E}">
        <p14:creationId xmlns:p14="http://schemas.microsoft.com/office/powerpoint/2010/main" val="70442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052736"/>
            <a:ext cx="8229600" cy="4320480"/>
          </a:xfrm>
          <a:solidFill>
            <a:schemeClr val="accent6">
              <a:lumMod val="60000"/>
              <a:lumOff val="40000"/>
            </a:schemeClr>
          </a:solidFill>
          <a:ln>
            <a:solidFill>
              <a:srgbClr val="FF0000"/>
            </a:solidFill>
          </a:ln>
        </p:spPr>
        <p:txBody>
          <a:bodyPr>
            <a:noAutofit/>
          </a:bodyPr>
          <a:lstStyle/>
          <a:p>
            <a:pPr algn="l"/>
            <a:r>
              <a:rPr lang="ru-RU" sz="1600" b="1" i="1" dirty="0" err="1">
                <a:solidFill>
                  <a:srgbClr val="C00000"/>
                </a:solidFill>
                <a:latin typeface="Times New Roman" pitchFamily="18" charset="0"/>
                <a:cs typeface="Times New Roman" pitchFamily="18" charset="0"/>
              </a:rPr>
              <a:t>Берілген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өтінімге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сәйкес</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Малыбай</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ауылдық</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округі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бюджетінің</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кіріс</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бөлігіне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түсімдердің</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мынадай</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кодтары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бойынша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түзету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жүргізілсін</a:t>
            </a:r>
            <a:r>
              <a:rPr lang="ru-RU" sz="1600" b="1" i="1" dirty="0">
                <a:solidFill>
                  <a:srgbClr val="C00000"/>
                </a:solidFill>
                <a:latin typeface="Times New Roman" pitchFamily="18" charset="0"/>
                <a:cs typeface="Times New Roman" pitchFamily="18" charset="0"/>
              </a:rPr>
              <a:t>:</a:t>
            </a:r>
            <a:br>
              <a:rPr lang="ru-RU" sz="1600" b="1" i="1" dirty="0">
                <a:solidFill>
                  <a:srgbClr val="C00000"/>
                </a:solidFill>
                <a:latin typeface="Times New Roman" pitchFamily="18" charset="0"/>
                <a:cs typeface="Times New Roman" pitchFamily="18" charset="0"/>
              </a:rPr>
            </a:b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104401	</a:t>
            </a:r>
            <a:r>
              <a:rPr lang="ru-RU" sz="1600" b="1" i="1" dirty="0" err="1">
                <a:solidFill>
                  <a:srgbClr val="C00000"/>
                </a:solidFill>
                <a:latin typeface="Times New Roman" pitchFamily="18" charset="0"/>
                <a:cs typeface="Times New Roman" pitchFamily="18" charset="0"/>
              </a:rPr>
              <a:t>Заңды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тұлғалардан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көл</a:t>
            </a:r>
            <a:r>
              <a:rPr lang="en-US" sz="1600" b="1" i="1" dirty="0" err="1">
                <a:solidFill>
                  <a:srgbClr val="C00000"/>
                </a:solidFill>
                <a:latin typeface="Times New Roman" pitchFamily="18" charset="0"/>
                <a:cs typeface="Times New Roman" pitchFamily="18" charset="0"/>
              </a:rPr>
              <a:t>i</a:t>
            </a:r>
            <a:r>
              <a:rPr lang="ru-RU" sz="1600" b="1" i="1" dirty="0">
                <a:solidFill>
                  <a:srgbClr val="C00000"/>
                </a:solidFill>
                <a:latin typeface="Times New Roman" pitchFamily="18" charset="0"/>
                <a:cs typeface="Times New Roman" pitchFamily="18" charset="0"/>
              </a:rPr>
              <a:t>к </a:t>
            </a:r>
            <a:r>
              <a:rPr lang="ru-RU" sz="1600" b="1" i="1" dirty="0" err="1">
                <a:solidFill>
                  <a:srgbClr val="C00000"/>
                </a:solidFill>
                <a:latin typeface="Times New Roman" pitchFamily="18" charset="0"/>
                <a:cs typeface="Times New Roman" pitchFamily="18" charset="0"/>
              </a:rPr>
              <a:t>құралдарына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салынатын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салық</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жоспарды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асыра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орындауы</a:t>
            </a:r>
            <a:r>
              <a:rPr lang="ru-RU" sz="1600" b="1" i="1" dirty="0">
                <a:solidFill>
                  <a:srgbClr val="C00000"/>
                </a:solidFill>
                <a:latin typeface="Times New Roman" pitchFamily="18" charset="0"/>
                <a:cs typeface="Times New Roman" pitchFamily="18" charset="0"/>
              </a:rPr>
              <a:t>)	20,0</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104402	Жеке </a:t>
            </a:r>
            <a:r>
              <a:rPr lang="ru-RU" sz="1600" b="1" i="1" dirty="0" err="1">
                <a:solidFill>
                  <a:srgbClr val="C00000"/>
                </a:solidFill>
                <a:latin typeface="Times New Roman" pitchFamily="18" charset="0"/>
                <a:cs typeface="Times New Roman" pitchFamily="18" charset="0"/>
              </a:rPr>
              <a:t>тұлғалардан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көл</a:t>
            </a:r>
            <a:r>
              <a:rPr lang="en-US" sz="1600" b="1" i="1" dirty="0" err="1">
                <a:solidFill>
                  <a:srgbClr val="C00000"/>
                </a:solidFill>
                <a:latin typeface="Times New Roman" pitchFamily="18" charset="0"/>
                <a:cs typeface="Times New Roman" pitchFamily="18" charset="0"/>
              </a:rPr>
              <a:t>i</a:t>
            </a:r>
            <a:r>
              <a:rPr lang="ru-RU" sz="1600" b="1" i="1" dirty="0">
                <a:solidFill>
                  <a:srgbClr val="C00000"/>
                </a:solidFill>
                <a:latin typeface="Times New Roman" pitchFamily="18" charset="0"/>
                <a:cs typeface="Times New Roman" pitchFamily="18" charset="0"/>
              </a:rPr>
              <a:t>к </a:t>
            </a:r>
            <a:r>
              <a:rPr lang="ru-RU" sz="1600" b="1" i="1" dirty="0" err="1">
                <a:solidFill>
                  <a:srgbClr val="C00000"/>
                </a:solidFill>
                <a:latin typeface="Times New Roman" pitchFamily="18" charset="0"/>
                <a:cs typeface="Times New Roman" pitchFamily="18" charset="0"/>
              </a:rPr>
              <a:t>құралдарына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салынатын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салық</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жоспардың</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орындалмауы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күтілуде</a:t>
            </a:r>
            <a:r>
              <a:rPr lang="ru-RU" sz="1600" b="1" i="1" dirty="0">
                <a:solidFill>
                  <a:srgbClr val="C00000"/>
                </a:solidFill>
                <a:latin typeface="Times New Roman" pitchFamily="18" charset="0"/>
                <a:cs typeface="Times New Roman" pitchFamily="18" charset="0"/>
              </a:rPr>
              <a:t>)	-885,0</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104501	</a:t>
            </a:r>
            <a:r>
              <a:rPr lang="ru-RU" sz="1600" b="1" i="1" dirty="0" err="1">
                <a:solidFill>
                  <a:srgbClr val="C00000"/>
                </a:solidFill>
                <a:latin typeface="Times New Roman" pitchFamily="18" charset="0"/>
                <a:cs typeface="Times New Roman" pitchFamily="18" charset="0"/>
              </a:rPr>
              <a:t>Бірыңғай</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жер</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салығы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жоспарды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асыра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орындауы</a:t>
            </a:r>
            <a:r>
              <a:rPr lang="ru-RU" sz="1600" b="1" i="1" dirty="0">
                <a:solidFill>
                  <a:srgbClr val="C00000"/>
                </a:solidFill>
                <a:latin typeface="Times New Roman" pitchFamily="18" charset="0"/>
                <a:cs typeface="Times New Roman" pitchFamily="18" charset="0"/>
              </a:rPr>
              <a:t>)	766,0</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303202	</a:t>
            </a:r>
            <a:r>
              <a:rPr lang="ru-RU" sz="1600" b="1" i="1" dirty="0" err="1">
                <a:solidFill>
                  <a:srgbClr val="C00000"/>
                </a:solidFill>
                <a:latin typeface="Times New Roman" pitchFamily="18" charset="0"/>
                <a:cs typeface="Times New Roman" pitchFamily="18" charset="0"/>
              </a:rPr>
              <a:t>Жер</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учаскелерін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жалдау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құқығын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сатқаны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үшін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төлем</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жоспарды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асыра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орындауы</a:t>
            </a:r>
            <a:r>
              <a:rPr lang="ru-RU" sz="1600" b="1" i="1" dirty="0">
                <a:solidFill>
                  <a:srgbClr val="C00000"/>
                </a:solidFill>
                <a:latin typeface="Times New Roman" pitchFamily="18" charset="0"/>
                <a:cs typeface="Times New Roman" pitchFamily="18" charset="0"/>
              </a:rPr>
              <a:t>)	99</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	БАРЛЫҒЫ:	0</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Бос </a:t>
            </a:r>
            <a:r>
              <a:rPr lang="ru-RU" sz="1600" b="1" i="1" dirty="0" err="1">
                <a:solidFill>
                  <a:srgbClr val="C00000"/>
                </a:solidFill>
                <a:latin typeface="Times New Roman" pitchFamily="18" charset="0"/>
                <a:cs typeface="Times New Roman" pitchFamily="18" charset="0"/>
              </a:rPr>
              <a:t>қалдық</a:t>
            </a:r>
            <a:r>
              <a:rPr lang="ru-RU" sz="1600" b="1" i="1" dirty="0">
                <a:solidFill>
                  <a:srgbClr val="C00000"/>
                </a:solidFill>
                <a:latin typeface="Times New Roman" pitchFamily="18" charset="0"/>
                <a:cs typeface="Times New Roman" pitchFamily="18" charset="0"/>
              </a:rPr>
              <a:t> 978 </a:t>
            </a:r>
            <a:r>
              <a:rPr lang="ru-RU" sz="1600" b="1" i="1" dirty="0" err="1">
                <a:solidFill>
                  <a:srgbClr val="C00000"/>
                </a:solidFill>
                <a:latin typeface="Times New Roman" pitchFamily="18" charset="0"/>
                <a:cs typeface="Times New Roman" pitchFamily="18" charset="0"/>
              </a:rPr>
              <a:t>мың</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теңге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келесі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шығындарға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бөлінсін</a:t>
            </a:r>
            <a:r>
              <a:rPr lang="ru-RU" sz="1600" b="1" i="1">
                <a:solidFill>
                  <a:srgbClr val="C00000"/>
                </a:solidFill>
                <a:latin typeface="Times New Roman" pitchFamily="18" charset="0"/>
                <a:cs typeface="Times New Roman" pitchFamily="18" charset="0"/>
              </a:rPr>
              <a:t>:</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08.02.124.028.015	</a:t>
            </a:r>
            <a:r>
              <a:rPr lang="ru-RU" sz="1600" b="1" i="1" dirty="0" err="1">
                <a:solidFill>
                  <a:srgbClr val="C00000"/>
                </a:solidFill>
                <a:latin typeface="Times New Roman" pitchFamily="18" charset="0"/>
                <a:cs typeface="Times New Roman" pitchFamily="18" charset="0"/>
              </a:rPr>
              <a:t>Жергілікті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деңгейде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дене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шынықтыру-сауықтыру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және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спорттық</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іс-шараларды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өткізуна</a:t>
            </a:r>
            <a:r>
              <a:rPr lang="ru-RU" sz="1600" b="1" i="1" dirty="0">
                <a:solidFill>
                  <a:srgbClr val="C00000"/>
                </a:solidFill>
                <a:latin typeface="Times New Roman" pitchFamily="18" charset="0"/>
                <a:cs typeface="Times New Roman" pitchFamily="18" charset="0"/>
              </a:rPr>
              <a:t> </a:t>
            </a:r>
            <a:br>
              <a:rPr lang="ru-RU" sz="1600" b="1" i="1" dirty="0">
                <a:solidFill>
                  <a:srgbClr val="C00000"/>
                </a:solidFill>
                <a:latin typeface="Times New Roman" pitchFamily="18" charset="0"/>
                <a:cs typeface="Times New Roman" pitchFamily="18" charset="0"/>
              </a:rPr>
            </a:br>
            <a:r>
              <a:rPr lang="ru-RU" sz="1600" b="1" i="1" dirty="0" err="1">
                <a:solidFill>
                  <a:srgbClr val="C00000"/>
                </a:solidFill>
                <a:latin typeface="Times New Roman" pitchFamily="18" charset="0"/>
                <a:cs typeface="Times New Roman" pitchFamily="18" charset="0"/>
              </a:rPr>
              <a:t>Қазантай</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ауылындағы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шағын</a:t>
            </a:r>
            <a:r>
              <a:rPr lang="ru-RU" sz="1600" b="1" i="1" dirty="0">
                <a:solidFill>
                  <a:srgbClr val="C00000"/>
                </a:solidFill>
                <a:latin typeface="Times New Roman" pitchFamily="18" charset="0"/>
                <a:cs typeface="Times New Roman" pitchFamily="18" charset="0"/>
              </a:rPr>
              <a:t> футбол </a:t>
            </a:r>
            <a:r>
              <a:rPr lang="ru-RU" sz="1600" b="1" i="1" dirty="0" err="1">
                <a:solidFill>
                  <a:srgbClr val="C00000"/>
                </a:solidFill>
                <a:latin typeface="Times New Roman" pitchFamily="18" charset="0"/>
                <a:cs typeface="Times New Roman" pitchFamily="18" charset="0"/>
              </a:rPr>
              <a:t>алаңын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ағымдағы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жөндеу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жұмыстарына</a:t>
            </a:r>
            <a:r>
              <a:rPr lang="ru-RU" sz="1600" b="1" i="1" dirty="0">
                <a:solidFill>
                  <a:srgbClr val="C00000"/>
                </a:solidFill>
                <a:latin typeface="Times New Roman" pitchFamily="18" charset="0"/>
                <a:cs typeface="Times New Roman" pitchFamily="18" charset="0"/>
              </a:rPr>
              <a:t>	</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978,0	БАРЛЫҒЫ:	978,0</a:t>
            </a:r>
            <a:br>
              <a:rPr lang="ru-RU" sz="1600" b="1" i="1" dirty="0">
                <a:solidFill>
                  <a:srgbClr val="C00000"/>
                </a:solidFill>
                <a:latin typeface="Times New Roman" pitchFamily="18" charset="0"/>
                <a:cs typeface="Times New Roman" pitchFamily="18" charset="0"/>
              </a:rPr>
            </a:br>
            <a:r>
              <a:rPr lang="ru-RU" sz="1600" b="1" i="1" dirty="0" err="1">
                <a:solidFill>
                  <a:srgbClr val="C00000"/>
                </a:solidFill>
                <a:latin typeface="Times New Roman" pitchFamily="18" charset="0"/>
                <a:cs typeface="Times New Roman" pitchFamily="18" charset="0"/>
              </a:rPr>
              <a:t>Шығыс</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бөлігіндегі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трансферттерді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қайта</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бөлу</a:t>
            </a:r>
            <a:r>
              <a:rPr lang="ru-RU" sz="1600" b="1" i="1" dirty="0">
                <a:solidFill>
                  <a:srgbClr val="C00000"/>
                </a:solidFill>
                <a:latin typeface="Times New Roman" pitchFamily="18" charset="0"/>
                <a:cs typeface="Times New Roman" pitchFamily="18" charset="0"/>
              </a:rPr>
              <a:t>:</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07.03.124.011.029	</a:t>
            </a:r>
            <a:r>
              <a:rPr lang="ru-RU" sz="1600" b="1" i="1" dirty="0" err="1">
                <a:solidFill>
                  <a:srgbClr val="C00000"/>
                </a:solidFill>
                <a:latin typeface="Times New Roman" pitchFamily="18" charset="0"/>
                <a:cs typeface="Times New Roman" pitchFamily="18" charset="0"/>
              </a:rPr>
              <a:t>Елді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мекендерді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абаттандыру</a:t>
            </a:r>
            <a:r>
              <a:rPr lang="ru-RU" sz="1600" b="1" i="1" dirty="0">
                <a:solidFill>
                  <a:srgbClr val="C00000"/>
                </a:solidFill>
                <a:latin typeface="Times New Roman" pitchFamily="18" charset="0"/>
                <a:cs typeface="Times New Roman" pitchFamily="18" charset="0"/>
              </a:rPr>
              <a:t> мен </a:t>
            </a:r>
            <a:r>
              <a:rPr lang="ru-RU" sz="1600" b="1" i="1" dirty="0" err="1">
                <a:solidFill>
                  <a:srgbClr val="C00000"/>
                </a:solidFill>
                <a:latin typeface="Times New Roman" pitchFamily="18" charset="0"/>
                <a:cs typeface="Times New Roman" pitchFamily="18" charset="0"/>
              </a:rPr>
              <a:t>көгалдандыру</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балалар</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ойын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алаңдарын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жөндеуге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арналған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мемлекеттік</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сатып</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алу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нәтижесінде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қалыптасқан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үнем</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есебінен</a:t>
            </a:r>
            <a:r>
              <a:rPr lang="ru-RU" sz="1600" b="1" i="1" dirty="0">
                <a:solidFill>
                  <a:srgbClr val="C00000"/>
                </a:solidFill>
                <a:latin typeface="Times New Roman" pitchFamily="18" charset="0"/>
                <a:cs typeface="Times New Roman" pitchFamily="18" charset="0"/>
              </a:rPr>
              <a:t>)	   -703,0</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08.02.124.028.029	</a:t>
            </a:r>
            <a:r>
              <a:rPr lang="ru-RU" sz="1600" b="1" i="1" dirty="0" err="1">
                <a:solidFill>
                  <a:srgbClr val="C00000"/>
                </a:solidFill>
                <a:latin typeface="Times New Roman" pitchFamily="18" charset="0"/>
                <a:cs typeface="Times New Roman" pitchFamily="18" charset="0"/>
              </a:rPr>
              <a:t>Жергілікті</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деңгейде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дене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шынықтыру-сауықтыру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және</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спорттық</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іс-шараларды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өткізу</a:t>
            </a:r>
            <a:br>
              <a:rPr lang="ru-RU" sz="1600" b="1" i="1" dirty="0">
                <a:solidFill>
                  <a:srgbClr val="C00000"/>
                </a:solidFill>
                <a:latin typeface="Times New Roman" pitchFamily="18" charset="0"/>
                <a:cs typeface="Times New Roman" pitchFamily="18" charset="0"/>
              </a:rPr>
            </a:br>
            <a:r>
              <a:rPr lang="ru-RU" sz="1600" b="1" i="1" dirty="0" err="1">
                <a:solidFill>
                  <a:srgbClr val="C00000"/>
                </a:solidFill>
                <a:latin typeface="Times New Roman" pitchFamily="18" charset="0"/>
                <a:cs typeface="Times New Roman" pitchFamily="18" charset="0"/>
              </a:rPr>
              <a:t>Қазантай</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ауылындағы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шағын</a:t>
            </a:r>
            <a:r>
              <a:rPr lang="ru-RU" sz="1600" b="1" i="1" dirty="0">
                <a:solidFill>
                  <a:srgbClr val="C00000"/>
                </a:solidFill>
                <a:latin typeface="Times New Roman" pitchFamily="18" charset="0"/>
                <a:cs typeface="Times New Roman" pitchFamily="18" charset="0"/>
              </a:rPr>
              <a:t> футбол </a:t>
            </a:r>
            <a:r>
              <a:rPr lang="ru-RU" sz="1600" b="1" i="1" dirty="0" err="1">
                <a:solidFill>
                  <a:srgbClr val="C00000"/>
                </a:solidFill>
                <a:latin typeface="Times New Roman" pitchFamily="18" charset="0"/>
                <a:cs typeface="Times New Roman" pitchFamily="18" charset="0"/>
              </a:rPr>
              <a:t>алаңын</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ағымдағы</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жөндеу</a:t>
            </a:r>
            <a:r>
              <a:rPr lang="ru-RU" sz="1600" b="1" i="1" dirty="0">
                <a:solidFill>
                  <a:srgbClr val="C00000"/>
                </a:solidFill>
                <a:latin typeface="Times New Roman" pitchFamily="18" charset="0"/>
                <a:cs typeface="Times New Roman" pitchFamily="18" charset="0"/>
              </a:rPr>
              <a:t> </a:t>
            </a:r>
            <a:r>
              <a:rPr lang="ru-RU" sz="1600" b="1" i="1" dirty="0" err="1">
                <a:solidFill>
                  <a:srgbClr val="C00000"/>
                </a:solidFill>
                <a:latin typeface="Times New Roman" pitchFamily="18" charset="0"/>
                <a:cs typeface="Times New Roman" pitchFamily="18" charset="0"/>
              </a:rPr>
              <a:t>жұмыстарына</a:t>
            </a:r>
            <a:r>
              <a:rPr lang="ru-RU" sz="1600" b="1" i="1" dirty="0">
                <a:solidFill>
                  <a:srgbClr val="C00000"/>
                </a:solidFill>
                <a:latin typeface="Times New Roman" pitchFamily="18" charset="0"/>
                <a:cs typeface="Times New Roman" pitchFamily="18" charset="0"/>
              </a:rPr>
              <a:t>	703,0</a:t>
            </a:r>
            <a:br>
              <a:rPr lang="ru-RU" sz="1600" b="1" i="1" dirty="0">
                <a:solidFill>
                  <a:srgbClr val="C00000"/>
                </a:solidFill>
                <a:latin typeface="Times New Roman" pitchFamily="18" charset="0"/>
                <a:cs typeface="Times New Roman" pitchFamily="18" charset="0"/>
              </a:rPr>
            </a:br>
            <a:r>
              <a:rPr lang="ru-RU" sz="1600" b="1" i="1" dirty="0">
                <a:solidFill>
                  <a:srgbClr val="C00000"/>
                </a:solidFill>
                <a:latin typeface="Times New Roman" pitchFamily="18" charset="0"/>
                <a:cs typeface="Times New Roman" pitchFamily="18" charset="0"/>
              </a:rPr>
              <a:t>	БАРЛЫҒЫ:	0,0</a:t>
            </a:r>
          </a:p>
        </p:txBody>
      </p:sp>
    </p:spTree>
    <p:extLst>
      <p:ext uri="{BB962C8B-B14F-4D97-AF65-F5344CB8AC3E}">
        <p14:creationId xmlns:p14="http://schemas.microsoft.com/office/powerpoint/2010/main" val="123788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052736"/>
            <a:ext cx="8229600" cy="4320480"/>
          </a:xfrm>
          <a:solidFill>
            <a:schemeClr val="accent6">
              <a:lumMod val="60000"/>
              <a:lumOff val="40000"/>
            </a:schemeClr>
          </a:solidFill>
          <a:ln>
            <a:solidFill>
              <a:srgbClr val="FF0000"/>
            </a:solidFill>
          </a:ln>
        </p:spPr>
        <p:txBody>
          <a:bodyPr>
            <a:normAutofit/>
          </a:bodyPr>
          <a:lstStyle/>
          <a:p>
            <a:r>
              <a:rPr lang="ru-RU" sz="4000" b="1" i="1" dirty="0">
                <a:solidFill>
                  <a:srgbClr val="C00000"/>
                </a:solidFill>
                <a:latin typeface="Times New Roman" pitchFamily="18" charset="0"/>
                <a:cs typeface="Times New Roman" pitchFamily="18" charset="0"/>
              </a:rPr>
              <a:t>Назар </a:t>
            </a:r>
            <a:r>
              <a:rPr lang="ru-RU" sz="4000" b="1" i="1" dirty="0" err="1">
                <a:solidFill>
                  <a:srgbClr val="C00000"/>
                </a:solidFill>
                <a:latin typeface="Times New Roman" pitchFamily="18" charset="0"/>
                <a:cs typeface="Times New Roman" pitchFamily="18" charset="0"/>
              </a:rPr>
              <a:t>аударғаныңыз</a:t>
            </a:r>
            <a:r>
              <a:rPr lang="ru-RU" sz="4000" b="1" i="1" dirty="0">
                <a:solidFill>
                  <a:srgbClr val="C00000"/>
                </a:solidFill>
                <a:latin typeface="Times New Roman" pitchFamily="18" charset="0"/>
                <a:cs typeface="Times New Roman" pitchFamily="18" charset="0"/>
              </a:rPr>
              <a:t> </a:t>
            </a:r>
            <a:r>
              <a:rPr lang="ru-RU" sz="4000" b="1" i="1" dirty="0" err="1">
                <a:solidFill>
                  <a:srgbClr val="C00000"/>
                </a:solidFill>
                <a:latin typeface="Times New Roman" pitchFamily="18" charset="0"/>
                <a:cs typeface="Times New Roman" pitchFamily="18" charset="0"/>
              </a:rPr>
              <a:t>үшін</a:t>
            </a:r>
            <a:r>
              <a:rPr lang="ru-RU" sz="4000" b="1" i="1" dirty="0">
                <a:solidFill>
                  <a:srgbClr val="C00000"/>
                </a:solidFill>
                <a:latin typeface="Times New Roman" pitchFamily="18" charset="0"/>
                <a:cs typeface="Times New Roman" pitchFamily="18" charset="0"/>
              </a:rPr>
              <a:t> </a:t>
            </a:r>
            <a:r>
              <a:rPr lang="ru-RU" sz="4000" b="1" i="1" dirty="0" err="1">
                <a:solidFill>
                  <a:srgbClr val="C00000"/>
                </a:solidFill>
                <a:latin typeface="Times New Roman" pitchFamily="18" charset="0"/>
                <a:cs typeface="Times New Roman" pitchFamily="18" charset="0"/>
              </a:rPr>
              <a:t>рахмет</a:t>
            </a:r>
            <a:r>
              <a:rPr lang="ru-RU" sz="4000" b="1" i="1" dirty="0">
                <a:solidFill>
                  <a:srgbClr val="C00000"/>
                </a:solidFill>
                <a:latin typeface="Times New Roman" pitchFamily="18" charset="0"/>
                <a:cs typeface="Times New Roman" pitchFamily="18" charset="0"/>
              </a:rPr>
              <a:t>! </a:t>
            </a:r>
            <a:br>
              <a:rPr lang="ru-RU" sz="4000" b="1" i="1" dirty="0">
                <a:solidFill>
                  <a:srgbClr val="C00000"/>
                </a:solidFill>
                <a:latin typeface="Times New Roman" pitchFamily="18" charset="0"/>
                <a:cs typeface="Times New Roman" pitchFamily="18" charset="0"/>
              </a:rPr>
            </a:br>
            <a:br>
              <a:rPr lang="ru-RU" sz="4000" b="1" i="1" dirty="0">
                <a:solidFill>
                  <a:srgbClr val="C00000"/>
                </a:solidFill>
                <a:latin typeface="Times New Roman" pitchFamily="18" charset="0"/>
                <a:cs typeface="Times New Roman" pitchFamily="18" charset="0"/>
              </a:rPr>
            </a:br>
            <a:br>
              <a:rPr lang="ru-RU" sz="4000" b="1" i="1" dirty="0">
                <a:solidFill>
                  <a:srgbClr val="C00000"/>
                </a:solidFill>
                <a:latin typeface="Times New Roman" pitchFamily="18" charset="0"/>
                <a:cs typeface="Times New Roman" pitchFamily="18" charset="0"/>
              </a:rPr>
            </a:br>
            <a:r>
              <a:rPr lang="ru-RU" sz="3200" b="1" i="1" dirty="0" err="1">
                <a:solidFill>
                  <a:srgbClr val="C00000"/>
                </a:solidFill>
                <a:latin typeface="Times New Roman" pitchFamily="18" charset="0"/>
                <a:cs typeface="Times New Roman" pitchFamily="18" charset="0"/>
              </a:rPr>
              <a:t>Ауылдық</a:t>
            </a:r>
            <a:r>
              <a:rPr lang="ru-RU" sz="3200" b="1" i="1" dirty="0">
                <a:solidFill>
                  <a:srgbClr val="C00000"/>
                </a:solidFill>
                <a:latin typeface="Times New Roman" pitchFamily="18" charset="0"/>
                <a:cs typeface="Times New Roman" pitchFamily="18" charset="0"/>
              </a:rPr>
              <a:t> округ </a:t>
            </a:r>
            <a:r>
              <a:rPr lang="ru-RU" sz="3200" b="1" i="1" dirty="0" err="1">
                <a:solidFill>
                  <a:srgbClr val="C00000"/>
                </a:solidFill>
                <a:latin typeface="Times New Roman" pitchFamily="18" charset="0"/>
                <a:cs typeface="Times New Roman" pitchFamily="18" charset="0"/>
              </a:rPr>
              <a:t>әкімі</a:t>
            </a:r>
            <a:r>
              <a:rPr lang="ru-RU" sz="3200" b="1" i="1" dirty="0">
                <a:solidFill>
                  <a:srgbClr val="C00000"/>
                </a:solidFill>
                <a:latin typeface="Times New Roman" pitchFamily="18" charset="0"/>
                <a:cs typeface="Times New Roman" pitchFamily="18" charset="0"/>
              </a:rPr>
              <a:t> </a:t>
            </a:r>
            <a:r>
              <a:rPr lang="ru-RU" sz="3200" b="1" i="1" dirty="0" err="1">
                <a:solidFill>
                  <a:srgbClr val="C00000"/>
                </a:solidFill>
                <a:latin typeface="Times New Roman" pitchFamily="18" charset="0"/>
                <a:cs typeface="Times New Roman" pitchFamily="18" charset="0"/>
              </a:rPr>
              <a:t>Курманалиев</a:t>
            </a:r>
            <a:r>
              <a:rPr lang="ru-RU" sz="3200" b="1" i="1">
                <a:solidFill>
                  <a:srgbClr val="C00000"/>
                </a:solidFill>
                <a:latin typeface="Times New Roman" pitchFamily="18" charset="0"/>
                <a:cs typeface="Times New Roman" pitchFamily="18" charset="0"/>
              </a:rPr>
              <a:t> Д.А.</a:t>
            </a:r>
            <a:endParaRPr lang="ru-RU" sz="3200" b="1" i="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30079340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218</TotalTime>
  <Words>595</Words>
  <Application>Microsoft Office PowerPoint</Application>
  <PresentationFormat>Экран (4:3)</PresentationFormat>
  <Paragraphs>110</Paragraphs>
  <Slides>9</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Calibri</vt:lpstr>
      <vt:lpstr>Candara</vt:lpstr>
      <vt:lpstr>Symbol</vt:lpstr>
      <vt:lpstr>Times New Roman</vt:lpstr>
      <vt:lpstr>Wingdings</vt:lpstr>
      <vt:lpstr>Волна</vt:lpstr>
      <vt:lpstr>2026-2028 жылдарға арналған Аққулы ауданы Малыбай ауылдық округінің азаматтық бюджеті</vt:lpstr>
      <vt:lpstr>Құрметті сайтқа кірушілер!</vt:lpstr>
      <vt:lpstr>    Аққулы ауданының Малыбай ауылдық округінің 2026-2028 жылдарға арналған Азаматтық бюджеті Малыбай ауылдық округі бюджетінің негізгі көрсеткіштері, оны қалыптастыру параметрлері, бюджет қаражатын жұмсау бағыттары туралы ақпаратты қамтиды.  Аққулы ауданының Малыбай ауылдық округінің бюджеті Аққулы аудандық мәслихатының 2026 жылғы 06 тамыздағы №212/51"Аққулы ауданының ауылдық округтерінің 2026 – 2028 жылдарға арналған бюджеттері туралы"2025 жылғы 19 желтоқсандағы № 170/41 шешіміне өзгерістер мен толықтырулар енгізу туралы" шешімімен нақтыланды   </vt:lpstr>
      <vt:lpstr>  </vt:lpstr>
      <vt:lpstr>Ауылдық округтің  2026-2028 жылдарға арналған  кірістері</vt:lpstr>
      <vt:lpstr>Аққулы ауданының Малыбай ауылдық округінің 2026-2028 жылдарға арналған бюджет жобасы</vt:lpstr>
      <vt:lpstr>Аққулы ауданы Малыбай ауылдық округінің шығыстары   2026-2028 жылдарға арналған ауылдық округ бюджетінің шығыстары Мемлекет басшысының Қазақстан халқына Жолдауларынан, мемлекеттік және салалық бағдарламалардан, 2026-2028 жылдарға арналған даму бағдарламасынан туындайтын іс-шараларды іске асыруға бағытталған.</vt:lpstr>
      <vt:lpstr>Берілген өтінімге сәйкес Малыбай ауылдық округі бюджетінің кіріс бөлігіне түсімдердің мынадай кодтары бойынша түзету жүргізілсін:  104401 Заңды тұлғалардан көлiк құралдарына салынатын салық  (жоспарды асыра орындауы) 20,0 104402 Жеке тұлғалардан көлiк құралдарына салынатын салық  (жоспардың орындалмауы күтілуде) -885,0 104501 Бірыңғай жер салығы  (жоспарды асыра орындауы) 766,0 303202 Жер учаскелерін жалдау құқығын сатқаны үшін төлем (жоспарды асыра орындауы) 99  БАРЛЫҒЫ: 0 Бос қалдық 978 мың теңге, келесі шығындарға бөлінсін: 08.02.124.028.015 Жергілікті деңгейде дене шынықтыру-сауықтыру және спорттық іс-шараларды өткізуна  Қазантай ауылындағы шағын футбол алаңын ағымдағы жөндеу жұмыстарына  978,0 БАРЛЫҒЫ: 978,0 Шығыс бөлігіндегі трансферттерді  қайта бөлу: 07.03.124.011.029 Елді мекендерді абаттандыру мен көгалдандыру  (балалар ойын алаңдарын жөндеуге арналған мемлекеттік сатып алу нәтижесінде қалыптасқан үнем есебінен)    -703,0 08.02.124.028.029 Жергілікті деңгейде дене шынықтыру-сауықтыру және спорттық іс-шараларды өткізу Қазантай ауылындағы шағын футбол алаңын ағымдағы жөндеу жұмыстарына 703,0  БАРЛЫҒЫ: 0,0</vt:lpstr>
      <vt:lpstr>Назар аударғаныңыз үшін рахмет!    Ауылдық округ әкімі Курманалиев Д.А.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Планирование бюджета Жамбылского сельского округа на 2020-2022 годы</dc:title>
  <dc:creator>User</dc:creator>
  <cp:lastModifiedBy>Анна Алина</cp:lastModifiedBy>
  <cp:revision>98</cp:revision>
  <dcterms:created xsi:type="dcterms:W3CDTF">2019-11-07T07:34:19Z</dcterms:created>
  <dcterms:modified xsi:type="dcterms:W3CDTF">2026-08-12T07:47:55Z</dcterms:modified>
</cp:coreProperties>
</file>