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sldIdLst>
    <p:sldId id="257" r:id="rId2"/>
    <p:sldId id="265" r:id="rId3"/>
    <p:sldId id="284" r:id="rId4"/>
    <p:sldId id="285" r:id="rId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23" userDrawn="1">
          <p15:clr>
            <a:srgbClr val="A4A3A4"/>
          </p15:clr>
        </p15:guide>
        <p15:guide id="2" pos="284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6DA"/>
    <a:srgbClr val="EB35C4"/>
    <a:srgbClr val="D1059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howGuides="1">
      <p:cViewPr varScale="1">
        <p:scale>
          <a:sx n="115" d="100"/>
          <a:sy n="115" d="100"/>
        </p:scale>
        <p:origin x="1530" y="108"/>
      </p:cViewPr>
      <p:guideLst>
        <p:guide orient="horz" pos="2123"/>
        <p:guide pos="284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diagrams/_rels/data3.xml.rels><?xml version="1.0" encoding="UTF-8" standalone="yes"?>
<Relationships xmlns="http://schemas.openxmlformats.org/package/2006/relationships"><Relationship Id="rId1" Type="http://schemas.openxmlformats.org/officeDocument/2006/relationships/hyperlink" Target="https://uchet.kz/week/mrp-mzp-na-2023-god-v-kazakhstane/?sphrase_id=19222595" TargetMode="External"/></Relationships>
</file>

<file path=ppt/diagrams/_rels/drawing3.xml.rels><?xml version="1.0" encoding="UTF-8" standalone="yes"?>
<Relationships xmlns="http://schemas.openxmlformats.org/package/2006/relationships"><Relationship Id="rId1" Type="http://schemas.openxmlformats.org/officeDocument/2006/relationships/hyperlink" Target="https://uchet.kz/week/mrp-mzp-na-2023-god-v-kazakhstane/?sphrase_id=19222595" TargetMode="Externa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1" loCatId="pyramid" qsTypeId="urn:microsoft.com/office/officeart/2005/8/quickstyle/simple3#1" qsCatId="simple" csTypeId="urn:microsoft.com/office/officeart/2005/8/colors/accent1_2#1" csCatId="accent1" phldr="1"/>
      <dgm:spPr/>
      <dgm:t>
        <a:bodyPr/>
        <a:lstStyle/>
        <a:p>
          <a:endParaRPr lang="ru-RU"/>
        </a:p>
      </dgm:t>
    </dgm:pt>
    <dgm:pt modelId="{A9A1123D-4872-4E6E-A9BD-A5B92F3A5CA9}">
      <dgm:prSet phldrT="[Текст]" phldr="0" custT="1"/>
      <dgm:spPr/>
      <dgm:t>
        <a:bodyPr vert="horz" wrap="square"/>
        <a:lstStyle/>
        <a:p>
          <a:pPr>
            <a:lnSpc>
              <a:spcPct val="100000"/>
            </a:lnSpc>
            <a:spcBef>
              <a:spcPct val="0"/>
            </a:spcBef>
            <a:spcAft>
              <a:spcPct val="35000"/>
            </a:spcAft>
          </a:pPr>
          <a:r>
            <a:rPr lang="en-US" sz="1800" b="1" dirty="0" smtClean="0">
              <a:latin typeface="Times New Roman" panose="02020603050405020304" pitchFamily="18" charset="0"/>
              <a:cs typeface="Times New Roman" panose="02020603050405020304" pitchFamily="18" charset="0"/>
            </a:rPr>
            <a:t>202</a:t>
          </a:r>
          <a:r>
            <a:rPr lang="" altLang="en-US" sz="1800" b="1" dirty="0" smtClean="0">
              <a:latin typeface="Times New Roman" panose="02020603050405020304" pitchFamily="18" charset="0"/>
              <a:cs typeface="Times New Roman" panose="02020603050405020304" pitchFamily="18" charset="0"/>
            </a:rPr>
            <a:t>7</a:t>
          </a:r>
          <a:r>
            <a:rPr lang="en-US" sz="1800" b="1" dirty="0" smtClean="0">
              <a:latin typeface="Times New Roman" panose="02020603050405020304" pitchFamily="18" charset="0"/>
              <a:cs typeface="Times New Roman" panose="02020603050405020304" pitchFamily="18" charset="0"/>
            </a:rPr>
            <a:t> </a:t>
          </a:r>
          <a:r>
            <a:rPr lang="ru-RU" sz="1800" b="1" dirty="0" smtClean="0">
              <a:latin typeface="Times New Roman" panose="02020603050405020304" pitchFamily="18" charset="0"/>
              <a:cs typeface="Times New Roman" panose="02020603050405020304" pitchFamily="18" charset="0"/>
            </a:rPr>
            <a:t>жыл</a:t>
          </a:r>
          <a:r>
            <a:rPr lang="en-US" sz="1800" b="1" dirty="0" smtClean="0">
              <a:latin typeface="Times New Roman" panose="02020603050405020304" pitchFamily="18" charset="0"/>
              <a:cs typeface="Times New Roman" panose="02020603050405020304" pitchFamily="18" charset="0"/>
            </a:rPr>
            <a:t> –</a:t>
          </a:r>
          <a:r>
            <a:rPr lang="ru-RU" sz="1800" b="1" dirty="0" smtClean="0">
              <a:latin typeface="Times New Roman" panose="02020603050405020304" pitchFamily="18" charset="0"/>
              <a:cs typeface="Times New Roman" panose="02020603050405020304" pitchFamily="18" charset="0"/>
            </a:rPr>
            <a:t> </a:t>
          </a:r>
          <a:r>
            <a:rPr lang="en-US" sz="1800" b="1" dirty="0" smtClean="0">
              <a:latin typeface="Times New Roman" panose="02020603050405020304" pitchFamily="18" charset="0"/>
              <a:cs typeface="Times New Roman" panose="02020603050405020304" pitchFamily="18" charset="0"/>
            </a:rPr>
            <a:t>33,</a:t>
          </a:r>
          <a:r>
            <a:rPr lang="" altLang="en-US" sz="1800" b="1" dirty="0" smtClean="0">
              <a:latin typeface="Times New Roman" panose="02020603050405020304" pitchFamily="18" charset="0"/>
              <a:cs typeface="Times New Roman" panose="02020603050405020304" pitchFamily="18" charset="0"/>
            </a:rPr>
            <a:t>3</a:t>
          </a:r>
        </a:p>
      </dgm:t>
    </dgm:pt>
    <dgm:pt modelId="{E3F63937-B3D5-428D-9561-74B014EFF127}" type="parTrans" cxnId="{C737C55A-1A18-4FB4-A28D-55E798D63AE9}">
      <dgm:prSet/>
      <dgm:spPr/>
      <dgm:t>
        <a:bodyPr/>
        <a:lstStyle/>
        <a:p>
          <a:endParaRPr lang="ru-RU" sz="2000"/>
        </a:p>
      </dgm:t>
    </dgm:pt>
    <dgm:pt modelId="{D6BB6CB4-9797-401F-9609-5BB252E53004}" type="sibTrans" cxnId="{C737C55A-1A18-4FB4-A28D-55E798D63AE9}">
      <dgm:prSet/>
      <dgm:spPr/>
      <dgm:t>
        <a:bodyPr/>
        <a:lstStyle/>
        <a:p>
          <a:endParaRPr lang="ru-RU" sz="2000"/>
        </a:p>
      </dgm:t>
    </dgm:pt>
    <dgm:pt modelId="{B48AD8FB-E4AB-48F4-A752-D82CCB6634F8}">
      <dgm:prSet phldrT="[Текст]" phldr="0" custT="1"/>
      <dgm:spPr/>
      <dgm:t>
        <a:bodyPr vert="horz" wrap="square"/>
        <a:lstStyle/>
        <a:p>
          <a:pPr>
            <a:lnSpc>
              <a:spcPct val="100000"/>
            </a:lnSpc>
            <a:spcBef>
              <a:spcPct val="0"/>
            </a:spcBef>
            <a:spcAft>
              <a:spcPct val="35000"/>
            </a:spcAft>
          </a:pPr>
          <a:r>
            <a:rPr lang="en-US" sz="1800" b="1" dirty="0" smtClean="0">
              <a:latin typeface="Times New Roman" panose="02020603050405020304" pitchFamily="18" charset="0"/>
              <a:cs typeface="Times New Roman" panose="02020603050405020304" pitchFamily="18" charset="0"/>
            </a:rPr>
            <a:t>202</a:t>
          </a:r>
          <a:r>
            <a:rPr lang="" altLang="en-US" sz="1800" b="1" dirty="0" smtClean="0">
              <a:latin typeface="Times New Roman" panose="02020603050405020304" pitchFamily="18" charset="0"/>
              <a:cs typeface="Times New Roman" panose="02020603050405020304" pitchFamily="18" charset="0"/>
            </a:rPr>
            <a:t>8</a:t>
          </a:r>
          <a:r>
            <a:rPr lang="en-US" sz="1800" b="1" dirty="0" smtClean="0">
              <a:latin typeface="Times New Roman" panose="02020603050405020304" pitchFamily="18" charset="0"/>
              <a:cs typeface="Times New Roman" panose="02020603050405020304" pitchFamily="18" charset="0"/>
            </a:rPr>
            <a:t> </a:t>
          </a:r>
          <a:r>
            <a:rPr lang="ru-RU" sz="1800" b="1" dirty="0" smtClean="0">
              <a:latin typeface="Times New Roman" panose="02020603050405020304" pitchFamily="18" charset="0"/>
              <a:cs typeface="Times New Roman" panose="02020603050405020304" pitchFamily="18" charset="0"/>
            </a:rPr>
            <a:t>жыл</a:t>
          </a:r>
          <a:r>
            <a:rPr lang="en-US" sz="1800" b="1" dirty="0" smtClean="0">
              <a:latin typeface="Times New Roman" panose="02020603050405020304" pitchFamily="18" charset="0"/>
              <a:cs typeface="Times New Roman" panose="02020603050405020304" pitchFamily="18" charset="0"/>
            </a:rPr>
            <a:t> –33,</a:t>
          </a:r>
          <a:r>
            <a:rPr lang="" altLang="en-US" sz="1800" b="1" dirty="0" smtClean="0">
              <a:latin typeface="Times New Roman" panose="02020603050405020304" pitchFamily="18" charset="0"/>
              <a:cs typeface="Times New Roman" panose="02020603050405020304" pitchFamily="18" charset="0"/>
            </a:rPr>
            <a:t>7</a:t>
          </a:r>
        </a:p>
      </dgm:t>
    </dgm:pt>
    <dgm:pt modelId="{7E95261E-A60A-4E87-809D-8C772D4B170A}" type="parTrans" cxnId="{E5C6A659-C211-4E19-8768-8EE768EAA6BF}">
      <dgm:prSet/>
      <dgm:spPr/>
      <dgm:t>
        <a:bodyPr/>
        <a:lstStyle/>
        <a:p>
          <a:endParaRPr lang="ru-RU" sz="2000"/>
        </a:p>
      </dgm:t>
    </dgm:pt>
    <dgm:pt modelId="{85587DA2-7271-48BB-83C9-661A45E9D35F}" type="sibTrans" cxnId="{E5C6A659-C211-4E19-8768-8EE768EAA6BF}">
      <dgm:prSet/>
      <dgm:spPr/>
      <dgm:t>
        <a:bodyPr/>
        <a:lstStyle/>
        <a:p>
          <a:endParaRPr lang="ru-RU" sz="2000"/>
        </a:p>
      </dgm:t>
    </dgm:pt>
    <dgm:pt modelId="{3E648350-6A62-4C93-8AC8-9BA2604C045B}">
      <dgm:prSet phldrT="[Текст]" phldr="0" custT="1"/>
      <dgm:spPr/>
      <dgm:t>
        <a:bodyPr vert="horz" wrap="square"/>
        <a:lstStyle/>
        <a:p>
          <a:pPr algn="l">
            <a:lnSpc>
              <a:spcPct val="100000"/>
            </a:lnSpc>
            <a:spcBef>
              <a:spcPct val="0"/>
            </a:spcBef>
            <a:spcAft>
              <a:spcPct val="35000"/>
            </a:spcAft>
          </a:pPr>
          <a:r>
            <a:rPr lang="en-US" sz="1800" b="1" dirty="0" smtClean="0">
              <a:latin typeface="Times New Roman" panose="02020603050405020304" pitchFamily="18" charset="0"/>
              <a:cs typeface="Times New Roman" panose="02020603050405020304" pitchFamily="18" charset="0"/>
            </a:rPr>
            <a:t>202</a:t>
          </a:r>
          <a:r>
            <a:rPr lang="" altLang="en-US" sz="1800" b="1" dirty="0" smtClean="0">
              <a:latin typeface="Times New Roman" panose="02020603050405020304" pitchFamily="18" charset="0"/>
              <a:cs typeface="Times New Roman" panose="02020603050405020304" pitchFamily="18" charset="0"/>
            </a:rPr>
            <a:t>9 </a:t>
          </a:r>
          <a:r>
            <a:rPr lang="ru-RU" sz="1800" b="1" dirty="0" smtClean="0">
              <a:latin typeface="Times New Roman" panose="02020603050405020304" pitchFamily="18" charset="0"/>
              <a:cs typeface="Times New Roman" panose="02020603050405020304" pitchFamily="18" charset="0"/>
            </a:rPr>
            <a:t>жыл</a:t>
          </a:r>
          <a:r>
            <a:rPr lang="en-US" sz="1800" b="1" dirty="0" smtClean="0">
              <a:latin typeface="Times New Roman" panose="02020603050405020304" pitchFamily="18" charset="0"/>
              <a:cs typeface="Times New Roman" panose="02020603050405020304" pitchFamily="18" charset="0"/>
            </a:rPr>
            <a:t> –33,7</a:t>
          </a:r>
          <a:endParaRPr lang="en-US" sz="1800" b="1" dirty="0" smtClean="0">
            <a:latin typeface="Times New Roman" panose="02020603050405020304" pitchFamily="18" charset="0"/>
            <a:cs typeface="Times New Roman" panose="02020603050405020304" pitchFamily="18" charset="0"/>
          </a:endParaRPr>
        </a:p>
      </dgm:t>
    </dgm:pt>
    <dgm:pt modelId="{44491A1E-DD76-422D-8A03-2C8C7B650B67}" type="sibTrans" cxnId="{7EC21A33-B6D6-4554-A3EB-F741A577DD4A}">
      <dgm:prSet/>
      <dgm:spPr/>
      <dgm:t>
        <a:bodyPr/>
        <a:lstStyle/>
        <a:p>
          <a:endParaRPr lang="ru-RU"/>
        </a:p>
      </dgm:t>
    </dgm:pt>
    <dgm:pt modelId="{0A6C3764-F3A5-45B0-9E62-7078EE4E7965}" type="parTrans" cxnId="{7EC21A33-B6D6-4554-A3EB-F741A577DD4A}">
      <dgm:prSet/>
      <dgm:spPr/>
      <dgm:t>
        <a:bodyPr/>
        <a:lstStyle/>
        <a:p>
          <a:endParaRPr lang="ru-RU"/>
        </a:p>
      </dgm:t>
    </dgm:pt>
    <dgm:pt modelId="{1B547E84-9F4C-43B5-90AE-770D755FE84D}" type="pres">
      <dgm:prSet presAssocID="{14B45953-FDA0-4AF6-B1D6-78700A15E015}" presName="compositeShape" presStyleCnt="0">
        <dgm:presLayoutVars>
          <dgm:dir/>
          <dgm:resizeHandles/>
        </dgm:presLayoutVars>
      </dgm:prSet>
      <dgm:spPr/>
      <dgm:t>
        <a:bodyPr/>
        <a:lstStyle/>
        <a:p>
          <a:endParaRPr lang="ru-RU"/>
        </a:p>
      </dgm:t>
    </dgm:pt>
    <dgm:pt modelId="{E79ECF98-E540-4970-8479-277E291F13B9}" type="pres">
      <dgm:prSet presAssocID="{14B45953-FDA0-4AF6-B1D6-78700A15E015}" presName="pyramid" presStyleLbl="node1" presStyleIdx="0" presStyleCnt="1"/>
      <dgm:spPr/>
    </dgm:pt>
    <dgm:pt modelId="{FC78B6A7-D042-4433-8A15-5C3851F6C6DC}" type="pres">
      <dgm:prSet presAssocID="{14B45953-FDA0-4AF6-B1D6-78700A15E015}" presName="theList" presStyleCnt="0"/>
      <dgm:spPr/>
    </dgm:pt>
    <dgm:pt modelId="{E889AB1E-7E43-4F67-854E-D38C8F7CEA69}" type="pres">
      <dgm:prSet presAssocID="{A9A1123D-4872-4E6E-A9BD-A5B92F3A5CA9}" presName="aNode" presStyleLbl="fgAcc1" presStyleIdx="0" presStyleCnt="3" custScaleX="103427" custScaleY="63894">
        <dgm:presLayoutVars>
          <dgm:bulletEnabled val="1"/>
        </dgm:presLayoutVars>
      </dgm:prSet>
      <dgm:spPr/>
      <dgm:t>
        <a:bodyPr/>
        <a:lstStyle/>
        <a:p>
          <a:endParaRPr lang="ru-RU"/>
        </a:p>
      </dgm:t>
    </dgm:pt>
    <dgm:pt modelId="{C65DF7A3-5F92-45CA-867A-8C28FD3E8D3C}" type="pres">
      <dgm:prSet presAssocID="{A9A1123D-4872-4E6E-A9BD-A5B92F3A5CA9}" presName="aSpace" presStyleCnt="0"/>
      <dgm:spPr/>
    </dgm:pt>
    <dgm:pt modelId="{06979F93-D8AE-419D-BD53-CFBB220E9E1C}" type="pres">
      <dgm:prSet presAssocID="{B48AD8FB-E4AB-48F4-A752-D82CCB6634F8}" presName="aNode" presStyleLbl="fgAcc1" presStyleIdx="1" presStyleCnt="3" custScaleX="107390" custScaleY="56675" custLinFactNeighborX="-1781" custLinFactNeighborY="11359">
        <dgm:presLayoutVars>
          <dgm:bulletEnabled val="1"/>
        </dgm:presLayoutVars>
      </dgm:prSet>
      <dgm:spPr/>
      <dgm:t>
        <a:bodyPr/>
        <a:lstStyle/>
        <a:p>
          <a:endParaRPr lang="ru-RU"/>
        </a:p>
      </dgm:t>
    </dgm:pt>
    <dgm:pt modelId="{E4CEF642-688A-4BA6-B8F5-90FA94F05DF6}" type="pres">
      <dgm:prSet presAssocID="{B48AD8FB-E4AB-48F4-A752-D82CCB6634F8}" presName="aSpace" presStyleCnt="0"/>
      <dgm:spPr/>
    </dgm:pt>
    <dgm:pt modelId="{1DF505A0-8EA1-4614-A23C-79DF5ED72658}" type="pres">
      <dgm:prSet presAssocID="{3E648350-6A62-4C93-8AC8-9BA2604C045B}" presName="aNode" presStyleLbl="fgAcc1" presStyleIdx="2" presStyleCnt="3" custScaleX="107122" custScaleY="50758" custLinFactNeighborX="-1848" custLinFactNeighborY="18882">
        <dgm:presLayoutVars>
          <dgm:bulletEnabled val="1"/>
        </dgm:presLayoutVars>
      </dgm:prSet>
      <dgm:spPr/>
      <dgm:t>
        <a:bodyPr/>
        <a:lstStyle/>
        <a:p>
          <a:endParaRPr lang="ru-RU"/>
        </a:p>
      </dgm:t>
    </dgm:pt>
    <dgm:pt modelId="{51DA8EC2-830F-4C37-A897-B58A00F4194B}" type="pres">
      <dgm:prSet presAssocID="{3E648350-6A62-4C93-8AC8-9BA2604C045B}" presName="aSpace" presStyleCnt="0"/>
      <dgm:spPr/>
    </dgm:pt>
  </dgm:ptLst>
  <dgm:cxnLst>
    <dgm:cxn modelId="{E5C6A659-C211-4E19-8768-8EE768EAA6BF}" srcId="{14B45953-FDA0-4AF6-B1D6-78700A15E015}" destId="{B48AD8FB-E4AB-48F4-A752-D82CCB6634F8}" srcOrd="1" destOrd="0" parTransId="{7E95261E-A60A-4E87-809D-8C772D4B170A}" sibTransId="{85587DA2-7271-48BB-83C9-661A45E9D35F}"/>
    <dgm:cxn modelId="{7EC21A33-B6D6-4554-A3EB-F741A577DD4A}" srcId="{14B45953-FDA0-4AF6-B1D6-78700A15E015}" destId="{3E648350-6A62-4C93-8AC8-9BA2604C045B}" srcOrd="2" destOrd="0" parTransId="{0A6C3764-F3A5-45B0-9E62-7078EE4E7965}" sibTransId="{44491A1E-DD76-422D-8A03-2C8C7B650B67}"/>
    <dgm:cxn modelId="{EA9A1AAA-7A2F-4DC4-8E12-A4765954AA4E}" type="presOf" srcId="{3E648350-6A62-4C93-8AC8-9BA2604C045B}" destId="{1DF505A0-8EA1-4614-A23C-79DF5ED72658}" srcOrd="0" destOrd="0" presId="urn:microsoft.com/office/officeart/2005/8/layout/pyramid2#1"/>
    <dgm:cxn modelId="{75F33C6E-78C7-4224-A428-ECF3AD015994}" type="presOf" srcId="{B48AD8FB-E4AB-48F4-A752-D82CCB6634F8}" destId="{06979F93-D8AE-419D-BD53-CFBB220E9E1C}" srcOrd="0" destOrd="0" presId="urn:microsoft.com/office/officeart/2005/8/layout/pyramid2#1"/>
    <dgm:cxn modelId="{327C2981-6478-4C6C-A0FE-B14C79D86456}" type="presOf" srcId="{A9A1123D-4872-4E6E-A9BD-A5B92F3A5CA9}" destId="{E889AB1E-7E43-4F67-854E-D38C8F7CEA69}" srcOrd="0" destOrd="0" presId="urn:microsoft.com/office/officeart/2005/8/layout/pyramid2#1"/>
    <dgm:cxn modelId="{27200F54-9126-40E8-BFF3-E0C8CA2CDC1E}" type="presOf" srcId="{14B45953-FDA0-4AF6-B1D6-78700A15E015}" destId="{1B547E84-9F4C-43B5-90AE-770D755FE84D}" srcOrd="0" destOrd="0" presId="urn:microsoft.com/office/officeart/2005/8/layout/pyramid2#1"/>
    <dgm:cxn modelId="{C737C55A-1A18-4FB4-A28D-55E798D63AE9}" srcId="{14B45953-FDA0-4AF6-B1D6-78700A15E015}" destId="{A9A1123D-4872-4E6E-A9BD-A5B92F3A5CA9}" srcOrd="0" destOrd="0" parTransId="{E3F63937-B3D5-428D-9561-74B014EFF127}" sibTransId="{D6BB6CB4-9797-401F-9609-5BB252E53004}"/>
    <dgm:cxn modelId="{7DE92DD8-3647-4211-BCEB-7E8FFD47F00E}" type="presParOf" srcId="{1B547E84-9F4C-43B5-90AE-770D755FE84D}" destId="{E79ECF98-E540-4970-8479-277E291F13B9}" srcOrd="0" destOrd="0" presId="urn:microsoft.com/office/officeart/2005/8/layout/pyramid2#1"/>
    <dgm:cxn modelId="{40FC3F41-6761-4BDF-9ED8-280611BB4310}" type="presParOf" srcId="{1B547E84-9F4C-43B5-90AE-770D755FE84D}" destId="{FC78B6A7-D042-4433-8A15-5C3851F6C6DC}" srcOrd="1" destOrd="0" presId="urn:microsoft.com/office/officeart/2005/8/layout/pyramid2#1"/>
    <dgm:cxn modelId="{B6CC1021-A68E-4D3C-B0A8-133994AA2996}" type="presParOf" srcId="{FC78B6A7-D042-4433-8A15-5C3851F6C6DC}" destId="{E889AB1E-7E43-4F67-854E-D38C8F7CEA69}" srcOrd="0" destOrd="0" presId="urn:microsoft.com/office/officeart/2005/8/layout/pyramid2#1"/>
    <dgm:cxn modelId="{2F129FC3-8CD0-4661-B68E-F42BE0D20A8D}" type="presParOf" srcId="{FC78B6A7-D042-4433-8A15-5C3851F6C6DC}" destId="{C65DF7A3-5F92-45CA-867A-8C28FD3E8D3C}" srcOrd="1" destOrd="0" presId="urn:microsoft.com/office/officeart/2005/8/layout/pyramid2#1"/>
    <dgm:cxn modelId="{38962240-7147-408B-824A-8272B2880816}" type="presParOf" srcId="{FC78B6A7-D042-4433-8A15-5C3851F6C6DC}" destId="{06979F93-D8AE-419D-BD53-CFBB220E9E1C}" srcOrd="2" destOrd="0" presId="urn:microsoft.com/office/officeart/2005/8/layout/pyramid2#1"/>
    <dgm:cxn modelId="{4EACC80C-B005-4A82-A3FC-0012A5090D31}" type="presParOf" srcId="{FC78B6A7-D042-4433-8A15-5C3851F6C6DC}" destId="{E4CEF642-688A-4BA6-B8F5-90FA94F05DF6}" srcOrd="3" destOrd="0" presId="urn:microsoft.com/office/officeart/2005/8/layout/pyramid2#1"/>
    <dgm:cxn modelId="{A0C28DF4-D2F1-4B77-B8DB-1C596A3A5B16}" type="presParOf" srcId="{FC78B6A7-D042-4433-8A15-5C3851F6C6DC}" destId="{1DF505A0-8EA1-4614-A23C-79DF5ED72658}" srcOrd="4" destOrd="0" presId="urn:microsoft.com/office/officeart/2005/8/layout/pyramid2#1"/>
    <dgm:cxn modelId="{911E1888-5BA2-4C21-822F-D355355AD6F5}" type="presParOf" srcId="{FC78B6A7-D042-4433-8A15-5C3851F6C6DC}" destId="{51DA8EC2-830F-4C37-A897-B58A00F4194B}" srcOrd="5" destOrd="0" presId="urn:microsoft.com/office/officeart/2005/8/layout/pyramid2#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2" loCatId="pyramid" qsTypeId="urn:microsoft.com/office/officeart/2005/8/quickstyle/simple3#2" qsCatId="simple" csTypeId="urn:microsoft.com/office/officeart/2005/8/colors/accent1_2#2" csCatId="accent1" phldr="1"/>
      <dgm:spPr/>
    </dgm:pt>
    <dgm:pt modelId="{A9A1123D-4872-4E6E-A9BD-A5B92F3A5CA9}">
      <dgm:prSet phldrT="[Текст]" custT="1"/>
      <dgm:spPr/>
      <dgm:t>
        <a:bodyPr/>
        <a:lstStyle/>
        <a:p>
          <a:r>
            <a:rPr lang="en-US" sz="1600" b="1" dirty="0" smtClean="0">
              <a:latin typeface="Times New Roman" panose="02020603050405020304" pitchFamily="18" charset="0"/>
              <a:cs typeface="Times New Roman" panose="02020603050405020304" pitchFamily="18" charset="0"/>
            </a:rPr>
            <a:t>2027 </a:t>
          </a:r>
          <a:r>
            <a:rPr lang="ru-RU" sz="1600" b="1" dirty="0" smtClean="0">
              <a:latin typeface="Times New Roman" panose="02020603050405020304" pitchFamily="18" charset="0"/>
              <a:cs typeface="Times New Roman" panose="02020603050405020304" pitchFamily="18" charset="0"/>
            </a:rPr>
            <a:t>жыл</a:t>
          </a:r>
          <a:r>
            <a:rPr lang="en-US" sz="1600" b="1" dirty="0" smtClean="0">
              <a:latin typeface="Times New Roman" panose="02020603050405020304" pitchFamily="18" charset="0"/>
              <a:cs typeface="Times New Roman" panose="02020603050405020304" pitchFamily="18" charset="0"/>
            </a:rPr>
            <a:t> </a:t>
          </a:r>
          <a:r>
            <a:rPr lang="en-US" sz="1600" b="1" dirty="0" smtClean="0">
              <a:latin typeface="Times New Roman" panose="02020603050405020304" pitchFamily="18" charset="0"/>
              <a:cs typeface="Times New Roman" panose="02020603050405020304" pitchFamily="18" charset="0"/>
            </a:rPr>
            <a:t>– 6 </a:t>
          </a:r>
          <a:r>
            <a:rPr lang="kk-KZ" sz="1600" b="1" dirty="0" smtClean="0">
              <a:latin typeface="Times New Roman" panose="02020603050405020304" pitchFamily="18" charset="0"/>
              <a:cs typeface="Times New Roman" panose="02020603050405020304" pitchFamily="18" charset="0"/>
            </a:rPr>
            <a:t>бірлік</a:t>
          </a:r>
          <a:endParaRPr lang="ru-RU" sz="1600" b="1" dirty="0">
            <a:latin typeface="Times New Roman" panose="02020603050405020304" pitchFamily="18" charset="0"/>
            <a:cs typeface="Times New Roman" panose="02020603050405020304" pitchFamily="18" charset="0"/>
          </a:endParaRPr>
        </a:p>
      </dgm:t>
    </dgm:pt>
    <dgm:pt modelId="{E3F63937-B3D5-428D-9561-74B014EFF127}" type="parTrans" cxnId="{AE7099E2-54F2-41E6-91B8-4252B9D96BF2}">
      <dgm:prSet/>
      <dgm:spPr/>
      <dgm:t>
        <a:bodyPr/>
        <a:lstStyle/>
        <a:p>
          <a:endParaRPr lang="ru-RU" sz="2000"/>
        </a:p>
      </dgm:t>
    </dgm:pt>
    <dgm:pt modelId="{D6BB6CB4-9797-401F-9609-5BB252E53004}" type="sibTrans" cxnId="{AE7099E2-54F2-41E6-91B8-4252B9D96BF2}">
      <dgm:prSet/>
      <dgm:spPr/>
      <dgm:t>
        <a:bodyPr/>
        <a:lstStyle/>
        <a:p>
          <a:endParaRPr lang="ru-RU" sz="2000"/>
        </a:p>
      </dgm:t>
    </dgm:pt>
    <dgm:pt modelId="{B48AD8FB-E4AB-48F4-A752-D82CCB6634F8}">
      <dgm:prSet phldrT="[Текст]" custT="1"/>
      <dgm:spPr/>
      <dgm:t>
        <a:bodyPr/>
        <a:lstStyle/>
        <a:p>
          <a:r>
            <a:rPr lang="en-US" sz="1600" b="1" dirty="0" smtClean="0">
              <a:latin typeface="Times New Roman" panose="02020603050405020304" pitchFamily="18" charset="0"/>
              <a:cs typeface="Times New Roman" panose="02020603050405020304" pitchFamily="18" charset="0"/>
            </a:rPr>
            <a:t>2028 </a:t>
          </a:r>
          <a:r>
            <a:rPr lang="ru-RU" sz="1600" b="1" dirty="0" smtClean="0">
              <a:latin typeface="Times New Roman" panose="02020603050405020304" pitchFamily="18" charset="0"/>
              <a:cs typeface="Times New Roman" panose="02020603050405020304" pitchFamily="18" charset="0"/>
            </a:rPr>
            <a:t>жыл</a:t>
          </a:r>
          <a:r>
            <a:rPr lang="en-US" sz="1600" b="1" dirty="0" smtClean="0">
              <a:latin typeface="Times New Roman" panose="02020603050405020304" pitchFamily="18" charset="0"/>
              <a:cs typeface="Times New Roman" panose="02020603050405020304" pitchFamily="18" charset="0"/>
            </a:rPr>
            <a:t> </a:t>
          </a:r>
          <a:r>
            <a:rPr lang="en-US" sz="1600" b="1" dirty="0" smtClean="0">
              <a:latin typeface="Times New Roman" panose="02020603050405020304" pitchFamily="18" charset="0"/>
              <a:cs typeface="Times New Roman" panose="02020603050405020304" pitchFamily="18" charset="0"/>
            </a:rPr>
            <a:t>– </a:t>
          </a:r>
          <a:r>
            <a:rPr lang="kk-KZ" sz="1600" b="1" dirty="0" smtClean="0">
              <a:latin typeface="Times New Roman" panose="02020603050405020304" pitchFamily="18" charset="0"/>
              <a:cs typeface="Times New Roman" panose="02020603050405020304" pitchFamily="18" charset="0"/>
            </a:rPr>
            <a:t>6 бірлік</a:t>
          </a:r>
          <a:endParaRPr lang="ru-RU" sz="1600" b="1" dirty="0">
            <a:latin typeface="Times New Roman" panose="02020603050405020304" pitchFamily="18" charset="0"/>
            <a:cs typeface="Times New Roman" panose="02020603050405020304" pitchFamily="18" charset="0"/>
          </a:endParaRPr>
        </a:p>
      </dgm:t>
    </dgm:pt>
    <dgm:pt modelId="{7E95261E-A60A-4E87-809D-8C772D4B170A}" type="parTrans" cxnId="{1C1E74CF-BB78-4DC9-ADF9-75F189352479}">
      <dgm:prSet/>
      <dgm:spPr/>
      <dgm:t>
        <a:bodyPr/>
        <a:lstStyle/>
        <a:p>
          <a:endParaRPr lang="ru-RU" sz="2000"/>
        </a:p>
      </dgm:t>
    </dgm:pt>
    <dgm:pt modelId="{85587DA2-7271-48BB-83C9-661A45E9D35F}" type="sibTrans" cxnId="{1C1E74CF-BB78-4DC9-ADF9-75F189352479}">
      <dgm:prSet/>
      <dgm:spPr/>
      <dgm:t>
        <a:bodyPr/>
        <a:lstStyle/>
        <a:p>
          <a:endParaRPr lang="ru-RU" sz="2000"/>
        </a:p>
      </dgm:t>
    </dgm:pt>
    <dgm:pt modelId="{E0B84442-12D5-4B82-B861-149B527F18F6}">
      <dgm:prSet phldrT="[Текст]" phldr="0" custT="1"/>
      <dgm:spPr/>
      <dgm:t>
        <a:bodyPr vert="horz" wrap="square"/>
        <a:lstStyle/>
        <a:p>
          <a:pPr algn="l">
            <a:lnSpc>
              <a:spcPct val="100000"/>
            </a:lnSpc>
            <a:spcBef>
              <a:spcPct val="0"/>
            </a:spcBef>
            <a:spcAft>
              <a:spcPct val="35000"/>
            </a:spcAft>
          </a:pPr>
          <a:r>
            <a:rPr lang="en-US" sz="1600" b="1" dirty="0" smtClean="0">
              <a:latin typeface="Times New Roman" panose="02020603050405020304" pitchFamily="18" charset="0"/>
              <a:cs typeface="Times New Roman" panose="02020603050405020304" pitchFamily="18" charset="0"/>
            </a:rPr>
            <a:t>2028 </a:t>
          </a:r>
          <a:r>
            <a:rPr lang="ru-RU" sz="1600" b="1" dirty="0" smtClean="0">
              <a:latin typeface="Times New Roman" panose="02020603050405020304" pitchFamily="18" charset="0"/>
              <a:cs typeface="Times New Roman" panose="02020603050405020304" pitchFamily="18" charset="0"/>
            </a:rPr>
            <a:t>жыл</a:t>
          </a:r>
          <a:r>
            <a:rPr lang="en-US" sz="1600" b="1" dirty="0" smtClean="0">
              <a:latin typeface="Times New Roman" panose="02020603050405020304" pitchFamily="18" charset="0"/>
              <a:cs typeface="Times New Roman" panose="02020603050405020304" pitchFamily="18" charset="0"/>
            </a:rPr>
            <a:t> </a:t>
          </a:r>
          <a:r>
            <a:rPr lang="kk-KZ" sz="1600" b="1" dirty="0" smtClean="0">
              <a:latin typeface="Times New Roman" panose="02020603050405020304" pitchFamily="18" charset="0"/>
              <a:cs typeface="Times New Roman" panose="02020603050405020304" pitchFamily="18" charset="0"/>
            </a:rPr>
            <a:t>– 6 бірлік</a:t>
          </a:r>
          <a:endParaRPr lang="en-US" sz="1600" b="1" dirty="0" smtClean="0">
            <a:latin typeface="Times New Roman" panose="02020603050405020304" pitchFamily="18" charset="0"/>
            <a:cs typeface="Times New Roman" panose="02020603050405020304" pitchFamily="18" charset="0"/>
          </a:endParaRPr>
        </a:p>
      </dgm:t>
    </dgm:pt>
    <dgm:pt modelId="{2CB2F77E-25AF-4FD7-B291-6D13A415F067}" type="parTrans" cxnId="{8C4D4488-E3C6-4E2D-82FF-DEF0473CC6BC}">
      <dgm:prSet/>
      <dgm:spPr/>
      <dgm:t>
        <a:bodyPr/>
        <a:lstStyle/>
        <a:p>
          <a:endParaRPr lang="ru-RU"/>
        </a:p>
      </dgm:t>
    </dgm:pt>
    <dgm:pt modelId="{3C0A633C-E830-48BA-9F9B-FC0245622805}" type="sibTrans" cxnId="{8C4D4488-E3C6-4E2D-82FF-DEF0473CC6BC}">
      <dgm:prSet/>
      <dgm:spPr/>
      <dgm:t>
        <a:bodyPr/>
        <a:lstStyle/>
        <a:p>
          <a:endParaRPr lang="ru-RU"/>
        </a:p>
      </dgm:t>
    </dgm:pt>
    <dgm:pt modelId="{CC40BE9D-F4B9-474A-BD9A-387BB26A603B}" type="pres">
      <dgm:prSet presAssocID="{14B45953-FDA0-4AF6-B1D6-78700A15E015}" presName="compositeShape" presStyleCnt="0">
        <dgm:presLayoutVars>
          <dgm:dir/>
          <dgm:resizeHandles/>
        </dgm:presLayoutVars>
      </dgm:prSet>
      <dgm:spPr/>
    </dgm:pt>
    <dgm:pt modelId="{02389BAB-6562-4CCF-9AAB-B0377A92AD27}" type="pres">
      <dgm:prSet presAssocID="{14B45953-FDA0-4AF6-B1D6-78700A15E015}" presName="pyramid" presStyleLbl="node1" presStyleIdx="0" presStyleCnt="1"/>
      <dgm:spPr/>
    </dgm:pt>
    <dgm:pt modelId="{C5BE8808-4DD8-484F-B312-18DE225AB6A1}" type="pres">
      <dgm:prSet presAssocID="{14B45953-FDA0-4AF6-B1D6-78700A15E015}" presName="theList" presStyleCnt="0"/>
      <dgm:spPr/>
    </dgm:pt>
    <dgm:pt modelId="{6E252239-851E-422E-968C-08C63522FE46}" type="pres">
      <dgm:prSet presAssocID="{A9A1123D-4872-4E6E-A9BD-A5B92F3A5CA9}" presName="aNode" presStyleLbl="fgAcc1" presStyleIdx="0" presStyleCnt="3" custScaleX="104959" custScaleY="36208">
        <dgm:presLayoutVars>
          <dgm:bulletEnabled val="1"/>
        </dgm:presLayoutVars>
      </dgm:prSet>
      <dgm:spPr/>
      <dgm:t>
        <a:bodyPr/>
        <a:lstStyle/>
        <a:p>
          <a:endParaRPr lang="ru-RU"/>
        </a:p>
      </dgm:t>
    </dgm:pt>
    <dgm:pt modelId="{200446F3-ED79-4C49-8CF0-9DBA29FE79C7}" type="pres">
      <dgm:prSet presAssocID="{A9A1123D-4872-4E6E-A9BD-A5B92F3A5CA9}" presName="aSpace" presStyleCnt="0"/>
      <dgm:spPr/>
    </dgm:pt>
    <dgm:pt modelId="{1B8208BA-E647-4816-B8B7-9F0BC33B3102}" type="pres">
      <dgm:prSet presAssocID="{B48AD8FB-E4AB-48F4-A752-D82CCB6634F8}" presName="aNode" presStyleLbl="fgAcc1" presStyleIdx="1" presStyleCnt="3" custScaleX="105195" custScaleY="35693">
        <dgm:presLayoutVars>
          <dgm:bulletEnabled val="1"/>
        </dgm:presLayoutVars>
      </dgm:prSet>
      <dgm:spPr/>
      <dgm:t>
        <a:bodyPr/>
        <a:lstStyle/>
        <a:p>
          <a:endParaRPr lang="ru-RU"/>
        </a:p>
      </dgm:t>
    </dgm:pt>
    <dgm:pt modelId="{3744D8F0-7EC1-4016-8F96-4F21A29E418C}" type="pres">
      <dgm:prSet presAssocID="{B48AD8FB-E4AB-48F4-A752-D82CCB6634F8}" presName="aSpace" presStyleCnt="0"/>
      <dgm:spPr/>
    </dgm:pt>
    <dgm:pt modelId="{DDECFF9F-E696-4C01-B93F-67391D6114FD}" type="pres">
      <dgm:prSet presAssocID="{E0B84442-12D5-4B82-B861-149B527F18F6}" presName="aNode" presStyleLbl="fgAcc1" presStyleIdx="2" presStyleCnt="3" custScaleX="116316" custScaleY="41110">
        <dgm:presLayoutVars>
          <dgm:bulletEnabled val="1"/>
        </dgm:presLayoutVars>
      </dgm:prSet>
      <dgm:spPr/>
      <dgm:t>
        <a:bodyPr/>
        <a:lstStyle/>
        <a:p>
          <a:endParaRPr lang="ru-RU"/>
        </a:p>
      </dgm:t>
    </dgm:pt>
    <dgm:pt modelId="{8380666F-9655-466A-96A5-1D0C892EC696}" type="pres">
      <dgm:prSet presAssocID="{E0B84442-12D5-4B82-B861-149B527F18F6}" presName="aSpace" presStyleCnt="0"/>
      <dgm:spPr/>
    </dgm:pt>
  </dgm:ptLst>
  <dgm:cxnLst>
    <dgm:cxn modelId="{65E38508-59C7-4D8C-B1D7-3376FEF705C9}" type="presOf" srcId="{B48AD8FB-E4AB-48F4-A752-D82CCB6634F8}" destId="{1B8208BA-E647-4816-B8B7-9F0BC33B3102}" srcOrd="0" destOrd="0" presId="urn:microsoft.com/office/officeart/2005/8/layout/pyramid2#2"/>
    <dgm:cxn modelId="{8C4D4488-E3C6-4E2D-82FF-DEF0473CC6BC}" srcId="{14B45953-FDA0-4AF6-B1D6-78700A15E015}" destId="{E0B84442-12D5-4B82-B861-149B527F18F6}" srcOrd="2" destOrd="0" parTransId="{2CB2F77E-25AF-4FD7-B291-6D13A415F067}" sibTransId="{3C0A633C-E830-48BA-9F9B-FC0245622805}"/>
    <dgm:cxn modelId="{1C1E74CF-BB78-4DC9-ADF9-75F189352479}" srcId="{14B45953-FDA0-4AF6-B1D6-78700A15E015}" destId="{B48AD8FB-E4AB-48F4-A752-D82CCB6634F8}" srcOrd="1" destOrd="0" parTransId="{7E95261E-A60A-4E87-809D-8C772D4B170A}" sibTransId="{85587DA2-7271-48BB-83C9-661A45E9D35F}"/>
    <dgm:cxn modelId="{BF7ACE88-18C1-4782-A36E-F356EA553D61}" type="presOf" srcId="{E0B84442-12D5-4B82-B861-149B527F18F6}" destId="{DDECFF9F-E696-4C01-B93F-67391D6114FD}" srcOrd="0" destOrd="0" presId="urn:microsoft.com/office/officeart/2005/8/layout/pyramid2#2"/>
    <dgm:cxn modelId="{06E3CE76-AFF9-45C1-A022-16870D557A35}" type="presOf" srcId="{A9A1123D-4872-4E6E-A9BD-A5B92F3A5CA9}" destId="{6E252239-851E-422E-968C-08C63522FE46}" srcOrd="0" destOrd="0" presId="urn:microsoft.com/office/officeart/2005/8/layout/pyramid2#2"/>
    <dgm:cxn modelId="{B3072549-0AA1-411B-8DFB-2980BE872D95}" type="presOf" srcId="{14B45953-FDA0-4AF6-B1D6-78700A15E015}" destId="{CC40BE9D-F4B9-474A-BD9A-387BB26A603B}" srcOrd="0" destOrd="0" presId="urn:microsoft.com/office/officeart/2005/8/layout/pyramid2#2"/>
    <dgm:cxn modelId="{AE7099E2-54F2-41E6-91B8-4252B9D96BF2}" srcId="{14B45953-FDA0-4AF6-B1D6-78700A15E015}" destId="{A9A1123D-4872-4E6E-A9BD-A5B92F3A5CA9}" srcOrd="0" destOrd="0" parTransId="{E3F63937-B3D5-428D-9561-74B014EFF127}" sibTransId="{D6BB6CB4-9797-401F-9609-5BB252E53004}"/>
    <dgm:cxn modelId="{EA0ABBB7-537A-4102-906D-4D99F4F352AB}" type="presParOf" srcId="{CC40BE9D-F4B9-474A-BD9A-387BB26A603B}" destId="{02389BAB-6562-4CCF-9AAB-B0377A92AD27}" srcOrd="0" destOrd="0" presId="urn:microsoft.com/office/officeart/2005/8/layout/pyramid2#2"/>
    <dgm:cxn modelId="{78064F6A-579E-4EFA-AB75-D0A26E70927D}" type="presParOf" srcId="{CC40BE9D-F4B9-474A-BD9A-387BB26A603B}" destId="{C5BE8808-4DD8-484F-B312-18DE225AB6A1}" srcOrd="1" destOrd="0" presId="urn:microsoft.com/office/officeart/2005/8/layout/pyramid2#2"/>
    <dgm:cxn modelId="{ABDBCB1F-4946-40AA-B68D-1DFA652F0537}" type="presParOf" srcId="{C5BE8808-4DD8-484F-B312-18DE225AB6A1}" destId="{6E252239-851E-422E-968C-08C63522FE46}" srcOrd="0" destOrd="0" presId="urn:microsoft.com/office/officeart/2005/8/layout/pyramid2#2"/>
    <dgm:cxn modelId="{738DFF8D-B14A-4946-BAB9-0B121FBB79D1}" type="presParOf" srcId="{C5BE8808-4DD8-484F-B312-18DE225AB6A1}" destId="{200446F3-ED79-4C49-8CF0-9DBA29FE79C7}" srcOrd="1" destOrd="0" presId="urn:microsoft.com/office/officeart/2005/8/layout/pyramid2#2"/>
    <dgm:cxn modelId="{534BD79D-DA38-479E-8306-1F09FDA8B150}" type="presParOf" srcId="{C5BE8808-4DD8-484F-B312-18DE225AB6A1}" destId="{1B8208BA-E647-4816-B8B7-9F0BC33B3102}" srcOrd="2" destOrd="0" presId="urn:microsoft.com/office/officeart/2005/8/layout/pyramid2#2"/>
    <dgm:cxn modelId="{D610526A-2A10-48E7-9AAE-FD92C4782D25}" type="presParOf" srcId="{C5BE8808-4DD8-484F-B312-18DE225AB6A1}" destId="{3744D8F0-7EC1-4016-8F96-4F21A29E418C}" srcOrd="3" destOrd="0" presId="urn:microsoft.com/office/officeart/2005/8/layout/pyramid2#2"/>
    <dgm:cxn modelId="{C73A1334-1F5B-4D10-8725-3D9AE30FD131}" type="presParOf" srcId="{C5BE8808-4DD8-484F-B312-18DE225AB6A1}" destId="{DDECFF9F-E696-4C01-B93F-67391D6114FD}" srcOrd="4" destOrd="0" presId="urn:microsoft.com/office/officeart/2005/8/layout/pyramid2#2"/>
    <dgm:cxn modelId="{78BCAA46-F405-4B0D-8F15-9D41617DE254}" type="presParOf" srcId="{C5BE8808-4DD8-484F-B312-18DE225AB6A1}" destId="{8380666F-9655-466A-96A5-1D0C892EC696}" srcOrd="5" destOrd="0" presId="urn:microsoft.com/office/officeart/2005/8/layout/pyramid2#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6D54AA8-8FA9-40E8-953F-5024B2EC7A83}" type="doc">
      <dgm:prSet loTypeId="urn:microsoft.com/office/officeart/2005/8/layout/vList2#1" loCatId="list" qsTypeId="urn:microsoft.com/office/officeart/2005/8/quickstyle/simple2#1" qsCatId="3D" csTypeId="urn:microsoft.com/office/officeart/2005/8/colors/colorful5#1" csCatId="colorful" phldr="1"/>
      <dgm:spPr/>
      <dgm:t>
        <a:bodyPr/>
        <a:lstStyle/>
        <a:p>
          <a:endParaRPr lang="ru-RU"/>
        </a:p>
      </dgm:t>
    </dgm:pt>
    <dgm:pt modelId="{4EADBE54-E385-44CD-9EF3-1D0104B70387}">
      <dgm:prSet phldr="0" custT="1"/>
      <dgm:spPr/>
      <dgm:t>
        <a:bodyPr vert="horz" wrap="square"/>
        <a:lstStyle/>
        <a:p>
          <a:pPr algn="ctr" rtl="0">
            <a:lnSpc>
              <a:spcPct val="100000"/>
            </a:lnSpc>
            <a:spcBef>
              <a:spcPct val="0"/>
            </a:spcBef>
            <a:spcAft>
              <a:spcPct val="35000"/>
            </a:spcAft>
          </a:pPr>
          <a:r>
            <a:rPr lang="ru-RU" sz="1400" b="1" i="0" dirty="0" smtClean="0">
              <a:solidFill>
                <a:schemeClr val="tx2">
                  <a:lumMod val="75000"/>
                </a:schemeClr>
              </a:solidFill>
              <a:latin typeface="Arial" panose="020B0604020202020204" pitchFamily="34" charset="0"/>
              <a:cs typeface="Arial" panose="020B0604020202020204" pitchFamily="34" charset="0"/>
            </a:rPr>
            <a:t>Айлық </a:t>
          </a:r>
          <a:r>
            <a:rPr lang="ru-RU" sz="1400" b="1" i="0" dirty="0" err="1" smtClean="0">
              <a:solidFill>
                <a:schemeClr val="tx2">
                  <a:lumMod val="75000"/>
                </a:schemeClr>
              </a:solidFill>
              <a:latin typeface="Arial" panose="020B0604020202020204" pitchFamily="34" charset="0"/>
              <a:cs typeface="Arial" panose="020B0604020202020204" pitchFamily="34" charset="0"/>
            </a:rPr>
            <a:t>есептік</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көрсеткіш</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бұдан</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әрі</a:t>
          </a:r>
          <a:r>
            <a:rPr lang="ru-RU" sz="1400" b="1" i="0" dirty="0" smtClean="0">
              <a:solidFill>
                <a:schemeClr val="tx2">
                  <a:lumMod val="75000"/>
                </a:schemeClr>
              </a:solidFill>
              <a:latin typeface="Arial" panose="020B0604020202020204" pitchFamily="34" charset="0"/>
              <a:cs typeface="Arial" panose="020B0604020202020204" pitchFamily="34" charset="0"/>
            </a:rPr>
            <a:t> -АЕК) </a:t>
          </a:r>
          <a:r>
            <a:rPr lang="ru-RU" sz="1400" b="1" i="0" dirty="0" err="1" smtClean="0">
              <a:solidFill>
                <a:schemeClr val="tx2">
                  <a:lumMod val="75000"/>
                </a:schemeClr>
              </a:solidFill>
              <a:latin typeface="Arial" panose="020B0604020202020204" pitchFamily="34" charset="0"/>
              <a:cs typeface="Arial" panose="020B0604020202020204" pitchFamily="34" charset="0"/>
            </a:rPr>
            <a:t>Қазақстанда</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зейнетақыларды</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жәрдемақыларды</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және</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өзге</a:t>
          </a:r>
          <a:r>
            <a:rPr lang="ru-RU" sz="1400" b="1" i="0" dirty="0" smtClean="0">
              <a:solidFill>
                <a:schemeClr val="tx2">
                  <a:lumMod val="75000"/>
                </a:schemeClr>
              </a:solidFill>
              <a:latin typeface="Arial" panose="020B0604020202020204" pitchFamily="34" charset="0"/>
              <a:cs typeface="Arial" panose="020B0604020202020204" pitchFamily="34" charset="0"/>
            </a:rPr>
            <a:t> де </a:t>
          </a:r>
          <a:r>
            <a:rPr lang="ru-RU" sz="1400" b="1" i="0" dirty="0" err="1" smtClean="0">
              <a:solidFill>
                <a:schemeClr val="tx2">
                  <a:lumMod val="75000"/>
                </a:schemeClr>
              </a:solidFill>
              <a:latin typeface="Arial" panose="020B0604020202020204" pitchFamily="34" charset="0"/>
              <a:cs typeface="Arial" panose="020B0604020202020204" pitchFamily="34" charset="0"/>
            </a:rPr>
            <a:t>әлеуметтік</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төлемдерді</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есептеу</a:t>
          </a:r>
          <a:r>
            <a:rPr lang="ru-RU" sz="1400" b="1" i="0" dirty="0" smtClean="0">
              <a:solidFill>
                <a:schemeClr val="tx2">
                  <a:lumMod val="75000"/>
                </a:schemeClr>
              </a:solidFill>
              <a:latin typeface="Arial" panose="020B0604020202020204" pitchFamily="34" charset="0"/>
              <a:cs typeface="Arial" panose="020B0604020202020204" pitchFamily="34" charset="0"/>
            </a:rPr>
            <a:t> үшін, </a:t>
          </a:r>
          <a:r>
            <a:rPr lang="ru-RU" sz="1400" b="1" i="0" dirty="0" err="1" smtClean="0">
              <a:solidFill>
                <a:schemeClr val="tx2">
                  <a:lumMod val="75000"/>
                </a:schemeClr>
              </a:solidFill>
              <a:latin typeface="Arial" panose="020B0604020202020204" pitchFamily="34" charset="0"/>
              <a:cs typeface="Arial" panose="020B0604020202020204" pitchFamily="34" charset="0"/>
            </a:rPr>
            <a:t>сондай-ақ</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айыппұл</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санкцияларын</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қолдану</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салықтарды</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және</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Қазақстан</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Республикасының</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заңнамасына</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сәйкес</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басқа</a:t>
          </a:r>
          <a:r>
            <a:rPr lang="ru-RU" sz="1400" b="1" i="0" dirty="0" smtClean="0">
              <a:solidFill>
                <a:schemeClr val="tx2">
                  <a:lumMod val="75000"/>
                </a:schemeClr>
              </a:solidFill>
              <a:latin typeface="Arial" panose="020B0604020202020204" pitchFamily="34" charset="0"/>
              <a:cs typeface="Arial" panose="020B0604020202020204" pitchFamily="34" charset="0"/>
            </a:rPr>
            <a:t> да </a:t>
          </a:r>
          <a:r>
            <a:rPr lang="ru-RU" sz="1400" b="1" i="0" dirty="0" err="1" smtClean="0">
              <a:solidFill>
                <a:schemeClr val="tx2">
                  <a:lumMod val="75000"/>
                </a:schemeClr>
              </a:solidFill>
              <a:latin typeface="Arial" panose="020B0604020202020204" pitchFamily="34" charset="0"/>
              <a:cs typeface="Arial" panose="020B0604020202020204" pitchFamily="34" charset="0"/>
            </a:rPr>
            <a:t>төлемдерді</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есептеу</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үшін</a:t>
          </a:r>
          <a:r>
            <a:rPr lang="ru-RU" sz="1400" b="1" i="0" dirty="0" smtClean="0">
              <a:solidFill>
                <a:schemeClr val="tx2">
                  <a:lumMod val="75000"/>
                </a:schemeClr>
              </a:solidFill>
              <a:latin typeface="Arial" panose="020B0604020202020204" pitchFamily="34" charset="0"/>
              <a:cs typeface="Arial" panose="020B0604020202020204" pitchFamily="34" charset="0"/>
            </a:rPr>
            <a:t> </a:t>
          </a:r>
        </a:p>
        <a:p>
          <a:pPr algn="ctr" rtl="0">
            <a:lnSpc>
              <a:spcPct val="100000"/>
            </a:lnSpc>
            <a:spcBef>
              <a:spcPct val="0"/>
            </a:spcBef>
            <a:spcAft>
              <a:spcPct val="35000"/>
            </a:spcAft>
          </a:pPr>
          <a:r>
            <a:rPr lang="ru-RU" sz="1400" b="1" i="0" dirty="0" err="1" smtClean="0">
              <a:solidFill>
                <a:schemeClr val="tx2">
                  <a:lumMod val="75000"/>
                </a:schemeClr>
              </a:solidFill>
              <a:latin typeface="Arial" panose="020B0604020202020204" pitchFamily="34" charset="0"/>
              <a:cs typeface="Arial" panose="020B0604020202020204" pitchFamily="34" charset="0"/>
            </a:rPr>
            <a:t>пайдаланылатын</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көрсеткіш</a:t>
          </a:r>
          <a:r>
            <a:rPr lang="ru-RU" sz="1400" b="1" i="0" dirty="0" smtClean="0">
              <a:solidFill>
                <a:schemeClr val="tx2">
                  <a:lumMod val="75000"/>
                </a:schemeClr>
              </a:solidFill>
              <a:latin typeface="Arial" panose="020B0604020202020204" pitchFamily="34" charset="0"/>
              <a:cs typeface="Arial" panose="020B0604020202020204" pitchFamily="34" charset="0"/>
            </a:rPr>
            <a:t>.</a:t>
          </a:r>
          <a:r>
            <a:rPr lang="ru-RU" sz="1400" b="1" i="0" dirty="0" smtClean="0">
              <a:solidFill>
                <a:schemeClr val="tx2">
                  <a:lumMod val="75000"/>
                </a:schemeClr>
              </a:solidFill>
              <a:latin typeface="Arial" panose="020B0604020202020204" pitchFamily="34" charset="0"/>
              <a:cs typeface="Arial" panose="020B0604020202020204" pitchFamily="34" charset="0"/>
              <a:hlinkClick xmlns:r="http://schemas.openxmlformats.org/officeDocument/2006/relationships" r:id="rId1"/>
            </a:rPr>
            <a:t/>
          </a:r>
          <a:br>
            <a:rPr lang="ru-RU" sz="1400" b="1" i="0" dirty="0" smtClean="0">
              <a:solidFill>
                <a:schemeClr val="tx2">
                  <a:lumMod val="75000"/>
                </a:schemeClr>
              </a:solidFill>
              <a:latin typeface="Arial" panose="020B0604020202020204" pitchFamily="34" charset="0"/>
              <a:cs typeface="Arial" panose="020B0604020202020204" pitchFamily="34" charset="0"/>
              <a:hlinkClick xmlns:r="http://schemas.openxmlformats.org/officeDocument/2006/relationships" r:id="rId1"/>
            </a:rPr>
          </a:br>
          <a:r>
            <a:rPr lang="ru-RU" sz="1400" b="1" i="0" dirty="0" smtClean="0">
              <a:solidFill>
                <a:schemeClr val="tx2">
                  <a:lumMod val="75000"/>
                </a:schemeClr>
              </a:solidFill>
              <a:latin typeface="Arial" panose="020B0604020202020204" pitchFamily="34" charset="0"/>
              <a:cs typeface="Arial" panose="020B0604020202020204" pitchFamily="34" charset="0"/>
            </a:rPr>
            <a:t>2026 </a:t>
          </a:r>
          <a:r>
            <a:rPr lang="ru-RU" sz="1400" b="1" i="0" dirty="0" err="1" smtClean="0">
              <a:solidFill>
                <a:schemeClr val="tx2">
                  <a:lumMod val="75000"/>
                </a:schemeClr>
              </a:solidFill>
              <a:latin typeface="Arial" panose="020B0604020202020204" pitchFamily="34" charset="0"/>
              <a:cs typeface="Arial" panose="020B0604020202020204" pitchFamily="34" charset="0"/>
            </a:rPr>
            <a:t>жылға</a:t>
          </a:r>
          <a:r>
            <a:rPr lang="ru-RU" sz="1400" b="1" i="0" dirty="0" smtClean="0">
              <a:solidFill>
                <a:schemeClr val="tx2">
                  <a:lumMod val="75000"/>
                </a:schemeClr>
              </a:solidFill>
              <a:latin typeface="Arial" panose="020B0604020202020204" pitchFamily="34" charset="0"/>
              <a:cs typeface="Arial" panose="020B0604020202020204" pitchFamily="34" charset="0"/>
            </a:rPr>
            <a:t> арналған АЕК, ЕТЖ, </a:t>
          </a:r>
          <a:r>
            <a:rPr lang="ru-RU" sz="1400" b="1" i="0" dirty="0" err="1" smtClean="0">
              <a:solidFill>
                <a:schemeClr val="tx2">
                  <a:lumMod val="75000"/>
                </a:schemeClr>
              </a:solidFill>
              <a:latin typeface="Arial" panose="020B0604020202020204" pitchFamily="34" charset="0"/>
              <a:cs typeface="Arial" panose="020B0604020202020204" pitchFamily="34" charset="0"/>
            </a:rPr>
            <a:t>мемлекеттік</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базалық</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зейнетақы</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төлемінің</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ең</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төмен</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мөлшерінің</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зейнетақының</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ең</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төмен</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мөлшерінің</a:t>
          </a:r>
          <a:r>
            <a:rPr lang="ru-RU" sz="1400" b="1" i="0" dirty="0" smtClean="0">
              <a:solidFill>
                <a:schemeClr val="tx2">
                  <a:lumMod val="75000"/>
                </a:schemeClr>
              </a:solidFill>
              <a:latin typeface="Arial" panose="020B0604020202020204" pitchFamily="34" charset="0"/>
              <a:cs typeface="Arial" panose="020B0604020202020204" pitchFamily="34" charset="0"/>
            </a:rPr>
            <a:t> </a:t>
          </a:r>
          <a:r>
            <a:rPr lang="ru-RU" sz="1400" b="1" i="0" dirty="0" err="1" smtClean="0">
              <a:solidFill>
                <a:schemeClr val="tx2">
                  <a:lumMod val="75000"/>
                </a:schemeClr>
              </a:solidFill>
              <a:latin typeface="Arial" panose="020B0604020202020204" pitchFamily="34" charset="0"/>
              <a:cs typeface="Arial" panose="020B0604020202020204" pitchFamily="34" charset="0"/>
            </a:rPr>
            <a:t>мөлшерлемелері</a:t>
          </a:r>
          <a:endParaRPr lang="ru-RU" sz="1400" b="1" i="0" dirty="0" smtClean="0">
            <a:solidFill>
              <a:schemeClr val="tx2">
                <a:lumMod val="75000"/>
              </a:schemeClr>
            </a:solidFill>
            <a:latin typeface="Arial" panose="020B0604020202020204" pitchFamily="34" charset="0"/>
            <a:cs typeface="Arial" panose="020B0604020202020204" pitchFamily="34" charset="0"/>
          </a:endParaRPr>
        </a:p>
      </dgm:t>
    </dgm:pt>
    <dgm:pt modelId="{EFD2B387-E60B-44D1-AEFC-6B984887CAB5}" type="parTrans" cxnId="{053E8B4B-B7F9-43B7-BBBE-8D8EEE031C38}">
      <dgm:prSet/>
      <dgm:spPr/>
      <dgm:t>
        <a:bodyPr/>
        <a:lstStyle/>
        <a:p>
          <a:endParaRPr lang="ru-RU"/>
        </a:p>
      </dgm:t>
    </dgm:pt>
    <dgm:pt modelId="{659C21A6-6B1F-42AA-B796-B3E15C3D05F7}" type="sibTrans" cxnId="{053E8B4B-B7F9-43B7-BBBE-8D8EEE031C38}">
      <dgm:prSet/>
      <dgm:spPr/>
      <dgm:t>
        <a:bodyPr/>
        <a:lstStyle/>
        <a:p>
          <a:endParaRPr lang="ru-RU"/>
        </a:p>
      </dgm:t>
    </dgm:pt>
    <dgm:pt modelId="{B161C846-79D7-46A6-9439-0022C25A4E2C}" type="pres">
      <dgm:prSet presAssocID="{16D54AA8-8FA9-40E8-953F-5024B2EC7A83}" presName="linear" presStyleCnt="0">
        <dgm:presLayoutVars>
          <dgm:animLvl val="lvl"/>
          <dgm:resizeHandles val="exact"/>
        </dgm:presLayoutVars>
      </dgm:prSet>
      <dgm:spPr/>
      <dgm:t>
        <a:bodyPr/>
        <a:lstStyle/>
        <a:p>
          <a:endParaRPr lang="ru-RU"/>
        </a:p>
      </dgm:t>
    </dgm:pt>
    <dgm:pt modelId="{9767649E-908A-47C3-BEFC-66BD6AE41340}" type="pres">
      <dgm:prSet presAssocID="{4EADBE54-E385-44CD-9EF3-1D0104B70387}" presName="parentText" presStyleLbl="node1" presStyleIdx="0" presStyleCnt="1" custScaleY="387466" custLinFactNeighborX="190" custLinFactNeighborY="-7295">
        <dgm:presLayoutVars>
          <dgm:chMax val="0"/>
          <dgm:bulletEnabled val="1"/>
        </dgm:presLayoutVars>
      </dgm:prSet>
      <dgm:spPr/>
      <dgm:t>
        <a:bodyPr/>
        <a:lstStyle/>
        <a:p>
          <a:endParaRPr lang="ru-RU"/>
        </a:p>
      </dgm:t>
    </dgm:pt>
  </dgm:ptLst>
  <dgm:cxnLst>
    <dgm:cxn modelId="{773F760C-144B-482B-BD09-42BB01868D87}" type="presOf" srcId="{16D54AA8-8FA9-40E8-953F-5024B2EC7A83}" destId="{B161C846-79D7-46A6-9439-0022C25A4E2C}" srcOrd="0" destOrd="0" presId="urn:microsoft.com/office/officeart/2005/8/layout/vList2#1"/>
    <dgm:cxn modelId="{A16A0BF4-F659-41C8-979E-840D9405921F}" type="presOf" srcId="{4EADBE54-E385-44CD-9EF3-1D0104B70387}" destId="{9767649E-908A-47C3-BEFC-66BD6AE41340}" srcOrd="0" destOrd="0" presId="urn:microsoft.com/office/officeart/2005/8/layout/vList2#1"/>
    <dgm:cxn modelId="{053E8B4B-B7F9-43B7-BBBE-8D8EEE031C38}" srcId="{16D54AA8-8FA9-40E8-953F-5024B2EC7A83}" destId="{4EADBE54-E385-44CD-9EF3-1D0104B70387}" srcOrd="0" destOrd="0" parTransId="{EFD2B387-E60B-44D1-AEFC-6B984887CAB5}" sibTransId="{659C21A6-6B1F-42AA-B796-B3E15C3D05F7}"/>
    <dgm:cxn modelId="{D413069F-9439-434D-B62E-1D4ED3ABE504}" type="presParOf" srcId="{B161C846-79D7-46A6-9439-0022C25A4E2C}" destId="{9767649E-908A-47C3-BEFC-66BD6AE41340}" srcOrd="0" destOrd="0" presId="urn:microsoft.com/office/officeart/2005/8/layout/vList2#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9ECF98-E540-4970-8479-277E291F13B9}">
      <dsp:nvSpPr>
        <dsp:cNvPr id="0" name=""/>
        <dsp:cNvSpPr/>
      </dsp:nvSpPr>
      <dsp:spPr>
        <a:xfrm>
          <a:off x="658324" y="0"/>
          <a:ext cx="2997835" cy="2997835"/>
        </a:xfrm>
        <a:prstGeom prst="triangle">
          <a:avLst/>
        </a:prstGeom>
        <a:gradFill rotWithShape="0">
          <a:gsLst>
            <a:gs pos="0">
              <a:schemeClr val="accent1">
                <a:hueOff val="0"/>
                <a:satOff val="0"/>
                <a:lumOff val="0"/>
                <a:alphaOff val="0"/>
                <a:tint val="70000"/>
                <a:satMod val="130000"/>
              </a:schemeClr>
            </a:gs>
            <a:gs pos="43000">
              <a:schemeClr val="accent1">
                <a:hueOff val="0"/>
                <a:satOff val="0"/>
                <a:lumOff val="0"/>
                <a:alphaOff val="0"/>
                <a:tint val="44000"/>
                <a:satMod val="165000"/>
              </a:schemeClr>
            </a:gs>
            <a:gs pos="93000">
              <a:schemeClr val="accent1">
                <a:hueOff val="0"/>
                <a:satOff val="0"/>
                <a:lumOff val="0"/>
                <a:alphaOff val="0"/>
                <a:tint val="15000"/>
                <a:satMod val="165000"/>
              </a:schemeClr>
            </a:gs>
            <a:gs pos="100000">
              <a:schemeClr val="accent1">
                <a:hueOff val="0"/>
                <a:satOff val="0"/>
                <a:lumOff val="0"/>
                <a:alphaOff val="0"/>
                <a:tint val="5000"/>
                <a:satMod val="2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E889AB1E-7E43-4F67-854E-D38C8F7CEA69}">
      <dsp:nvSpPr>
        <dsp:cNvPr id="0" name=""/>
        <dsp:cNvSpPr/>
      </dsp:nvSpPr>
      <dsp:spPr bwMode="white">
        <a:xfrm>
          <a:off x="2123852" y="300659"/>
          <a:ext cx="2015371" cy="733253"/>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100000"/>
            </a:lnSpc>
            <a:spcBef>
              <a:spcPct val="0"/>
            </a:spcBef>
            <a:spcAft>
              <a:spcPct val="35000"/>
            </a:spcAft>
          </a:pPr>
          <a:r>
            <a:rPr lang="en-US" sz="1800" b="1" kern="1200" dirty="0" smtClean="0">
              <a:latin typeface="Times New Roman" panose="02020603050405020304" pitchFamily="18" charset="0"/>
              <a:cs typeface="Times New Roman" panose="02020603050405020304" pitchFamily="18" charset="0"/>
            </a:rPr>
            <a:t>202</a:t>
          </a:r>
          <a:r>
            <a:rPr lang="" altLang="en-US" sz="1800" b="1" kern="1200" dirty="0" smtClean="0">
              <a:latin typeface="Times New Roman" panose="02020603050405020304" pitchFamily="18" charset="0"/>
              <a:cs typeface="Times New Roman" panose="02020603050405020304" pitchFamily="18" charset="0"/>
            </a:rPr>
            <a:t>7</a:t>
          </a:r>
          <a:r>
            <a:rPr lang="en-US" sz="1800" b="1" kern="1200" dirty="0" smtClean="0">
              <a:latin typeface="Times New Roman" panose="02020603050405020304" pitchFamily="18" charset="0"/>
              <a:cs typeface="Times New Roman" panose="02020603050405020304" pitchFamily="18" charset="0"/>
            </a:rPr>
            <a:t> </a:t>
          </a:r>
          <a:r>
            <a:rPr lang="ru-RU" sz="1800" b="1" kern="1200" dirty="0" smtClean="0">
              <a:latin typeface="Times New Roman" panose="02020603050405020304" pitchFamily="18" charset="0"/>
              <a:cs typeface="Times New Roman" panose="02020603050405020304" pitchFamily="18" charset="0"/>
            </a:rPr>
            <a:t>жыл</a:t>
          </a:r>
          <a:r>
            <a:rPr lang="en-US" sz="1800" b="1" kern="1200" dirty="0" smtClean="0">
              <a:latin typeface="Times New Roman" panose="02020603050405020304" pitchFamily="18" charset="0"/>
              <a:cs typeface="Times New Roman" panose="02020603050405020304" pitchFamily="18" charset="0"/>
            </a:rPr>
            <a:t> –</a:t>
          </a:r>
          <a:r>
            <a:rPr lang="ru-RU" sz="1800" b="1" kern="1200" dirty="0" smtClean="0">
              <a:latin typeface="Times New Roman" panose="02020603050405020304" pitchFamily="18" charset="0"/>
              <a:cs typeface="Times New Roman" panose="02020603050405020304" pitchFamily="18" charset="0"/>
            </a:rPr>
            <a:t> </a:t>
          </a:r>
          <a:r>
            <a:rPr lang="en-US" sz="1800" b="1" kern="1200" dirty="0" smtClean="0">
              <a:latin typeface="Times New Roman" panose="02020603050405020304" pitchFamily="18" charset="0"/>
              <a:cs typeface="Times New Roman" panose="02020603050405020304" pitchFamily="18" charset="0"/>
            </a:rPr>
            <a:t>33,</a:t>
          </a:r>
          <a:r>
            <a:rPr lang="" altLang="en-US" sz="1800" b="1" kern="1200" dirty="0" smtClean="0">
              <a:latin typeface="Times New Roman" panose="02020603050405020304" pitchFamily="18" charset="0"/>
              <a:cs typeface="Times New Roman" panose="02020603050405020304" pitchFamily="18" charset="0"/>
            </a:rPr>
            <a:t>3</a:t>
          </a:r>
        </a:p>
      </dsp:txBody>
      <dsp:txXfrm>
        <a:off x="2159646" y="336453"/>
        <a:ext cx="1943783" cy="661665"/>
      </dsp:txXfrm>
    </dsp:sp>
    <dsp:sp modelId="{06979F93-D8AE-419D-BD53-CFBB220E9E1C}">
      <dsp:nvSpPr>
        <dsp:cNvPr id="0" name=""/>
        <dsp:cNvSpPr/>
      </dsp:nvSpPr>
      <dsp:spPr bwMode="white">
        <a:xfrm>
          <a:off x="2050537" y="1193657"/>
          <a:ext cx="2092593" cy="650407"/>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100000"/>
            </a:lnSpc>
            <a:spcBef>
              <a:spcPct val="0"/>
            </a:spcBef>
            <a:spcAft>
              <a:spcPct val="35000"/>
            </a:spcAft>
          </a:pPr>
          <a:r>
            <a:rPr lang="en-US" sz="1800" b="1" kern="1200" dirty="0" smtClean="0">
              <a:latin typeface="Times New Roman" panose="02020603050405020304" pitchFamily="18" charset="0"/>
              <a:cs typeface="Times New Roman" panose="02020603050405020304" pitchFamily="18" charset="0"/>
            </a:rPr>
            <a:t>202</a:t>
          </a:r>
          <a:r>
            <a:rPr lang="" altLang="en-US" sz="1800" b="1" kern="1200" dirty="0" smtClean="0">
              <a:latin typeface="Times New Roman" panose="02020603050405020304" pitchFamily="18" charset="0"/>
              <a:cs typeface="Times New Roman" panose="02020603050405020304" pitchFamily="18" charset="0"/>
            </a:rPr>
            <a:t>8</a:t>
          </a:r>
          <a:r>
            <a:rPr lang="en-US" sz="1800" b="1" kern="1200" dirty="0" smtClean="0">
              <a:latin typeface="Times New Roman" panose="02020603050405020304" pitchFamily="18" charset="0"/>
              <a:cs typeface="Times New Roman" panose="02020603050405020304" pitchFamily="18" charset="0"/>
            </a:rPr>
            <a:t> </a:t>
          </a:r>
          <a:r>
            <a:rPr lang="ru-RU" sz="1800" b="1" kern="1200" dirty="0" smtClean="0">
              <a:latin typeface="Times New Roman" panose="02020603050405020304" pitchFamily="18" charset="0"/>
              <a:cs typeface="Times New Roman" panose="02020603050405020304" pitchFamily="18" charset="0"/>
            </a:rPr>
            <a:t>жыл</a:t>
          </a:r>
          <a:r>
            <a:rPr lang="en-US" sz="1800" b="1" kern="1200" dirty="0" smtClean="0">
              <a:latin typeface="Times New Roman" panose="02020603050405020304" pitchFamily="18" charset="0"/>
              <a:cs typeface="Times New Roman" panose="02020603050405020304" pitchFamily="18" charset="0"/>
            </a:rPr>
            <a:t> –33,</a:t>
          </a:r>
          <a:r>
            <a:rPr lang="" altLang="en-US" sz="1800" b="1" kern="1200" dirty="0" smtClean="0">
              <a:latin typeface="Times New Roman" panose="02020603050405020304" pitchFamily="18" charset="0"/>
              <a:cs typeface="Times New Roman" panose="02020603050405020304" pitchFamily="18" charset="0"/>
            </a:rPr>
            <a:t>7</a:t>
          </a:r>
        </a:p>
      </dsp:txBody>
      <dsp:txXfrm>
        <a:off x="2082287" y="1225407"/>
        <a:ext cx="2029093" cy="586907"/>
      </dsp:txXfrm>
    </dsp:sp>
    <dsp:sp modelId="{1DF505A0-8EA1-4614-A23C-79DF5ED72658}">
      <dsp:nvSpPr>
        <dsp:cNvPr id="0" name=""/>
        <dsp:cNvSpPr/>
      </dsp:nvSpPr>
      <dsp:spPr bwMode="white">
        <a:xfrm>
          <a:off x="2051842" y="1998308"/>
          <a:ext cx="2087371" cy="582503"/>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l" defTabSz="800100">
            <a:lnSpc>
              <a:spcPct val="100000"/>
            </a:lnSpc>
            <a:spcBef>
              <a:spcPct val="0"/>
            </a:spcBef>
            <a:spcAft>
              <a:spcPct val="35000"/>
            </a:spcAft>
          </a:pPr>
          <a:r>
            <a:rPr lang="en-US" sz="1800" b="1" kern="1200" dirty="0" smtClean="0">
              <a:latin typeface="Times New Roman" panose="02020603050405020304" pitchFamily="18" charset="0"/>
              <a:cs typeface="Times New Roman" panose="02020603050405020304" pitchFamily="18" charset="0"/>
            </a:rPr>
            <a:t>202</a:t>
          </a:r>
          <a:r>
            <a:rPr lang="" altLang="en-US" sz="1800" b="1" kern="1200" dirty="0" smtClean="0">
              <a:latin typeface="Times New Roman" panose="02020603050405020304" pitchFamily="18" charset="0"/>
              <a:cs typeface="Times New Roman" panose="02020603050405020304" pitchFamily="18" charset="0"/>
            </a:rPr>
            <a:t>9 </a:t>
          </a:r>
          <a:r>
            <a:rPr lang="ru-RU" sz="1800" b="1" kern="1200" dirty="0" smtClean="0">
              <a:latin typeface="Times New Roman" panose="02020603050405020304" pitchFamily="18" charset="0"/>
              <a:cs typeface="Times New Roman" panose="02020603050405020304" pitchFamily="18" charset="0"/>
            </a:rPr>
            <a:t>жыл</a:t>
          </a:r>
          <a:r>
            <a:rPr lang="en-US" sz="1800" b="1" kern="1200" dirty="0" smtClean="0">
              <a:latin typeface="Times New Roman" panose="02020603050405020304" pitchFamily="18" charset="0"/>
              <a:cs typeface="Times New Roman" panose="02020603050405020304" pitchFamily="18" charset="0"/>
            </a:rPr>
            <a:t> –33,7</a:t>
          </a:r>
          <a:endParaRPr lang="en-US" sz="1800" b="1" kern="1200" dirty="0" smtClean="0">
            <a:latin typeface="Times New Roman" panose="02020603050405020304" pitchFamily="18" charset="0"/>
            <a:cs typeface="Times New Roman" panose="02020603050405020304" pitchFamily="18" charset="0"/>
          </a:endParaRPr>
        </a:p>
      </dsp:txBody>
      <dsp:txXfrm>
        <a:off x="2080277" y="2026743"/>
        <a:ext cx="2030501" cy="5256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389BAB-6562-4CCF-9AAB-B0377A92AD27}">
      <dsp:nvSpPr>
        <dsp:cNvPr id="0" name=""/>
        <dsp:cNvSpPr/>
      </dsp:nvSpPr>
      <dsp:spPr>
        <a:xfrm>
          <a:off x="284979" y="0"/>
          <a:ext cx="2900679" cy="2900679"/>
        </a:xfrm>
        <a:prstGeom prst="triangle">
          <a:avLst/>
        </a:prstGeom>
        <a:gradFill rotWithShape="0">
          <a:gsLst>
            <a:gs pos="0">
              <a:schemeClr val="accent1">
                <a:hueOff val="0"/>
                <a:satOff val="0"/>
                <a:lumOff val="0"/>
                <a:alphaOff val="0"/>
                <a:tint val="70000"/>
                <a:satMod val="130000"/>
              </a:schemeClr>
            </a:gs>
            <a:gs pos="43000">
              <a:schemeClr val="accent1">
                <a:hueOff val="0"/>
                <a:satOff val="0"/>
                <a:lumOff val="0"/>
                <a:alphaOff val="0"/>
                <a:tint val="44000"/>
                <a:satMod val="165000"/>
              </a:schemeClr>
            </a:gs>
            <a:gs pos="93000">
              <a:schemeClr val="accent1">
                <a:hueOff val="0"/>
                <a:satOff val="0"/>
                <a:lumOff val="0"/>
                <a:alphaOff val="0"/>
                <a:tint val="15000"/>
                <a:satMod val="165000"/>
              </a:schemeClr>
            </a:gs>
            <a:gs pos="100000">
              <a:schemeClr val="accent1">
                <a:hueOff val="0"/>
                <a:satOff val="0"/>
                <a:lumOff val="0"/>
                <a:alphaOff val="0"/>
                <a:tint val="5000"/>
                <a:satMod val="2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6E252239-851E-422E-968C-08C63522FE46}">
      <dsp:nvSpPr>
        <dsp:cNvPr id="0" name=""/>
        <dsp:cNvSpPr/>
      </dsp:nvSpPr>
      <dsp:spPr bwMode="white">
        <a:xfrm>
          <a:off x="1688569" y="290662"/>
          <a:ext cx="1978940" cy="557960"/>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latin typeface="Times New Roman" panose="02020603050405020304" pitchFamily="18" charset="0"/>
              <a:cs typeface="Times New Roman" panose="02020603050405020304" pitchFamily="18" charset="0"/>
            </a:rPr>
            <a:t>2027 </a:t>
          </a:r>
          <a:r>
            <a:rPr lang="ru-RU" sz="1600" b="1" kern="1200" dirty="0" smtClean="0">
              <a:latin typeface="Times New Roman" panose="02020603050405020304" pitchFamily="18" charset="0"/>
              <a:cs typeface="Times New Roman" panose="02020603050405020304" pitchFamily="18" charset="0"/>
            </a:rPr>
            <a:t>жыл</a:t>
          </a:r>
          <a:r>
            <a:rPr lang="en-US" sz="1600" b="1" kern="1200" dirty="0" smtClean="0">
              <a:latin typeface="Times New Roman" panose="02020603050405020304" pitchFamily="18" charset="0"/>
              <a:cs typeface="Times New Roman" panose="02020603050405020304" pitchFamily="18" charset="0"/>
            </a:rPr>
            <a:t> </a:t>
          </a:r>
          <a:r>
            <a:rPr lang="en-US" sz="1600" b="1" kern="1200" dirty="0" smtClean="0">
              <a:latin typeface="Times New Roman" panose="02020603050405020304" pitchFamily="18" charset="0"/>
              <a:cs typeface="Times New Roman" panose="02020603050405020304" pitchFamily="18" charset="0"/>
            </a:rPr>
            <a:t>– 6 </a:t>
          </a:r>
          <a:r>
            <a:rPr lang="kk-KZ" sz="1600" b="1" kern="1200" dirty="0" smtClean="0">
              <a:latin typeface="Times New Roman" panose="02020603050405020304" pitchFamily="18" charset="0"/>
              <a:cs typeface="Times New Roman" panose="02020603050405020304" pitchFamily="18" charset="0"/>
            </a:rPr>
            <a:t>бірлік</a:t>
          </a:r>
          <a:endParaRPr lang="ru-RU" sz="1600" b="1" kern="1200" dirty="0">
            <a:latin typeface="Times New Roman" panose="02020603050405020304" pitchFamily="18" charset="0"/>
            <a:cs typeface="Times New Roman" panose="02020603050405020304" pitchFamily="18" charset="0"/>
          </a:endParaRPr>
        </a:p>
      </dsp:txBody>
      <dsp:txXfrm>
        <a:off x="1715806" y="317899"/>
        <a:ext cx="1924466" cy="503486"/>
      </dsp:txXfrm>
    </dsp:sp>
    <dsp:sp modelId="{1B8208BA-E647-4816-B8B7-9F0BC33B3102}">
      <dsp:nvSpPr>
        <dsp:cNvPr id="0" name=""/>
        <dsp:cNvSpPr/>
      </dsp:nvSpPr>
      <dsp:spPr bwMode="white">
        <a:xfrm>
          <a:off x="1686345" y="1041246"/>
          <a:ext cx="1983390" cy="550024"/>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latin typeface="Times New Roman" panose="02020603050405020304" pitchFamily="18" charset="0"/>
              <a:cs typeface="Times New Roman" panose="02020603050405020304" pitchFamily="18" charset="0"/>
            </a:rPr>
            <a:t>2028 </a:t>
          </a:r>
          <a:r>
            <a:rPr lang="ru-RU" sz="1600" b="1" kern="1200" dirty="0" smtClean="0">
              <a:latin typeface="Times New Roman" panose="02020603050405020304" pitchFamily="18" charset="0"/>
              <a:cs typeface="Times New Roman" panose="02020603050405020304" pitchFamily="18" charset="0"/>
            </a:rPr>
            <a:t>жыл</a:t>
          </a:r>
          <a:r>
            <a:rPr lang="en-US" sz="1600" b="1" kern="1200" dirty="0" smtClean="0">
              <a:latin typeface="Times New Roman" panose="02020603050405020304" pitchFamily="18" charset="0"/>
              <a:cs typeface="Times New Roman" panose="02020603050405020304" pitchFamily="18" charset="0"/>
            </a:rPr>
            <a:t> </a:t>
          </a:r>
          <a:r>
            <a:rPr lang="en-US" sz="1600" b="1" kern="1200" dirty="0" smtClean="0">
              <a:latin typeface="Times New Roman" panose="02020603050405020304" pitchFamily="18" charset="0"/>
              <a:cs typeface="Times New Roman" panose="02020603050405020304" pitchFamily="18" charset="0"/>
            </a:rPr>
            <a:t>– </a:t>
          </a:r>
          <a:r>
            <a:rPr lang="kk-KZ" sz="1600" b="1" kern="1200" dirty="0" smtClean="0">
              <a:latin typeface="Times New Roman" panose="02020603050405020304" pitchFamily="18" charset="0"/>
              <a:cs typeface="Times New Roman" panose="02020603050405020304" pitchFamily="18" charset="0"/>
            </a:rPr>
            <a:t>6 бірлік</a:t>
          </a:r>
          <a:endParaRPr lang="ru-RU" sz="1600" b="1" kern="1200" dirty="0">
            <a:latin typeface="Times New Roman" panose="02020603050405020304" pitchFamily="18" charset="0"/>
            <a:cs typeface="Times New Roman" panose="02020603050405020304" pitchFamily="18" charset="0"/>
          </a:endParaRPr>
        </a:p>
      </dsp:txBody>
      <dsp:txXfrm>
        <a:off x="1713195" y="1068096"/>
        <a:ext cx="1929690" cy="496324"/>
      </dsp:txXfrm>
    </dsp:sp>
    <dsp:sp modelId="{DDECFF9F-E696-4C01-B93F-67391D6114FD}">
      <dsp:nvSpPr>
        <dsp:cNvPr id="0" name=""/>
        <dsp:cNvSpPr/>
      </dsp:nvSpPr>
      <dsp:spPr bwMode="white">
        <a:xfrm>
          <a:off x="1581505" y="1783893"/>
          <a:ext cx="2193069" cy="633499"/>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711200">
            <a:lnSpc>
              <a:spcPct val="100000"/>
            </a:lnSpc>
            <a:spcBef>
              <a:spcPct val="0"/>
            </a:spcBef>
            <a:spcAft>
              <a:spcPct val="35000"/>
            </a:spcAft>
          </a:pPr>
          <a:r>
            <a:rPr lang="en-US" sz="1600" b="1" kern="1200" dirty="0" smtClean="0">
              <a:latin typeface="Times New Roman" panose="02020603050405020304" pitchFamily="18" charset="0"/>
              <a:cs typeface="Times New Roman" panose="02020603050405020304" pitchFamily="18" charset="0"/>
            </a:rPr>
            <a:t>2028 </a:t>
          </a:r>
          <a:r>
            <a:rPr lang="ru-RU" sz="1600" b="1" kern="1200" dirty="0" smtClean="0">
              <a:latin typeface="Times New Roman" panose="02020603050405020304" pitchFamily="18" charset="0"/>
              <a:cs typeface="Times New Roman" panose="02020603050405020304" pitchFamily="18" charset="0"/>
            </a:rPr>
            <a:t>жыл</a:t>
          </a:r>
          <a:r>
            <a:rPr lang="en-US" sz="1600" b="1" kern="1200" dirty="0" smtClean="0">
              <a:latin typeface="Times New Roman" panose="02020603050405020304" pitchFamily="18" charset="0"/>
              <a:cs typeface="Times New Roman" panose="02020603050405020304" pitchFamily="18" charset="0"/>
            </a:rPr>
            <a:t> </a:t>
          </a:r>
          <a:r>
            <a:rPr lang="kk-KZ" sz="1600" b="1" kern="1200" dirty="0" smtClean="0">
              <a:latin typeface="Times New Roman" panose="02020603050405020304" pitchFamily="18" charset="0"/>
              <a:cs typeface="Times New Roman" panose="02020603050405020304" pitchFamily="18" charset="0"/>
            </a:rPr>
            <a:t>– 6 бірлік</a:t>
          </a:r>
          <a:endParaRPr lang="en-US" sz="1600" b="1" kern="1200" dirty="0" smtClean="0">
            <a:latin typeface="Times New Roman" panose="02020603050405020304" pitchFamily="18" charset="0"/>
            <a:cs typeface="Times New Roman" panose="02020603050405020304" pitchFamily="18" charset="0"/>
          </a:endParaRPr>
        </a:p>
      </dsp:txBody>
      <dsp:txXfrm>
        <a:off x="1612430" y="1814818"/>
        <a:ext cx="2131219" cy="57164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67649E-908A-47C3-BEFC-66BD6AE41340}">
      <dsp:nvSpPr>
        <dsp:cNvPr id="0" name=""/>
        <dsp:cNvSpPr/>
      </dsp:nvSpPr>
      <dsp:spPr>
        <a:xfrm>
          <a:off x="0" y="0"/>
          <a:ext cx="7387590" cy="1726782"/>
        </a:xfrm>
        <a:prstGeom prst="roundRect">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57150" dist="38100" dir="5400000" algn="ctr" rotWithShape="0">
            <a:schemeClr val="accent5">
              <a:hueOff val="0"/>
              <a:satOff val="0"/>
              <a:lumOff val="0"/>
              <a:alphaOff val="0"/>
              <a:shade val="9000"/>
              <a:satMod val="105000"/>
              <a:alpha val="48000"/>
            </a:scheme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100000"/>
            </a:lnSpc>
            <a:spcBef>
              <a:spcPct val="0"/>
            </a:spcBef>
            <a:spcAft>
              <a:spcPct val="35000"/>
            </a:spcAft>
          </a:pPr>
          <a:r>
            <a:rPr lang="ru-RU" sz="1400" b="1" i="0" kern="1200" dirty="0" smtClean="0">
              <a:solidFill>
                <a:schemeClr val="tx2">
                  <a:lumMod val="75000"/>
                </a:schemeClr>
              </a:solidFill>
              <a:latin typeface="Arial" panose="020B0604020202020204" pitchFamily="34" charset="0"/>
              <a:cs typeface="Arial" panose="020B0604020202020204" pitchFamily="34" charset="0"/>
            </a:rPr>
            <a:t>Айлық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есептік</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көрсеткіш</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бұдан</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әрі</a:t>
          </a:r>
          <a:r>
            <a:rPr lang="ru-RU" sz="1400" b="1" i="0" kern="1200" dirty="0" smtClean="0">
              <a:solidFill>
                <a:schemeClr val="tx2">
                  <a:lumMod val="75000"/>
                </a:schemeClr>
              </a:solidFill>
              <a:latin typeface="Arial" panose="020B0604020202020204" pitchFamily="34" charset="0"/>
              <a:cs typeface="Arial" panose="020B0604020202020204" pitchFamily="34" charset="0"/>
            </a:rPr>
            <a:t> -АЕК)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Қазақстанда</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зейнетақыларды</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жәрдемақыларды</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және</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өзге</a:t>
          </a:r>
          <a:r>
            <a:rPr lang="ru-RU" sz="1400" b="1" i="0" kern="1200" dirty="0" smtClean="0">
              <a:solidFill>
                <a:schemeClr val="tx2">
                  <a:lumMod val="75000"/>
                </a:schemeClr>
              </a:solidFill>
              <a:latin typeface="Arial" panose="020B0604020202020204" pitchFamily="34" charset="0"/>
              <a:cs typeface="Arial" panose="020B0604020202020204" pitchFamily="34" charset="0"/>
            </a:rPr>
            <a:t> де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әлеуметтік</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төлемдерді</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есептеу</a:t>
          </a:r>
          <a:r>
            <a:rPr lang="ru-RU" sz="1400" b="1" i="0" kern="1200" dirty="0" smtClean="0">
              <a:solidFill>
                <a:schemeClr val="tx2">
                  <a:lumMod val="75000"/>
                </a:schemeClr>
              </a:solidFill>
              <a:latin typeface="Arial" panose="020B0604020202020204" pitchFamily="34" charset="0"/>
              <a:cs typeface="Arial" panose="020B0604020202020204" pitchFamily="34" charset="0"/>
            </a:rPr>
            <a:t> үшін,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сондай-ақ</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айыппұл</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санкцияларын</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қолдану</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салықтарды</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және</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Қазақстан</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Республикасының</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заңнамасына</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сәйкес</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басқа</a:t>
          </a:r>
          <a:r>
            <a:rPr lang="ru-RU" sz="1400" b="1" i="0" kern="1200" dirty="0" smtClean="0">
              <a:solidFill>
                <a:schemeClr val="tx2">
                  <a:lumMod val="75000"/>
                </a:schemeClr>
              </a:solidFill>
              <a:latin typeface="Arial" panose="020B0604020202020204" pitchFamily="34" charset="0"/>
              <a:cs typeface="Arial" panose="020B0604020202020204" pitchFamily="34" charset="0"/>
            </a:rPr>
            <a:t> да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төлемдерді</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есептеу</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үшін</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p>
        <a:p>
          <a:pPr lvl="0" algn="ctr" defTabSz="622300" rtl="0">
            <a:lnSpc>
              <a:spcPct val="100000"/>
            </a:lnSpc>
            <a:spcBef>
              <a:spcPct val="0"/>
            </a:spcBef>
            <a:spcAft>
              <a:spcPct val="35000"/>
            </a:spcAft>
          </a:pPr>
          <a:r>
            <a:rPr lang="ru-RU" sz="1400" b="1" i="0" kern="1200" dirty="0" err="1" smtClean="0">
              <a:solidFill>
                <a:schemeClr val="tx2">
                  <a:lumMod val="75000"/>
                </a:schemeClr>
              </a:solidFill>
              <a:latin typeface="Arial" panose="020B0604020202020204" pitchFamily="34" charset="0"/>
              <a:cs typeface="Arial" panose="020B0604020202020204" pitchFamily="34" charset="0"/>
            </a:rPr>
            <a:t>пайдаланылатын</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көрсеткіш</a:t>
          </a:r>
          <a:r>
            <a:rPr lang="ru-RU" sz="1400" b="1" i="0" kern="1200" dirty="0" smtClean="0">
              <a:solidFill>
                <a:schemeClr val="tx2">
                  <a:lumMod val="75000"/>
                </a:schemeClr>
              </a:solidFill>
              <a:latin typeface="Arial" panose="020B0604020202020204" pitchFamily="34" charset="0"/>
              <a:cs typeface="Arial" panose="020B0604020202020204" pitchFamily="34" charset="0"/>
            </a:rPr>
            <a:t>.</a:t>
          </a:r>
          <a:r>
            <a:rPr lang="ru-RU" sz="1400" b="1" i="0" kern="1200" dirty="0" smtClean="0">
              <a:solidFill>
                <a:schemeClr val="tx2">
                  <a:lumMod val="75000"/>
                </a:schemeClr>
              </a:solidFill>
              <a:latin typeface="Arial" panose="020B0604020202020204" pitchFamily="34" charset="0"/>
              <a:cs typeface="Arial" panose="020B0604020202020204" pitchFamily="34" charset="0"/>
              <a:hlinkClick xmlns:r="http://schemas.openxmlformats.org/officeDocument/2006/relationships" r:id="rId1"/>
            </a:rPr>
            <a:t/>
          </a:r>
          <a:br>
            <a:rPr lang="ru-RU" sz="1400" b="1" i="0" kern="1200" dirty="0" smtClean="0">
              <a:solidFill>
                <a:schemeClr val="tx2">
                  <a:lumMod val="75000"/>
                </a:schemeClr>
              </a:solidFill>
              <a:latin typeface="Arial" panose="020B0604020202020204" pitchFamily="34" charset="0"/>
              <a:cs typeface="Arial" panose="020B0604020202020204" pitchFamily="34" charset="0"/>
              <a:hlinkClick xmlns:r="http://schemas.openxmlformats.org/officeDocument/2006/relationships" r:id="rId1"/>
            </a:rPr>
          </a:br>
          <a:r>
            <a:rPr lang="ru-RU" sz="1400" b="1" i="0" kern="1200" dirty="0" smtClean="0">
              <a:solidFill>
                <a:schemeClr val="tx2">
                  <a:lumMod val="75000"/>
                </a:schemeClr>
              </a:solidFill>
              <a:latin typeface="Arial" panose="020B0604020202020204" pitchFamily="34" charset="0"/>
              <a:cs typeface="Arial" panose="020B0604020202020204" pitchFamily="34" charset="0"/>
            </a:rPr>
            <a:t>2026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жылға</a:t>
          </a:r>
          <a:r>
            <a:rPr lang="ru-RU" sz="1400" b="1" i="0" kern="1200" dirty="0" smtClean="0">
              <a:solidFill>
                <a:schemeClr val="tx2">
                  <a:lumMod val="75000"/>
                </a:schemeClr>
              </a:solidFill>
              <a:latin typeface="Arial" panose="020B0604020202020204" pitchFamily="34" charset="0"/>
              <a:cs typeface="Arial" panose="020B0604020202020204" pitchFamily="34" charset="0"/>
            </a:rPr>
            <a:t> арналған АЕК, ЕТЖ,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мемлекеттік</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базалық</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зейнетақы</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төлемінің</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ең</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төмен</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мөлшерінің</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зейнетақының</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ең</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төмен</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мөлшерінің</a:t>
          </a:r>
          <a:r>
            <a:rPr lang="ru-RU" sz="1400" b="1" i="0" kern="1200" dirty="0" smtClean="0">
              <a:solidFill>
                <a:schemeClr val="tx2">
                  <a:lumMod val="75000"/>
                </a:schemeClr>
              </a:solidFill>
              <a:latin typeface="Arial" panose="020B0604020202020204" pitchFamily="34" charset="0"/>
              <a:cs typeface="Arial" panose="020B0604020202020204" pitchFamily="34" charset="0"/>
            </a:rPr>
            <a:t> </a:t>
          </a:r>
          <a:r>
            <a:rPr lang="ru-RU" sz="1400" b="1" i="0" kern="1200" dirty="0" err="1" smtClean="0">
              <a:solidFill>
                <a:schemeClr val="tx2">
                  <a:lumMod val="75000"/>
                </a:schemeClr>
              </a:solidFill>
              <a:latin typeface="Arial" panose="020B0604020202020204" pitchFamily="34" charset="0"/>
              <a:cs typeface="Arial" panose="020B0604020202020204" pitchFamily="34" charset="0"/>
            </a:rPr>
            <a:t>мөлшерлемелері</a:t>
          </a:r>
          <a:endParaRPr lang="ru-RU" sz="1400" b="1" i="0" kern="1200" dirty="0" smtClean="0">
            <a:solidFill>
              <a:schemeClr val="tx2">
                <a:lumMod val="75000"/>
              </a:schemeClr>
            </a:solidFill>
            <a:latin typeface="Arial" panose="020B0604020202020204" pitchFamily="34" charset="0"/>
            <a:cs typeface="Arial" panose="020B0604020202020204" pitchFamily="34" charset="0"/>
          </a:endParaRPr>
        </a:p>
      </dsp:txBody>
      <dsp:txXfrm>
        <a:off x="84295" y="84295"/>
        <a:ext cx="7219000" cy="1558192"/>
      </dsp:txXfrm>
    </dsp:sp>
  </dsp:spTree>
</dsp:drawing>
</file>

<file path=ppt/diagrams/layout1.xml><?xml version="1.0" encoding="utf-8"?>
<dgm:layoutDef xmlns:dgm="http://schemas.openxmlformats.org/drawingml/2006/diagram" xmlns:a="http://schemas.openxmlformats.org/drawingml/2006/main" uniqueId="urn:microsoft.com/office/officeart/2005/8/layout/pyramid2#1">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varLst>
      <dgm:dir/>
      <dgm:resizeHandles/>
    </dgm:varLst>
    <dgm:alg type="composite"/>
    <dgm:shape xmlns:r="http://schemas.openxmlformats.org/officeDocument/2006/relationships" r:blip="">
      <dgm:adjLst/>
    </dgm:shape>
    <dgm:presOf/>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pyramid2#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varLst>
      <dgm:dir/>
      <dgm:resizeHandles/>
    </dgm:varLst>
    <dgm:alg type="composite"/>
    <dgm:shape xmlns:r="http://schemas.openxmlformats.org/officeDocument/2006/relationships" r:blip="">
      <dgm:adjLst/>
    </dgm:shape>
    <dgm:presOf/>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vList2#1">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2">
  <dgm:title val=""/>
  <dgm:desc val=""/>
  <dgm:catLst>
    <dgm:cat type="simple" pri="103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7EB9FF-FBFD-4F3C-8BAB-B7D333DB8EFE}" type="datetimeFigureOut">
              <a:rPr lang="ru-RU" smtClean="0"/>
              <a:t>13.10.2026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6D5749-CE58-49E9-A9EC-B89BEA5A9368}"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B4C71EC6-210F-42DE-9C53-41977AD35B3D}" type="datetimeFigureOut">
              <a:rPr lang="ru-RU" smtClean="0"/>
              <a:t>13.10.2026</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B19B0651-EE4F-4900-A07F-96A6BFA9D0F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13.10.2026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13.10.2026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13.10.2026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t>13.10.2026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B4C71EC6-210F-42DE-9C53-41977AD35B3D}" type="datetimeFigureOut">
              <a:rPr lang="ru-RU" smtClean="0"/>
              <a:t>13.10.2026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13.10.2026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13.10.2026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13.10.2026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B19B0651-EE4F-4900-A07F-96A6BFA9D0F0}" type="slidenum">
              <a:rPr lang="ru-RU" smtClean="0"/>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13.10.2026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13.10.2026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4C71EC6-210F-42DE-9C53-41977AD35B3D}" type="datetimeFigureOut">
              <a:rPr lang="ru-RU" smtClean="0"/>
              <a:t>13.10.2026</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19B0651-EE4F-4900-A07F-96A6BFA9D0F0}" type="slidenum">
              <a:rPr lang="ru-RU" smtClean="0"/>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panose="05020102010507070707"/>
        <a:buChar char=""/>
        <a:defRPr kumimoji="0" sz="2600" kern="1200">
          <a:solidFill>
            <a:schemeClr val="tx1"/>
          </a:solidFill>
          <a:latin typeface="+mn-lt"/>
          <a:ea typeface="+mn-ea"/>
          <a:cs typeface="+mn-cs"/>
        </a:defRPr>
      </a:lvl1pPr>
      <a:lvl2pPr marL="640080" indent="-247015" algn="l" rtl="0" eaLnBrk="1" latinLnBrk="0" hangingPunct="1">
        <a:spcBef>
          <a:spcPct val="20000"/>
        </a:spcBef>
        <a:buClr>
          <a:schemeClr val="accent1"/>
        </a:buClr>
        <a:buSzPct val="85000"/>
        <a:buFont typeface="Wingdings 2" panose="05020102010507070707"/>
        <a:buChar char=""/>
        <a:defRPr kumimoji="0" sz="2400" kern="1200">
          <a:solidFill>
            <a:schemeClr val="tx1"/>
          </a:solidFill>
          <a:latin typeface="+mn-lt"/>
          <a:ea typeface="+mn-ea"/>
          <a:cs typeface="+mn-cs"/>
        </a:defRPr>
      </a:lvl2pPr>
      <a:lvl3pPr marL="914400" indent="-247015" algn="l" rtl="0" eaLnBrk="1" latinLnBrk="0" hangingPunct="1">
        <a:spcBef>
          <a:spcPct val="20000"/>
        </a:spcBef>
        <a:buClr>
          <a:schemeClr val="accent2"/>
        </a:buClr>
        <a:buSzPct val="70000"/>
        <a:buFont typeface="Wingdings 2" panose="05020102010507070707"/>
        <a:buChar char=""/>
        <a:defRPr kumimoji="0" sz="2100" kern="1200">
          <a:solidFill>
            <a:schemeClr val="tx1"/>
          </a:solidFill>
          <a:latin typeface="+mn-lt"/>
          <a:ea typeface="+mn-ea"/>
          <a:cs typeface="+mn-cs"/>
        </a:defRPr>
      </a:lvl3pPr>
      <a:lvl4pPr marL="1188720" indent="-210185" algn="l" rtl="0" eaLnBrk="1" latinLnBrk="0" hangingPunct="1">
        <a:spcBef>
          <a:spcPct val="20000"/>
        </a:spcBef>
        <a:buClr>
          <a:schemeClr val="accent3"/>
        </a:buClr>
        <a:buSzPct val="65000"/>
        <a:buFont typeface="Wingdings 2" panose="05020102010507070707"/>
        <a:buChar char=""/>
        <a:defRPr kumimoji="0" sz="2000" kern="1200">
          <a:solidFill>
            <a:schemeClr val="tx1"/>
          </a:solidFill>
          <a:latin typeface="+mn-lt"/>
          <a:ea typeface="+mn-ea"/>
          <a:cs typeface="+mn-cs"/>
        </a:defRPr>
      </a:lvl4pPr>
      <a:lvl5pPr marL="1463040" indent="-210185" algn="l" rtl="0" eaLnBrk="1" latinLnBrk="0" hangingPunct="1">
        <a:spcBef>
          <a:spcPct val="20000"/>
        </a:spcBef>
        <a:buClr>
          <a:schemeClr val="accent4"/>
        </a:buClr>
        <a:buSzPct val="65000"/>
        <a:buFont typeface="Wingdings 2" panose="05020102010507070707"/>
        <a:buChar char=""/>
        <a:defRPr kumimoji="0" sz="2000" kern="1200">
          <a:solidFill>
            <a:schemeClr val="tx1"/>
          </a:solidFill>
          <a:latin typeface="+mn-lt"/>
          <a:ea typeface="+mn-ea"/>
          <a:cs typeface="+mn-cs"/>
        </a:defRPr>
      </a:lvl5pPr>
      <a:lvl6pPr marL="1737360" indent="-210185" algn="l" rtl="0" eaLnBrk="1" latinLnBrk="0" hangingPunct="1">
        <a:spcBef>
          <a:spcPct val="20000"/>
        </a:spcBef>
        <a:buClr>
          <a:schemeClr val="accent5"/>
        </a:buClr>
        <a:buSzPct val="80000"/>
        <a:buFont typeface="Wingdings 2" panose="05020102010507070707"/>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panose="05020102010507070707"/>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2738120" y="404495"/>
            <a:ext cx="6091555" cy="2097405"/>
          </a:xfrm>
          <a:prstGeom prst="rect">
            <a:avLst/>
          </a:prstGeom>
          <a:solidFill>
            <a:srgbClr val="FFFF00"/>
          </a:solidFill>
        </p:spPr>
        <p:style>
          <a:lnRef idx="1">
            <a:schemeClr val="accent5"/>
          </a:lnRef>
          <a:fillRef idx="2">
            <a:schemeClr val="accent5"/>
          </a:fillRef>
          <a:effectRef idx="1">
            <a:schemeClr val="accent5"/>
          </a:effectRef>
          <a:fontRef idx="minor">
            <a:schemeClr val="dk1"/>
          </a:fontRef>
        </p:style>
        <p:txBody>
          <a:bodyPr wrap="square">
            <a:noAutofit/>
          </a:bodyPr>
          <a:lstStyle/>
          <a:p>
            <a:pPr algn="ctr"/>
            <a:r>
              <a:rPr lang="en-US" sz="2600" b="1" dirty="0" smtClean="0">
                <a:solidFill>
                  <a:srgbClr val="002060"/>
                </a:solidFill>
                <a:latin typeface="Times New Roman" panose="02020603050405020304" pitchFamily="18" charset="0"/>
                <a:cs typeface="Times New Roman" panose="02020603050405020304" pitchFamily="18" charset="0"/>
              </a:rPr>
              <a:t>«</a:t>
            </a:r>
            <a:r>
              <a:rPr lang="en-US" sz="2600" b="1" dirty="0">
                <a:solidFill>
                  <a:srgbClr val="002060"/>
                </a:solidFill>
                <a:latin typeface="Times New Roman" panose="02020603050405020304" pitchFamily="18" charset="0"/>
                <a:cs typeface="Times New Roman" panose="02020603050405020304" pitchFamily="18" charset="0"/>
              </a:rPr>
              <a:t>Қарасай ауданының </a:t>
            </a:r>
            <a:r>
              <a:rPr lang="en-US" sz="2600" b="1" dirty="0" smtClean="0">
                <a:solidFill>
                  <a:srgbClr val="002060"/>
                </a:solidFill>
                <a:latin typeface="Times New Roman" panose="02020603050405020304" pitchFamily="18" charset="0"/>
                <a:cs typeface="Times New Roman" panose="02020603050405020304" pitchFamily="18" charset="0"/>
              </a:rPr>
              <a:t>ауыл шаруашылығы бөлімі</a:t>
            </a:r>
            <a:r>
              <a:rPr lang="en-US" sz="2600" b="1" dirty="0">
                <a:solidFill>
                  <a:srgbClr val="002060"/>
                </a:solidFill>
                <a:latin typeface="Times New Roman" panose="02020603050405020304" pitchFamily="18" charset="0"/>
                <a:cs typeface="Times New Roman" panose="02020603050405020304" pitchFamily="18" charset="0"/>
              </a:rPr>
              <a:t>» </a:t>
            </a:r>
            <a:r>
              <a:rPr lang="en-US" altLang="ru-RU" sz="2600" b="1" dirty="0" smtClean="0">
                <a:solidFill>
                  <a:srgbClr val="002060"/>
                </a:solidFill>
                <a:latin typeface="Times New Roman" panose="02020603050405020304" pitchFamily="18" charset="0"/>
                <a:cs typeface="Times New Roman" panose="02020603050405020304" pitchFamily="18" charset="0"/>
              </a:rPr>
              <a:t>ММ-нің</a:t>
            </a:r>
            <a:r>
              <a:rPr lang="en-US" altLang="ru-RU" sz="2600" b="1" dirty="0">
                <a:solidFill>
                  <a:srgbClr val="002060"/>
                </a:solidFill>
                <a:latin typeface="Times New Roman" panose="02020603050405020304" pitchFamily="18" charset="0"/>
                <a:cs typeface="Times New Roman" panose="02020603050405020304" pitchFamily="18" charset="0"/>
              </a:rPr>
              <a:t> </a:t>
            </a:r>
          </a:p>
          <a:p>
            <a:pPr algn="ctr"/>
            <a:r>
              <a:rPr lang="en-US" sz="2600" b="1" dirty="0" smtClean="0">
                <a:solidFill>
                  <a:srgbClr val="002060"/>
                </a:solidFill>
                <a:latin typeface="Times New Roman" panose="02020603050405020304" pitchFamily="18" charset="0"/>
                <a:cs typeface="Times New Roman" panose="02020603050405020304" pitchFamily="18" charset="0"/>
              </a:rPr>
              <a:t>202</a:t>
            </a:r>
            <a:r>
              <a:rPr lang="ru-RU" sz="2600" b="1" dirty="0" smtClean="0">
                <a:solidFill>
                  <a:srgbClr val="002060"/>
                </a:solidFill>
                <a:latin typeface="Times New Roman" panose="02020603050405020304" pitchFamily="18" charset="0"/>
                <a:cs typeface="Times New Roman" panose="02020603050405020304" pitchFamily="18" charset="0"/>
              </a:rPr>
              <a:t>7</a:t>
            </a:r>
            <a:r>
              <a:rPr lang="en-US" sz="2600" b="1" dirty="0" smtClean="0">
                <a:solidFill>
                  <a:srgbClr val="002060"/>
                </a:solidFill>
                <a:latin typeface="Times New Roman" panose="02020603050405020304" pitchFamily="18" charset="0"/>
                <a:cs typeface="Times New Roman" panose="02020603050405020304" pitchFamily="18" charset="0"/>
              </a:rPr>
              <a:t>-202</a:t>
            </a:r>
            <a:r>
              <a:rPr lang="ru-RU" sz="2600" b="1" dirty="0" smtClean="0">
                <a:solidFill>
                  <a:srgbClr val="002060"/>
                </a:solidFill>
                <a:latin typeface="Times New Roman" panose="02020603050405020304" pitchFamily="18" charset="0"/>
                <a:cs typeface="Times New Roman" panose="02020603050405020304" pitchFamily="18" charset="0"/>
              </a:rPr>
              <a:t>9</a:t>
            </a:r>
            <a:r>
              <a:rPr lang="en-US" sz="2600" b="1" dirty="0" smtClean="0">
                <a:solidFill>
                  <a:srgbClr val="002060"/>
                </a:solidFill>
                <a:latin typeface="Times New Roman" panose="02020603050405020304" pitchFamily="18" charset="0"/>
                <a:cs typeface="Times New Roman" panose="02020603050405020304" pitchFamily="18" charset="0"/>
              </a:rPr>
              <a:t> жылдарға </a:t>
            </a:r>
            <a:r>
              <a:rPr lang="en-US" sz="2600" b="1" dirty="0">
                <a:solidFill>
                  <a:srgbClr val="002060"/>
                </a:solidFill>
                <a:latin typeface="Times New Roman" panose="02020603050405020304" pitchFamily="18" charset="0"/>
                <a:cs typeface="Times New Roman" panose="02020603050405020304" pitchFamily="18" charset="0"/>
              </a:rPr>
              <a:t> </a:t>
            </a:r>
            <a:endParaRPr lang="en-US" sz="2600" b="1" dirty="0" smtClean="0">
              <a:solidFill>
                <a:srgbClr val="002060"/>
              </a:solidFill>
              <a:latin typeface="Times New Roman" panose="02020603050405020304" pitchFamily="18" charset="0"/>
              <a:cs typeface="Times New Roman" panose="02020603050405020304" pitchFamily="18" charset="0"/>
            </a:endParaRPr>
          </a:p>
          <a:p>
            <a:pPr algn="ctr"/>
            <a:r>
              <a:rPr lang="en-US" sz="2600" b="1" dirty="0" smtClean="0">
                <a:solidFill>
                  <a:srgbClr val="002060"/>
                </a:solidFill>
                <a:latin typeface="Times New Roman" panose="02020603050405020304" pitchFamily="18" charset="0"/>
                <a:cs typeface="Times New Roman" panose="02020603050405020304" pitchFamily="18" charset="0"/>
              </a:rPr>
              <a:t>арналған </a:t>
            </a:r>
            <a:r>
              <a:rPr lang="kk-KZ" sz="2800" b="1" dirty="0">
                <a:solidFill>
                  <a:srgbClr val="002060"/>
                </a:solidFill>
                <a:latin typeface="Times New Roman" pitchFamily="18" charset="0"/>
                <a:cs typeface="Times New Roman" pitchFamily="18" charset="0"/>
              </a:rPr>
              <a:t>жоспарлау кезеңіндегі</a:t>
            </a:r>
            <a:endParaRPr lang="en-US" sz="2800" b="1" dirty="0">
              <a:solidFill>
                <a:srgbClr val="002060"/>
              </a:solidFill>
              <a:latin typeface="Times New Roman" panose="02020603050405020304" pitchFamily="18" charset="0"/>
              <a:cs typeface="Times New Roman" panose="02020603050405020304" pitchFamily="18" charset="0"/>
            </a:endParaRPr>
          </a:p>
          <a:p>
            <a:pPr algn="ctr"/>
            <a:r>
              <a:rPr lang="en-US" sz="2600" b="1" dirty="0" smtClean="0">
                <a:solidFill>
                  <a:srgbClr val="002060"/>
                </a:solidFill>
                <a:latin typeface="Times New Roman" panose="02020603050405020304" pitchFamily="18" charset="0"/>
                <a:cs typeface="Times New Roman" panose="02020603050405020304" pitchFamily="18" charset="0"/>
              </a:rPr>
              <a:t>Азаматтық </a:t>
            </a:r>
            <a:r>
              <a:rPr lang="en-US" sz="2600" b="1" dirty="0" smtClean="0">
                <a:solidFill>
                  <a:srgbClr val="002060"/>
                </a:solidFill>
                <a:latin typeface="Times New Roman" panose="02020603050405020304" pitchFamily="18" charset="0"/>
                <a:cs typeface="Times New Roman" panose="02020603050405020304" pitchFamily="18" charset="0"/>
              </a:rPr>
              <a:t>бюджеті</a:t>
            </a:r>
          </a:p>
        </p:txBody>
      </p:sp>
      <p:sp>
        <p:nvSpPr>
          <p:cNvPr id="14" name="Скругленная прямоугольная выноска 13"/>
          <p:cNvSpPr/>
          <p:nvPr/>
        </p:nvSpPr>
        <p:spPr>
          <a:xfrm>
            <a:off x="2683510" y="2904485"/>
            <a:ext cx="6146165" cy="2616200"/>
          </a:xfrm>
          <a:prstGeom prst="wedgeRoundRectCallout">
            <a:avLst>
              <a:gd name="adj1" fmla="val -22704"/>
              <a:gd name="adj2" fmla="val 71584"/>
              <a:gd name="adj3" fmla="val 16667"/>
            </a:avLst>
          </a:prstGeom>
          <a:solidFill>
            <a:srgbClr val="23E719"/>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2000" b="1" dirty="0" smtClean="0">
              <a:latin typeface="Times New Roman" panose="02020603050405020304" pitchFamily="18" charset="0"/>
              <a:cs typeface="Times New Roman" panose="02020603050405020304" pitchFamily="18" charset="0"/>
            </a:endParaRPr>
          </a:p>
          <a:p>
            <a:pPr algn="ctr"/>
            <a:r>
              <a:rPr lang="en-US" sz="2400" b="1" dirty="0" smtClean="0">
                <a:latin typeface="Times New Roman" panose="02020603050405020304" pitchFamily="18" charset="0"/>
                <a:cs typeface="Times New Roman" panose="02020603050405020304" pitchFamily="18" charset="0"/>
              </a:rPr>
              <a:t> </a:t>
            </a:r>
            <a:r>
              <a:rPr lang="ru-RU" sz="2800" b="1" dirty="0">
                <a:solidFill>
                  <a:srgbClr val="002060"/>
                </a:solidFill>
                <a:latin typeface="Times New Roman" panose="02020603050405020304" pitchFamily="18" charset="0"/>
                <a:cs typeface="Times New Roman" panose="02020603050405020304" pitchFamily="18" charset="0"/>
              </a:rPr>
              <a:t>2026 жылғы 26 мамырдағы </a:t>
            </a:r>
            <a:endParaRPr lang="ru-RU" sz="2800" b="1" dirty="0" smtClean="0">
              <a:solidFill>
                <a:srgbClr val="002060"/>
              </a:solidFill>
              <a:latin typeface="Times New Roman" panose="02020603050405020304" pitchFamily="18" charset="0"/>
              <a:cs typeface="Times New Roman" panose="02020603050405020304" pitchFamily="18" charset="0"/>
            </a:endParaRPr>
          </a:p>
          <a:p>
            <a:pPr algn="ctr"/>
            <a:r>
              <a:rPr lang="ru-RU" sz="2800" b="1" dirty="0" smtClean="0">
                <a:solidFill>
                  <a:srgbClr val="002060"/>
                </a:solidFill>
                <a:latin typeface="Times New Roman" panose="02020603050405020304" pitchFamily="18" charset="0"/>
                <a:cs typeface="Times New Roman" panose="02020603050405020304" pitchFamily="18" charset="0"/>
              </a:rPr>
              <a:t>№ </a:t>
            </a:r>
            <a:r>
              <a:rPr lang="ru-RU" sz="2800" b="1" dirty="0">
                <a:solidFill>
                  <a:srgbClr val="002060"/>
                </a:solidFill>
                <a:latin typeface="Times New Roman" panose="02020603050405020304" pitchFamily="18" charset="0"/>
                <a:cs typeface="Times New Roman" panose="02020603050405020304" pitchFamily="18" charset="0"/>
              </a:rPr>
              <a:t>54-3 «Қарасай ауданының </a:t>
            </a:r>
            <a:endParaRPr lang="ru-RU" sz="2800" b="1" dirty="0" smtClean="0">
              <a:solidFill>
                <a:srgbClr val="002060"/>
              </a:solidFill>
              <a:latin typeface="Times New Roman" panose="02020603050405020304" pitchFamily="18" charset="0"/>
              <a:cs typeface="Times New Roman" panose="02020603050405020304" pitchFamily="18" charset="0"/>
            </a:endParaRPr>
          </a:p>
          <a:p>
            <a:pPr algn="ctr"/>
            <a:r>
              <a:rPr lang="ru-RU" sz="2800" b="1" dirty="0" smtClean="0">
                <a:solidFill>
                  <a:srgbClr val="002060"/>
                </a:solidFill>
                <a:latin typeface="Times New Roman" panose="02020603050405020304" pitchFamily="18" charset="0"/>
                <a:cs typeface="Times New Roman" panose="02020603050405020304" pitchFamily="18" charset="0"/>
              </a:rPr>
              <a:t>2027–2029 </a:t>
            </a:r>
            <a:r>
              <a:rPr lang="ru-RU" sz="2800" b="1" dirty="0">
                <a:solidFill>
                  <a:srgbClr val="002060"/>
                </a:solidFill>
                <a:latin typeface="Times New Roman" panose="02020603050405020304" pitchFamily="18" charset="0"/>
                <a:cs typeface="Times New Roman" panose="02020603050405020304" pitchFamily="18" charset="0"/>
              </a:rPr>
              <a:t>жылдарға арналған бюджеті туралы» Қарасай аудандық мәслихатының </a:t>
            </a:r>
            <a:r>
              <a:rPr lang="ru-RU" sz="2800" b="1" dirty="0" smtClean="0">
                <a:solidFill>
                  <a:srgbClr val="002060"/>
                </a:solidFill>
                <a:latin typeface="Times New Roman" panose="02020603050405020304" pitchFamily="18" charset="0"/>
                <a:cs typeface="Times New Roman" panose="02020603050405020304" pitchFamily="18" charset="0"/>
              </a:rPr>
              <a:t>шешімі</a:t>
            </a:r>
            <a:endParaRPr lang="en-US" sz="2400" b="1" dirty="0">
              <a:solidFill>
                <a:srgbClr val="002060"/>
              </a:solidFill>
              <a:highlight>
                <a:srgbClr val="00FF00"/>
              </a:highlight>
              <a:latin typeface="Times New Roman" panose="02020603050405020304" pitchFamily="18" charset="0"/>
              <a:cs typeface="Times New Roman" panose="02020603050405020304" pitchFamily="18" charset="0"/>
            </a:endParaRPr>
          </a:p>
          <a:p>
            <a:pPr algn="ctr"/>
            <a:endParaRPr lang="en-US" b="1" dirty="0" smtClean="0">
              <a:solidFill>
                <a:srgbClr val="002060"/>
              </a:solidFill>
              <a:latin typeface="Arial" panose="020B0604020202020204" pitchFamily="34" charset="0"/>
              <a:cs typeface="Arial" panose="020B0604020202020204" pitchFamily="34" charset="0"/>
            </a:endParaRPr>
          </a:p>
          <a:p>
            <a:pPr algn="ctr"/>
            <a:r>
              <a:rPr lang="en-US" sz="2000" b="1" dirty="0" smtClean="0">
                <a:solidFill>
                  <a:srgbClr val="002060"/>
                </a:solidFill>
                <a:latin typeface="Times New Roman" panose="02020603050405020304" pitchFamily="18" charset="0"/>
                <a:cs typeface="Times New Roman" panose="02020603050405020304" pitchFamily="18" charset="0"/>
              </a:rPr>
              <a:t> </a:t>
            </a:r>
            <a:endParaRPr lang="en-US" sz="2400" b="1" dirty="0" smtClean="0">
              <a:solidFill>
                <a:srgbClr val="002060"/>
              </a:solidFill>
              <a:latin typeface="Times New Roman" panose="02020603050405020304" pitchFamily="18" charset="0"/>
              <a:cs typeface="Times New Roman" panose="02020603050405020304" pitchFamily="18" charset="0"/>
            </a:endParaRPr>
          </a:p>
        </p:txBody>
      </p:sp>
      <p:pic>
        <p:nvPicPr>
          <p:cNvPr id="8" name="Picture 1" descr="C:\Users\xxx\Desktop\Биржан\фото\калкан-7\Coat_of_Arms_of_Karasay_District.svg.png"/>
          <p:cNvPicPr>
            <a:picLocks noChangeAspect="1" noChangeArrowheads="1"/>
          </p:cNvPicPr>
          <p:nvPr/>
        </p:nvPicPr>
        <p:blipFill>
          <a:blip r:embed="rId2" cstate="print"/>
          <a:srcRect/>
          <a:stretch>
            <a:fillRect/>
          </a:stretch>
        </p:blipFill>
        <p:spPr bwMode="auto">
          <a:xfrm>
            <a:off x="251429" y="332717"/>
            <a:ext cx="2161412" cy="2571768"/>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graphicFrame>
        <p:nvGraphicFramePr>
          <p:cNvPr id="5" name="Таблица 4"/>
          <p:cNvGraphicFramePr>
            <a:graphicFrameLocks noGrp="1"/>
          </p:cNvGraphicFramePr>
          <p:nvPr>
            <p:custDataLst>
              <p:tags r:id="rId1"/>
            </p:custDataLst>
          </p:nvPr>
        </p:nvGraphicFramePr>
        <p:xfrm>
          <a:off x="142875" y="142875"/>
          <a:ext cx="8749665" cy="6456045"/>
        </p:xfrm>
        <a:graphic>
          <a:graphicData uri="http://schemas.openxmlformats.org/drawingml/2006/table">
            <a:tbl>
              <a:tblPr>
                <a:tableStyleId>{21E4AEA4-8DFA-4A89-87EB-49C32662AFE0}</a:tableStyleId>
              </a:tblPr>
              <a:tblGrid>
                <a:gridCol w="2060575">
                  <a:extLst>
                    <a:ext uri="{9D8B030D-6E8A-4147-A177-3AD203B41FA5}">
                      <a16:colId xmlns:a16="http://schemas.microsoft.com/office/drawing/2014/main" val="20000"/>
                    </a:ext>
                  </a:extLst>
                </a:gridCol>
                <a:gridCol w="6689090">
                  <a:extLst>
                    <a:ext uri="{9D8B030D-6E8A-4147-A177-3AD203B41FA5}">
                      <a16:colId xmlns:a16="http://schemas.microsoft.com/office/drawing/2014/main" val="20001"/>
                    </a:ext>
                  </a:extLst>
                </a:gridCol>
              </a:tblGrid>
              <a:tr h="1064895">
                <a:tc gridSpan="2">
                  <a:txBody>
                    <a:bodyPr/>
                    <a:lstStyle/>
                    <a:p>
                      <a:pPr marL="135890" algn="ctr">
                        <a:lnSpc>
                          <a:spcPct val="115000"/>
                        </a:lnSpc>
                        <a:spcAft>
                          <a:spcPts val="0"/>
                        </a:spcAft>
                      </a:pPr>
                      <a:r>
                        <a:rPr lang="ru-RU" sz="2000" b="1" u="sng" dirty="0" smtClean="0">
                          <a:solidFill>
                            <a:schemeClr val="bg1"/>
                          </a:solidFill>
                          <a:effectLst/>
                          <a:latin typeface="Times New Roman" panose="02020603050405020304" pitchFamily="18" charset="0"/>
                          <a:cs typeface="Times New Roman" panose="02020603050405020304" pitchFamily="18" charset="0"/>
                        </a:rPr>
                        <a:t>БЮДЖЕТТІК  БАҒДАРЛАМА</a:t>
                      </a:r>
                    </a:p>
                    <a:p>
                      <a:pPr algn="just"/>
                      <a:r>
                        <a:rPr lang="ru-RU" sz="2000" b="1" u="none" dirty="0" smtClean="0">
                          <a:solidFill>
                            <a:schemeClr val="bg1"/>
                          </a:solidFill>
                          <a:effectLst/>
                          <a:latin typeface="Arial" panose="020B0604020202020204" pitchFamily="34" charset="0"/>
                          <a:cs typeface="Arial" panose="020B0604020202020204" pitchFamily="34" charset="0"/>
                        </a:rPr>
                        <a:t>          </a:t>
                      </a:r>
                      <a:r>
                        <a:rPr kumimoji="0" lang="en-US" sz="1800" kern="1200" dirty="0" smtClean="0">
                          <a:solidFill>
                            <a:schemeClr val="dk1"/>
                          </a:solidFill>
                          <a:latin typeface="Arial" panose="020B0604020202020204" pitchFamily="34" charset="0"/>
                          <a:ea typeface="+mn-ea"/>
                          <a:cs typeface="Arial" panose="020B0604020202020204" pitchFamily="34" charset="0"/>
                        </a:rPr>
                        <a:t>462 001 - </a:t>
                      </a:r>
                      <a:r>
                        <a:rPr kumimoji="0" lang="en-US" sz="1800" kern="1200" dirty="0" smtClean="0">
                          <a:solidFill>
                            <a:schemeClr val="dk1"/>
                          </a:solidFill>
                          <a:effectLst/>
                          <a:latin typeface="Arial" panose="020B0604020202020204" pitchFamily="34" charset="0"/>
                          <a:ea typeface="+mn-ea"/>
                          <a:cs typeface="Arial" panose="020B0604020202020204" pitchFamily="34" charset="0"/>
                        </a:rPr>
                        <a:t>Ауданның «Жергілікті деңгейде</a:t>
                      </a:r>
                      <a:r>
                        <a:rPr kumimoji="0" lang="en-US" sz="1800" kern="1200" baseline="0" dirty="0" smtClean="0">
                          <a:solidFill>
                            <a:schemeClr val="dk1"/>
                          </a:solidFill>
                          <a:effectLst/>
                          <a:latin typeface="Arial" panose="020B0604020202020204" pitchFamily="34" charset="0"/>
                          <a:ea typeface="+mn-ea"/>
                          <a:cs typeface="Arial" panose="020B0604020202020204" pitchFamily="34" charset="0"/>
                        </a:rPr>
                        <a:t> </a:t>
                      </a:r>
                      <a:r>
                        <a:rPr kumimoji="0" lang="en-US" sz="1800" kern="1200" dirty="0" smtClean="0">
                          <a:solidFill>
                            <a:schemeClr val="dk1"/>
                          </a:solidFill>
                          <a:effectLst/>
                          <a:latin typeface="Arial" panose="020B0604020202020204" pitchFamily="34" charset="0"/>
                          <a:ea typeface="+mn-ea"/>
                          <a:cs typeface="Arial" panose="020B0604020202020204" pitchFamily="34" charset="0"/>
                        </a:rPr>
                        <a:t>ауыл шаруашылығы  саласындағы   мемлекеттік саясатты іске асыру жөніндегі қызметтер».</a:t>
                      </a:r>
                      <a:endParaRPr kumimoji="0" lang="en-US" sz="1800" kern="1200" dirty="0">
                        <a:solidFill>
                          <a:schemeClr val="dk1"/>
                        </a:solidFill>
                        <a:effectLst/>
                        <a:latin typeface="Arial" panose="020B0604020202020204" pitchFamily="34" charset="0"/>
                        <a:ea typeface="+mn-ea"/>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3">
                            <a:lumMod val="60000"/>
                            <a:lumOff val="40000"/>
                            <a:shade val="30000"/>
                            <a:satMod val="115000"/>
                          </a:schemeClr>
                        </a:gs>
                        <a:gs pos="50000">
                          <a:schemeClr val="accent3">
                            <a:lumMod val="60000"/>
                            <a:lumOff val="40000"/>
                            <a:shade val="67500"/>
                            <a:satMod val="115000"/>
                          </a:schemeClr>
                        </a:gs>
                        <a:gs pos="100000">
                          <a:schemeClr val="accent3">
                            <a:lumMod val="60000"/>
                            <a:lumOff val="40000"/>
                            <a:shade val="100000"/>
                            <a:satMod val="115000"/>
                          </a:schemeClr>
                        </a:gs>
                      </a:gsLst>
                      <a:lin ang="5400000" scaled="1"/>
                      <a:tileRect/>
                    </a:gradFill>
                  </a:tcPr>
                </a:tc>
                <a:tc hMerge="1">
                  <a:txBody>
                    <a:bodyPr/>
                    <a:lstStyle/>
                    <a:p>
                      <a:endParaRPr lang="en-US"/>
                    </a:p>
                  </a:txBody>
                  <a:tcPr/>
                </a:tc>
                <a:extLst>
                  <a:ext uri="{0D108BD9-81ED-4DB2-BD59-A6C34878D82A}">
                    <a16:rowId xmlns:a16="http://schemas.microsoft.com/office/drawing/2014/main" val="10000"/>
                  </a:ext>
                </a:extLst>
              </a:tr>
              <a:tr h="2819400">
                <a:tc>
                  <a:txBody>
                    <a:bodyPr/>
                    <a:lstStyle/>
                    <a:p>
                      <a:pPr algn="just">
                        <a:lnSpc>
                          <a:spcPct val="115000"/>
                        </a:lnSpc>
                        <a:spcAft>
                          <a:spcPts val="1000"/>
                        </a:spcAft>
                      </a:pPr>
                      <a:r>
                        <a:rPr lang="en-US" sz="1600" b="1" dirty="0" smtClean="0">
                          <a:effectLst/>
                          <a:latin typeface="Arial" panose="020B0604020202020204" pitchFamily="34" charset="0"/>
                          <a:cs typeface="Arial" panose="020B0604020202020204" pitchFamily="34" charset="0"/>
                        </a:rPr>
                        <a:t>Бюджеттiк бағдарламаның мақсаты:</a:t>
                      </a:r>
                      <a:endParaRPr lang="ru-RU" sz="1600" b="1" dirty="0">
                        <a:effectLst/>
                        <a:latin typeface="Arial" panose="020B0604020202020204" pitchFamily="34" charset="0"/>
                        <a:ea typeface="Calibri" panose="020F0502020204030204"/>
                        <a:cs typeface="Arial" panose="020B0604020202020204" pitchFamily="34"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just"/>
                      <a:r>
                        <a:rPr kumimoji="0" lang="en-US" sz="1600" kern="1200" dirty="0" smtClean="0">
                          <a:solidFill>
                            <a:schemeClr val="dk1"/>
                          </a:solidFill>
                          <a:effectLst/>
                          <a:latin typeface="Arial" panose="020B0604020202020204" pitchFamily="34" charset="0"/>
                          <a:ea typeface="+mn-ea"/>
                          <a:cs typeface="Arial" panose="020B0604020202020204" pitchFamily="34" charset="0"/>
                        </a:rPr>
                        <a:t>Ауданның (облыстық маңызы бар қаланың)  «Жергілікті деңгейде  ауыл шаруашылығы  саласындағы   мемлекеттік саясатты іске асыру жөніндегі қызметтер</a:t>
                      </a:r>
                      <a:r>
                        <a:rPr kumimoji="0" lang="en-US" sz="1600" kern="1200" baseline="0" dirty="0" smtClean="0">
                          <a:solidFill>
                            <a:schemeClr val="dk1"/>
                          </a:solidFill>
                          <a:effectLst/>
                          <a:latin typeface="Arial" panose="020B0604020202020204" pitchFamily="34" charset="0"/>
                          <a:ea typeface="+mn-ea"/>
                          <a:cs typeface="Arial" panose="020B0604020202020204" pitchFamily="34" charset="0"/>
                        </a:rPr>
                        <a:t> ау</a:t>
                      </a:r>
                      <a:r>
                        <a:rPr kumimoji="0" lang="en-US" sz="1600" kern="1200" dirty="0" smtClean="0">
                          <a:solidFill>
                            <a:schemeClr val="dk1"/>
                          </a:solidFill>
                          <a:latin typeface="Arial" panose="020B0604020202020204" pitchFamily="34" charset="0"/>
                          <a:ea typeface="+mn-ea"/>
                          <a:cs typeface="Arial" panose="020B0604020202020204" pitchFamily="34" charset="0"/>
                        </a:rPr>
                        <a:t>дан аумағында </a:t>
                      </a:r>
                      <a:r>
                        <a:rPr kumimoji="0" lang="en-US" sz="1600" kern="1200" dirty="0" smtClean="0">
                          <a:solidFill>
                            <a:schemeClr val="dk1"/>
                          </a:solidFill>
                          <a:effectLst/>
                          <a:latin typeface="Arial" panose="020B0604020202020204" pitchFamily="34" charset="0"/>
                          <a:ea typeface="+mn-ea"/>
                          <a:cs typeface="Arial" panose="020B0604020202020204" pitchFamily="34" charset="0"/>
                        </a:rPr>
                        <a:t>ауыл шаруашылығы</a:t>
                      </a:r>
                      <a:r>
                        <a:rPr kumimoji="0" lang="en-US" sz="1600" kern="1200" baseline="0" dirty="0" smtClean="0">
                          <a:solidFill>
                            <a:schemeClr val="dk1"/>
                          </a:solidFill>
                          <a:effectLst/>
                          <a:latin typeface="Arial" panose="020B0604020202020204" pitchFamily="34" charset="0"/>
                          <a:ea typeface="+mn-ea"/>
                          <a:cs typeface="Arial" panose="020B0604020202020204" pitchFamily="34" charset="0"/>
                        </a:rPr>
                        <a:t>н дамыту </a:t>
                      </a:r>
                      <a:r>
                        <a:rPr kumimoji="0" lang="en-US" sz="1600" kern="1200" dirty="0" smtClean="0">
                          <a:solidFill>
                            <a:schemeClr val="dk1"/>
                          </a:solidFill>
                          <a:latin typeface="Arial" panose="020B0604020202020204" pitchFamily="34" charset="0"/>
                          <a:ea typeface="+mn-ea"/>
                          <a:cs typeface="Arial" panose="020B0604020202020204" pitchFamily="34" charset="0"/>
                        </a:rPr>
                        <a:t>саласындағы мемлекеттік саясатты іске асыру жөніндегі қызметтер, бюджеттің орындалу нәтижесіне әсер ететін факторларды талдау, жоспарланған тікелей және түпкілікті нәтижелермен бюджеттің тиімді және уақытылы орындалуы, аудан қаражатын тиімді басқару, бюджеттің орындалуы бойынша заң актілерін сақтауды қамтамасыз ету, бюджеттің орындалу бөлігінде қызмет сапасын арттыру, бюджеттің орындалу нәтижесіне әсер ететін көрсеткіштерді жақсарту, мүлікті есепке алу жұмыстарын толығымен қамтамасыздандыру.</a:t>
                      </a:r>
                      <a:endParaRPr kumimoji="0" lang="ru-RU" sz="1600" kern="1200" dirty="0">
                        <a:solidFill>
                          <a:schemeClr val="dk1"/>
                        </a:solidFill>
                        <a:latin typeface="Arial" panose="020B0604020202020204" pitchFamily="34" charset="0"/>
                        <a:ea typeface="+mn-ea"/>
                        <a:cs typeface="Arial" panose="020B0604020202020204" pitchFamily="34"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1"/>
                  </a:ext>
                </a:extLst>
              </a:tr>
              <a:tr h="2571750">
                <a:tc>
                  <a:txBody>
                    <a:bodyPr/>
                    <a:lstStyle/>
                    <a:p>
                      <a:pPr algn="just">
                        <a:lnSpc>
                          <a:spcPct val="115000"/>
                        </a:lnSpc>
                        <a:spcAft>
                          <a:spcPts val="1000"/>
                        </a:spcAft>
                      </a:pPr>
                      <a:r>
                        <a:rPr lang="en-US" sz="1600" b="1" dirty="0" smtClean="0">
                          <a:effectLst/>
                          <a:latin typeface="Arial" panose="020B0604020202020204" pitchFamily="34" charset="0"/>
                          <a:cs typeface="Arial" panose="020B0604020202020204" pitchFamily="34" charset="0"/>
                        </a:rPr>
                        <a:t>Бюджеттiк бағдарламаның сипаттамасы (негіздемесі):</a:t>
                      </a:r>
                      <a:endParaRPr lang="ru-RU" sz="1600" b="1" dirty="0">
                        <a:effectLst/>
                        <a:latin typeface="Arial" panose="020B0604020202020204" pitchFamily="34" charset="0"/>
                        <a:ea typeface="Calibri" panose="020F0502020204030204"/>
                        <a:cs typeface="Arial" panose="020B0604020202020204" pitchFamily="34"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just"/>
                      <a:r>
                        <a:rPr kumimoji="0" lang="en-US" sz="1600" kern="1200" dirty="0" smtClean="0">
                          <a:solidFill>
                            <a:schemeClr val="dk1"/>
                          </a:solidFill>
                          <a:effectLst/>
                          <a:latin typeface="Arial" panose="020B0604020202020204" pitchFamily="34" charset="0"/>
                          <a:ea typeface="+mn-ea"/>
                          <a:cs typeface="Arial" panose="020B0604020202020204" pitchFamily="34" charset="0"/>
                        </a:rPr>
                        <a:t>Ауданның ауыл шаруашылығы саласындағы әлеуметтік-экономикалық дамуының мониторингін жүзеге асыру және реформалардың жүргізілуіне бағалау ауданның бюджеттік, салықтық, инвестициялық саясатта негізгі бағыттары мен басымдылықтарын жоспарлау және жасау, бөлімнің жұмысын қамтамасыз ету бойынша қаржыландыру;</a:t>
                      </a:r>
                      <a:r>
                        <a:rPr kumimoji="0" lang="en-US" sz="1600" b="1" kern="1200" dirty="0" smtClean="0">
                          <a:solidFill>
                            <a:schemeClr val="dk1"/>
                          </a:solidFill>
                          <a:effectLst/>
                          <a:latin typeface="Arial" panose="020B0604020202020204" pitchFamily="34" charset="0"/>
                          <a:ea typeface="+mn-ea"/>
                          <a:cs typeface="Arial" panose="020B0604020202020204" pitchFamily="34" charset="0"/>
                        </a:rPr>
                        <a:t> </a:t>
                      </a:r>
                      <a:r>
                        <a:rPr kumimoji="0" lang="en-US" sz="1600" kern="1200" dirty="0" smtClean="0">
                          <a:solidFill>
                            <a:schemeClr val="dk1"/>
                          </a:solidFill>
                          <a:effectLst/>
                          <a:latin typeface="Arial" panose="020B0604020202020204" pitchFamily="34" charset="0"/>
                          <a:ea typeface="+mn-ea"/>
                          <a:cs typeface="Arial" panose="020B0604020202020204" pitchFamily="34" charset="0"/>
                        </a:rPr>
                        <a:t>Жергілікті деңгейде  ауыл шаруашылығы саласында мемлекеттiк саясатты жүзеге асыру. Бюджеттен бөлінген қаржыны толық және мақсатты пайдалану, сонымен қатар меншіктің сақталуын қамтамасыз ете отырып ақша және материалдық қордың дұрыс пайдалануын қадағалау жұмыстарын жүргізу</a:t>
                      </a:r>
                      <a:endParaRPr kumimoji="0" lang="ru-RU" sz="1600" kern="1200" dirty="0">
                        <a:solidFill>
                          <a:schemeClr val="dk1"/>
                        </a:solidFill>
                        <a:effectLst/>
                        <a:latin typeface="Arial" panose="020B0604020202020204" pitchFamily="34" charset="0"/>
                        <a:ea typeface="+mn-ea"/>
                        <a:cs typeface="Arial" panose="020B0604020202020204" pitchFamily="34"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2"/>
                  </a:ext>
                </a:extLst>
              </a:tr>
            </a:tbl>
          </a:graphicData>
        </a:graphic>
      </p:graphicFrame>
      <p:sp>
        <p:nvSpPr>
          <p:cNvPr id="7" name="Нашивка 6"/>
          <p:cNvSpPr/>
          <p:nvPr/>
        </p:nvSpPr>
        <p:spPr>
          <a:xfrm>
            <a:off x="323215" y="406400"/>
            <a:ext cx="504190" cy="358140"/>
          </a:xfrm>
          <a:prstGeom prst="chevron">
            <a:avLst>
              <a:gd name="adj" fmla="val 5793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83" y="-387424"/>
            <a:ext cx="9144000" cy="7245424"/>
          </a:xfrm>
          <a:prstGeom prst="rect">
            <a:avLst/>
          </a:prstGeom>
          <a:noFill/>
          <a:ln w="9525">
            <a:noFill/>
            <a:miter lim="800000"/>
            <a:headEnd/>
            <a:tailEnd/>
          </a:ln>
        </p:spPr>
      </p:pic>
      <p:sp>
        <p:nvSpPr>
          <p:cNvPr id="8" name="Прямоугольник 7"/>
          <p:cNvSpPr/>
          <p:nvPr/>
        </p:nvSpPr>
        <p:spPr>
          <a:xfrm>
            <a:off x="683260" y="309880"/>
            <a:ext cx="3888740" cy="764540"/>
          </a:xfrm>
          <a:prstGeom prst="rect">
            <a:avLst/>
          </a:prstGeom>
          <a:solidFill>
            <a:srgbClr val="FFFF00"/>
          </a:solidFill>
          <a:ln>
            <a:solidFill>
              <a:schemeClr val="tx1"/>
            </a:solidFill>
          </a:ln>
        </p:spPr>
        <p:style>
          <a:lnRef idx="1">
            <a:schemeClr val="dk1"/>
          </a:lnRef>
          <a:fillRef idx="2">
            <a:schemeClr val="dk1"/>
          </a:fillRef>
          <a:effectRef idx="1">
            <a:schemeClr val="dk1"/>
          </a:effectRef>
          <a:fontRef idx="minor">
            <a:schemeClr val="dk1"/>
          </a:fontRef>
        </p:style>
        <p:txBody>
          <a:bodyPr wrap="square">
            <a:noAutofit/>
          </a:bodyPr>
          <a:lstStyle/>
          <a:p>
            <a:pPr marL="91440" algn="ctr">
              <a:lnSpc>
                <a:spcPct val="100000"/>
              </a:lnSpc>
              <a:spcBef>
                <a:spcPts val="335"/>
              </a:spcBef>
            </a:pPr>
            <a:r>
              <a:rPr lang="ru-RU" b="1" spc="-21" dirty="0">
                <a:solidFill>
                  <a:srgbClr val="000000"/>
                </a:solidFill>
                <a:latin typeface="Times New Roman" panose="02020603050405020304" pitchFamily="18" charset="0"/>
                <a:cs typeface="Times New Roman" panose="02020603050405020304" pitchFamily="18" charset="0"/>
              </a:rPr>
              <a:t>Бюджеттік бағдарлама бойынша шығыстар  (млн. теңге)</a:t>
            </a:r>
            <a:endParaRPr lang="ru-RU" b="1" spc="-1" dirty="0">
              <a:latin typeface="Times New Roman" panose="02020603050405020304" pitchFamily="18" charset="0"/>
              <a:cs typeface="Times New Roman" panose="02020603050405020304" pitchFamily="18" charset="0"/>
            </a:endParaRPr>
          </a:p>
        </p:txBody>
      </p:sp>
      <p:graphicFrame>
        <p:nvGraphicFramePr>
          <p:cNvPr id="9" name="Схема 8"/>
          <p:cNvGraphicFramePr/>
          <p:nvPr>
            <p:extLst>
              <p:ext uri="{D42A27DB-BD31-4B8C-83A1-F6EECF244321}">
                <p14:modId xmlns:p14="http://schemas.microsoft.com/office/powerpoint/2010/main" val="318862252"/>
              </p:ext>
            </p:extLst>
          </p:nvPr>
        </p:nvGraphicFramePr>
        <p:xfrm>
          <a:off x="215900" y="1177924"/>
          <a:ext cx="4836160" cy="29978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Прямоугольник 9"/>
          <p:cNvSpPr/>
          <p:nvPr/>
        </p:nvSpPr>
        <p:spPr>
          <a:xfrm>
            <a:off x="5131435" y="310515"/>
            <a:ext cx="3688715" cy="802005"/>
          </a:xfrm>
          <a:prstGeom prst="rect">
            <a:avLst/>
          </a:prstGeom>
          <a:solidFill>
            <a:srgbClr val="FFFF00"/>
          </a:solidFill>
        </p:spPr>
        <p:style>
          <a:lnRef idx="1">
            <a:schemeClr val="dk1"/>
          </a:lnRef>
          <a:fillRef idx="2">
            <a:schemeClr val="dk1"/>
          </a:fillRef>
          <a:effectRef idx="1">
            <a:schemeClr val="dk1"/>
          </a:effectRef>
          <a:fontRef idx="minor">
            <a:schemeClr val="dk1"/>
          </a:fontRef>
        </p:style>
        <p:txBody>
          <a:bodyPr wrap="square">
            <a:noAutofit/>
          </a:bodyPr>
          <a:lstStyle/>
          <a:p>
            <a:pPr marL="91440" algn="ctr">
              <a:lnSpc>
                <a:spcPct val="100000"/>
              </a:lnSpc>
              <a:spcBef>
                <a:spcPts val="335"/>
              </a:spcBef>
            </a:pPr>
            <a:r>
              <a:rPr lang="ru-RU" b="1" spc="-21" dirty="0">
                <a:solidFill>
                  <a:srgbClr val="000000"/>
                </a:solidFill>
                <a:latin typeface="Times New Roman" panose="02020603050405020304" pitchFamily="18" charset="0"/>
                <a:cs typeface="Times New Roman" panose="02020603050405020304" pitchFamily="18" charset="0"/>
              </a:rPr>
              <a:t>Тікелей нәтиже көрсеткіштері:</a:t>
            </a:r>
          </a:p>
          <a:p>
            <a:pPr marL="91440" algn="ctr">
              <a:lnSpc>
                <a:spcPct val="100000"/>
              </a:lnSpc>
              <a:spcBef>
                <a:spcPts val="335"/>
              </a:spcBef>
            </a:pPr>
            <a:r>
              <a:rPr lang="ru-RU" b="1" spc="-21" dirty="0">
                <a:solidFill>
                  <a:srgbClr val="000000"/>
                </a:solidFill>
                <a:latin typeface="Times New Roman" panose="02020603050405020304" pitchFamily="18" charset="0"/>
                <a:cs typeface="Times New Roman" panose="02020603050405020304" pitchFamily="18" charset="0"/>
              </a:rPr>
              <a:t>(</a:t>
            </a:r>
            <a:r>
              <a:rPr lang="ru-RU" b="1" spc="-1" dirty="0">
                <a:solidFill>
                  <a:srgbClr val="000000"/>
                </a:solidFill>
                <a:latin typeface="Times New Roman" panose="02020603050405020304" pitchFamily="18" charset="0"/>
                <a:cs typeface="Times New Roman" panose="02020603050405020304" pitchFamily="18" charset="0"/>
              </a:rPr>
              <a:t>Бөлімнің штат саны )</a:t>
            </a:r>
            <a:endParaRPr lang="ru-RU" b="1" spc="-1" dirty="0">
              <a:latin typeface="Times New Roman" panose="02020603050405020304" pitchFamily="18" charset="0"/>
              <a:cs typeface="Times New Roman" panose="02020603050405020304" pitchFamily="18" charset="0"/>
            </a:endParaRPr>
          </a:p>
        </p:txBody>
      </p:sp>
      <p:graphicFrame>
        <p:nvGraphicFramePr>
          <p:cNvPr id="11" name="Схема 10"/>
          <p:cNvGraphicFramePr/>
          <p:nvPr>
            <p:extLst>
              <p:ext uri="{D42A27DB-BD31-4B8C-83A1-F6EECF244321}">
                <p14:modId xmlns:p14="http://schemas.microsoft.com/office/powerpoint/2010/main" val="1572212428"/>
              </p:ext>
            </p:extLst>
          </p:nvPr>
        </p:nvGraphicFramePr>
        <p:xfrm>
          <a:off x="4572000" y="1275080"/>
          <a:ext cx="4059555" cy="290067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 name="Таблица 1"/>
          <p:cNvGraphicFramePr>
            <a:graphicFrameLocks noGrp="1"/>
          </p:cNvGraphicFramePr>
          <p:nvPr/>
        </p:nvGraphicFramePr>
        <p:xfrm>
          <a:off x="417354" y="4509121"/>
          <a:ext cx="8500576" cy="1728192"/>
        </p:xfrm>
        <a:graphic>
          <a:graphicData uri="http://schemas.openxmlformats.org/drawingml/2006/table">
            <a:tbl>
              <a:tblPr>
                <a:tableStyleId>{21E4AEA4-8DFA-4A89-87EB-49C32662AFE0}</a:tableStyleId>
              </a:tblPr>
              <a:tblGrid>
                <a:gridCol w="3859492">
                  <a:extLst>
                    <a:ext uri="{9D8B030D-6E8A-4147-A177-3AD203B41FA5}">
                      <a16:colId xmlns:a16="http://schemas.microsoft.com/office/drawing/2014/main" val="20000"/>
                    </a:ext>
                  </a:extLst>
                </a:gridCol>
                <a:gridCol w="4641084">
                  <a:extLst>
                    <a:ext uri="{9D8B030D-6E8A-4147-A177-3AD203B41FA5}">
                      <a16:colId xmlns:a16="http://schemas.microsoft.com/office/drawing/2014/main" val="20001"/>
                    </a:ext>
                  </a:extLst>
                </a:gridCol>
              </a:tblGrid>
              <a:tr h="1728192">
                <a:tc>
                  <a:txBody>
                    <a:bodyPr/>
                    <a:lstStyle/>
                    <a:p>
                      <a:pPr marL="0" marR="0" lvl="0" indent="0" algn="ctr" defTabSz="914400" rtl="0" eaLnBrk="1" fontAlgn="auto" latinLnBrk="0" hangingPunct="1">
                        <a:lnSpc>
                          <a:spcPct val="115000"/>
                        </a:lnSpc>
                        <a:spcBef>
                          <a:spcPts val="0"/>
                        </a:spcBef>
                        <a:spcAft>
                          <a:spcPts val="1000"/>
                        </a:spcAft>
                        <a:buClrTx/>
                        <a:buSzTx/>
                        <a:buFontTx/>
                        <a:buNone/>
                        <a:defRPr/>
                      </a:pPr>
                      <a:r>
                        <a:rPr lang="en-US" sz="1800" b="1" dirty="0" smtClean="0">
                          <a:solidFill>
                            <a:srgbClr val="002060"/>
                          </a:solidFill>
                          <a:effectLst/>
                          <a:latin typeface="Times New Roman" panose="02020603050405020304" pitchFamily="18" charset="0"/>
                          <a:ea typeface="Calibri" panose="020F0502020204030204"/>
                          <a:cs typeface="Times New Roman" panose="02020603050405020304" pitchFamily="18" charset="0"/>
                        </a:rPr>
                        <a:t>Бюджетт</a:t>
                      </a:r>
                      <a:r>
                        <a:rPr lang="en-US" sz="1800" b="1" dirty="0" err="1" smtClean="0">
                          <a:solidFill>
                            <a:srgbClr val="002060"/>
                          </a:solidFill>
                          <a:effectLst/>
                          <a:latin typeface="Times New Roman" panose="02020603050405020304" pitchFamily="18" charset="0"/>
                          <a:ea typeface="Calibri" panose="020F0502020204030204"/>
                          <a:cs typeface="Times New Roman" panose="02020603050405020304" pitchFamily="18" charset="0"/>
                        </a:rPr>
                        <a:t>i</a:t>
                      </a:r>
                      <a:r>
                        <a:rPr lang="en-US" sz="1800" b="1" dirty="0" smtClean="0">
                          <a:solidFill>
                            <a:srgbClr val="002060"/>
                          </a:solidFill>
                          <a:effectLst/>
                          <a:latin typeface="Times New Roman" panose="02020603050405020304" pitchFamily="18" charset="0"/>
                          <a:ea typeface="Calibri" panose="020F0502020204030204"/>
                          <a:cs typeface="Times New Roman" panose="02020603050405020304" pitchFamily="18" charset="0"/>
                        </a:rPr>
                        <a:t>к бағдарламаның түпкiлiктi нәтижесі:</a:t>
                      </a:r>
                      <a:endParaRPr lang="en-US" sz="1800" b="1" dirty="0" smtClean="0">
                        <a:effectLst/>
                        <a:latin typeface="Times New Roman" panose="02020603050405020304" pitchFamily="18" charset="0"/>
                        <a:ea typeface="Calibri" panose="020F0502020204030204"/>
                        <a:cs typeface="Times New Roman" panose="02020603050405020304" pitchFamily="18" charset="0"/>
                      </a:endParaRPr>
                    </a:p>
                    <a:p>
                      <a:pPr algn="ctr">
                        <a:lnSpc>
                          <a:spcPct val="115000"/>
                        </a:lnSpc>
                        <a:spcAft>
                          <a:spcPts val="1000"/>
                        </a:spcAft>
                      </a:pPr>
                      <a:endParaRPr lang="en-US" sz="1800" b="1" dirty="0" smtClean="0">
                        <a:effectLst/>
                        <a:latin typeface="Times New Roman" panose="02020603050405020304" pitchFamily="18" charset="0"/>
                        <a:ea typeface="Calibri" panose="020F0502020204030204"/>
                        <a:cs typeface="Times New Roman" panose="02020603050405020304" pitchFamily="18" charset="0"/>
                      </a:endParaRPr>
                    </a:p>
                    <a:p>
                      <a:pPr algn="ctr">
                        <a:lnSpc>
                          <a:spcPct val="115000"/>
                        </a:lnSpc>
                        <a:spcAft>
                          <a:spcPts val="1000"/>
                        </a:spcAft>
                      </a:pPr>
                      <a:endParaRPr lang="ru-RU" sz="1800" b="1" dirty="0">
                        <a:effectLst/>
                        <a:latin typeface="Times New Roman" panose="02020603050405020304" pitchFamily="18" charset="0"/>
                        <a:ea typeface="Calibri" panose="020F0502020204030204"/>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20955" marR="66040" algn="ctr">
                        <a:lnSpc>
                          <a:spcPct val="115000"/>
                        </a:lnSpc>
                        <a:spcAft>
                          <a:spcPts val="1000"/>
                        </a:spcAft>
                      </a:pPr>
                      <a:r>
                        <a:rPr lang="ru-RU" sz="1800" b="1" dirty="0" smtClean="0">
                          <a:solidFill>
                            <a:srgbClr val="002060"/>
                          </a:solidFill>
                          <a:effectLst/>
                          <a:latin typeface="Times New Roman" panose="02020603050405020304" pitchFamily="18" charset="0"/>
                          <a:cs typeface="Times New Roman" panose="02020603050405020304" pitchFamily="18" charset="0"/>
                        </a:rPr>
                        <a:t>Жүктелген функцияларды </a:t>
                      </a:r>
                      <a:r>
                        <a:rPr lang="ru-RU" sz="1800" b="1" dirty="0" err="1" smtClean="0">
                          <a:solidFill>
                            <a:srgbClr val="002060"/>
                          </a:solidFill>
                          <a:effectLst/>
                          <a:latin typeface="Times New Roman" panose="02020603050405020304" pitchFamily="18" charset="0"/>
                          <a:cs typeface="Times New Roman" panose="02020603050405020304" pitchFamily="18" charset="0"/>
                        </a:rPr>
                        <a:t>тиімді</a:t>
                      </a:r>
                      <a:r>
                        <a:rPr lang="ru-RU" sz="1800" b="1" dirty="0" smtClean="0">
                          <a:solidFill>
                            <a:srgbClr val="002060"/>
                          </a:solidFill>
                          <a:effectLst/>
                          <a:latin typeface="Times New Roman" panose="02020603050405020304" pitchFamily="18" charset="0"/>
                          <a:cs typeface="Times New Roman" panose="02020603050405020304" pitchFamily="18" charset="0"/>
                        </a:rPr>
                        <a:t> орындау үшін штат санының </a:t>
                      </a:r>
                      <a:r>
                        <a:rPr lang="ru-RU" sz="1800" b="1" dirty="0" err="1" smtClean="0">
                          <a:solidFill>
                            <a:srgbClr val="002060"/>
                          </a:solidFill>
                          <a:effectLst/>
                          <a:latin typeface="Times New Roman" panose="02020603050405020304" pitchFamily="18" charset="0"/>
                          <a:cs typeface="Times New Roman" panose="02020603050405020304" pitchFamily="18" charset="0"/>
                        </a:rPr>
                        <a:t>лимиті</a:t>
                      </a:r>
                      <a:r>
                        <a:rPr lang="ru-RU" sz="1800" b="1" dirty="0" smtClean="0">
                          <a:solidFill>
                            <a:srgbClr val="002060"/>
                          </a:solidFill>
                          <a:effectLst/>
                          <a:latin typeface="Times New Roman" panose="02020603050405020304" pitchFamily="18" charset="0"/>
                          <a:cs typeface="Times New Roman" panose="02020603050405020304" pitchFamily="18" charset="0"/>
                        </a:rPr>
                        <a:t> 6 бірлігімен Қарасай</a:t>
                      </a:r>
                      <a:r>
                        <a:rPr lang="ru-RU" sz="1800" b="1" baseline="0" dirty="0" smtClean="0">
                          <a:solidFill>
                            <a:srgbClr val="002060"/>
                          </a:solidFill>
                          <a:effectLst/>
                          <a:latin typeface="Times New Roman" panose="02020603050405020304" pitchFamily="18" charset="0"/>
                          <a:cs typeface="Times New Roman" panose="02020603050405020304" pitchFamily="18" charset="0"/>
                        </a:rPr>
                        <a:t> ауданының </a:t>
                      </a:r>
                      <a:r>
                        <a:rPr lang="en-US" altLang="ru-RU" sz="1800" b="1" dirty="0" smtClean="0">
                          <a:solidFill>
                            <a:srgbClr val="002060"/>
                          </a:solidFill>
                          <a:latin typeface="Times New Roman" panose="02020603050405020304" pitchFamily="18" charset="0"/>
                          <a:cs typeface="Times New Roman" panose="02020603050405020304" pitchFamily="18" charset="0"/>
                        </a:rPr>
                        <a:t>ауыл шаруашылығы </a:t>
                      </a:r>
                      <a:r>
                        <a:rPr lang="ru-RU" sz="1800" b="1" dirty="0" err="1" smtClean="0">
                          <a:solidFill>
                            <a:srgbClr val="002060"/>
                          </a:solidFill>
                          <a:effectLst/>
                          <a:latin typeface="Times New Roman" panose="02020603050405020304" pitchFamily="18" charset="0"/>
                          <a:cs typeface="Times New Roman" panose="02020603050405020304" pitchFamily="18" charset="0"/>
                        </a:rPr>
                        <a:t>бөлімінің</a:t>
                      </a:r>
                      <a:r>
                        <a:rPr lang="ru-RU" sz="1800" b="1" dirty="0" smtClean="0">
                          <a:solidFill>
                            <a:srgbClr val="002060"/>
                          </a:solidFill>
                          <a:effectLst/>
                          <a:latin typeface="Times New Roman" panose="02020603050405020304" pitchFamily="18" charset="0"/>
                          <a:cs typeface="Times New Roman" panose="02020603050405020304" pitchFamily="18" charset="0"/>
                        </a:rPr>
                        <a:t> </a:t>
                      </a:r>
                      <a:r>
                        <a:rPr lang="ru-RU" sz="1800" b="1" dirty="0" err="1" smtClean="0">
                          <a:solidFill>
                            <a:srgbClr val="002060"/>
                          </a:solidFill>
                          <a:effectLst/>
                          <a:latin typeface="Times New Roman" panose="02020603050405020304" pitchFamily="18" charset="0"/>
                          <a:cs typeface="Times New Roman" panose="02020603050405020304" pitchFamily="18" charset="0"/>
                        </a:rPr>
                        <a:t>қызметін</a:t>
                      </a:r>
                      <a:r>
                        <a:rPr lang="ru-RU" sz="1800" b="1" dirty="0" smtClean="0">
                          <a:solidFill>
                            <a:srgbClr val="002060"/>
                          </a:solidFill>
                          <a:effectLst/>
                          <a:latin typeface="Times New Roman" panose="02020603050405020304" pitchFamily="18" charset="0"/>
                          <a:cs typeface="Times New Roman" panose="02020603050405020304" pitchFamily="18" charset="0"/>
                        </a:rPr>
                        <a:t> </a:t>
                      </a:r>
                      <a:r>
                        <a:rPr lang="ru-RU" sz="1800" b="1" dirty="0" err="1" smtClean="0">
                          <a:solidFill>
                            <a:srgbClr val="002060"/>
                          </a:solidFill>
                          <a:effectLst/>
                          <a:latin typeface="Times New Roman" panose="02020603050405020304" pitchFamily="18" charset="0"/>
                          <a:cs typeface="Times New Roman" panose="02020603050405020304" pitchFamily="18" charset="0"/>
                        </a:rPr>
                        <a:t>қамтамасыз</a:t>
                      </a:r>
                      <a:r>
                        <a:rPr lang="ru-RU" sz="1800" b="1" dirty="0" smtClean="0">
                          <a:solidFill>
                            <a:srgbClr val="002060"/>
                          </a:solidFill>
                          <a:effectLst/>
                          <a:latin typeface="Times New Roman" panose="02020603050405020304" pitchFamily="18" charset="0"/>
                          <a:cs typeface="Times New Roman" panose="02020603050405020304" pitchFamily="18" charset="0"/>
                        </a:rPr>
                        <a:t> </a:t>
                      </a:r>
                      <a:r>
                        <a:rPr lang="ru-RU" sz="1800" b="1" dirty="0" err="1" smtClean="0">
                          <a:solidFill>
                            <a:srgbClr val="002060"/>
                          </a:solidFill>
                          <a:effectLst/>
                          <a:latin typeface="Times New Roman" panose="02020603050405020304" pitchFamily="18" charset="0"/>
                          <a:cs typeface="Times New Roman" panose="02020603050405020304" pitchFamily="18" charset="0"/>
                        </a:rPr>
                        <a:t>ету</a:t>
                      </a:r>
                      <a:r>
                        <a:rPr lang="ru-RU" sz="1800" b="1" dirty="0" smtClean="0">
                          <a:solidFill>
                            <a:srgbClr val="002060"/>
                          </a:solidFill>
                          <a:effectLst/>
                          <a:latin typeface="Times New Roman" panose="02020603050405020304" pitchFamily="18" charset="0"/>
                          <a:cs typeface="Times New Roman" panose="02020603050405020304" pitchFamily="18" charset="0"/>
                        </a:rPr>
                        <a:t>.</a:t>
                      </a:r>
                      <a:endParaRPr lang="ru-RU" sz="1800" b="0" dirty="0" smtClean="0">
                        <a:effectLst/>
                        <a:latin typeface="Times New Roman" panose="02020603050405020304" pitchFamily="18" charset="0"/>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0"/>
                  </a:ext>
                </a:extLst>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rotWithShape="1">
          <a:blip r:embed="rId2"/>
          <a:srcRect t="28720"/>
          <a:stretch>
            <a:fillRect/>
          </a:stretch>
        </p:blipFill>
        <p:spPr>
          <a:xfrm>
            <a:off x="7668260" y="116840"/>
            <a:ext cx="1358900" cy="1619885"/>
          </a:xfrm>
          <a:prstGeom prst="rect">
            <a:avLst/>
          </a:prstGeom>
        </p:spPr>
      </p:pic>
      <p:graphicFrame>
        <p:nvGraphicFramePr>
          <p:cNvPr id="15" name="Схема 14"/>
          <p:cNvGraphicFramePr/>
          <p:nvPr/>
        </p:nvGraphicFramePr>
        <p:xfrm>
          <a:off x="177800" y="116840"/>
          <a:ext cx="7387590" cy="17284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1" name="Содержимое 3"/>
          <p:cNvGraphicFramePr>
            <a:graphicFrameLocks noGrp="1"/>
          </p:cNvGraphicFramePr>
          <p:nvPr>
            <p:ph idx="1"/>
            <p:extLst>
              <p:ext uri="{D42A27DB-BD31-4B8C-83A1-F6EECF244321}">
                <p14:modId xmlns:p14="http://schemas.microsoft.com/office/powerpoint/2010/main" val="3667077536"/>
              </p:ext>
            </p:extLst>
          </p:nvPr>
        </p:nvGraphicFramePr>
        <p:xfrm>
          <a:off x="237336" y="1916831"/>
          <a:ext cx="8583136" cy="4708599"/>
        </p:xfrm>
        <a:graphic>
          <a:graphicData uri="http://schemas.openxmlformats.org/drawingml/2006/table">
            <a:tbl>
              <a:tblPr firstRow="1" bandRow="1">
                <a:tableStyleId>{5C22544A-7EE6-4342-B048-85BDC9FD1C3A}</a:tableStyleId>
              </a:tblPr>
              <a:tblGrid>
                <a:gridCol w="379729">
                  <a:extLst>
                    <a:ext uri="{9D8B030D-6E8A-4147-A177-3AD203B41FA5}">
                      <a16:colId xmlns:a16="http://schemas.microsoft.com/office/drawing/2014/main" val="20000"/>
                    </a:ext>
                  </a:extLst>
                </a:gridCol>
                <a:gridCol w="3704645">
                  <a:extLst>
                    <a:ext uri="{9D8B030D-6E8A-4147-A177-3AD203B41FA5}">
                      <a16:colId xmlns:a16="http://schemas.microsoft.com/office/drawing/2014/main" val="20001"/>
                    </a:ext>
                  </a:extLst>
                </a:gridCol>
                <a:gridCol w="1009397">
                  <a:extLst>
                    <a:ext uri="{9D8B030D-6E8A-4147-A177-3AD203B41FA5}">
                      <a16:colId xmlns:a16="http://schemas.microsoft.com/office/drawing/2014/main" val="20002"/>
                    </a:ext>
                  </a:extLst>
                </a:gridCol>
                <a:gridCol w="900449">
                  <a:extLst>
                    <a:ext uri="{9D8B030D-6E8A-4147-A177-3AD203B41FA5}">
                      <a16:colId xmlns:a16="http://schemas.microsoft.com/office/drawing/2014/main" val="20003"/>
                    </a:ext>
                  </a:extLst>
                </a:gridCol>
                <a:gridCol w="884240">
                  <a:extLst>
                    <a:ext uri="{9D8B030D-6E8A-4147-A177-3AD203B41FA5}">
                      <a16:colId xmlns:a16="http://schemas.microsoft.com/office/drawing/2014/main" val="20004"/>
                    </a:ext>
                  </a:extLst>
                </a:gridCol>
                <a:gridCol w="852338">
                  <a:extLst>
                    <a:ext uri="{9D8B030D-6E8A-4147-A177-3AD203B41FA5}">
                      <a16:colId xmlns:a16="http://schemas.microsoft.com/office/drawing/2014/main" val="20005"/>
                    </a:ext>
                  </a:extLst>
                </a:gridCol>
                <a:gridCol w="852338">
                  <a:extLst>
                    <a:ext uri="{9D8B030D-6E8A-4147-A177-3AD203B41FA5}">
                      <a16:colId xmlns:a16="http://schemas.microsoft.com/office/drawing/2014/main" val="1740935944"/>
                    </a:ext>
                  </a:extLst>
                </a:gridCol>
              </a:tblGrid>
              <a:tr h="706840">
                <a:tc rowSpan="2">
                  <a:txBody>
                    <a:bodyPr/>
                    <a:lstStyle/>
                    <a:p>
                      <a:pPr algn="ctr"/>
                      <a:r>
                        <a:rPr lang="en-US" sz="1100" dirty="0" smtClean="0">
                          <a:solidFill>
                            <a:schemeClr val="bg1"/>
                          </a:solidFill>
                          <a:latin typeface="Arial" panose="020B0604020202020204" pitchFamily="34" charset="0"/>
                          <a:cs typeface="Arial" panose="020B0604020202020204" pitchFamily="34" charset="0"/>
                        </a:rPr>
                        <a:t>№</a:t>
                      </a:r>
                      <a:endParaRPr lang="ru-RU" sz="1100" b="1" dirty="0">
                        <a:solidFill>
                          <a:schemeClr val="bg1"/>
                        </a:solidFill>
                        <a:latin typeface="Arial" panose="020B0604020202020204" pitchFamily="34" charset="0"/>
                        <a:cs typeface="Arial" panose="020B0604020202020204" pitchFamily="34" charset="0"/>
                      </a:endParaRPr>
                    </a:p>
                  </a:txBody>
                  <a:tcPr marL="89321" marR="893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ru-RU" sz="1400" dirty="0" err="1" smtClean="0">
                          <a:solidFill>
                            <a:schemeClr val="bg1"/>
                          </a:solidFill>
                          <a:latin typeface="Arial" panose="020B0604020202020204" pitchFamily="34" charset="0"/>
                          <a:cs typeface="Arial" panose="020B0604020202020204" pitchFamily="34" charset="0"/>
                        </a:rPr>
                        <a:t>Ең</a:t>
                      </a:r>
                      <a:r>
                        <a:rPr lang="ru-RU" sz="1400" dirty="0" smtClean="0">
                          <a:solidFill>
                            <a:schemeClr val="bg1"/>
                          </a:solidFill>
                          <a:latin typeface="Arial" panose="020B0604020202020204" pitchFamily="34" charset="0"/>
                          <a:cs typeface="Arial" panose="020B0604020202020204" pitchFamily="34" charset="0"/>
                        </a:rPr>
                        <a:t> төменгі есептік </a:t>
                      </a:r>
                      <a:r>
                        <a:rPr lang="ru-RU" sz="1400" dirty="0" err="1" smtClean="0">
                          <a:solidFill>
                            <a:schemeClr val="bg1"/>
                          </a:solidFill>
                          <a:latin typeface="Arial" panose="020B0604020202020204" pitchFamily="34" charset="0"/>
                          <a:cs typeface="Arial" panose="020B0604020202020204" pitchFamily="34" charset="0"/>
                        </a:rPr>
                        <a:t>көрсеткіштер</a:t>
                      </a:r>
                      <a:r>
                        <a:rPr lang="ru-RU" sz="1400" dirty="0" smtClean="0">
                          <a:solidFill>
                            <a:schemeClr val="bg1"/>
                          </a:solidFill>
                          <a:latin typeface="Arial" panose="020B0604020202020204" pitchFamily="34" charset="0"/>
                          <a:cs typeface="Arial" panose="020B0604020202020204" pitchFamily="34" charset="0"/>
                        </a:rPr>
                        <a:t> </a:t>
                      </a:r>
                    </a:p>
                    <a:p>
                      <a:pPr algn="ctr"/>
                      <a:r>
                        <a:rPr lang="ru-RU" sz="1400" dirty="0" smtClean="0">
                          <a:solidFill>
                            <a:schemeClr val="bg1"/>
                          </a:solidFill>
                          <a:latin typeface="Arial" panose="020B0604020202020204" pitchFamily="34" charset="0"/>
                          <a:cs typeface="Arial" panose="020B0604020202020204" pitchFamily="34" charset="0"/>
                        </a:rPr>
                        <a:t>(теңге)</a:t>
                      </a:r>
                      <a:endParaRPr lang="ru-RU" sz="1400" b="1"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solidFill>
                            <a:schemeClr val="bg1"/>
                          </a:solidFill>
                          <a:latin typeface="Arial" panose="020B0604020202020204" pitchFamily="34" charset="0"/>
                          <a:cs typeface="Arial" panose="020B0604020202020204" pitchFamily="34" charset="0"/>
                        </a:rPr>
                        <a:t>Есепті кезең</a:t>
                      </a:r>
                      <a:endParaRPr lang="en-US" sz="1400" b="1" dirty="0" smtClean="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solidFill>
                            <a:schemeClr val="bg1"/>
                          </a:solidFill>
                          <a:latin typeface="Arial" panose="020B0604020202020204" pitchFamily="34" charset="0"/>
                          <a:cs typeface="Arial" panose="020B0604020202020204" pitchFamily="34" charset="0"/>
                        </a:rPr>
                        <a:t>Ағымда</a:t>
                      </a:r>
                    </a:p>
                    <a:p>
                      <a:pPr algn="ctr"/>
                      <a:r>
                        <a:rPr lang="en-US" sz="1400" dirty="0" smtClean="0">
                          <a:solidFill>
                            <a:schemeClr val="bg1"/>
                          </a:solidFill>
                          <a:latin typeface="Arial" panose="020B0604020202020204" pitchFamily="34" charset="0"/>
                          <a:cs typeface="Arial" panose="020B0604020202020204" pitchFamily="34" charset="0"/>
                        </a:rPr>
                        <a:t>ғы жыл</a:t>
                      </a:r>
                      <a:endParaRPr lang="en-US" sz="1400" b="1" dirty="0" smtClean="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1400" dirty="0" smtClean="0">
                          <a:solidFill>
                            <a:schemeClr val="bg1"/>
                          </a:solidFill>
                          <a:latin typeface="Arial" panose="020B0604020202020204" pitchFamily="34" charset="0"/>
                          <a:cs typeface="Arial" panose="020B0604020202020204" pitchFamily="34" charset="0"/>
                        </a:rPr>
                        <a:t>Жоспарлы кезең</a:t>
                      </a:r>
                      <a:endParaRPr lang="en-US" sz="1400" b="1" dirty="0" smtClean="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pPr algn="ctr"/>
                      <a:endParaRPr lang="en-US" sz="1600" b="1" dirty="0" smtClean="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46065">
                <a:tc vMerge="1">
                  <a:txBody>
                    <a:bodyPr/>
                    <a:lstStyle/>
                    <a:p>
                      <a:endParaRPr lang="en-US"/>
                    </a:p>
                  </a:txBody>
                  <a:tcPr/>
                </a:tc>
                <a:tc vMerge="1">
                  <a:txBody>
                    <a:bodyPr/>
                    <a:lstStyle/>
                    <a:p>
                      <a:endParaRPr lang="en-US"/>
                    </a:p>
                  </a:txBody>
                  <a:tcPr/>
                </a:tc>
                <a:tc>
                  <a:txBody>
                    <a:bodyPr/>
                    <a:lstStyle/>
                    <a:p>
                      <a:pPr algn="ctr"/>
                      <a:r>
                        <a:rPr lang="en-US" sz="1400" dirty="0" smtClean="0">
                          <a:solidFill>
                            <a:schemeClr val="bg1"/>
                          </a:solidFill>
                          <a:latin typeface="Arial" panose="020B0604020202020204" pitchFamily="34" charset="0"/>
                          <a:cs typeface="Arial" panose="020B0604020202020204" pitchFamily="34" charset="0"/>
                        </a:rPr>
                        <a:t>2025</a:t>
                      </a:r>
                      <a:r>
                        <a:rPr lang="" altLang="en-US" sz="1400" dirty="0" smtClean="0">
                          <a:solidFill>
                            <a:schemeClr val="bg1"/>
                          </a:solidFill>
                          <a:latin typeface="Arial" panose="020B0604020202020204" pitchFamily="34" charset="0"/>
                          <a:cs typeface="Arial" panose="020B0604020202020204" pitchFamily="34" charset="0"/>
                        </a:rPr>
                        <a:t> </a:t>
                      </a:r>
                      <a:r>
                        <a:rPr lang="en-US" sz="1400" dirty="0" smtClean="0">
                          <a:solidFill>
                            <a:schemeClr val="bg1"/>
                          </a:solidFill>
                          <a:latin typeface="Arial" panose="020B0604020202020204" pitchFamily="34" charset="0"/>
                          <a:cs typeface="Arial" panose="020B0604020202020204" pitchFamily="34" charset="0"/>
                        </a:rPr>
                        <a:t>ж.</a:t>
                      </a:r>
                      <a:endParaRPr lang="en-US" sz="1400" b="1" dirty="0" smtClean="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1400" dirty="0" smtClean="0">
                          <a:solidFill>
                            <a:schemeClr val="bg1"/>
                          </a:solidFill>
                          <a:latin typeface="Arial" panose="020B0604020202020204" pitchFamily="34" charset="0"/>
                          <a:cs typeface="Arial" panose="020B0604020202020204" pitchFamily="34" charset="0"/>
                        </a:rPr>
                        <a:t>2026</a:t>
                      </a:r>
                      <a:r>
                        <a:rPr lang="en-US" sz="1400" baseline="0" dirty="0" smtClean="0">
                          <a:solidFill>
                            <a:schemeClr val="bg1"/>
                          </a:solidFill>
                          <a:latin typeface="Arial" panose="020B0604020202020204" pitchFamily="34" charset="0"/>
                          <a:cs typeface="Arial" panose="020B0604020202020204" pitchFamily="34" charset="0"/>
                        </a:rPr>
                        <a:t> </a:t>
                      </a:r>
                      <a:r>
                        <a:rPr lang="en-US" sz="1400" dirty="0" smtClean="0">
                          <a:solidFill>
                            <a:schemeClr val="bg1"/>
                          </a:solidFill>
                          <a:latin typeface="Arial" panose="020B0604020202020204" pitchFamily="34" charset="0"/>
                          <a:cs typeface="Arial" panose="020B0604020202020204" pitchFamily="34" charset="0"/>
                        </a:rPr>
                        <a:t>ж.</a:t>
                      </a:r>
                      <a:endParaRPr lang="en-US" sz="1400" b="1" dirty="0" smtClean="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1400" dirty="0" smtClean="0">
                          <a:solidFill>
                            <a:schemeClr val="bg1"/>
                          </a:solidFill>
                          <a:latin typeface="Arial" panose="020B0604020202020204" pitchFamily="34" charset="0"/>
                          <a:cs typeface="Arial" panose="020B0604020202020204" pitchFamily="34" charset="0"/>
                        </a:rPr>
                        <a:t>2027</a:t>
                      </a:r>
                      <a:r>
                        <a:rPr lang="en-US" sz="1400" baseline="0" dirty="0" smtClean="0">
                          <a:solidFill>
                            <a:schemeClr val="bg1"/>
                          </a:solidFill>
                          <a:latin typeface="Arial" panose="020B0604020202020204" pitchFamily="34" charset="0"/>
                          <a:cs typeface="Arial" panose="020B0604020202020204" pitchFamily="34" charset="0"/>
                        </a:rPr>
                        <a:t> </a:t>
                      </a:r>
                      <a:r>
                        <a:rPr lang="en-US" sz="1400" dirty="0" smtClean="0">
                          <a:solidFill>
                            <a:schemeClr val="bg1"/>
                          </a:solidFill>
                          <a:latin typeface="Arial" panose="020B0604020202020204" pitchFamily="34" charset="0"/>
                          <a:cs typeface="Arial" panose="020B0604020202020204" pitchFamily="34" charset="0"/>
                        </a:rPr>
                        <a:t>ж.</a:t>
                      </a:r>
                      <a:endParaRPr lang="en-US" sz="1400" b="1" dirty="0" smtClean="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1400" dirty="0" smtClean="0">
                          <a:solidFill>
                            <a:schemeClr val="bg1"/>
                          </a:solidFill>
                          <a:latin typeface="Arial" panose="020B0604020202020204" pitchFamily="34" charset="0"/>
                          <a:cs typeface="Arial" panose="020B0604020202020204" pitchFamily="34" charset="0"/>
                        </a:rPr>
                        <a:t>2028</a:t>
                      </a:r>
                      <a:r>
                        <a:rPr lang="" altLang="en-US" sz="1400" dirty="0" smtClean="0">
                          <a:solidFill>
                            <a:schemeClr val="bg1"/>
                          </a:solidFill>
                          <a:latin typeface="Arial" panose="020B0604020202020204" pitchFamily="34" charset="0"/>
                          <a:cs typeface="Arial" panose="020B0604020202020204" pitchFamily="34" charset="0"/>
                        </a:rPr>
                        <a:t> </a:t>
                      </a:r>
                      <a:r>
                        <a:rPr lang="en-US" sz="1400" dirty="0" smtClean="0">
                          <a:solidFill>
                            <a:schemeClr val="bg1"/>
                          </a:solidFill>
                          <a:latin typeface="Arial" panose="020B0604020202020204" pitchFamily="34" charset="0"/>
                          <a:cs typeface="Arial" panose="020B0604020202020204" pitchFamily="34" charset="0"/>
                        </a:rPr>
                        <a:t>ж.</a:t>
                      </a:r>
                      <a:endParaRPr lang="en-US" sz="1400" b="1" dirty="0" smtClean="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bg1"/>
                          </a:solidFill>
                          <a:latin typeface="Arial" panose="020B0604020202020204" pitchFamily="34" charset="0"/>
                          <a:cs typeface="Arial" panose="020B0604020202020204" pitchFamily="34" charset="0"/>
                        </a:rPr>
                        <a:t>202</a:t>
                      </a:r>
                      <a:r>
                        <a:rPr lang="kk-KZ" sz="1400" dirty="0" smtClean="0">
                          <a:solidFill>
                            <a:schemeClr val="bg1"/>
                          </a:solidFill>
                          <a:latin typeface="Arial" panose="020B0604020202020204" pitchFamily="34" charset="0"/>
                          <a:cs typeface="Arial" panose="020B0604020202020204" pitchFamily="34" charset="0"/>
                        </a:rPr>
                        <a:t>9</a:t>
                      </a:r>
                      <a:r>
                        <a:rPr lang="" altLang="en-US" sz="1400" dirty="0" smtClean="0">
                          <a:solidFill>
                            <a:schemeClr val="bg1"/>
                          </a:solidFill>
                          <a:latin typeface="Arial" panose="020B0604020202020204" pitchFamily="34" charset="0"/>
                          <a:cs typeface="Arial" panose="020B0604020202020204" pitchFamily="34" charset="0"/>
                        </a:rPr>
                        <a:t> </a:t>
                      </a:r>
                      <a:r>
                        <a:rPr lang="en-US" sz="1400" dirty="0" smtClean="0">
                          <a:solidFill>
                            <a:schemeClr val="bg1"/>
                          </a:solidFill>
                          <a:latin typeface="Arial" panose="020B0604020202020204" pitchFamily="34" charset="0"/>
                          <a:cs typeface="Arial" panose="020B0604020202020204" pitchFamily="34" charset="0"/>
                        </a:rPr>
                        <a:t>ж.</a:t>
                      </a:r>
                      <a:endParaRPr lang="en-US" sz="1400" b="1" dirty="0" smtClean="0">
                        <a:solidFill>
                          <a:schemeClr val="bg1"/>
                        </a:solidFill>
                        <a:latin typeface="Arial" panose="020B0604020202020204" pitchFamily="34" charset="0"/>
                        <a:cs typeface="Arial" panose="020B0604020202020204" pitchFamily="34" charset="0"/>
                      </a:endParaRPr>
                    </a:p>
                    <a:p>
                      <a:pPr algn="ctr"/>
                      <a:endParaRPr lang="en-US" sz="1400" b="1" dirty="0" smtClean="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0001"/>
                  </a:ext>
                </a:extLst>
              </a:tr>
              <a:tr h="1269758">
                <a:tc>
                  <a:txBody>
                    <a:bodyPr/>
                    <a:lstStyle/>
                    <a:p>
                      <a:r>
                        <a:rPr lang="en-US" sz="1200" dirty="0" smtClean="0">
                          <a:latin typeface="+mj-lt"/>
                          <a:cs typeface="Times New Roman" panose="02020603050405020304" pitchFamily="18" charset="0"/>
                        </a:rPr>
                        <a:t>1</a:t>
                      </a:r>
                      <a:endParaRPr lang="ru-RU" sz="1200" dirty="0">
                        <a:solidFill>
                          <a:srgbClr val="002060"/>
                        </a:solidFill>
                        <a:latin typeface="+mj-lt"/>
                        <a:cs typeface="Times New Roman" panose="02020603050405020304" pitchFamily="18" charset="0"/>
                      </a:endParaRPr>
                    </a:p>
                  </a:txBody>
                  <a:tcPr marL="89321" marR="893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ru-RU" sz="1200" b="0" i="0" kern="1200" dirty="0" err="1" smtClean="0">
                          <a:solidFill>
                            <a:schemeClr val="dk1"/>
                          </a:solidFill>
                          <a:latin typeface="Arial" panose="020B0604020202020204" pitchFamily="34" charset="0"/>
                          <a:ea typeface="+mn-ea"/>
                          <a:cs typeface="Arial" panose="020B0604020202020204" pitchFamily="34" charset="0"/>
                        </a:rPr>
                        <a:t>Қазақстан Республикасының заңнамасына сәйкес жәрдемақыларды және өзге </a:t>
                      </a:r>
                      <a:r>
                        <a:rPr lang="ru-RU" sz="1200" b="0" i="0" kern="1200" dirty="0" smtClean="0">
                          <a:solidFill>
                            <a:schemeClr val="dk1"/>
                          </a:solidFill>
                          <a:latin typeface="Arial" panose="020B0604020202020204" pitchFamily="34" charset="0"/>
                          <a:ea typeface="+mn-ea"/>
                          <a:cs typeface="Arial" panose="020B0604020202020204" pitchFamily="34" charset="0"/>
                        </a:rPr>
                        <a:t>де </a:t>
                      </a:r>
                      <a:r>
                        <a:rPr lang="ru-RU" sz="1200" b="0" i="0" kern="1200" dirty="0" err="1" smtClean="0">
                          <a:solidFill>
                            <a:schemeClr val="dk1"/>
                          </a:solidFill>
                          <a:latin typeface="Arial" panose="020B0604020202020204" pitchFamily="34" charset="0"/>
                          <a:ea typeface="+mn-ea"/>
                          <a:cs typeface="Arial" panose="020B0604020202020204" pitchFamily="34" charset="0"/>
                        </a:rPr>
                        <a:t>әлеуметт</a:t>
                      </a:r>
                      <a:r>
                        <a:rPr lang="en-US" sz="1200" b="0" i="0" kern="1200" dirty="0" err="1" smtClean="0">
                          <a:solidFill>
                            <a:schemeClr val="dk1"/>
                          </a:solidFill>
                          <a:latin typeface="Arial" panose="020B0604020202020204" pitchFamily="34" charset="0"/>
                          <a:ea typeface="+mn-ea"/>
                          <a:cs typeface="Arial" panose="020B0604020202020204" pitchFamily="34" charset="0"/>
                        </a:rPr>
                        <a:t>i</a:t>
                      </a:r>
                      <a:r>
                        <a:rPr lang="ru-RU" sz="1200" b="0" i="0" kern="1200" dirty="0" smtClean="0">
                          <a:solidFill>
                            <a:schemeClr val="dk1"/>
                          </a:solidFill>
                          <a:latin typeface="Arial" panose="020B0604020202020204" pitchFamily="34" charset="0"/>
                          <a:ea typeface="+mn-ea"/>
                          <a:cs typeface="Arial" panose="020B0604020202020204" pitchFamily="34" charset="0"/>
                        </a:rPr>
                        <a:t>к </a:t>
                      </a:r>
                      <a:r>
                        <a:rPr lang="ru-RU" sz="1200" b="0" i="0" kern="1200" dirty="0" err="1" smtClean="0">
                          <a:solidFill>
                            <a:schemeClr val="dk1"/>
                          </a:solidFill>
                          <a:latin typeface="Arial" panose="020B0604020202020204" pitchFamily="34" charset="0"/>
                          <a:ea typeface="+mn-ea"/>
                          <a:cs typeface="Arial" panose="020B0604020202020204" pitchFamily="34" charset="0"/>
                        </a:rPr>
                        <a:t>төлемдерд</a:t>
                      </a:r>
                      <a:r>
                        <a:rPr lang="en-US" sz="1200" b="0" i="0" kern="1200" dirty="0" err="1" smtClean="0">
                          <a:solidFill>
                            <a:schemeClr val="dk1"/>
                          </a:solidFill>
                          <a:latin typeface="Arial" panose="020B0604020202020204" pitchFamily="34" charset="0"/>
                          <a:ea typeface="+mn-ea"/>
                          <a:cs typeface="Arial" panose="020B0604020202020204" pitchFamily="34" charset="0"/>
                        </a:rPr>
                        <a:t>i</a:t>
                      </a:r>
                      <a:r>
                        <a:rPr lang="en-US" sz="1200" b="0" i="0" kern="1200" dirty="0" smtClean="0">
                          <a:solidFill>
                            <a:schemeClr val="dk1"/>
                          </a:solidFill>
                          <a:latin typeface="Arial" panose="020B0604020202020204" pitchFamily="34" charset="0"/>
                          <a:ea typeface="+mn-ea"/>
                          <a:cs typeface="Arial" panose="020B0604020202020204" pitchFamily="34" charset="0"/>
                        </a:rPr>
                        <a:t> </a:t>
                      </a:r>
                      <a:r>
                        <a:rPr lang="ru-RU" sz="1200" b="0" i="0" kern="1200" dirty="0" err="1" smtClean="0">
                          <a:solidFill>
                            <a:schemeClr val="dk1"/>
                          </a:solidFill>
                          <a:latin typeface="Arial" panose="020B0604020202020204" pitchFamily="34" charset="0"/>
                          <a:ea typeface="+mn-ea"/>
                          <a:cs typeface="Arial" panose="020B0604020202020204" pitchFamily="34" charset="0"/>
                        </a:rPr>
                        <a:t>есептеу</a:t>
                      </a:r>
                      <a:r>
                        <a:rPr lang="ru-RU" sz="1200" b="0" i="0" kern="1200" dirty="0" smtClean="0">
                          <a:solidFill>
                            <a:schemeClr val="dk1"/>
                          </a:solidFill>
                          <a:latin typeface="Arial" panose="020B0604020202020204" pitchFamily="34" charset="0"/>
                          <a:ea typeface="+mn-ea"/>
                          <a:cs typeface="Arial" panose="020B0604020202020204" pitchFamily="34" charset="0"/>
                        </a:rPr>
                        <a:t> </a:t>
                      </a:r>
                      <a:r>
                        <a:rPr lang="ru-RU" sz="1200" b="0" i="0" kern="1200" dirty="0" err="1" smtClean="0">
                          <a:solidFill>
                            <a:schemeClr val="dk1"/>
                          </a:solidFill>
                          <a:latin typeface="Arial" panose="020B0604020202020204" pitchFamily="34" charset="0"/>
                          <a:ea typeface="+mn-ea"/>
                          <a:cs typeface="Arial" panose="020B0604020202020204" pitchFamily="34" charset="0"/>
                        </a:rPr>
                        <a:t>үш</a:t>
                      </a:r>
                      <a:r>
                        <a:rPr lang="en-US" sz="1200" b="0" i="0" kern="1200" dirty="0" err="1" smtClean="0">
                          <a:solidFill>
                            <a:schemeClr val="dk1"/>
                          </a:solidFill>
                          <a:latin typeface="Arial" panose="020B0604020202020204" pitchFamily="34" charset="0"/>
                          <a:ea typeface="+mn-ea"/>
                          <a:cs typeface="Arial" panose="020B0604020202020204" pitchFamily="34" charset="0"/>
                        </a:rPr>
                        <a:t>i</a:t>
                      </a:r>
                      <a:r>
                        <a:rPr lang="ru-RU" sz="1200" b="0" i="0" kern="1200" dirty="0" err="1" smtClean="0">
                          <a:solidFill>
                            <a:schemeClr val="dk1"/>
                          </a:solidFill>
                          <a:latin typeface="Arial" panose="020B0604020202020204" pitchFamily="34" charset="0"/>
                          <a:ea typeface="+mn-ea"/>
                          <a:cs typeface="Arial" panose="020B0604020202020204" pitchFamily="34" charset="0"/>
                        </a:rPr>
                        <a:t>н</a:t>
                      </a:r>
                      <a:r>
                        <a:rPr lang="ru-RU" sz="1200" b="0" i="0" kern="1200" dirty="0" smtClean="0">
                          <a:solidFill>
                            <a:schemeClr val="dk1"/>
                          </a:solidFill>
                          <a:latin typeface="Arial" panose="020B0604020202020204" pitchFamily="34" charset="0"/>
                          <a:ea typeface="+mn-ea"/>
                          <a:cs typeface="Arial" panose="020B0604020202020204" pitchFamily="34" charset="0"/>
                        </a:rPr>
                        <a:t>, </a:t>
                      </a:r>
                      <a:r>
                        <a:rPr lang="ru-RU" sz="1200" b="0" i="0" kern="1200" dirty="0" err="1" smtClean="0">
                          <a:solidFill>
                            <a:schemeClr val="dk1"/>
                          </a:solidFill>
                          <a:latin typeface="Arial" panose="020B0604020202020204" pitchFamily="34" charset="0"/>
                          <a:ea typeface="+mn-ea"/>
                          <a:cs typeface="Arial" panose="020B0604020202020204" pitchFamily="34" charset="0"/>
                        </a:rPr>
                        <a:t>сондай-ақ айыппұл санкцияларын</a:t>
                      </a:r>
                      <a:r>
                        <a:rPr lang="ru-RU" sz="1200" b="0" i="0" kern="1200" dirty="0" smtClean="0">
                          <a:solidFill>
                            <a:schemeClr val="dk1"/>
                          </a:solidFill>
                          <a:latin typeface="Arial" panose="020B0604020202020204" pitchFamily="34" charset="0"/>
                          <a:ea typeface="+mn-ea"/>
                          <a:cs typeface="Arial" panose="020B0604020202020204" pitchFamily="34" charset="0"/>
                        </a:rPr>
                        <a:t>, </a:t>
                      </a:r>
                      <a:r>
                        <a:rPr lang="ru-RU" sz="1200" b="0" i="0" kern="1200" dirty="0" err="1" smtClean="0">
                          <a:solidFill>
                            <a:schemeClr val="dk1"/>
                          </a:solidFill>
                          <a:latin typeface="Arial" panose="020B0604020202020204" pitchFamily="34" charset="0"/>
                          <a:ea typeface="+mn-ea"/>
                          <a:cs typeface="Arial" panose="020B0604020202020204" pitchFamily="34" charset="0"/>
                        </a:rPr>
                        <a:t>салықтар </a:t>
                      </a:r>
                      <a:r>
                        <a:rPr lang="ru-RU" sz="1200" b="0" i="0" kern="1200" dirty="0" smtClean="0">
                          <a:solidFill>
                            <a:schemeClr val="dk1"/>
                          </a:solidFill>
                          <a:latin typeface="Arial" panose="020B0604020202020204" pitchFamily="34" charset="0"/>
                          <a:ea typeface="+mn-ea"/>
                          <a:cs typeface="Arial" panose="020B0604020202020204" pitchFamily="34" charset="0"/>
                        </a:rPr>
                        <a:t>мен </a:t>
                      </a:r>
                      <a:r>
                        <a:rPr lang="ru-RU" sz="1200" b="0" i="0" kern="1200" dirty="0" err="1" smtClean="0">
                          <a:solidFill>
                            <a:schemeClr val="dk1"/>
                          </a:solidFill>
                          <a:latin typeface="Arial" panose="020B0604020202020204" pitchFamily="34" charset="0"/>
                          <a:ea typeface="+mn-ea"/>
                          <a:cs typeface="Arial" panose="020B0604020202020204" pitchFamily="34" charset="0"/>
                        </a:rPr>
                        <a:t>басқа </a:t>
                      </a:r>
                      <a:r>
                        <a:rPr lang="ru-RU" sz="1200" b="0" i="0" kern="1200" dirty="0" smtClean="0">
                          <a:solidFill>
                            <a:schemeClr val="dk1"/>
                          </a:solidFill>
                          <a:latin typeface="Arial" panose="020B0604020202020204" pitchFamily="34" charset="0"/>
                          <a:ea typeface="+mn-ea"/>
                          <a:cs typeface="Arial" panose="020B0604020202020204" pitchFamily="34" charset="0"/>
                        </a:rPr>
                        <a:t>да </a:t>
                      </a:r>
                      <a:r>
                        <a:rPr lang="ru-RU" sz="1200" b="0" i="0" kern="1200" dirty="0" err="1" smtClean="0">
                          <a:solidFill>
                            <a:schemeClr val="dk1"/>
                          </a:solidFill>
                          <a:latin typeface="Arial" panose="020B0604020202020204" pitchFamily="34" charset="0"/>
                          <a:ea typeface="+mn-ea"/>
                          <a:cs typeface="Arial" panose="020B0604020202020204" pitchFamily="34" charset="0"/>
                        </a:rPr>
                        <a:t>төлемдерд</a:t>
                      </a:r>
                      <a:r>
                        <a:rPr lang="en-US" sz="1200" b="0" i="0" kern="1200" dirty="0" err="1" smtClean="0">
                          <a:solidFill>
                            <a:schemeClr val="dk1"/>
                          </a:solidFill>
                          <a:latin typeface="Arial" panose="020B0604020202020204" pitchFamily="34" charset="0"/>
                          <a:ea typeface="+mn-ea"/>
                          <a:cs typeface="Arial" panose="020B0604020202020204" pitchFamily="34" charset="0"/>
                        </a:rPr>
                        <a:t>i</a:t>
                      </a:r>
                      <a:r>
                        <a:rPr lang="en-US" sz="1200" b="0" i="0" kern="1200" dirty="0" smtClean="0">
                          <a:solidFill>
                            <a:schemeClr val="dk1"/>
                          </a:solidFill>
                          <a:latin typeface="Arial" panose="020B0604020202020204" pitchFamily="34" charset="0"/>
                          <a:ea typeface="+mn-ea"/>
                          <a:cs typeface="Arial" panose="020B0604020202020204" pitchFamily="34" charset="0"/>
                        </a:rPr>
                        <a:t> </a:t>
                      </a:r>
                      <a:r>
                        <a:rPr lang="ru-RU" sz="1200" b="0" i="0" kern="1200" dirty="0" err="1" smtClean="0">
                          <a:solidFill>
                            <a:schemeClr val="dk1"/>
                          </a:solidFill>
                          <a:latin typeface="Arial" panose="020B0604020202020204" pitchFamily="34" charset="0"/>
                          <a:ea typeface="+mn-ea"/>
                          <a:cs typeface="Arial" panose="020B0604020202020204" pitchFamily="34" charset="0"/>
                        </a:rPr>
                        <a:t>қолдану үш</a:t>
                      </a:r>
                      <a:r>
                        <a:rPr lang="en-US" sz="1200" b="0" i="0" kern="1200" dirty="0" err="1" smtClean="0">
                          <a:solidFill>
                            <a:schemeClr val="dk1"/>
                          </a:solidFill>
                          <a:latin typeface="Arial" panose="020B0604020202020204" pitchFamily="34" charset="0"/>
                          <a:ea typeface="+mn-ea"/>
                          <a:cs typeface="Arial" panose="020B0604020202020204" pitchFamily="34" charset="0"/>
                        </a:rPr>
                        <a:t>i</a:t>
                      </a:r>
                      <a:r>
                        <a:rPr lang="ru-RU" sz="1200" b="0" i="0" kern="1200" dirty="0" err="1" smtClean="0">
                          <a:solidFill>
                            <a:schemeClr val="dk1"/>
                          </a:solidFill>
                          <a:latin typeface="Arial" panose="020B0604020202020204" pitchFamily="34" charset="0"/>
                          <a:ea typeface="+mn-ea"/>
                          <a:cs typeface="Arial" panose="020B0604020202020204" pitchFamily="34" charset="0"/>
                        </a:rPr>
                        <a:t>н</a:t>
                      </a:r>
                      <a:r>
                        <a:rPr lang="ru-RU" sz="1200" b="0" i="0" kern="1200" dirty="0" smtClean="0">
                          <a:solidFill>
                            <a:schemeClr val="dk1"/>
                          </a:solidFill>
                          <a:latin typeface="Arial" panose="020B0604020202020204" pitchFamily="34" charset="0"/>
                          <a:ea typeface="+mn-ea"/>
                          <a:cs typeface="Arial" panose="020B0604020202020204" pitchFamily="34" charset="0"/>
                        </a:rPr>
                        <a:t> </a:t>
                      </a:r>
                      <a:r>
                        <a:rPr lang="ru-RU" sz="1200" b="0" i="0" kern="1200" dirty="0" err="1" smtClean="0">
                          <a:solidFill>
                            <a:schemeClr val="dk1"/>
                          </a:solidFill>
                          <a:latin typeface="Arial" panose="020B0604020202020204" pitchFamily="34" charset="0"/>
                          <a:ea typeface="+mn-ea"/>
                          <a:cs typeface="Arial" panose="020B0604020202020204" pitchFamily="34" charset="0"/>
                        </a:rPr>
                        <a:t>айлық есепт</a:t>
                      </a:r>
                      <a:r>
                        <a:rPr lang="en-US" sz="1200" b="0" i="0" kern="1200" dirty="0" err="1" smtClean="0">
                          <a:solidFill>
                            <a:schemeClr val="dk1"/>
                          </a:solidFill>
                          <a:latin typeface="Arial" panose="020B0604020202020204" pitchFamily="34" charset="0"/>
                          <a:ea typeface="+mn-ea"/>
                          <a:cs typeface="Arial" panose="020B0604020202020204" pitchFamily="34" charset="0"/>
                        </a:rPr>
                        <a:t>i</a:t>
                      </a:r>
                      <a:r>
                        <a:rPr lang="ru-RU" sz="1200" b="0" i="0" kern="1200" dirty="0" smtClean="0">
                          <a:solidFill>
                            <a:schemeClr val="dk1"/>
                          </a:solidFill>
                          <a:latin typeface="Arial" panose="020B0604020202020204" pitchFamily="34" charset="0"/>
                          <a:ea typeface="+mn-ea"/>
                          <a:cs typeface="Arial" panose="020B0604020202020204" pitchFamily="34" charset="0"/>
                        </a:rPr>
                        <a:t>к </a:t>
                      </a:r>
                      <a:r>
                        <a:rPr lang="ru-RU" sz="1200" b="0" i="0" kern="1200" dirty="0" err="1" smtClean="0">
                          <a:solidFill>
                            <a:schemeClr val="dk1"/>
                          </a:solidFill>
                          <a:latin typeface="Arial" panose="020B0604020202020204" pitchFamily="34" charset="0"/>
                          <a:ea typeface="+mn-ea"/>
                          <a:cs typeface="Arial" panose="020B0604020202020204" pitchFamily="34" charset="0"/>
                        </a:rPr>
                        <a:t>көрсетк</a:t>
                      </a:r>
                      <a:r>
                        <a:rPr lang="en-US" sz="1200" b="0" i="0" kern="1200" dirty="0" err="1" smtClean="0">
                          <a:solidFill>
                            <a:schemeClr val="dk1"/>
                          </a:solidFill>
                          <a:latin typeface="Arial" panose="020B0604020202020204" pitchFamily="34" charset="0"/>
                          <a:ea typeface="+mn-ea"/>
                          <a:cs typeface="Arial" panose="020B0604020202020204" pitchFamily="34" charset="0"/>
                        </a:rPr>
                        <a:t>i</a:t>
                      </a:r>
                      <a:r>
                        <a:rPr lang="ru-RU" sz="1200" b="0" i="0" kern="1200" dirty="0" err="1" smtClean="0">
                          <a:solidFill>
                            <a:schemeClr val="dk1"/>
                          </a:solidFill>
                          <a:latin typeface="Arial" panose="020B0604020202020204" pitchFamily="34" charset="0"/>
                          <a:ea typeface="+mn-ea"/>
                          <a:cs typeface="Arial" panose="020B0604020202020204" pitchFamily="34" charset="0"/>
                        </a:rPr>
                        <a:t>ш</a:t>
                      </a:r>
                      <a:r>
                        <a:rPr lang="ru-RU" sz="1200" b="0" i="0" kern="1200" dirty="0" smtClean="0">
                          <a:solidFill>
                            <a:schemeClr val="dk1"/>
                          </a:solidFill>
                          <a:latin typeface="Arial" panose="020B0604020202020204" pitchFamily="34" charset="0"/>
                          <a:ea typeface="+mn-ea"/>
                          <a:cs typeface="Arial" panose="020B0604020202020204" pitchFamily="34" charset="0"/>
                        </a:rPr>
                        <a:t> (АЕК)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0" dirty="0" smtClean="0">
                          <a:latin typeface="Arial" panose="020B0604020202020204" pitchFamily="34" charset="0"/>
                          <a:cs typeface="Arial" panose="020B0604020202020204" pitchFamily="34" charset="0"/>
                        </a:rPr>
                        <a:t>3932</a:t>
                      </a:r>
                    </a:p>
                  </a:txBody>
                  <a:tcPr marL="89321" marR="893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0" dirty="0" smtClean="0">
                          <a:latin typeface="Arial" panose="020B0604020202020204" pitchFamily="34" charset="0"/>
                          <a:cs typeface="Arial" panose="020B0604020202020204" pitchFamily="34" charset="0"/>
                        </a:rPr>
                        <a:t>4325</a:t>
                      </a:r>
                    </a:p>
                  </a:txBody>
                  <a:tcPr marL="89321" marR="893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ru-RU" sz="1400" b="0" dirty="0">
                          <a:latin typeface="Arial" panose="020B0604020202020204" pitchFamily="34" charset="0"/>
                          <a:cs typeface="Arial" panose="020B0604020202020204" pitchFamily="34" charset="0"/>
                        </a:rPr>
                        <a:t>4 355 </a:t>
                      </a:r>
                    </a:p>
                  </a:txBody>
                  <a:tcPr marL="89321" marR="893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ru-RU" sz="1400" b="0" dirty="0">
                          <a:latin typeface="Arial" panose="020B0604020202020204" pitchFamily="34" charset="0"/>
                          <a:cs typeface="Arial" panose="020B0604020202020204" pitchFamily="34" charset="0"/>
                        </a:rPr>
                        <a:t>4 573</a:t>
                      </a:r>
                    </a:p>
                  </a:txBody>
                  <a:tcPr marL="89321" marR="893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ru-RU" sz="1400" b="0" dirty="0">
                          <a:latin typeface="Arial" panose="020B0604020202020204" pitchFamily="34" charset="0"/>
                          <a:cs typeface="Arial" panose="020B0604020202020204" pitchFamily="34" charset="0"/>
                        </a:rPr>
                        <a:t>4 573</a:t>
                      </a:r>
                    </a:p>
                  </a:txBody>
                  <a:tcPr marL="89321" marR="893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57227">
                <a:tc>
                  <a:txBody>
                    <a:bodyPr/>
                    <a:lstStyle/>
                    <a:p>
                      <a:r>
                        <a:rPr lang="en-US" sz="1200" dirty="0" smtClean="0">
                          <a:latin typeface="+mj-lt"/>
                          <a:cs typeface="Times New Roman" panose="02020603050405020304" pitchFamily="18" charset="0"/>
                        </a:rPr>
                        <a:t>2</a:t>
                      </a:r>
                      <a:endParaRPr lang="ru-RU" sz="1200" dirty="0">
                        <a:solidFill>
                          <a:srgbClr val="002060"/>
                        </a:solidFill>
                        <a:latin typeface="+mj-lt"/>
                        <a:cs typeface="Times New Roman" panose="02020603050405020304" pitchFamily="18" charset="0"/>
                      </a:endParaRPr>
                    </a:p>
                  </a:txBody>
                  <a:tcPr marL="89321" marR="893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1200" b="0" i="0" kern="1200" dirty="0" err="1" smtClean="0">
                          <a:solidFill>
                            <a:schemeClr val="dk1"/>
                          </a:solidFill>
                          <a:latin typeface="Arial" panose="020B0604020202020204" pitchFamily="34" charset="0"/>
                          <a:ea typeface="+mn-ea"/>
                          <a:cs typeface="Arial" panose="020B0604020202020204" pitchFamily="34" charset="0"/>
                        </a:rPr>
                        <a:t>Жалақының ең төменг</a:t>
                      </a:r>
                      <a:r>
                        <a:rPr lang="en-US" sz="1200" b="0" i="0" kern="1200" dirty="0" err="1" smtClean="0">
                          <a:solidFill>
                            <a:schemeClr val="dk1"/>
                          </a:solidFill>
                          <a:latin typeface="Arial" panose="020B0604020202020204" pitchFamily="34" charset="0"/>
                          <a:ea typeface="+mn-ea"/>
                          <a:cs typeface="Arial" panose="020B0604020202020204" pitchFamily="34" charset="0"/>
                        </a:rPr>
                        <a:t>i</a:t>
                      </a:r>
                      <a:r>
                        <a:rPr lang="en-US" sz="1200" b="0" i="0" kern="1200" dirty="0" smtClean="0">
                          <a:solidFill>
                            <a:schemeClr val="dk1"/>
                          </a:solidFill>
                          <a:latin typeface="Arial" panose="020B0604020202020204" pitchFamily="34" charset="0"/>
                          <a:ea typeface="+mn-ea"/>
                          <a:cs typeface="Arial" panose="020B0604020202020204" pitchFamily="34" charset="0"/>
                        </a:rPr>
                        <a:t> </a:t>
                      </a:r>
                      <a:r>
                        <a:rPr lang="ru-RU" sz="1200" b="0" i="0" kern="1200" dirty="0" err="1" smtClean="0">
                          <a:solidFill>
                            <a:schemeClr val="dk1"/>
                          </a:solidFill>
                          <a:latin typeface="Arial" panose="020B0604020202020204" pitchFamily="34" charset="0"/>
                          <a:ea typeface="+mn-ea"/>
                          <a:cs typeface="Arial" panose="020B0604020202020204" pitchFamily="34" charset="0"/>
                        </a:rPr>
                        <a:t>мөлшер</a:t>
                      </a:r>
                      <a:r>
                        <a:rPr lang="en-US" sz="1200" b="0" i="0" kern="1200" dirty="0" err="1" smtClean="0">
                          <a:solidFill>
                            <a:schemeClr val="dk1"/>
                          </a:solidFill>
                          <a:latin typeface="Arial" panose="020B0604020202020204" pitchFamily="34" charset="0"/>
                          <a:ea typeface="+mn-ea"/>
                          <a:cs typeface="Arial" panose="020B0604020202020204" pitchFamily="34" charset="0"/>
                        </a:rPr>
                        <a:t>i</a:t>
                      </a:r>
                      <a:r>
                        <a:rPr lang="en-US" sz="1200" b="0" i="0" kern="1200" dirty="0" smtClean="0">
                          <a:solidFill>
                            <a:schemeClr val="dk1"/>
                          </a:solidFill>
                          <a:latin typeface="Arial" panose="020B0604020202020204" pitchFamily="34" charset="0"/>
                          <a:ea typeface="+mn-ea"/>
                          <a:cs typeface="Arial" panose="020B0604020202020204" pitchFamily="34" charset="0"/>
                        </a:rPr>
                        <a:t> (</a:t>
                      </a:r>
                      <a:r>
                        <a:rPr lang="ru-RU" sz="1200" b="0" i="0" kern="1200" dirty="0" smtClean="0">
                          <a:solidFill>
                            <a:schemeClr val="dk1"/>
                          </a:solidFill>
                          <a:latin typeface="Arial" panose="020B0604020202020204" pitchFamily="34" charset="0"/>
                          <a:ea typeface="+mn-ea"/>
                          <a:cs typeface="Arial" panose="020B0604020202020204" pitchFamily="34" charset="0"/>
                        </a:rPr>
                        <a:t>ЖТМ)</a:t>
                      </a:r>
                      <a:endParaRPr lang="ru-RU"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0" dirty="0" smtClean="0">
                          <a:latin typeface="Arial" panose="020B0604020202020204" pitchFamily="34" charset="0"/>
                          <a:cs typeface="Arial" panose="020B0604020202020204" pitchFamily="34" charset="0"/>
                        </a:rPr>
                        <a:t>85</a:t>
                      </a:r>
                      <a:r>
                        <a:rPr lang="en-US" altLang="ru-RU" sz="1400" b="0" dirty="0" smtClean="0">
                          <a:latin typeface="Arial" panose="020B0604020202020204" pitchFamily="34" charset="0"/>
                          <a:cs typeface="Arial" panose="020B0604020202020204" pitchFamily="34" charset="0"/>
                        </a:rPr>
                        <a:t> </a:t>
                      </a:r>
                      <a:r>
                        <a:rPr lang="ru-RU" sz="1400" b="0" dirty="0" smtClean="0">
                          <a:latin typeface="Arial" panose="020B0604020202020204" pitchFamily="34" charset="0"/>
                          <a:cs typeface="Arial" panose="020B0604020202020204" pitchFamily="34" charset="0"/>
                        </a:rPr>
                        <a:t>000</a:t>
                      </a:r>
                    </a:p>
                  </a:txBody>
                  <a:tcPr marL="89321" marR="893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0" dirty="0" smtClean="0">
                          <a:latin typeface="Arial" panose="020B0604020202020204" pitchFamily="34" charset="0"/>
                          <a:cs typeface="Arial" panose="020B0604020202020204" pitchFamily="34" charset="0"/>
                        </a:rPr>
                        <a:t>85</a:t>
                      </a:r>
                      <a:r>
                        <a:rPr lang="en-US" altLang="ru-RU" sz="1400" b="0" dirty="0" smtClean="0">
                          <a:latin typeface="Arial" panose="020B0604020202020204" pitchFamily="34" charset="0"/>
                          <a:cs typeface="Arial" panose="020B0604020202020204" pitchFamily="34" charset="0"/>
                        </a:rPr>
                        <a:t> </a:t>
                      </a:r>
                      <a:r>
                        <a:rPr lang="ru-RU" sz="1400" b="0" dirty="0" smtClean="0">
                          <a:latin typeface="Arial" panose="020B0604020202020204" pitchFamily="34" charset="0"/>
                          <a:cs typeface="Arial" panose="020B0604020202020204" pitchFamily="34" charset="0"/>
                        </a:rPr>
                        <a:t>000</a:t>
                      </a:r>
                    </a:p>
                  </a:txBody>
                  <a:tcPr marL="89321" marR="893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0" dirty="0" smtClean="0">
                          <a:latin typeface="Arial" panose="020B0604020202020204" pitchFamily="34" charset="0"/>
                          <a:cs typeface="Arial" panose="020B0604020202020204" pitchFamily="34" charset="0"/>
                        </a:rPr>
                        <a:t>85</a:t>
                      </a:r>
                      <a:r>
                        <a:rPr lang="en-US" altLang="ru-RU" sz="1400" b="0" dirty="0" smtClean="0">
                          <a:latin typeface="Arial" panose="020B0604020202020204" pitchFamily="34" charset="0"/>
                          <a:cs typeface="Arial" panose="020B0604020202020204" pitchFamily="34" charset="0"/>
                        </a:rPr>
                        <a:t> </a:t>
                      </a:r>
                      <a:r>
                        <a:rPr lang="ru-RU" sz="1400" b="0" dirty="0" smtClean="0">
                          <a:latin typeface="Arial" panose="020B0604020202020204" pitchFamily="34" charset="0"/>
                          <a:cs typeface="Arial" panose="020B0604020202020204" pitchFamily="34" charset="0"/>
                        </a:rPr>
                        <a:t>000</a:t>
                      </a:r>
                    </a:p>
                  </a:txBody>
                  <a:tcPr marL="89321" marR="893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0" dirty="0" smtClean="0">
                          <a:latin typeface="Arial" panose="020B0604020202020204" pitchFamily="34" charset="0"/>
                          <a:cs typeface="Arial" panose="020B0604020202020204" pitchFamily="34" charset="0"/>
                        </a:rPr>
                        <a:t>85</a:t>
                      </a:r>
                      <a:r>
                        <a:rPr lang="en-US" altLang="ru-RU" sz="1400" b="0" dirty="0" smtClean="0">
                          <a:latin typeface="Arial" panose="020B0604020202020204" pitchFamily="34" charset="0"/>
                          <a:cs typeface="Arial" panose="020B0604020202020204" pitchFamily="34" charset="0"/>
                        </a:rPr>
                        <a:t> </a:t>
                      </a:r>
                      <a:r>
                        <a:rPr lang="ru-RU" sz="1400" b="0" dirty="0" smtClean="0">
                          <a:latin typeface="Arial" panose="020B0604020202020204" pitchFamily="34" charset="0"/>
                          <a:cs typeface="Arial" panose="020B0604020202020204" pitchFamily="34" charset="0"/>
                        </a:rPr>
                        <a:t>000</a:t>
                      </a:r>
                    </a:p>
                  </a:txBody>
                  <a:tcPr marL="89321" marR="893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0" dirty="0" smtClean="0">
                          <a:latin typeface="Arial" panose="020B0604020202020204" pitchFamily="34" charset="0"/>
                          <a:cs typeface="Arial" panose="020B0604020202020204" pitchFamily="34" charset="0"/>
                        </a:rPr>
                        <a:t>85</a:t>
                      </a:r>
                      <a:r>
                        <a:rPr lang="en-US" altLang="ru-RU" sz="1400" b="0" dirty="0" smtClean="0">
                          <a:latin typeface="Arial" panose="020B0604020202020204" pitchFamily="34" charset="0"/>
                          <a:cs typeface="Arial" panose="020B0604020202020204" pitchFamily="34" charset="0"/>
                        </a:rPr>
                        <a:t> </a:t>
                      </a:r>
                      <a:r>
                        <a:rPr lang="ru-RU" sz="1400" b="0" dirty="0" smtClean="0">
                          <a:latin typeface="Arial" panose="020B0604020202020204" pitchFamily="34" charset="0"/>
                          <a:cs typeface="Arial" panose="020B0604020202020204" pitchFamily="34" charset="0"/>
                        </a:rPr>
                        <a:t>000</a:t>
                      </a:r>
                    </a:p>
                  </a:txBody>
                  <a:tcPr marL="89321" marR="893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07285">
                <a:tc>
                  <a:txBody>
                    <a:bodyPr/>
                    <a:lstStyle/>
                    <a:p>
                      <a:r>
                        <a:rPr lang="en-US" sz="1200" dirty="0" smtClean="0">
                          <a:latin typeface="+mj-lt"/>
                          <a:cs typeface="Times New Roman" panose="02020603050405020304" pitchFamily="18" charset="0"/>
                        </a:rPr>
                        <a:t>3</a:t>
                      </a:r>
                      <a:endParaRPr lang="ru-RU" sz="1200" dirty="0">
                        <a:solidFill>
                          <a:srgbClr val="002060"/>
                        </a:solidFill>
                        <a:latin typeface="+mj-lt"/>
                        <a:cs typeface="Times New Roman" panose="02020603050405020304" pitchFamily="18" charset="0"/>
                      </a:endParaRPr>
                    </a:p>
                  </a:txBody>
                  <a:tcPr marL="89321" marR="893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1200" b="0" i="0" kern="1200" dirty="0" err="1" smtClean="0">
                          <a:solidFill>
                            <a:schemeClr val="dk1"/>
                          </a:solidFill>
                          <a:latin typeface="Arial" panose="020B0604020202020204" pitchFamily="34" charset="0"/>
                          <a:ea typeface="+mn-ea"/>
                          <a:cs typeface="Arial" panose="020B0604020202020204" pitchFamily="34" charset="0"/>
                        </a:rPr>
                        <a:t>Мемлекетт</a:t>
                      </a:r>
                      <a:r>
                        <a:rPr lang="en-US" sz="1200" b="0" i="0" kern="1200" dirty="0" err="1" smtClean="0">
                          <a:solidFill>
                            <a:schemeClr val="dk1"/>
                          </a:solidFill>
                          <a:latin typeface="Arial" panose="020B0604020202020204" pitchFamily="34" charset="0"/>
                          <a:ea typeface="+mn-ea"/>
                          <a:cs typeface="Arial" panose="020B0604020202020204" pitchFamily="34" charset="0"/>
                        </a:rPr>
                        <a:t>i</a:t>
                      </a:r>
                      <a:r>
                        <a:rPr lang="ru-RU" sz="1200" b="0" i="0" kern="1200" dirty="0" smtClean="0">
                          <a:solidFill>
                            <a:schemeClr val="dk1"/>
                          </a:solidFill>
                          <a:latin typeface="Arial" panose="020B0604020202020204" pitchFamily="34" charset="0"/>
                          <a:ea typeface="+mn-ea"/>
                          <a:cs typeface="Arial" panose="020B0604020202020204" pitchFamily="34" charset="0"/>
                        </a:rPr>
                        <a:t>к </a:t>
                      </a:r>
                      <a:r>
                        <a:rPr lang="ru-RU" sz="1200" b="0" i="0" kern="1200" dirty="0" err="1" smtClean="0">
                          <a:solidFill>
                            <a:schemeClr val="dk1"/>
                          </a:solidFill>
                          <a:latin typeface="Arial" panose="020B0604020202020204" pitchFamily="34" charset="0"/>
                          <a:ea typeface="+mn-ea"/>
                          <a:cs typeface="Arial" panose="020B0604020202020204" pitchFamily="34" charset="0"/>
                        </a:rPr>
                        <a:t>базалық зейнетақы төлем</a:t>
                      </a:r>
                      <a:r>
                        <a:rPr lang="en-US" sz="1200" b="0" i="0" kern="1200" dirty="0" err="1" smtClean="0">
                          <a:solidFill>
                            <a:schemeClr val="dk1"/>
                          </a:solidFill>
                          <a:latin typeface="Arial" panose="020B0604020202020204" pitchFamily="34" charset="0"/>
                          <a:ea typeface="+mn-ea"/>
                          <a:cs typeface="Arial" panose="020B0604020202020204" pitchFamily="34" charset="0"/>
                        </a:rPr>
                        <a:t>i</a:t>
                      </a:r>
                      <a:r>
                        <a:rPr lang="ru-RU" sz="1200" b="0" i="0" kern="1200" dirty="0" err="1" smtClean="0">
                          <a:solidFill>
                            <a:schemeClr val="dk1"/>
                          </a:solidFill>
                          <a:latin typeface="Arial" panose="020B0604020202020204" pitchFamily="34" charset="0"/>
                          <a:ea typeface="+mn-ea"/>
                          <a:cs typeface="Arial" panose="020B0604020202020204" pitchFamily="34" charset="0"/>
                        </a:rPr>
                        <a:t>н</a:t>
                      </a:r>
                      <a:r>
                        <a:rPr lang="en-US" sz="1200" b="0" i="0" kern="1200" dirty="0" err="1" smtClean="0">
                          <a:solidFill>
                            <a:schemeClr val="dk1"/>
                          </a:solidFill>
                          <a:latin typeface="Arial" panose="020B0604020202020204" pitchFamily="34" charset="0"/>
                          <a:ea typeface="+mn-ea"/>
                          <a:cs typeface="Arial" panose="020B0604020202020204" pitchFamily="34" charset="0"/>
                        </a:rPr>
                        <a:t>i</a:t>
                      </a:r>
                      <a:r>
                        <a:rPr lang="ru-RU" sz="1200" b="0" i="0" kern="1200" dirty="0" err="1" smtClean="0">
                          <a:solidFill>
                            <a:schemeClr val="dk1"/>
                          </a:solidFill>
                          <a:latin typeface="Arial" panose="020B0604020202020204" pitchFamily="34" charset="0"/>
                          <a:ea typeface="+mn-ea"/>
                          <a:cs typeface="Arial" panose="020B0604020202020204" pitchFamily="34" charset="0"/>
                        </a:rPr>
                        <a:t>ң мөлшер</a:t>
                      </a:r>
                      <a:r>
                        <a:rPr lang="en-US" sz="1200" b="0" i="0" kern="1200" dirty="0" err="1" smtClean="0">
                          <a:solidFill>
                            <a:schemeClr val="dk1"/>
                          </a:solidFill>
                          <a:latin typeface="Arial" panose="020B0604020202020204" pitchFamily="34" charset="0"/>
                          <a:ea typeface="+mn-ea"/>
                          <a:cs typeface="Arial" panose="020B0604020202020204" pitchFamily="34" charset="0"/>
                        </a:rPr>
                        <a:t>i</a:t>
                      </a:r>
                      <a:r>
                        <a:rPr lang="en-US" sz="1200" b="0" i="0" kern="1200" dirty="0" smtClean="0">
                          <a:solidFill>
                            <a:schemeClr val="dk1"/>
                          </a:solidFill>
                          <a:latin typeface="Arial" panose="020B0604020202020204" pitchFamily="34" charset="0"/>
                          <a:ea typeface="+mn-ea"/>
                          <a:cs typeface="Arial" panose="020B0604020202020204" pitchFamily="34" charset="0"/>
                        </a:rPr>
                        <a:t> (</a:t>
                      </a:r>
                      <a:r>
                        <a:rPr lang="ru-RU" sz="1200" b="0" i="0" kern="1200" dirty="0" smtClean="0">
                          <a:solidFill>
                            <a:schemeClr val="dk1"/>
                          </a:solidFill>
                          <a:latin typeface="Arial" panose="020B0604020202020204" pitchFamily="34" charset="0"/>
                          <a:ea typeface="+mn-ea"/>
                          <a:cs typeface="Arial" panose="020B0604020202020204" pitchFamily="34" charset="0"/>
                        </a:rPr>
                        <a:t>МБЗ)</a:t>
                      </a:r>
                      <a:endParaRPr lang="ru-RU"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kumimoji="0" lang="ru-RU" sz="1400" b="0" i="0" kern="1200" dirty="0" smtClean="0">
                          <a:solidFill>
                            <a:schemeClr val="dk1"/>
                          </a:solidFill>
                          <a:effectLst/>
                          <a:latin typeface="Arial" panose="020B0604020202020204" pitchFamily="34" charset="0"/>
                          <a:ea typeface="+mn-ea"/>
                          <a:cs typeface="Arial" panose="020B0604020202020204" pitchFamily="34" charset="0"/>
                        </a:rPr>
                        <a:t>32 360</a:t>
                      </a:r>
                    </a:p>
                  </a:txBody>
                  <a:tcPr marL="9304" marR="9304"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en-US" altLang="ru-RU" sz="1400" b="0" kern="1200" dirty="0" smtClean="0">
                          <a:solidFill>
                            <a:schemeClr val="dk1"/>
                          </a:solidFill>
                          <a:latin typeface="Arial" panose="020B0604020202020204" pitchFamily="34" charset="0"/>
                          <a:ea typeface="+mn-ea"/>
                          <a:cs typeface="Arial" panose="020B0604020202020204" pitchFamily="34" charset="0"/>
                        </a:rPr>
                        <a:t>35 596 </a:t>
                      </a:r>
                    </a:p>
                  </a:txBody>
                  <a:tcPr marL="9304" marR="9304"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en-US" altLang="ru-RU" sz="1400" b="0" kern="1200" dirty="0" smtClean="0">
                          <a:solidFill>
                            <a:schemeClr val="dk1"/>
                          </a:solidFill>
                          <a:latin typeface="Arial" panose="020B0604020202020204" pitchFamily="34" charset="0"/>
                          <a:ea typeface="+mn-ea"/>
                          <a:cs typeface="Arial" panose="020B0604020202020204" pitchFamily="34" charset="0"/>
                        </a:rPr>
                        <a:t>35 847 </a:t>
                      </a:r>
                    </a:p>
                  </a:txBody>
                  <a:tcPr marL="9304" marR="9304"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en-US" altLang="ru-RU" sz="1400" b="0" kern="1200" dirty="0" smtClean="0">
                          <a:solidFill>
                            <a:schemeClr val="dk1"/>
                          </a:solidFill>
                          <a:latin typeface="Arial" panose="020B0604020202020204" pitchFamily="34" charset="0"/>
                          <a:ea typeface="+mn-ea"/>
                          <a:cs typeface="Arial" panose="020B0604020202020204" pitchFamily="34" charset="0"/>
                        </a:rPr>
                        <a:t>37 640 </a:t>
                      </a:r>
                    </a:p>
                  </a:txBody>
                  <a:tcPr marL="9304" marR="9304"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en-US" altLang="ru-RU" sz="1400" b="0" kern="1200" dirty="0" smtClean="0">
                          <a:solidFill>
                            <a:schemeClr val="dk1"/>
                          </a:solidFill>
                          <a:latin typeface="Arial" panose="020B0604020202020204" pitchFamily="34" charset="0"/>
                          <a:ea typeface="+mn-ea"/>
                          <a:cs typeface="Arial" panose="020B0604020202020204" pitchFamily="34" charset="0"/>
                        </a:rPr>
                        <a:t>37 640 </a:t>
                      </a:r>
                    </a:p>
                  </a:txBody>
                  <a:tcPr marL="9304" marR="9304"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10589">
                <a:tc>
                  <a:txBody>
                    <a:bodyPr/>
                    <a:lstStyle/>
                    <a:p>
                      <a:r>
                        <a:rPr lang="en-US" sz="1200" dirty="0" smtClean="0">
                          <a:latin typeface="+mj-lt"/>
                          <a:cs typeface="Times New Roman" panose="02020603050405020304" pitchFamily="18" charset="0"/>
                        </a:rPr>
                        <a:t>4</a:t>
                      </a:r>
                      <a:endParaRPr lang="ru-RU" sz="1200" dirty="0">
                        <a:solidFill>
                          <a:srgbClr val="002060"/>
                        </a:solidFill>
                        <a:latin typeface="+mj-lt"/>
                        <a:cs typeface="Times New Roman" panose="02020603050405020304" pitchFamily="18" charset="0"/>
                      </a:endParaRPr>
                    </a:p>
                  </a:txBody>
                  <a:tcPr marL="89321" marR="893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1200" b="0" i="0" kern="1200" dirty="0" err="1" smtClean="0">
                          <a:solidFill>
                            <a:schemeClr val="dk1"/>
                          </a:solidFill>
                          <a:latin typeface="Arial" panose="020B0604020202020204" pitchFamily="34" charset="0"/>
                          <a:ea typeface="+mn-ea"/>
                          <a:cs typeface="Arial" panose="020B0604020202020204" pitchFamily="34" charset="0"/>
                        </a:rPr>
                        <a:t>Зейнетақының ең төменг</a:t>
                      </a:r>
                      <a:r>
                        <a:rPr lang="en-US" sz="1200" b="0" i="0" kern="1200" dirty="0" err="1" smtClean="0">
                          <a:solidFill>
                            <a:schemeClr val="dk1"/>
                          </a:solidFill>
                          <a:latin typeface="Arial" panose="020B0604020202020204" pitchFamily="34" charset="0"/>
                          <a:ea typeface="+mn-ea"/>
                          <a:cs typeface="Arial" panose="020B0604020202020204" pitchFamily="34" charset="0"/>
                        </a:rPr>
                        <a:t>i</a:t>
                      </a:r>
                      <a:r>
                        <a:rPr lang="en-US" sz="1200" b="0" i="0" kern="1200" dirty="0" smtClean="0">
                          <a:solidFill>
                            <a:schemeClr val="dk1"/>
                          </a:solidFill>
                          <a:latin typeface="Arial" panose="020B0604020202020204" pitchFamily="34" charset="0"/>
                          <a:ea typeface="+mn-ea"/>
                          <a:cs typeface="Arial" panose="020B0604020202020204" pitchFamily="34" charset="0"/>
                        </a:rPr>
                        <a:t> </a:t>
                      </a:r>
                      <a:r>
                        <a:rPr lang="ru-RU" sz="1200" b="0" i="0" kern="1200" dirty="0" err="1" smtClean="0">
                          <a:solidFill>
                            <a:schemeClr val="dk1"/>
                          </a:solidFill>
                          <a:latin typeface="Arial" panose="020B0604020202020204" pitchFamily="34" charset="0"/>
                          <a:ea typeface="+mn-ea"/>
                          <a:cs typeface="Arial" panose="020B0604020202020204" pitchFamily="34" charset="0"/>
                        </a:rPr>
                        <a:t>мөлшер</a:t>
                      </a:r>
                      <a:r>
                        <a:rPr lang="en-US" sz="1200" b="0" i="0" kern="1200" dirty="0" err="1" smtClean="0">
                          <a:solidFill>
                            <a:schemeClr val="dk1"/>
                          </a:solidFill>
                          <a:latin typeface="Arial" panose="020B0604020202020204" pitchFamily="34" charset="0"/>
                          <a:ea typeface="+mn-ea"/>
                          <a:cs typeface="Arial" panose="020B0604020202020204" pitchFamily="34" charset="0"/>
                        </a:rPr>
                        <a:t>i</a:t>
                      </a:r>
                      <a:endParaRPr lang="ru-RU"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kumimoji="0" lang="ru-RU" sz="1400" b="0" i="0" kern="1200" dirty="0" smtClean="0">
                          <a:solidFill>
                            <a:schemeClr val="dk1"/>
                          </a:solidFill>
                          <a:effectLst/>
                          <a:latin typeface="Arial" panose="020B0604020202020204" pitchFamily="34" charset="0"/>
                          <a:ea typeface="+mn-ea"/>
                          <a:cs typeface="Arial" panose="020B0604020202020204" pitchFamily="34" charset="0"/>
                        </a:rPr>
                        <a:t>62 771</a:t>
                      </a:r>
                    </a:p>
                  </a:txBody>
                  <a:tcPr marL="9304" marR="9304"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kumimoji="0" lang="en-US" altLang="ru-RU" sz="1400" b="0" i="0" kern="1200" dirty="0" smtClean="0">
                          <a:solidFill>
                            <a:schemeClr val="dk1"/>
                          </a:solidFill>
                          <a:effectLst/>
                          <a:latin typeface="Arial" panose="020B0604020202020204" pitchFamily="34" charset="0"/>
                          <a:ea typeface="+mn-ea"/>
                          <a:cs typeface="Arial" panose="020B0604020202020204" pitchFamily="34" charset="0"/>
                        </a:rPr>
                        <a:t>69 049 </a:t>
                      </a:r>
                    </a:p>
                  </a:txBody>
                  <a:tcPr marL="9304" marR="9304"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en-US" altLang="ru-RU" sz="1400" b="0" kern="1200" dirty="0" smtClean="0">
                          <a:solidFill>
                            <a:schemeClr val="dk1"/>
                          </a:solidFill>
                          <a:latin typeface="Arial" panose="020B0604020202020204" pitchFamily="34" charset="0"/>
                          <a:ea typeface="+mn-ea"/>
                          <a:cs typeface="Arial" panose="020B0604020202020204" pitchFamily="34" charset="0"/>
                        </a:rPr>
                        <a:t>72 203  </a:t>
                      </a:r>
                    </a:p>
                  </a:txBody>
                  <a:tcPr marL="9304" marR="9304"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en-US" altLang="ru-RU" sz="1400" b="0" kern="1200" dirty="0" smtClean="0">
                          <a:solidFill>
                            <a:schemeClr val="dk1"/>
                          </a:solidFill>
                          <a:latin typeface="Arial" panose="020B0604020202020204" pitchFamily="34" charset="0"/>
                          <a:ea typeface="+mn-ea"/>
                          <a:cs typeface="Arial" panose="020B0604020202020204" pitchFamily="34" charset="0"/>
                        </a:rPr>
                        <a:t>77 258 </a:t>
                      </a:r>
                    </a:p>
                  </a:txBody>
                  <a:tcPr marL="9304" marR="9304"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1000"/>
                        </a:spcAft>
                      </a:pPr>
                      <a:r>
                        <a:rPr lang="en-US" altLang="ru-RU" sz="1400" b="0" kern="1200" dirty="0" smtClean="0">
                          <a:solidFill>
                            <a:schemeClr val="dk1"/>
                          </a:solidFill>
                          <a:latin typeface="Arial" panose="020B0604020202020204" pitchFamily="34" charset="0"/>
                          <a:ea typeface="+mn-ea"/>
                          <a:cs typeface="Arial" panose="020B0604020202020204" pitchFamily="34" charset="0"/>
                        </a:rPr>
                        <a:t>77 258 </a:t>
                      </a:r>
                    </a:p>
                  </a:txBody>
                  <a:tcPr marL="9304" marR="9304"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838740">
                <a:tc>
                  <a:txBody>
                    <a:bodyPr/>
                    <a:lstStyle/>
                    <a:p>
                      <a:r>
                        <a:rPr lang="en-US" sz="1200" dirty="0" smtClean="0">
                          <a:latin typeface="+mj-lt"/>
                          <a:cs typeface="Times New Roman" panose="02020603050405020304" pitchFamily="18" charset="0"/>
                        </a:rPr>
                        <a:t>5</a:t>
                      </a:r>
                      <a:endParaRPr lang="ru-RU" sz="1200" dirty="0">
                        <a:solidFill>
                          <a:srgbClr val="002060"/>
                        </a:solidFill>
                        <a:latin typeface="+mj-lt"/>
                        <a:cs typeface="Times New Roman" panose="02020603050405020304" pitchFamily="18" charset="0"/>
                      </a:endParaRPr>
                    </a:p>
                  </a:txBody>
                  <a:tcPr marL="89321" marR="893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1200" b="0" i="0" kern="1200" dirty="0" err="1" smtClean="0">
                          <a:solidFill>
                            <a:schemeClr val="dk1"/>
                          </a:solidFill>
                          <a:latin typeface="Arial" panose="020B0604020202020204" pitchFamily="34" charset="0"/>
                          <a:ea typeface="+mn-ea"/>
                          <a:cs typeface="Arial" panose="020B0604020202020204" pitchFamily="34" charset="0"/>
                        </a:rPr>
                        <a:t>Базалық әлеуметт</a:t>
                      </a:r>
                      <a:r>
                        <a:rPr lang="en-US" sz="1200" b="0" i="0" kern="1200" dirty="0" err="1" smtClean="0">
                          <a:solidFill>
                            <a:schemeClr val="dk1"/>
                          </a:solidFill>
                          <a:latin typeface="Arial" panose="020B0604020202020204" pitchFamily="34" charset="0"/>
                          <a:ea typeface="+mn-ea"/>
                          <a:cs typeface="Arial" panose="020B0604020202020204" pitchFamily="34" charset="0"/>
                        </a:rPr>
                        <a:t>i</a:t>
                      </a:r>
                      <a:r>
                        <a:rPr lang="ru-RU" sz="1200" b="0" i="0" kern="1200" dirty="0" smtClean="0">
                          <a:solidFill>
                            <a:schemeClr val="dk1"/>
                          </a:solidFill>
                          <a:latin typeface="Arial" panose="020B0604020202020204" pitchFamily="34" charset="0"/>
                          <a:ea typeface="+mn-ea"/>
                          <a:cs typeface="Arial" panose="020B0604020202020204" pitchFamily="34" charset="0"/>
                        </a:rPr>
                        <a:t>к </a:t>
                      </a:r>
                      <a:r>
                        <a:rPr lang="ru-RU" sz="1200" b="0" i="0" kern="1200" dirty="0" err="1" smtClean="0">
                          <a:solidFill>
                            <a:schemeClr val="dk1"/>
                          </a:solidFill>
                          <a:latin typeface="Arial" panose="020B0604020202020204" pitchFamily="34" charset="0"/>
                          <a:ea typeface="+mn-ea"/>
                          <a:cs typeface="Arial" panose="020B0604020202020204" pitchFamily="34" charset="0"/>
                        </a:rPr>
                        <a:t>төлемдерд</a:t>
                      </a:r>
                      <a:r>
                        <a:rPr lang="en-US" sz="1200" b="0" i="0" kern="1200" dirty="0" err="1" smtClean="0">
                          <a:solidFill>
                            <a:schemeClr val="dk1"/>
                          </a:solidFill>
                          <a:latin typeface="Arial" panose="020B0604020202020204" pitchFamily="34" charset="0"/>
                          <a:ea typeface="+mn-ea"/>
                          <a:cs typeface="Arial" panose="020B0604020202020204" pitchFamily="34" charset="0"/>
                        </a:rPr>
                        <a:t>i</a:t>
                      </a:r>
                      <a:r>
                        <a:rPr lang="ru-RU" sz="1200" b="0" i="0" kern="1200" dirty="0" err="1" smtClean="0">
                          <a:solidFill>
                            <a:schemeClr val="dk1"/>
                          </a:solidFill>
                          <a:latin typeface="Arial" panose="020B0604020202020204" pitchFamily="34" charset="0"/>
                          <a:ea typeface="+mn-ea"/>
                          <a:cs typeface="Arial" panose="020B0604020202020204" pitchFamily="34" charset="0"/>
                        </a:rPr>
                        <a:t>ң мөлшер</a:t>
                      </a:r>
                      <a:r>
                        <a:rPr lang="en-US" sz="1200" b="0" i="0" kern="1200" dirty="0" err="1" smtClean="0">
                          <a:solidFill>
                            <a:schemeClr val="dk1"/>
                          </a:solidFill>
                          <a:latin typeface="Arial" panose="020B0604020202020204" pitchFamily="34" charset="0"/>
                          <a:ea typeface="+mn-ea"/>
                          <a:cs typeface="Arial" panose="020B0604020202020204" pitchFamily="34" charset="0"/>
                        </a:rPr>
                        <a:t>i</a:t>
                      </a:r>
                      <a:r>
                        <a:rPr lang="ru-RU" sz="1200" b="0" i="0" kern="1200" dirty="0" err="1" smtClean="0">
                          <a:solidFill>
                            <a:schemeClr val="dk1"/>
                          </a:solidFill>
                          <a:latin typeface="Arial" panose="020B0604020202020204" pitchFamily="34" charset="0"/>
                          <a:ea typeface="+mn-ea"/>
                          <a:cs typeface="Arial" panose="020B0604020202020204" pitchFamily="34" charset="0"/>
                        </a:rPr>
                        <a:t>н</a:t>
                      </a:r>
                      <a:r>
                        <a:rPr lang="ru-RU" sz="1200" b="0" i="0" kern="1200" dirty="0" smtClean="0">
                          <a:solidFill>
                            <a:schemeClr val="dk1"/>
                          </a:solidFill>
                          <a:latin typeface="Arial" panose="020B0604020202020204" pitchFamily="34" charset="0"/>
                          <a:ea typeface="+mn-ea"/>
                          <a:cs typeface="Arial" panose="020B0604020202020204" pitchFamily="34" charset="0"/>
                        </a:rPr>
                        <a:t> </a:t>
                      </a:r>
                      <a:r>
                        <a:rPr lang="ru-RU" sz="1200" b="0" i="0" kern="1200" dirty="0" err="1" smtClean="0">
                          <a:solidFill>
                            <a:schemeClr val="dk1"/>
                          </a:solidFill>
                          <a:latin typeface="Arial" panose="020B0604020202020204" pitchFamily="34" charset="0"/>
                          <a:ea typeface="+mn-ea"/>
                          <a:cs typeface="Arial" panose="020B0604020202020204" pitchFamily="34" charset="0"/>
                        </a:rPr>
                        <a:t>есептеу</a:t>
                      </a:r>
                      <a:r>
                        <a:rPr lang="ru-RU" sz="1200" b="0" i="0" kern="1200" dirty="0" smtClean="0">
                          <a:solidFill>
                            <a:schemeClr val="dk1"/>
                          </a:solidFill>
                          <a:latin typeface="Arial" panose="020B0604020202020204" pitchFamily="34" charset="0"/>
                          <a:ea typeface="+mn-ea"/>
                          <a:cs typeface="Arial" panose="020B0604020202020204" pitchFamily="34" charset="0"/>
                        </a:rPr>
                        <a:t> </a:t>
                      </a:r>
                      <a:r>
                        <a:rPr lang="ru-RU" sz="1200" b="0" i="0" kern="1200" dirty="0" err="1" smtClean="0">
                          <a:solidFill>
                            <a:schemeClr val="dk1"/>
                          </a:solidFill>
                          <a:latin typeface="Arial" panose="020B0604020202020204" pitchFamily="34" charset="0"/>
                          <a:ea typeface="+mn-ea"/>
                          <a:cs typeface="Arial" panose="020B0604020202020204" pitchFamily="34" charset="0"/>
                        </a:rPr>
                        <a:t>үш</a:t>
                      </a:r>
                      <a:r>
                        <a:rPr lang="en-US" sz="1200" b="0" i="0" kern="1200" dirty="0" err="1" smtClean="0">
                          <a:solidFill>
                            <a:schemeClr val="dk1"/>
                          </a:solidFill>
                          <a:latin typeface="Arial" panose="020B0604020202020204" pitchFamily="34" charset="0"/>
                          <a:ea typeface="+mn-ea"/>
                          <a:cs typeface="Arial" panose="020B0604020202020204" pitchFamily="34" charset="0"/>
                        </a:rPr>
                        <a:t>i</a:t>
                      </a:r>
                      <a:r>
                        <a:rPr lang="ru-RU" sz="1200" b="0" i="0" kern="1200" dirty="0" err="1" smtClean="0">
                          <a:solidFill>
                            <a:schemeClr val="dk1"/>
                          </a:solidFill>
                          <a:latin typeface="Arial" panose="020B0604020202020204" pitchFamily="34" charset="0"/>
                          <a:ea typeface="+mn-ea"/>
                          <a:cs typeface="Arial" panose="020B0604020202020204" pitchFamily="34" charset="0"/>
                        </a:rPr>
                        <a:t>н</a:t>
                      </a:r>
                      <a:r>
                        <a:rPr lang="ru-RU" sz="1200" b="0" i="0" kern="1200" dirty="0" smtClean="0">
                          <a:solidFill>
                            <a:schemeClr val="dk1"/>
                          </a:solidFill>
                          <a:latin typeface="Arial" panose="020B0604020202020204" pitchFamily="34" charset="0"/>
                          <a:ea typeface="+mn-ea"/>
                          <a:cs typeface="Arial" panose="020B0604020202020204" pitchFamily="34" charset="0"/>
                        </a:rPr>
                        <a:t> </a:t>
                      </a:r>
                      <a:r>
                        <a:rPr lang="ru-RU" sz="1200" b="0" i="0" kern="1200" dirty="0" err="1" smtClean="0">
                          <a:solidFill>
                            <a:schemeClr val="dk1"/>
                          </a:solidFill>
                          <a:latin typeface="Arial" panose="020B0604020202020204" pitchFamily="34" charset="0"/>
                          <a:ea typeface="+mn-ea"/>
                          <a:cs typeface="Arial" panose="020B0604020202020204" pitchFamily="34" charset="0"/>
                        </a:rPr>
                        <a:t>ең төменг</a:t>
                      </a:r>
                      <a:r>
                        <a:rPr lang="en-US" sz="1200" b="0" i="0" kern="1200" dirty="0" err="1" smtClean="0">
                          <a:solidFill>
                            <a:schemeClr val="dk1"/>
                          </a:solidFill>
                          <a:latin typeface="Arial" panose="020B0604020202020204" pitchFamily="34" charset="0"/>
                          <a:ea typeface="+mn-ea"/>
                          <a:cs typeface="Arial" panose="020B0604020202020204" pitchFamily="34" charset="0"/>
                        </a:rPr>
                        <a:t>i</a:t>
                      </a:r>
                      <a:r>
                        <a:rPr lang="en-US" sz="1200" b="0" i="0" kern="1200" dirty="0" smtClean="0">
                          <a:solidFill>
                            <a:schemeClr val="dk1"/>
                          </a:solidFill>
                          <a:latin typeface="Arial" panose="020B0604020202020204" pitchFamily="34" charset="0"/>
                          <a:ea typeface="+mn-ea"/>
                          <a:cs typeface="Arial" panose="020B0604020202020204" pitchFamily="34" charset="0"/>
                        </a:rPr>
                        <a:t> </a:t>
                      </a:r>
                      <a:r>
                        <a:rPr lang="ru-RU" sz="1200" b="0" i="0" kern="1200" dirty="0" err="1" smtClean="0">
                          <a:solidFill>
                            <a:schemeClr val="dk1"/>
                          </a:solidFill>
                          <a:latin typeface="Arial" panose="020B0604020202020204" pitchFamily="34" charset="0"/>
                          <a:ea typeface="+mn-ea"/>
                          <a:cs typeface="Arial" panose="020B0604020202020204" pitchFamily="34" charset="0"/>
                        </a:rPr>
                        <a:t>күнкөр</a:t>
                      </a:r>
                      <a:r>
                        <a:rPr lang="en-US" sz="1200" b="0" i="0" kern="1200" dirty="0" err="1" smtClean="0">
                          <a:solidFill>
                            <a:schemeClr val="dk1"/>
                          </a:solidFill>
                          <a:latin typeface="Arial" panose="020B0604020202020204" pitchFamily="34" charset="0"/>
                          <a:ea typeface="+mn-ea"/>
                          <a:cs typeface="Arial" panose="020B0604020202020204" pitchFamily="34" charset="0"/>
                        </a:rPr>
                        <a:t>i</a:t>
                      </a:r>
                      <a:r>
                        <a:rPr lang="ru-RU" sz="1200" b="0" i="0" kern="1200" dirty="0" smtClean="0">
                          <a:solidFill>
                            <a:schemeClr val="dk1"/>
                          </a:solidFill>
                          <a:latin typeface="Arial" panose="020B0604020202020204" pitchFamily="34" charset="0"/>
                          <a:ea typeface="+mn-ea"/>
                          <a:cs typeface="Arial" panose="020B0604020202020204" pitchFamily="34" charset="0"/>
                        </a:rPr>
                        <a:t>с </a:t>
                      </a:r>
                      <a:r>
                        <a:rPr lang="ru-RU" sz="1200" b="0" i="0" kern="1200" dirty="0" err="1" smtClean="0">
                          <a:solidFill>
                            <a:schemeClr val="dk1"/>
                          </a:solidFill>
                          <a:latin typeface="Arial" panose="020B0604020202020204" pitchFamily="34" charset="0"/>
                          <a:ea typeface="+mn-ea"/>
                          <a:cs typeface="Arial" panose="020B0604020202020204" pitchFamily="34" charset="0"/>
                        </a:rPr>
                        <a:t>деңгей</a:t>
                      </a:r>
                      <a:r>
                        <a:rPr lang="en-US" sz="1200" b="0" i="0" kern="1200" dirty="0" err="1" smtClean="0">
                          <a:solidFill>
                            <a:schemeClr val="dk1"/>
                          </a:solidFill>
                          <a:latin typeface="Arial" panose="020B0604020202020204" pitchFamily="34" charset="0"/>
                          <a:ea typeface="+mn-ea"/>
                          <a:cs typeface="Arial" panose="020B0604020202020204" pitchFamily="34" charset="0"/>
                        </a:rPr>
                        <a:t>i</a:t>
                      </a:r>
                      <a:r>
                        <a:rPr lang="ru-RU" sz="1200" b="0" i="0" kern="1200" dirty="0" err="1" smtClean="0">
                          <a:solidFill>
                            <a:schemeClr val="dk1"/>
                          </a:solidFill>
                          <a:latin typeface="Arial" panose="020B0604020202020204" pitchFamily="34" charset="0"/>
                          <a:ea typeface="+mn-ea"/>
                          <a:cs typeface="Arial" panose="020B0604020202020204" pitchFamily="34" charset="0"/>
                        </a:rPr>
                        <a:t>н</a:t>
                      </a:r>
                      <a:r>
                        <a:rPr lang="en-US" sz="1200" b="0" i="0" kern="1200" dirty="0" err="1" smtClean="0">
                          <a:solidFill>
                            <a:schemeClr val="dk1"/>
                          </a:solidFill>
                          <a:latin typeface="Arial" panose="020B0604020202020204" pitchFamily="34" charset="0"/>
                          <a:ea typeface="+mn-ea"/>
                          <a:cs typeface="Arial" panose="020B0604020202020204" pitchFamily="34" charset="0"/>
                        </a:rPr>
                        <a:t>i</a:t>
                      </a:r>
                      <a:r>
                        <a:rPr lang="ru-RU" sz="1200" b="0" i="0" kern="1200" dirty="0" err="1" smtClean="0">
                          <a:solidFill>
                            <a:schemeClr val="dk1"/>
                          </a:solidFill>
                          <a:latin typeface="Arial" panose="020B0604020202020204" pitchFamily="34" charset="0"/>
                          <a:ea typeface="+mn-ea"/>
                          <a:cs typeface="Arial" panose="020B0604020202020204" pitchFamily="34" charset="0"/>
                        </a:rPr>
                        <a:t>ң шамасы</a:t>
                      </a:r>
                      <a:endParaRPr lang="ru-RU"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0" lang="ru-RU" sz="1400" b="0" i="0" kern="1200" dirty="0" smtClean="0">
                          <a:solidFill>
                            <a:schemeClr val="dk1"/>
                          </a:solidFill>
                          <a:effectLst/>
                          <a:latin typeface="Arial" panose="020B0604020202020204" pitchFamily="34" charset="0"/>
                          <a:ea typeface="+mn-ea"/>
                          <a:cs typeface="Arial" panose="020B0604020202020204" pitchFamily="34" charset="0"/>
                        </a:rPr>
                        <a:t>46 228</a:t>
                      </a:r>
                    </a:p>
                  </a:txBody>
                  <a:tcPr marL="89321" marR="893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0" lang="en-US" altLang="ru-RU" sz="1400" b="0" i="0" kern="1200" dirty="0" smtClean="0">
                          <a:solidFill>
                            <a:schemeClr val="dk1"/>
                          </a:solidFill>
                          <a:effectLst/>
                          <a:latin typeface="Arial" panose="020B0604020202020204" pitchFamily="34" charset="0"/>
                          <a:ea typeface="+mn-ea"/>
                          <a:cs typeface="Arial" panose="020B0604020202020204" pitchFamily="34" charset="0"/>
                        </a:rPr>
                        <a:t>50 851</a:t>
                      </a:r>
                    </a:p>
                  </a:txBody>
                  <a:tcPr marL="89321" marR="893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ru-RU" sz="1400" b="0" dirty="0">
                          <a:latin typeface="Arial" panose="020B0604020202020204" pitchFamily="34" charset="0"/>
                          <a:cs typeface="Arial" panose="020B0604020202020204" pitchFamily="34" charset="0"/>
                        </a:rPr>
                        <a:t>51 210</a:t>
                      </a:r>
                    </a:p>
                  </a:txBody>
                  <a:tcPr marL="89321" marR="893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ru-RU" sz="1400" b="0" dirty="0">
                          <a:latin typeface="Arial" panose="020B0604020202020204" pitchFamily="34" charset="0"/>
                          <a:cs typeface="Arial" panose="020B0604020202020204" pitchFamily="34" charset="0"/>
                        </a:rPr>
                        <a:t>53 771 </a:t>
                      </a:r>
                    </a:p>
                  </a:txBody>
                  <a:tcPr marL="89321" marR="893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ru-RU" sz="1400" b="0" dirty="0">
                          <a:latin typeface="Arial" panose="020B0604020202020204" pitchFamily="34" charset="0"/>
                          <a:cs typeface="Arial" panose="020B0604020202020204" pitchFamily="34" charset="0"/>
                        </a:rPr>
                        <a:t>53 771 </a:t>
                      </a:r>
                    </a:p>
                  </a:txBody>
                  <a:tcPr marL="89321" marR="893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ABLE_ENDDRAG_ORIGIN_RECT" val="688*508"/>
  <p:tag name="TABLE_ENDDRAG_RECT" val="11*11*688*508"/>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25</TotalTime>
  <Words>521</Words>
  <Application>Microsoft Office PowerPoint</Application>
  <PresentationFormat>Экран (4:3)</PresentationFormat>
  <Paragraphs>76</Paragraphs>
  <Slides>4</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vt:i4>
      </vt:variant>
    </vt:vector>
  </HeadingPairs>
  <TitlesOfParts>
    <vt:vector size="10" baseType="lpstr">
      <vt:lpstr>Arial</vt:lpstr>
      <vt:lpstr>Calibri</vt:lpstr>
      <vt:lpstr>Constantia</vt:lpstr>
      <vt:lpstr>Times New Roman</vt:lpstr>
      <vt:lpstr>Wingdings 2</vt:lpstr>
      <vt:lpstr>Поток</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Гульзинат Сыдыкова</dc:creator>
  <cp:lastModifiedBy>User</cp:lastModifiedBy>
  <cp:revision>162</cp:revision>
  <dcterms:created xsi:type="dcterms:W3CDTF">2020-01-30T11:38:00Z</dcterms:created>
  <dcterms:modified xsi:type="dcterms:W3CDTF">2026-10-13T06:26:07Z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E410647EAF0B4D97A9950ED21A400059_12</vt:lpwstr>
  </property>
  <property fmtid="{D5CDD505-2E9C-101B-9397-08002B2CF9AE}" pid="3" name="KSOProductBuildVer">
    <vt:lpwstr>1049-12.2.0.23155</vt:lpwstr>
  </property>
</Properties>
</file>