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.xml" ContentType="application/vnd.openxmlformats-officedocument.presentationml.notesSlide+xml"/>
  <Override PartName="/ppt/charts/chart1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drawings/drawing2.xml" ContentType="application/vnd.openxmlformats-officedocument.drawingml.chartshapes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6" r:id="rId1"/>
  </p:sldMasterIdLst>
  <p:notesMasterIdLst>
    <p:notesMasterId r:id="rId14"/>
  </p:notesMasterIdLst>
  <p:handoutMasterIdLst>
    <p:handoutMasterId r:id="rId15"/>
  </p:handoutMasterIdLst>
  <p:sldIdLst>
    <p:sldId id="543" r:id="rId2"/>
    <p:sldId id="585" r:id="rId3"/>
    <p:sldId id="587" r:id="rId4"/>
    <p:sldId id="596" r:id="rId5"/>
    <p:sldId id="589" r:id="rId6"/>
    <p:sldId id="590" r:id="rId7"/>
    <p:sldId id="591" r:id="rId8"/>
    <p:sldId id="592" r:id="rId9"/>
    <p:sldId id="568" r:id="rId10"/>
    <p:sldId id="582" r:id="rId11"/>
    <p:sldId id="571" r:id="rId12"/>
    <p:sldId id="584" r:id="rId13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CCECFF"/>
    <a:srgbClr val="CC3399"/>
    <a:srgbClr val="33CC33"/>
    <a:srgbClr val="00FFFF"/>
    <a:srgbClr val="50B085"/>
    <a:srgbClr val="FF00FF"/>
    <a:srgbClr val="33CC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7471" autoAdjust="0"/>
  </p:normalViewPr>
  <p:slideViewPr>
    <p:cSldViewPr>
      <p:cViewPr varScale="1">
        <p:scale>
          <a:sx n="88" d="100"/>
          <a:sy n="88" d="100"/>
        </p:scale>
        <p:origin x="145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114"/>
    </p:cViewPr>
  </p:sorterViewPr>
  <p:notesViewPr>
    <p:cSldViewPr>
      <p:cViewPr varScale="1">
        <p:scale>
          <a:sx n="81" d="100"/>
          <a:sy n="81" d="100"/>
        </p:scale>
        <p:origin x="-4020" y="-102"/>
      </p:cViewPr>
      <p:guideLst>
        <p:guide orient="horz" pos="3113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Oksana\&#1086;&#1073;&#1084;&#1077;&#1085;\&#1046;&#1072;&#1085;&#1085;&#1072;\2024\&#1045;&#1046;&#1045;&#1052;&#1045;&#1057;&#1071;&#1063;&#1053;&#1054;\&#1054;&#1090;&#1095;&#1077;&#1090;%20&#1077;&#1078;&#1077;&#1084;&#1077;&#1089;&#1103;&#1095;&#1085;&#1086;%20&#1076;&#1086;%2020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01.07\&#1044;&#1072;&#1085;&#1085;&#1099;&#1077;%20&#1076;&#1083;&#1103;%20&#1076;&#1080;&#1072;&#1075;&#1088;%20&#1088;&#1091;&#1089;&#108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10.2026\&#1044;&#1072;&#1085;&#1085;&#1099;&#1077;%20&#1076;&#1083;&#1103;%20&#1076;&#1080;&#1072;&#1075;&#1088;%20&#1088;&#1091;&#1089;&#1089;%2001.10.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10.2026\&#1044;&#1072;&#1085;&#1085;&#1099;&#1077;%20&#1076;&#1083;&#1103;%20&#1076;&#1080;&#1072;&#1075;&#1088;%20&#1088;&#1091;&#1089;&#1089;%2001.10.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Oksana\&#1086;&#1073;&#1084;&#1077;&#1085;\&#1046;&#1072;&#1085;&#1085;&#1072;\2024\&#1045;&#1046;&#1045;&#1052;&#1045;&#1057;&#1071;&#1063;&#1053;&#1054;\&#1054;&#1090;&#1095;&#1077;&#1090;%20&#1077;&#1078;&#1077;&#1084;&#1077;&#1089;&#1103;&#1095;&#1085;&#1086;%20&#1076;&#1086;%2020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01.07\&#1044;&#1072;&#1085;&#1085;&#1099;&#1077;%20&#1076;&#1083;&#1103;%20&#1076;&#1080;&#1072;&#1075;&#1088;%20&#1088;&#1091;&#1089;&#1089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10.2026\&#1044;&#1072;&#1085;&#1085;&#1099;&#1077;%20&#1076;&#1083;&#1103;%20&#1076;&#1080;&#1072;&#1075;&#1088;%20&#1088;&#1091;&#1089;&#1089;%2001.10.20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Parus\Users\Public\&#1054;&#1073;&#1084;&#1077;&#1085;\&#1043;&#1088;&#1072;&#1078;&#1076;&#1072;&#1085;&#1089;&#1082;&#1080;&#1081;%20&#1073;&#1102;&#1076;&#1078;&#1077;&#1090;%20&#1079;&#1072;%20&#1072;&#1087;&#1088;&#1077;&#1083;&#1100;%202024\&#1087;&#1086;&#1089;&#1090;&#1091;&#1087;&#1083;&#1077;&#1085;&#1080;&#1103;%20&#1087;&#1086;%201-3%20&#1082;&#1072;&#1090;&#1077;&#1075;&#1086;&#1088;&#1080;&#1080;%2001.05.24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10.2026\&#1044;&#1072;&#1085;&#1085;&#1099;&#1077;%20&#1076;&#1083;&#1103;%20&#1076;&#1080;&#1072;&#1075;&#1088;%20&#1088;&#1091;&#1089;&#1089;%2001.10.202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10.2026\&#1044;&#1072;&#1085;&#1085;&#1099;&#1077;%20&#1076;&#1083;&#1103;%20&#1076;&#1080;&#1072;&#1075;&#1088;%20&#1088;&#1091;&#1089;&#1089;%2001.10.2026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Obmen-&#1087;&#1082;\&#1086;&#1073;&#1084;&#1077;&#1085;\&#1053;&#1055;%20&#1054;&#1073;&#1084;&#1077;&#1085;\&#1043;&#1088;&#1072;&#1078;&#1076;&#1072;&#1085;&#1089;&#1082;&#1080;&#1081;%20&#1073;&#1102;&#1076;&#1078;&#1077;&#1090;\&#1056;&#1077;&#1072;&#1083;&#1100;&#1085;&#1099;&#1081;%20&#1089;&#1077;&#1082;&#1090;&#1086;&#1088;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10.2026\&#1044;&#1072;&#1085;&#1085;&#1099;&#1077;%20&#1076;&#1083;&#1103;%20&#1076;&#1080;&#1072;&#1075;&#1088;%20&#1088;&#1091;&#1089;&#1089;%2001.10.202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387233826036075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518999312"/>
        <c:axId val="518999640"/>
        <c:axId val="0"/>
      </c:bar3DChart>
      <c:catAx>
        <c:axId val="51899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999640"/>
        <c:crosses val="autoZero"/>
        <c:auto val="1"/>
        <c:lblAlgn val="ctr"/>
        <c:lblOffset val="100"/>
        <c:noMultiLvlLbl val="0"/>
      </c:catAx>
      <c:valAx>
        <c:axId val="518999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899931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914260717410323E-2"/>
          <c:y val="0.23231481481481481"/>
          <c:w val="0.87753018372703417"/>
          <c:h val="0.6602857976086321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518999312"/>
        <c:axId val="518999640"/>
        <c:axId val="0"/>
      </c:bar3DChart>
      <c:catAx>
        <c:axId val="51899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999640"/>
        <c:crosses val="autoZero"/>
        <c:auto val="1"/>
        <c:lblAlgn val="ctr"/>
        <c:lblOffset val="100"/>
        <c:noMultiLvlLbl val="0"/>
      </c:catAx>
      <c:valAx>
        <c:axId val="51899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999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'собст дох'!$A$5</c:f>
              <c:strCache>
                <c:ptCount val="1"/>
                <c:pt idx="0">
                  <c:v>Динамика доходной части бюджета (1-3 категории), млн.тенге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'собст дох'!$B$4:$E$4</c:f>
              <c:strCache>
                <c:ptCount val="4"/>
                <c:pt idx="0">
                  <c:v>на 01.10. 2023</c:v>
                </c:pt>
                <c:pt idx="1">
                  <c:v>на 01.10. 2024 </c:v>
                </c:pt>
                <c:pt idx="2">
                  <c:v>на 01.10. 2025</c:v>
                </c:pt>
                <c:pt idx="3">
                  <c:v>на 01.10. 2026</c:v>
                </c:pt>
              </c:strCache>
            </c:strRef>
          </c:cat>
          <c:val>
            <c:numRef>
              <c:f>'собст дох'!$B$5:$E$5</c:f>
              <c:numCache>
                <c:formatCode>General</c:formatCode>
                <c:ptCount val="4"/>
                <c:pt idx="0">
                  <c:v>3524.8</c:v>
                </c:pt>
                <c:pt idx="1">
                  <c:v>3918.8</c:v>
                </c:pt>
                <c:pt idx="2">
                  <c:v>4535.0999999999995</c:v>
                </c:pt>
                <c:pt idx="3">
                  <c:v>3294.9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83-48C6-835A-117A01F398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18999312"/>
        <c:axId val="518999640"/>
        <c:axId val="0"/>
      </c:bar3DChart>
      <c:catAx>
        <c:axId val="51899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999640"/>
        <c:crosses val="autoZero"/>
        <c:auto val="1"/>
        <c:lblAlgn val="ctr"/>
        <c:lblOffset val="100"/>
        <c:noMultiLvlLbl val="0"/>
      </c:catAx>
      <c:valAx>
        <c:axId val="51899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8999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3.2308586081914406E-2"/>
          <c:w val="1"/>
          <c:h val="0.89788520992949006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11993320"/>
        <c:axId val="611995288"/>
        <c:axId val="0"/>
      </c:bar3DChart>
      <c:catAx>
        <c:axId val="611993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1995288"/>
        <c:crosses val="autoZero"/>
        <c:auto val="1"/>
        <c:lblAlgn val="ctr"/>
        <c:lblOffset val="100"/>
        <c:noMultiLvlLbl val="0"/>
      </c:catAx>
      <c:valAx>
        <c:axId val="6119952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crossAx val="611993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перевып!$A$5</c:f>
              <c:strCache>
                <c:ptCount val="1"/>
                <c:pt idx="0">
                  <c:v>Исполнение бюджета (1-3 категории), млн.тенге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перевып!$B$4:$C$4</c:f>
              <c:strCache>
                <c:ptCount val="2"/>
                <c:pt idx="0">
                  <c:v>план на 01.10.2026</c:v>
                </c:pt>
                <c:pt idx="1">
                  <c:v>факт на 01.10.2026</c:v>
                </c:pt>
              </c:strCache>
            </c:strRef>
          </c:cat>
          <c:val>
            <c:numRef>
              <c:f>перевып!$B$5:$C$5</c:f>
              <c:numCache>
                <c:formatCode>General</c:formatCode>
                <c:ptCount val="2"/>
                <c:pt idx="0">
                  <c:v>3034.7</c:v>
                </c:pt>
                <c:pt idx="1">
                  <c:v>3294.9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86-41A1-940A-6171BE01B9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11993320"/>
        <c:axId val="611995288"/>
        <c:axId val="0"/>
      </c:bar3DChart>
      <c:catAx>
        <c:axId val="611993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1995288"/>
        <c:crosses val="autoZero"/>
        <c:auto val="1"/>
        <c:lblAlgn val="ctr"/>
        <c:lblOffset val="100"/>
        <c:noMultiLvlLbl val="0"/>
      </c:catAx>
      <c:valAx>
        <c:axId val="6119952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crossAx val="611993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961827303969081"/>
          <c:y val="5.7544081324065854E-2"/>
          <c:w val="0.47794724489062385"/>
          <c:h val="0.91042686509366266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84466624695292736"/>
          <c:h val="1"/>
        </c:manualLayout>
      </c:layout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налоговые!$A$10:$A$15</c:f>
              <c:strCache>
                <c:ptCount val="6"/>
                <c:pt idx="0">
                  <c:v>Корпоративный подоходный налог</c:v>
                </c:pt>
                <c:pt idx="1">
                  <c:v>Индивидуальный подоходный налог</c:v>
                </c:pt>
                <c:pt idx="2">
                  <c:v>Социальный налог</c:v>
                </c:pt>
                <c:pt idx="3">
                  <c:v>Налоги на собственность</c:v>
                </c:pt>
                <c:pt idx="4">
                  <c:v>Внутренние налоги на товары, работы и услуги</c:v>
                </c:pt>
                <c:pt idx="5">
                  <c:v>Обязательные платежи, взимаемые за совершение юридически значимых действий и  выдачу документов </c:v>
                </c:pt>
              </c:strCache>
            </c:strRef>
          </c:cat>
          <c:val>
            <c:numRef>
              <c:f>налоговые!$B$10:$B$15</c:f>
            </c:numRef>
          </c:val>
          <c:extLst>
            <c:ext xmlns:c16="http://schemas.microsoft.com/office/drawing/2014/chart" uri="{C3380CC4-5D6E-409C-BE32-E72D297353CC}">
              <c16:uniqueId val="{00000000-3080-40E1-9B34-A218EC6575E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6250237491140094"/>
          <c:y val="2.4571998370855139E-2"/>
          <c:w val="0.20510085398659109"/>
          <c:h val="0.962634946829598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 smtClean="0"/>
          </a:p>
          <a:p>
            <a:pPr>
              <a:defRPr/>
            </a:pP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3140075575659423E-2"/>
          <c:y val="8.660492424015355E-2"/>
          <c:w val="0.63080612795740953"/>
          <c:h val="0.7955602024386621"/>
        </c:manualLayout>
      </c:layout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953511662106065"/>
          <c:y val="0.13837316704365271"/>
          <c:w val="0.22906200554717895"/>
          <c:h val="0.849281155944208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36-4399-9457-89A4CBEA04B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36-4399-9457-89A4CBEA04B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36-4399-9457-89A4CBEA04B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36-4399-9457-89A4CBEA04B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36-4399-9457-89A4CBEA04B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A36-4399-9457-89A4CBEA04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налоговые!$A$10:$A$15</c:f>
              <c:strCache>
                <c:ptCount val="6"/>
                <c:pt idx="0">
                  <c:v>Корпоративный подоходный налог</c:v>
                </c:pt>
                <c:pt idx="1">
                  <c:v>Индивидуальный подоходный налог</c:v>
                </c:pt>
                <c:pt idx="2">
                  <c:v>Социальный налог</c:v>
                </c:pt>
                <c:pt idx="3">
                  <c:v>Налоги на собственность</c:v>
                </c:pt>
                <c:pt idx="4">
                  <c:v>Внутренние налоги на товары, работы и услуги</c:v>
                </c:pt>
                <c:pt idx="5">
                  <c:v>Обязательные платежи, взимаемые за совершение юридически значимых действий и  выдачу документов </c:v>
                </c:pt>
              </c:strCache>
            </c:strRef>
          </c:cat>
          <c:val>
            <c:numRef>
              <c:f>налоговые!$B$10:$B$15</c:f>
              <c:numCache>
                <c:formatCode>#\ ##0.0</c:formatCode>
                <c:ptCount val="6"/>
                <c:pt idx="0">
                  <c:v>324568.27029000001</c:v>
                </c:pt>
                <c:pt idx="1">
                  <c:v>1988532.1100600001</c:v>
                </c:pt>
                <c:pt idx="2">
                  <c:v>202974.75558</c:v>
                </c:pt>
                <c:pt idx="3">
                  <c:v>274381.38227</c:v>
                </c:pt>
                <c:pt idx="4">
                  <c:v>373023.10908999998</c:v>
                </c:pt>
                <c:pt idx="5">
                  <c:v>38929.675170000002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A36-4399-9457-89A4CBEA04B2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EA36-4399-9457-89A4CBEA04B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EA36-4399-9457-89A4CBEA04B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EA36-4399-9457-89A4CBEA04B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EA36-4399-9457-89A4CBEA04B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EA36-4399-9457-89A4CBEA04B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EA36-4399-9457-89A4CBEA04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налоговые!$A$10:$A$15</c:f>
              <c:strCache>
                <c:ptCount val="6"/>
                <c:pt idx="0">
                  <c:v>Корпоративный подоходный налог</c:v>
                </c:pt>
                <c:pt idx="1">
                  <c:v>Индивидуальный подоходный налог</c:v>
                </c:pt>
                <c:pt idx="2">
                  <c:v>Социальный налог</c:v>
                </c:pt>
                <c:pt idx="3">
                  <c:v>Налоги на собственность</c:v>
                </c:pt>
                <c:pt idx="4">
                  <c:v>Внутренние налоги на товары, работы и услуги</c:v>
                </c:pt>
                <c:pt idx="5">
                  <c:v>Обязательные платежи, взимаемые за совершение юридически значимых действий и  выдачу документов </c:v>
                </c:pt>
              </c:strCache>
            </c:strRef>
          </c:cat>
          <c:val>
            <c:numRef>
              <c:f>налоговые!$C$10:$C$15</c:f>
              <c:numCache>
                <c:formatCode>0.0</c:formatCode>
                <c:ptCount val="6"/>
                <c:pt idx="0">
                  <c:v>324.56827028999999</c:v>
                </c:pt>
                <c:pt idx="1">
                  <c:v>1988.5321100600002</c:v>
                </c:pt>
                <c:pt idx="2">
                  <c:v>202.97475557999999</c:v>
                </c:pt>
                <c:pt idx="3">
                  <c:v>274.38138227000002</c:v>
                </c:pt>
                <c:pt idx="4">
                  <c:v>373.02310908999999</c:v>
                </c:pt>
                <c:pt idx="5">
                  <c:v>38.929675170000003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EA36-4399-9457-89A4CBEA04B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91797900262467"/>
          <c:y val="0.11342592592592593"/>
          <c:w val="0.46388888888888891"/>
          <c:h val="0.7731481481481481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66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291429285544566"/>
          <c:y val="8.1423681201803516E-2"/>
          <c:w val="0.32178220215069775"/>
          <c:h val="0.72225550764414981"/>
        </c:manualLayout>
      </c:layout>
      <c:overlay val="0"/>
      <c:txPr>
        <a:bodyPr/>
        <a:lstStyle/>
        <a:p>
          <a:pPr>
            <a:defRPr sz="1100" b="1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0CE-4A2C-80E8-458D384579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0CE-4A2C-80E8-458D384579E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0CE-4A2C-80E8-458D384579E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0CE-4A2C-80E8-458D384579E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неналогов!$A$4:$A$7</c:f>
              <c:strCache>
                <c:ptCount val="4"/>
                <c:pt idx="0">
                  <c:v>Доходы от аренды имущества, находящегося в государственной собственности</c:v>
                </c:pt>
                <c:pt idx="1">
                  <c:v>Вознаграждения по кредитам, выданным из государственного бюджета</c:v>
                </c:pt>
                <c:pt idx="2">
                  <c:v>Другие неналоговые поступления</c:v>
                </c:pt>
                <c:pt idx="3">
                  <c:v>Прочие неналоговые поступления</c:v>
                </c:pt>
              </c:strCache>
            </c:strRef>
          </c:cat>
          <c:val>
            <c:numRef>
              <c:f>неналогов!$B$4:$B$7</c:f>
              <c:numCache>
                <c:formatCode>#\ ##0.0</c:formatCode>
                <c:ptCount val="4"/>
                <c:pt idx="0">
                  <c:v>16143.49322</c:v>
                </c:pt>
                <c:pt idx="1">
                  <c:v>25275.07141</c:v>
                </c:pt>
                <c:pt idx="2">
                  <c:v>2610.5</c:v>
                </c:pt>
                <c:pt idx="3">
                  <c:v>38225.388460000002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0CE-4A2C-80E8-458D384579E1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60CE-4A2C-80E8-458D384579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60CE-4A2C-80E8-458D384579E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60CE-4A2C-80E8-458D384579E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0-60CE-4A2C-80E8-458D384579E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неналогов!$A$4:$A$7</c:f>
              <c:strCache>
                <c:ptCount val="4"/>
                <c:pt idx="0">
                  <c:v>Доходы от аренды имущества, находящегося в государственной собственности</c:v>
                </c:pt>
                <c:pt idx="1">
                  <c:v>Вознаграждения по кредитам, выданным из государственного бюджета</c:v>
                </c:pt>
                <c:pt idx="2">
                  <c:v>Другие неналоговые поступления</c:v>
                </c:pt>
                <c:pt idx="3">
                  <c:v>Прочие неналоговые поступления</c:v>
                </c:pt>
              </c:strCache>
            </c:strRef>
          </c:cat>
          <c:val>
            <c:numRef>
              <c:f>неналогов!$C$4:$C$7</c:f>
              <c:numCache>
                <c:formatCode>0.0</c:formatCode>
                <c:ptCount val="4"/>
                <c:pt idx="0">
                  <c:v>16.14349322</c:v>
                </c:pt>
                <c:pt idx="1">
                  <c:v>25.275071409999999</c:v>
                </c:pt>
                <c:pt idx="2">
                  <c:v>5.45</c:v>
                </c:pt>
                <c:pt idx="3">
                  <c:v>38.225388460000005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60CE-4A2C-80E8-458D384579E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041109139482944"/>
          <c:y val="0.16898668315220688"/>
          <c:w val="0.76950821663636548"/>
          <c:h val="0.7426111935488841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618D-4BF5-A6D2-A168B78B71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618D-4BF5-A6D2-A168B78B71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618D-4BF5-A6D2-A168B78B71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618D-4BF5-A6D2-A168B78B715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618D-4BF5-A6D2-A168B78B715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618D-4BF5-A6D2-A168B78B715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618D-4BF5-A6D2-A168B78B715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618D-4BF5-A6D2-A168B78B715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618D-4BF5-A6D2-A168B78B715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618D-4BF5-A6D2-A168B78B715F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618D-4BF5-A6D2-A168B78B715F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618D-4BF5-A6D2-A168B78B715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618D-4BF5-A6D2-A168B78B715F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618D-4BF5-A6D2-A168B78B715F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618D-4BF5-A6D2-A168B78B715F}"/>
              </c:ext>
            </c:extLst>
          </c:dPt>
          <c:dLbls>
            <c:dLbl>
              <c:idx val="0"/>
              <c:layout>
                <c:manualLayout>
                  <c:x val="1.3477088948786979E-2"/>
                  <c:y val="-0.128593040847201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8D-4BF5-A6D2-A168B78B715F}"/>
                </c:ext>
              </c:extLst>
            </c:dLbl>
            <c:dLbl>
              <c:idx val="1"/>
              <c:layout>
                <c:manualLayout>
                  <c:x val="-8.5354896675651395E-2"/>
                  <c:y val="-0.105900151285930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8D-4BF5-A6D2-A168B78B715F}"/>
                </c:ext>
              </c:extLst>
            </c:dLbl>
            <c:dLbl>
              <c:idx val="2"/>
              <c:layout>
                <c:manualLayout>
                  <c:x val="9.6585804132973949E-2"/>
                  <c:y val="-0.118507312153303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8D-4BF5-A6D2-A168B78B715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618D-4BF5-A6D2-A168B78B715F}"/>
                </c:ext>
              </c:extLst>
            </c:dLbl>
            <c:dLbl>
              <c:idx val="4"/>
              <c:layout>
                <c:manualLayout>
                  <c:x val="0"/>
                  <c:y val="1.00857286938981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18D-4BF5-A6D2-A168B78B715F}"/>
                </c:ext>
              </c:extLst>
            </c:dLbl>
            <c:dLbl>
              <c:idx val="5"/>
              <c:layout>
                <c:manualLayout>
                  <c:x val="-1.6471807320349316E-16"/>
                  <c:y val="-7.31215330307614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18D-4BF5-A6D2-A168B78B715F}"/>
                </c:ext>
              </c:extLst>
            </c:dLbl>
            <c:dLbl>
              <c:idx val="6"/>
              <c:layout>
                <c:manualLayout>
                  <c:x val="0.17070979335130271"/>
                  <c:y val="3.78214826021179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18D-4BF5-A6D2-A168B78B715F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618D-4BF5-A6D2-A168B78B715F}"/>
                </c:ext>
              </c:extLst>
            </c:dLbl>
            <c:dLbl>
              <c:idx val="8"/>
              <c:layout>
                <c:manualLayout>
                  <c:x val="-0.14150943396226423"/>
                  <c:y val="9.83358547655066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18D-4BF5-A6D2-A168B78B715F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3-618D-4BF5-A6D2-A168B78B715F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618D-4BF5-A6D2-A168B78B715F}"/>
                </c:ext>
              </c:extLst>
            </c:dLbl>
            <c:dLbl>
              <c:idx val="11"/>
              <c:layout>
                <c:manualLayout>
                  <c:x val="-3.5938903863432167E-2"/>
                  <c:y val="-5.54715078164397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18D-4BF5-A6D2-A168B78B715F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618D-4BF5-A6D2-A168B78B715F}"/>
                </c:ext>
              </c:extLst>
            </c:dLbl>
            <c:dLbl>
              <c:idx val="13"/>
              <c:layout>
                <c:manualLayout>
                  <c:x val="-8.9847259658580418E-3"/>
                  <c:y val="-9.32929904185577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18D-4BF5-A6D2-A168B78B715F}"/>
                </c:ext>
              </c:extLst>
            </c:dLbl>
            <c:dLbl>
              <c:idx val="14"/>
              <c:layout>
                <c:manualLayout>
                  <c:x val="-3.2547006718879626E-2"/>
                  <c:y val="-0.10663857235704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18D-4BF5-A6D2-A168B78B715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'расходы 2025'!$A$6:$A$20</c:f>
              <c:strCache>
                <c:ptCount val="15"/>
                <c:pt idx="0">
                  <c:v>Государственные услуги общего характера -9,2%</c:v>
                </c:pt>
                <c:pt idx="1">
                  <c:v>Оборона - 0,2%</c:v>
                </c:pt>
                <c:pt idx="2">
                  <c:v>Общественный порядок - 0,4%</c:v>
                </c:pt>
                <c:pt idx="3">
                  <c:v>Социальная помощь и социальное обеспечение - 8,7%</c:v>
                </c:pt>
                <c:pt idx="4">
                  <c:v>Жилищно-коммунальное хозяйство - 18,8%</c:v>
                </c:pt>
                <c:pt idx="5">
                  <c:v>Культура, спорт и информационное пространство - 9,4%</c:v>
                </c:pt>
                <c:pt idx="6">
                  <c:v>Топливно – энергетический комплекс и недропользование - 0,6%</c:v>
                </c:pt>
                <c:pt idx="7">
                  <c:v>Сельское хозяйство,  земельные отношения  - 5,8%          </c:v>
                </c:pt>
                <c:pt idx="8">
                  <c:v>Строительство - 0,8%</c:v>
                </c:pt>
                <c:pt idx="9">
                  <c:v>Транспорт и коммуникации - 13,4%</c:v>
                </c:pt>
                <c:pt idx="10">
                  <c:v>Прочие - 0,3%</c:v>
                </c:pt>
                <c:pt idx="11">
                  <c:v>Обслуживание долга - 1,6%</c:v>
                </c:pt>
                <c:pt idx="12">
                  <c:v>Трансферты - 18,9%</c:v>
                </c:pt>
                <c:pt idx="13">
                  <c:v>Бюджетные кредиты - 11,6%</c:v>
                </c:pt>
                <c:pt idx="14">
                  <c:v>Погашение займов - 0,3%</c:v>
                </c:pt>
              </c:strCache>
            </c:strRef>
          </c:cat>
          <c:val>
            <c:numRef>
              <c:f>'расходы 2025'!$B$6:$B$20</c:f>
              <c:numCache>
                <c:formatCode>0.0%</c:formatCode>
                <c:ptCount val="15"/>
                <c:pt idx="0">
                  <c:v>9.1883441317732004E-2</c:v>
                </c:pt>
                <c:pt idx="1">
                  <c:v>1.8373464848660671E-3</c:v>
                </c:pt>
                <c:pt idx="2">
                  <c:v>4.1420881281629754E-3</c:v>
                </c:pt>
                <c:pt idx="3">
                  <c:v>8.6838797021564634E-2</c:v>
                </c:pt>
                <c:pt idx="4">
                  <c:v>0.18818296102891399</c:v>
                </c:pt>
                <c:pt idx="5">
                  <c:v>9.4397704928601361E-2</c:v>
                </c:pt>
                <c:pt idx="6">
                  <c:v>5.9149663153144445E-3</c:v>
                </c:pt>
                <c:pt idx="7">
                  <c:v>5.8392160654997902E-2</c:v>
                </c:pt>
                <c:pt idx="8">
                  <c:v>7.9940689166102565E-3</c:v>
                </c:pt>
                <c:pt idx="9">
                  <c:v>0.13383618605550721</c:v>
                </c:pt>
                <c:pt idx="10">
                  <c:v>3.2395319601585919E-3</c:v>
                </c:pt>
                <c:pt idx="11">
                  <c:v>1.5988137833220513E-2</c:v>
                </c:pt>
                <c:pt idx="12">
                  <c:v>0.18860200496405893</c:v>
                </c:pt>
                <c:pt idx="13">
                  <c:v>0.11622022370499306</c:v>
                </c:pt>
                <c:pt idx="14">
                  <c:v>2.5303806852980046E-3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618D-4BF5-A6D2-A168B78B715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aseline="0"/>
            </a:pP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  </a:t>
            </a:r>
            <a:endParaRPr lang="ru-RU" sz="2400" b="1" dirty="0">
              <a:solidFill>
                <a:srgbClr val="0066FF"/>
              </a:solidFill>
              <a:effectLst/>
            </a:endParaRPr>
          </a:p>
          <a:p>
            <a:pPr>
              <a:defRPr sz="2200" baseline="0"/>
            </a:pP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       Расходы составили </a:t>
            </a:r>
            <a:r>
              <a:rPr lang="ru-RU" sz="1800" b="1" i="0" baseline="0" dirty="0">
                <a:solidFill>
                  <a:srgbClr val="FF00FF"/>
                </a:solidFill>
                <a:effectLst/>
              </a:rPr>
              <a:t>568,3 </a:t>
            </a:r>
            <a:r>
              <a:rPr lang="ru-RU" sz="1800" b="1" i="0" baseline="0" dirty="0" err="1">
                <a:solidFill>
                  <a:srgbClr val="0066FF"/>
                </a:solidFill>
                <a:effectLst/>
              </a:rPr>
              <a:t>млн.тенге</a:t>
            </a: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или </a:t>
            </a:r>
            <a:r>
              <a:rPr lang="ru-RU" sz="1800" b="1" i="0" baseline="0" dirty="0">
                <a:solidFill>
                  <a:srgbClr val="FF00FF"/>
                </a:solidFill>
                <a:effectLst/>
              </a:rPr>
              <a:t>33 %  </a:t>
            </a:r>
            <a:endParaRPr lang="ru-RU" sz="2400" b="1" dirty="0">
              <a:solidFill>
                <a:srgbClr val="FF00FF"/>
              </a:solidFill>
              <a:effectLst/>
            </a:endParaRPr>
          </a:p>
          <a:p>
            <a:pPr>
              <a:defRPr sz="2200" baseline="0"/>
            </a:pPr>
            <a:r>
              <a:rPr lang="ru-RU" sz="2200" baseline="0" dirty="0"/>
              <a:t> </a:t>
            </a:r>
          </a:p>
        </c:rich>
      </c:tx>
      <c:layout>
        <c:manualLayout>
          <c:xMode val="edge"/>
          <c:yMode val="edge"/>
          <c:x val="0.29501325044420335"/>
          <c:y val="3.1112209911214011E-3"/>
        </c:manualLayout>
      </c:layout>
      <c:overlay val="0"/>
      <c:spPr>
        <a:noFill/>
      </c:spPr>
    </c:title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983524642672616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8686066066325732E-2"/>
          <c:y val="0.78091751105656038"/>
          <c:w val="0.88262786786734859"/>
          <c:h val="0.19525585180540508"/>
        </c:manualLayout>
      </c:layout>
      <c:overlay val="0"/>
      <c:txPr>
        <a:bodyPr/>
        <a:lstStyle/>
        <a:p>
          <a:pPr>
            <a:defRPr sz="1500" baseline="0"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ABE-4D16-90CB-D744886C61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ABE-4D16-90CB-D744886C61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ABE-4D16-90CB-D744886C61A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'реальный сектор'!$A$6:$A$8</c:f>
              <c:strCache>
                <c:ptCount val="3"/>
                <c:pt idx="0">
                  <c:v>ЖКХ, ЖКЭ, строительная деятельность</c:v>
                </c:pt>
                <c:pt idx="1">
                  <c:v>С/х, земельные отношения            </c:v>
                </c:pt>
                <c:pt idx="2">
                  <c:v>Транспорт и коммуникации</c:v>
                </c:pt>
              </c:strCache>
            </c:strRef>
          </c:cat>
          <c:val>
            <c:numRef>
              <c:f>'реальный сектор'!$B$6:$B$8</c:f>
              <c:numCache>
                <c:formatCode>General</c:formatCode>
                <c:ptCount val="3"/>
                <c:pt idx="0">
                  <c:v>1253.8999999999999</c:v>
                </c:pt>
                <c:pt idx="1">
                  <c:v>362.3</c:v>
                </c:pt>
                <c:pt idx="2">
                  <c:v>830.4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ABE-4D16-90CB-D744886C61A4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8-3ABE-4D16-90CB-D744886C61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3ABE-4D16-90CB-D744886C61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3ABE-4D16-90CB-D744886C61A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'реальный сектор'!$A$6:$A$8</c:f>
              <c:strCache>
                <c:ptCount val="3"/>
                <c:pt idx="0">
                  <c:v>ЖКХ, ЖКЭ, строительная деятельность</c:v>
                </c:pt>
                <c:pt idx="1">
                  <c:v>С/х, земельные отношения            </c:v>
                </c:pt>
                <c:pt idx="2">
                  <c:v>Транспорт и коммуникации</c:v>
                </c:pt>
              </c:strCache>
            </c:strRef>
          </c:cat>
          <c:val>
            <c:numRef>
              <c:f>'реальный сектор'!$C$6:$C$8</c:f>
              <c:numCache>
                <c:formatCode>0.0%</c:formatCode>
                <c:ptCount val="3"/>
                <c:pt idx="0">
                  <c:v>0.5125071527834546</c:v>
                </c:pt>
                <c:pt idx="1">
                  <c:v>0.14808305403416988</c:v>
                </c:pt>
                <c:pt idx="2">
                  <c:v>0.33940979318237552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ABE-4D16-90CB-D744886C61A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0.24896</cdr:x>
      <cdr:y>0.21564</cdr:y>
    </cdr:from>
    <cdr:to>
      <cdr:x>0.35567</cdr:x>
      <cdr:y>0.41891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133340" y="970056"/>
          <a:ext cx="914400" cy="914400"/>
        </a:xfrm>
        <a:prstGeom xmlns:a="http://schemas.openxmlformats.org/drawingml/2006/main" prst="ellips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0.24904</cdr:x>
      <cdr:y>0.21015</cdr:y>
    </cdr:from>
    <cdr:to>
      <cdr:x>0.45139</cdr:x>
      <cdr:y>0.31522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04256" y="1008112"/>
          <a:ext cx="187220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>
            <a:solidFill>
              <a:srgbClr val="FF00FF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0.38134</cdr:x>
      <cdr:y>0.52821</cdr:y>
    </cdr:from>
    <cdr:to>
      <cdr:x>0.65373</cdr:x>
      <cdr:y>0.69234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86973" y="2549159"/>
          <a:ext cx="2490734" cy="792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rPr>
            <a:t>     </a:t>
          </a:r>
        </a:p>
        <a:p xmlns:a="http://schemas.openxmlformats.org/drawingml/2006/main">
          <a:r>
            <a:rPr lang="ru-RU" sz="20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rPr>
            <a:t>    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11" y="0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r">
              <a:defRPr sz="1200"/>
            </a:lvl1pPr>
          </a:lstStyle>
          <a:p>
            <a:fld id="{AFCAEB76-2703-4DA1-B984-7243815BFD2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86025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11" y="9386025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r">
              <a:defRPr sz="1200"/>
            </a:lvl1pPr>
          </a:lstStyle>
          <a:p>
            <a:fld id="{B0DE8E93-4ACB-419F-B94D-F52E8C021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228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r">
              <a:defRPr sz="1200"/>
            </a:lvl1pPr>
          </a:lstStyle>
          <a:p>
            <a:fld id="{A9F91AC1-A4FC-453D-ABAE-47D027C5E7B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1363"/>
            <a:ext cx="4938713" cy="3703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2" tIns="45486" rIns="90972" bIns="454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40"/>
            <a:ext cx="5408930" cy="4446985"/>
          </a:xfrm>
          <a:prstGeom prst="rect">
            <a:avLst/>
          </a:prstGeom>
        </p:spPr>
        <p:txBody>
          <a:bodyPr vert="horz" lIns="90972" tIns="45486" rIns="90972" bIns="454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5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5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r">
              <a:defRPr sz="1200"/>
            </a:lvl1pPr>
          </a:lstStyle>
          <a:p>
            <a:fld id="{675D09A9-E546-48D0-BE55-3E724D2970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07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957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148" indent="-2842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715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201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687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173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5659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145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6631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659D749-01D1-46CC-B4DA-B2C9202C0741}" type="slidenum">
              <a:rPr lang="ru-RU" altLang="ru-RU" smtClean="0">
                <a:solidFill>
                  <a:srgbClr val="000000"/>
                </a:solidFill>
              </a:rPr>
              <a:pPr/>
              <a:t>9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335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363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30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13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78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4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5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3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1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39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9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10/12/2026</a:t>
            </a:fld>
            <a:endParaRPr lang="en-US" dirty="0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9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 userDrawn="1"/>
        </p:nvPicPr>
        <p:blipFill>
          <a:blip r:embed="rId2" cstate="print"/>
          <a:srcRect b="10452"/>
          <a:stretch>
            <a:fillRect/>
          </a:stretch>
        </p:blipFill>
        <p:spPr bwMode="auto">
          <a:xfrm>
            <a:off x="0" y="1300164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856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47DADC-55EA-4839-91C8-5BCC0EC06F5C}" type="datetime1">
              <a:rPr lang="en-US" smtClean="0">
                <a:solidFill>
                  <a:prstClr val="white">
                    <a:alpha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10/12/2026</a:t>
            </a:fld>
            <a:endParaRPr lang="en-US" dirty="0">
              <a:solidFill>
                <a:prstClr val="white">
                  <a:alpha val="50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8079A4-7AA8-4A4F-87E2-7781EC5097DD}" type="slidenum">
              <a:rPr lang="en-US" smtClean="0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79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  <p:sldLayoutId id="214748404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image" Target="../media/image3.png"/><Relationship Id="rId4" Type="http://schemas.openxmlformats.org/officeDocument/2006/relationships/chart" Target="../charts/char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222375" y="1989138"/>
            <a:ext cx="7921625" cy="3527425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4900" b="1" dirty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</a:t>
            </a:r>
            <a:r>
              <a:rPr lang="ru-RU" sz="4900" b="1" dirty="0" smtClean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районного бюджета </a:t>
            </a:r>
            <a:r>
              <a:rPr lang="ru-RU" sz="4900" b="1" dirty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err="1" smtClean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Житикаринского</a:t>
            </a:r>
            <a:r>
              <a:rPr lang="ru-RU" sz="4900" b="1" dirty="0" smtClean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4900" b="1" dirty="0" smtClean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01.10.2026 </a:t>
            </a:r>
            <a:r>
              <a:rPr lang="ru-RU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ГРАЖДАНСКИЙ  БЮДЖЕТ</a:t>
            </a:r>
            <a:r>
              <a:rPr lang="ru-RU" sz="49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4-конечная звезда 1"/>
          <p:cNvSpPr/>
          <p:nvPr/>
        </p:nvSpPr>
        <p:spPr>
          <a:xfrm>
            <a:off x="2123728" y="4409650"/>
            <a:ext cx="316678" cy="28803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7668344" y="4414544"/>
            <a:ext cx="289466" cy="28803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85" y="332656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765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132011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620688"/>
            <a:ext cx="597666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Исполнение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районного бюджета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Житикаринского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r>
              <a:rPr lang="ru-RU" sz="20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01.10.2026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20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ГРАЖДАНСКИЙ БЮДЖЕТ</a:t>
            </a:r>
            <a:r>
              <a:rPr lang="ru-RU" sz="24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048812"/>
            <a:ext cx="792088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РАЗДЕЛЫ:</a:t>
            </a:r>
          </a:p>
          <a:p>
            <a:pPr algn="ctr"/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  <a:t>СТРУКТУРА БЮДЖЕТА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ru-RU" sz="3600" b="1" dirty="0">
              <a:solidFill>
                <a:srgbClr val="50B085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  <a:t>ПОСТУПЛЕНИЯ В БЮДЖЕТ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ru-RU" sz="3600" b="1" dirty="0">
              <a:solidFill>
                <a:srgbClr val="50B085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  <a:t>РАСХОДЫ БЮДЖЕТА</a:t>
            </a:r>
            <a:endParaRPr lang="ru-RU" sz="3600" dirty="0">
              <a:solidFill>
                <a:srgbClr val="50B085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4-конечная звезда 3"/>
          <p:cNvSpPr/>
          <p:nvPr/>
        </p:nvSpPr>
        <p:spPr>
          <a:xfrm>
            <a:off x="3779912" y="1291225"/>
            <a:ext cx="274874" cy="265568"/>
          </a:xfrm>
          <a:prstGeom prst="star4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6FF"/>
              </a:solidFill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7668344" y="1291225"/>
            <a:ext cx="274874" cy="265568"/>
          </a:xfrm>
          <a:prstGeom prst="star4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6F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29" y="345846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184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9060" y="2009482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620688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СТРУКТУРА 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РАЙОННОГО БЮДЖЕТА</a:t>
            </a:r>
            <a:endParaRPr lang="ru-RU" sz="20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ЖИТИКАРИНСКОГО РАЙОНА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01.10.2026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2" descr="Картинки по запросу &quot;рисунки монент, денег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840" y="4124753"/>
            <a:ext cx="144016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573" y="4133744"/>
            <a:ext cx="138526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16" y="4143642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87" y="4124753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43642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1661380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16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3861048"/>
            <a:ext cx="1503042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201" y="3852112"/>
            <a:ext cx="1581894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02" y="16033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Пятиугольник 21"/>
          <p:cNvSpPr/>
          <p:nvPr/>
        </p:nvSpPr>
        <p:spPr>
          <a:xfrm>
            <a:off x="1604735" y="2191328"/>
            <a:ext cx="7346950" cy="135015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lvl="0" algn="ctr"/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ПОСТУПЛЕНИЯ</a:t>
            </a:r>
            <a:endParaRPr lang="ru-RU" altLang="ru-RU" sz="4000" b="1" dirty="0">
              <a:ln w="0"/>
              <a:solidFill>
                <a:schemeClr val="tx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lvl="0" algn="ctr"/>
            <a:r>
              <a:rPr lang="ru-RU" altLang="ru-RU" sz="4000" b="1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 </a:t>
            </a:r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5 986,9 млн</a:t>
            </a:r>
            <a:r>
              <a:rPr lang="ru-RU" altLang="ru-RU" sz="4000" b="1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. тенге</a:t>
            </a:r>
          </a:p>
        </p:txBody>
      </p:sp>
      <p:sp>
        <p:nvSpPr>
          <p:cNvPr id="24" name="Пятиугольник 23"/>
          <p:cNvSpPr/>
          <p:nvPr/>
        </p:nvSpPr>
        <p:spPr>
          <a:xfrm>
            <a:off x="1259632" y="5095505"/>
            <a:ext cx="7512050" cy="1569145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A259A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algn="ctr"/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РАСХОДЫ</a:t>
            </a:r>
            <a:endParaRPr lang="ru-RU" altLang="ru-RU" sz="4000" b="1" dirty="0">
              <a:ln w="0"/>
              <a:solidFill>
                <a:schemeClr val="tx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  <a:p>
            <a:pPr algn="ctr"/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6 204,6 млн</a:t>
            </a:r>
            <a:r>
              <a:rPr lang="ru-RU" altLang="ru-RU" sz="4000" b="1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. тенге</a:t>
            </a:r>
          </a:p>
        </p:txBody>
      </p:sp>
    </p:spTree>
    <p:extLst>
      <p:ext uri="{BB962C8B-B14F-4D97-AF65-F5344CB8AC3E}">
        <p14:creationId xmlns:p14="http://schemas.microsoft.com/office/powerpoint/2010/main" val="1083857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525" y="123475"/>
            <a:ext cx="1622425" cy="149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671731" y="5592538"/>
            <a:ext cx="472273" cy="408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algn="ctr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48487" y="192725"/>
            <a:ext cx="5594837" cy="1754326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b">
            <a:spAutoFit/>
          </a:bodyPr>
          <a:lstStyle/>
          <a:p>
            <a:pPr algn="ctr"/>
            <a:r>
              <a:rPr lang="ru-RU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Структура поступлений районного бюджета</a:t>
            </a:r>
            <a:br>
              <a:rPr lang="ru-RU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Житикаринского</a:t>
            </a:r>
            <a:r>
              <a:rPr lang="ru-RU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1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октября  2023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годы, </a:t>
            </a:r>
            <a:r>
              <a:rPr lang="ru-RU" sz="24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2400" b="1" dirty="0">
              <a:solidFill>
                <a:srgbClr val="0033CC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6" y="0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590253"/>
              </p:ext>
            </p:extLst>
          </p:nvPr>
        </p:nvGraphicFramePr>
        <p:xfrm>
          <a:off x="251522" y="2070525"/>
          <a:ext cx="8729431" cy="3930226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040910">
                  <a:extLst>
                    <a:ext uri="{9D8B030D-6E8A-4147-A177-3AD203B41FA5}">
                      <a16:colId xmlns:a16="http://schemas.microsoft.com/office/drawing/2014/main" val="882019325"/>
                    </a:ext>
                  </a:extLst>
                </a:gridCol>
                <a:gridCol w="1470694">
                  <a:extLst>
                    <a:ext uri="{9D8B030D-6E8A-4147-A177-3AD203B41FA5}">
                      <a16:colId xmlns:a16="http://schemas.microsoft.com/office/drawing/2014/main" val="3146753913"/>
                    </a:ext>
                  </a:extLst>
                </a:gridCol>
                <a:gridCol w="1397548">
                  <a:extLst>
                    <a:ext uri="{9D8B030D-6E8A-4147-A177-3AD203B41FA5}">
                      <a16:colId xmlns:a16="http://schemas.microsoft.com/office/drawing/2014/main" val="3235964452"/>
                    </a:ext>
                  </a:extLst>
                </a:gridCol>
                <a:gridCol w="1438917">
                  <a:extLst>
                    <a:ext uri="{9D8B030D-6E8A-4147-A177-3AD203B41FA5}">
                      <a16:colId xmlns:a16="http://schemas.microsoft.com/office/drawing/2014/main" val="3001221377"/>
                    </a:ext>
                  </a:extLst>
                </a:gridCol>
                <a:gridCol w="1381362">
                  <a:extLst>
                    <a:ext uri="{9D8B030D-6E8A-4147-A177-3AD203B41FA5}">
                      <a16:colId xmlns:a16="http://schemas.microsoft.com/office/drawing/2014/main" val="3010641592"/>
                    </a:ext>
                  </a:extLst>
                </a:gridCol>
              </a:tblGrid>
              <a:tr h="479446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Наименование показателей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 01.10. 2023 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 01.10. 2024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 01.10. 2025 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 01.10. 2026 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017127"/>
                  </a:ext>
                </a:extLst>
              </a:tr>
              <a:tr h="479446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ПОСТУПЛЕНИЯ В 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РАЙОННЫЙ БЮДЖЕТ, 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всего:</a:t>
                      </a: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4 989,3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7 547,6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8 152,3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5 986,9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072825"/>
                  </a:ext>
                </a:extLst>
              </a:tr>
              <a:tr h="479446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Собственные доходы, в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т.ч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.: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3524,8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3918,8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4 535,1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3 294,9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592236"/>
                  </a:ext>
                </a:extLst>
              </a:tr>
              <a:tr h="299082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Налоговые поступления</a:t>
                      </a: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3461,6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3830,9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4440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3 202,4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445684"/>
                  </a:ext>
                </a:extLst>
              </a:tr>
              <a:tr h="271556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Неналоговые поступления</a:t>
                      </a: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82,3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81,2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82,3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73137035"/>
                  </a:ext>
                </a:extLst>
              </a:tr>
              <a:tr h="469052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Поступления от продажи основного капитала</a:t>
                      </a: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5,6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26324253"/>
                  </a:ext>
                </a:extLst>
              </a:tr>
              <a:tr h="271556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Поступления трансфертов</a:t>
                      </a: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1443,3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3583,2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3385,7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2 115,3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98608866"/>
                  </a:ext>
                </a:extLst>
              </a:tr>
              <a:tr h="307629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Погашение бюджетных кредитов</a:t>
                      </a: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21,2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45,6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71,6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34750413"/>
                  </a:ext>
                </a:extLst>
              </a:tr>
              <a:tr h="469052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Поступления от продажи финансовых активов государства</a:t>
                      </a: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16628635"/>
                  </a:ext>
                </a:extLst>
              </a:tr>
              <a:tr h="403961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Поступления займов</a:t>
                      </a: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159,9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512,7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28025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8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2436" y="1844825"/>
            <a:ext cx="8568952" cy="9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620688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Динамика доходной части бюджета 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(1-3 категории),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234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2791293"/>
              </p:ext>
            </p:extLst>
          </p:nvPr>
        </p:nvGraphicFramePr>
        <p:xfrm>
          <a:off x="0" y="1944625"/>
          <a:ext cx="9144000" cy="491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1926872"/>
              </p:ext>
            </p:extLst>
          </p:nvPr>
        </p:nvGraphicFramePr>
        <p:xfrm>
          <a:off x="179512" y="2057400"/>
          <a:ext cx="8811876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7466630"/>
              </p:ext>
            </p:extLst>
          </p:nvPr>
        </p:nvGraphicFramePr>
        <p:xfrm>
          <a:off x="539552" y="2209800"/>
          <a:ext cx="8064895" cy="4315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84434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620688"/>
            <a:ext cx="5976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Исполнение </a:t>
            </a:r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доходной части бюджета (собственные доходы)</a:t>
            </a:r>
            <a:endParaRPr lang="ru-RU" sz="2400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2400" b="1" dirty="0">
                <a:solidFill>
                  <a:srgbClr val="0066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октября 2026 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года,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млн.тенге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2840016"/>
              </p:ext>
            </p:extLst>
          </p:nvPr>
        </p:nvGraphicFramePr>
        <p:xfrm>
          <a:off x="422436" y="2075098"/>
          <a:ext cx="8568952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2835086"/>
              </p:ext>
            </p:extLst>
          </p:nvPr>
        </p:nvGraphicFramePr>
        <p:xfrm>
          <a:off x="539552" y="2420888"/>
          <a:ext cx="7920880" cy="4064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0190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83618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260649"/>
            <a:ext cx="5040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виды 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налоговых поступлений</a:t>
            </a:r>
            <a:endParaRPr lang="ru-RU" sz="2000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октября 2026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Всего поступило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3 202,4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млн.тенге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128950"/>
              </p:ext>
            </p:extLst>
          </p:nvPr>
        </p:nvGraphicFramePr>
        <p:xfrm>
          <a:off x="2555776" y="2242920"/>
          <a:ext cx="6435612" cy="4498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4301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483994"/>
              </p:ext>
            </p:extLst>
          </p:nvPr>
        </p:nvGraphicFramePr>
        <p:xfrm>
          <a:off x="467544" y="2110958"/>
          <a:ext cx="8523844" cy="4404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0788321"/>
              </p:ext>
            </p:extLst>
          </p:nvPr>
        </p:nvGraphicFramePr>
        <p:xfrm>
          <a:off x="323528" y="1922438"/>
          <a:ext cx="8667860" cy="4674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7342406"/>
              </p:ext>
            </p:extLst>
          </p:nvPr>
        </p:nvGraphicFramePr>
        <p:xfrm>
          <a:off x="611561" y="2242919"/>
          <a:ext cx="7632848" cy="416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02668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620688"/>
            <a:ext cx="59766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виды </a:t>
            </a:r>
          </a:p>
          <a:p>
            <a:pPr indent="457200" algn="ctr"/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неналоговых поступлений</a:t>
            </a:r>
            <a:endParaRPr lang="ru-RU" sz="2000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1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октября 2026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Всего поступило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82,3  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млн.тенге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363492"/>
              </p:ext>
            </p:extLst>
          </p:nvPr>
        </p:nvGraphicFramePr>
        <p:xfrm>
          <a:off x="402490" y="2103988"/>
          <a:ext cx="8273966" cy="4421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6" y="190689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6611787"/>
              </p:ext>
            </p:extLst>
          </p:nvPr>
        </p:nvGraphicFramePr>
        <p:xfrm>
          <a:off x="422436" y="2348880"/>
          <a:ext cx="8110004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08638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56848" y="620688"/>
            <a:ext cx="7351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 расходов 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районного бюджета 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Житикаринского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района на 01.10.2026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Всего расходы составили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6 204,6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 тенге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5800" y="1916832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00" y="72442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396382"/>
              </p:ext>
            </p:extLst>
          </p:nvPr>
        </p:nvGraphicFramePr>
        <p:xfrm>
          <a:off x="539552" y="2184596"/>
          <a:ext cx="7704856" cy="4412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7128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3728" y="188640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33CC"/>
                </a:solidFill>
              </a:rPr>
              <a:t>Исполнение </a:t>
            </a:r>
            <a:r>
              <a:rPr lang="ru-RU" sz="1600" b="1" dirty="0" smtClean="0">
                <a:solidFill>
                  <a:srgbClr val="0033CC"/>
                </a:solidFill>
              </a:rPr>
              <a:t>районного бюджета </a:t>
            </a:r>
            <a:r>
              <a:rPr lang="ru-RU" sz="1600" b="1" dirty="0" err="1" smtClean="0">
                <a:solidFill>
                  <a:srgbClr val="0033CC"/>
                </a:solidFill>
              </a:rPr>
              <a:t>Житикаринского</a:t>
            </a:r>
            <a:r>
              <a:rPr lang="ru-RU" sz="1600" b="1" dirty="0" smtClean="0">
                <a:solidFill>
                  <a:srgbClr val="0033CC"/>
                </a:solidFill>
              </a:rPr>
              <a:t> района  </a:t>
            </a:r>
            <a:r>
              <a:rPr lang="ru-RU" sz="1600" b="1" dirty="0">
                <a:solidFill>
                  <a:srgbClr val="0000FF"/>
                </a:solidFill>
              </a:rPr>
              <a:t>по </a:t>
            </a:r>
            <a:r>
              <a:rPr lang="ru-RU" sz="1600" b="1" dirty="0" smtClean="0">
                <a:solidFill>
                  <a:srgbClr val="0000FF"/>
                </a:solidFill>
              </a:rPr>
              <a:t>расходам</a:t>
            </a:r>
          </a:p>
          <a:p>
            <a:pPr algn="ctr"/>
            <a:r>
              <a:rPr lang="ru-RU" sz="1600" b="1" dirty="0" smtClean="0">
                <a:solidFill>
                  <a:srgbClr val="0000FF"/>
                </a:solidFill>
              </a:rPr>
              <a:t> </a:t>
            </a:r>
            <a:r>
              <a:rPr lang="ru-RU" sz="1600" b="1" dirty="0">
                <a:solidFill>
                  <a:srgbClr val="0000FF"/>
                </a:solidFill>
              </a:rPr>
              <a:t>за </a:t>
            </a:r>
            <a:r>
              <a:rPr lang="ru-RU" sz="1600" b="1" dirty="0" smtClean="0">
                <a:solidFill>
                  <a:srgbClr val="0000FF"/>
                </a:solidFill>
              </a:rPr>
              <a:t>2023 </a:t>
            </a:r>
            <a:r>
              <a:rPr lang="ru-RU" sz="1600" b="1" dirty="0">
                <a:solidFill>
                  <a:srgbClr val="0000FF"/>
                </a:solidFill>
              </a:rPr>
              <a:t>– </a:t>
            </a:r>
            <a:r>
              <a:rPr lang="ru-RU" sz="1600" b="1" dirty="0" smtClean="0">
                <a:solidFill>
                  <a:srgbClr val="0000FF"/>
                </a:solidFill>
              </a:rPr>
              <a:t>2026 </a:t>
            </a:r>
            <a:r>
              <a:rPr lang="ru-RU" sz="1600" b="1" dirty="0">
                <a:solidFill>
                  <a:srgbClr val="0000FF"/>
                </a:solidFill>
              </a:rPr>
              <a:t>годы</a:t>
            </a:r>
            <a:r>
              <a:rPr lang="ru-RU" sz="1600" b="1" dirty="0">
                <a:solidFill>
                  <a:srgbClr val="0033CC"/>
                </a:solidFill>
              </a:rPr>
              <a:t>, </a:t>
            </a:r>
            <a:r>
              <a:rPr lang="ru-RU" sz="1600" b="1" dirty="0" err="1">
                <a:solidFill>
                  <a:srgbClr val="0033CC"/>
                </a:solidFill>
              </a:rPr>
              <a:t>млн.тенге</a:t>
            </a:r>
            <a:endParaRPr lang="ru-RU" sz="1600" b="1" dirty="0">
              <a:solidFill>
                <a:srgbClr val="0033CC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015073"/>
              </p:ext>
            </p:extLst>
          </p:nvPr>
        </p:nvGraphicFramePr>
        <p:xfrm>
          <a:off x="71500" y="1052735"/>
          <a:ext cx="9001000" cy="5607677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3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75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75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88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Исполнение                  на </a:t>
                      </a:r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01.10.2023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Исполнение                    на </a:t>
                      </a:r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01.10.2024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Исполнение                   на </a:t>
                      </a:r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01.10.2025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на 1 </a:t>
                      </a:r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 октября  2026 </a:t>
                      </a:r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на год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период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1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всего, в </a:t>
                      </a:r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т.ч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  <a:endParaRPr lang="ru-RU" sz="14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5209,3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7300,2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7938,9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8295,8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6205,6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6204,6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Государственные услуги общего характера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1231,7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1102,1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1999,5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737,0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570,2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570,1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Оборона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14,4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14,6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Общественный порядок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28,9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21,7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22,2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31,0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7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помощь и социальное обеспечение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586,3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505,7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514,9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803,0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539,7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538,8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5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874,4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1213,1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1002,4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1827,2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1167,6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1167,6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Культура, спорт и информационное пространство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385,5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421,8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815,4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585,7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585,7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Топливно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энергетический комплекс и недропользование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209,6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899,8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112,5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819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56,1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59,8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168,3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490,8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362,3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362,3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23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40,3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44,1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53,6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79,0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49,6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49,6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15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Транспорт и коммуникации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279,6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975,7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1234,1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844,0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830,4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830,4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158,2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239,3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130,7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Обслуживание долга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1029,4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1628,8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1831,4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1485,1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1170,2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1170,2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Бюджетные кредиты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185,3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57,0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159,9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855,7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721,1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721,1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0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Погашение займов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14,9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129,8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884"/>
            <a:ext cx="1173872" cy="95384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0422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7596336" y="908720"/>
            <a:ext cx="1547664" cy="3057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2778" y="568091"/>
            <a:ext cx="5857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ru-RU" sz="36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Социальная сфера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1741468"/>
            <a:ext cx="7100406" cy="7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810" y="1821070"/>
            <a:ext cx="9132189" cy="5578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450215"/>
            <a:r>
              <a:rPr lang="ru-RU" sz="1800" b="1" dirty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1 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октября  2026 </a:t>
            </a:r>
            <a:r>
              <a:rPr lang="ru-RU" sz="1800" b="1" dirty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года расходы на соц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сферу </a:t>
            </a:r>
            <a:r>
              <a:rPr lang="ru-RU" sz="1800" b="1" dirty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составляют в целом 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1 124,5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sz="1800" b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smtClean="0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18,8</a:t>
            </a:r>
            <a:r>
              <a:rPr lang="ru-RU" sz="1800" b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2000" b="1" dirty="0">
                <a:solidFill>
                  <a:srgbClr val="943634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    Социальная помощь и социальное обеспечение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адресная социальная помощь </a:t>
            </a: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39,6 </a:t>
            </a:r>
            <a:r>
              <a:rPr lang="ru-RU" sz="1800" b="1" dirty="0" err="1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Жилищная помощь – </a:t>
            </a: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22,5 </a:t>
            </a:r>
            <a:r>
              <a:rPr lang="ru-RU" sz="1800" b="1" dirty="0" err="1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Социальная помощь – </a:t>
            </a:r>
            <a:r>
              <a:rPr lang="ru-RU" b="1" dirty="0">
                <a:solidFill>
                  <a:srgbClr val="94363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94363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40,7 </a:t>
            </a:r>
            <a:r>
              <a:rPr lang="ru-RU" sz="1800" b="1" dirty="0" err="1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Материальная помощь детям </a:t>
            </a: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инвалидностью до </a:t>
            </a:r>
            <a:r>
              <a:rPr lang="ru-RU" sz="1800" b="1" dirty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 лет – </a:t>
            </a: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5,7  </a:t>
            </a:r>
            <a:r>
              <a:rPr lang="ru-RU" sz="1800" b="1" dirty="0" err="1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sz="1800" b="1" dirty="0" smtClean="0">
              <a:solidFill>
                <a:srgbClr val="94363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Территориальные центры </a:t>
            </a:r>
            <a:r>
              <a:rPr lang="ru-RU" sz="1800" b="1" dirty="0" err="1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соц.обслуживания</a:t>
            </a: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пенсионеров и инвалидов – 176,0  млн. тенге</a:t>
            </a:r>
            <a:endParaRPr lang="ru-R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нуждающихся инвалидов специальными средствами </a:t>
            </a: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 97,0 </a:t>
            </a:r>
            <a:r>
              <a:rPr lang="ru-RU" sz="1800" b="1" dirty="0" err="1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прав и улучшение качества жизни лиц с инвалидностью – </a:t>
            </a: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solidFill>
                  <a:srgbClr val="94363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39,4 </a:t>
            </a:r>
            <a:r>
              <a:rPr lang="ru-RU" sz="1800" b="1" dirty="0" err="1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sz="1800" b="1" dirty="0">
              <a:solidFill>
                <a:srgbClr val="94363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Размещение государственного социального заказа в неправительственных организациях </a:t>
            </a:r>
            <a:r>
              <a:rPr lang="ru-RU" sz="1800" b="1" dirty="0" smtClean="0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16,5  </a:t>
            </a:r>
            <a:r>
              <a:rPr lang="ru-RU" sz="1800" b="1" dirty="0" err="1">
                <a:solidFill>
                  <a:srgbClr val="94363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млн.тенге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       Культура, спорт, туризм и информационное пространство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Культура –  </a:t>
            </a:r>
            <a:r>
              <a:rPr lang="ru-RU" b="1" dirty="0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290,8  </a:t>
            </a:r>
            <a:r>
              <a:rPr lang="ru-RU" sz="1800" b="1" dirty="0" err="1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 – </a:t>
            </a:r>
            <a:r>
              <a:rPr lang="ru-RU" sz="1800" b="1" dirty="0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132,0 </a:t>
            </a:r>
            <a:r>
              <a:rPr lang="ru-RU" sz="1800" b="1" dirty="0" err="1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"/>
            </a:pPr>
            <a:r>
              <a:rPr lang="ru-RU" b="1" dirty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Информационное пространство </a:t>
            </a:r>
            <a:r>
              <a:rPr lang="ru-RU" b="1" dirty="0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162,9 </a:t>
            </a:r>
            <a:r>
              <a:rPr lang="ru-RU" b="1" dirty="0" err="1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млн.тенге</a:t>
            </a:r>
            <a:endParaRPr lang="ru-RU" b="1" dirty="0">
              <a:solidFill>
                <a:srgbClr val="00669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endParaRPr lang="ru-RU" sz="1050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-4084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 descr="news_big_new_Sotsialnaya-pomoshh-175a780fd78012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4127" y="171772"/>
            <a:ext cx="2202613" cy="1197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6942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845886"/>
              </p:ext>
            </p:extLst>
          </p:nvPr>
        </p:nvGraphicFramePr>
        <p:xfrm>
          <a:off x="-10367" y="2075098"/>
          <a:ext cx="9144000" cy="329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06458" y="136105"/>
            <a:ext cx="5976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 реального сектора</a:t>
            </a:r>
            <a:endParaRPr lang="ru-RU" sz="2400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1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октября  2026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 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908720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Расходы составили </a:t>
            </a: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2 446,6 </a:t>
            </a:r>
            <a:r>
              <a:rPr lang="ru-RU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24" y="52183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8598403"/>
              </p:ext>
            </p:extLst>
          </p:nvPr>
        </p:nvGraphicFramePr>
        <p:xfrm>
          <a:off x="611560" y="2267190"/>
          <a:ext cx="8208912" cy="4186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949144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26717</TotalTime>
  <Words>579</Words>
  <Application>Microsoft Office PowerPoint</Application>
  <PresentationFormat>Экран (4:3)</PresentationFormat>
  <Paragraphs>252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Cyr</vt:lpstr>
      <vt:lpstr>Calibri</vt:lpstr>
      <vt:lpstr>Calibri Light</vt:lpstr>
      <vt:lpstr>Myriad Pro Semibold</vt:lpstr>
      <vt:lpstr>Times New Roman</vt:lpstr>
      <vt:lpstr>Wingdings</vt:lpstr>
      <vt:lpstr>Тема Office</vt:lpstr>
      <vt:lpstr>Исполнение районного бюджета  Житикаринского района на 01.10.2026 года    ГРАЖДАНСКИЙ  БЮДЖЕТ </vt:lpstr>
      <vt:lpstr>Презентация PowerPoint</vt:lpstr>
      <vt:lpstr>Презентация PowerPoint</vt:lpstr>
      <vt:lpstr>Структура поступлений районного бюджета Житикаринского района на 1 октября  2023 - 2026 годы, млн.тенге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 социально-экономического развития города Костаная  за 7 месяцев 2011 года</dc:title>
  <dc:creator>test</dc:creator>
  <cp:lastModifiedBy>User</cp:lastModifiedBy>
  <cp:revision>1860</cp:revision>
  <cp:lastPrinted>2025-07-21T10:02:01Z</cp:lastPrinted>
  <dcterms:created xsi:type="dcterms:W3CDTF">2011-08-12T03:03:16Z</dcterms:created>
  <dcterms:modified xsi:type="dcterms:W3CDTF">2026-10-12T11:48:09Z</dcterms:modified>
</cp:coreProperties>
</file>