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0" r:id="rId2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DCED"/>
    <a:srgbClr val="96CAFF"/>
    <a:srgbClr val="E1F4FF"/>
    <a:srgbClr val="DEDEDE"/>
    <a:srgbClr val="FFC5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4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30521" cy="498555"/>
          </a:xfrm>
          <a:prstGeom prst="rect">
            <a:avLst/>
          </a:prstGeom>
        </p:spPr>
        <p:txBody>
          <a:bodyPr vert="horz" lIns="91157" tIns="45578" rIns="91157" bIns="4557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66" y="1"/>
            <a:ext cx="2930520" cy="498555"/>
          </a:xfrm>
          <a:prstGeom prst="rect">
            <a:avLst/>
          </a:prstGeom>
        </p:spPr>
        <p:txBody>
          <a:bodyPr vert="horz" lIns="91157" tIns="45578" rIns="91157" bIns="45578" rtlCol="0"/>
          <a:lstStyle>
            <a:lvl1pPr algn="r">
              <a:defRPr sz="1200"/>
            </a:lvl1pPr>
          </a:lstStyle>
          <a:p>
            <a:fld id="{C2712FCB-964C-49FF-9E3C-5993DBA985C7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57" tIns="45578" rIns="91157" bIns="4557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5491"/>
            <a:ext cx="5408614" cy="3913813"/>
          </a:xfrm>
          <a:prstGeom prst="rect">
            <a:avLst/>
          </a:prstGeom>
        </p:spPr>
        <p:txBody>
          <a:bodyPr vert="horz" lIns="91157" tIns="45578" rIns="91157" bIns="4557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959"/>
            <a:ext cx="2930521" cy="498555"/>
          </a:xfrm>
          <a:prstGeom prst="rect">
            <a:avLst/>
          </a:prstGeom>
        </p:spPr>
        <p:txBody>
          <a:bodyPr vert="horz" lIns="91157" tIns="45578" rIns="91157" bIns="4557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66" y="9443959"/>
            <a:ext cx="2930520" cy="498555"/>
          </a:xfrm>
          <a:prstGeom prst="rect">
            <a:avLst/>
          </a:prstGeom>
        </p:spPr>
        <p:txBody>
          <a:bodyPr vert="horz" lIns="91157" tIns="45578" rIns="91157" bIns="45578" rtlCol="0" anchor="b"/>
          <a:lstStyle>
            <a:lvl1pPr algn="r">
              <a:defRPr sz="1200"/>
            </a:lvl1pPr>
          </a:lstStyle>
          <a:p>
            <a:fld id="{259B4069-6B42-4F05-8569-3F9BA8D69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167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C6FBD-0208-4DDB-BC5D-1CD1083E5BE1}" type="datetime1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975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4223-60E3-47ED-B9C6-B1AE3D4752BD}" type="datetime1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17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A287-D3BE-42E5-80EA-16B11F685614}" type="datetime1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59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5C348-634C-41E0-A341-A3DB3D66BE06}" type="datetime1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14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04DA-94D2-48E4-BB81-CFB1BDBE5849}" type="datetime1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49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92BE-9CFA-4DAC-A9B3-8A94604E3902}" type="datetime1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901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09D7-B772-4C80-A508-969E27A1CC1E}" type="datetime1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29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8053-7EBD-46DE-AE6F-3B391AE47D87}" type="datetime1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4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97BE5-4BE0-4C02-B056-D25C9C0C1E29}" type="datetime1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09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18410-C3D5-4BCF-8E30-84C1306AAFAE}" type="datetime1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74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2317A-B320-494F-874A-729D11B4C74F}" type="datetime1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5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8888A-B70D-4662-AECF-9573D2C04A4A}" type="datetime1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BD133-EF15-41B2-A2AC-EE8967335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25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103120" y="173079"/>
            <a:ext cx="8093050" cy="42784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18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БЮДЖЕТ </a:t>
            </a:r>
            <a:r>
              <a:rPr lang="ru-RU" altLang="ru-RU" sz="1800" b="1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КОМИТЕТА </a:t>
            </a:r>
            <a:r>
              <a:rPr lang="ru-RU" altLang="ru-RU" sz="1800" b="1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ФАРМАЦИИ </a:t>
            </a:r>
            <a:r>
              <a:rPr lang="ru-RU" altLang="ru-RU" sz="1800" b="1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МИНИСТЕРСТВА </a:t>
            </a:r>
            <a:r>
              <a:rPr lang="ru-RU" altLang="ru-RU" sz="18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ЗДРАВООХРАНЕНИЯ НА </a:t>
            </a:r>
            <a:r>
              <a:rPr lang="ru-RU" altLang="ru-RU" sz="18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2027-2029 </a:t>
            </a:r>
            <a:r>
              <a:rPr lang="ru-RU" altLang="ru-RU" sz="18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ГОДЫ</a:t>
            </a:r>
            <a:endParaRPr lang="ru-RU" sz="1800" b="1" dirty="0">
              <a:solidFill>
                <a:srgbClr val="00206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xmlns="" id="{9C63D021-6FFD-4741-83C1-D3BDDE98F6D6}"/>
              </a:ext>
            </a:extLst>
          </p:cNvPr>
          <p:cNvCxnSpPr/>
          <p:nvPr/>
        </p:nvCxnSpPr>
        <p:spPr>
          <a:xfrm flipV="1">
            <a:off x="1995055" y="669697"/>
            <a:ext cx="8055033" cy="1"/>
          </a:xfrm>
          <a:prstGeom prst="straightConnector1">
            <a:avLst/>
          </a:prstGeom>
          <a:ln w="28575"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886702" y="6455533"/>
            <a:ext cx="2057400" cy="273844"/>
          </a:xfrm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5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95014"/>
              </p:ext>
            </p:extLst>
          </p:nvPr>
        </p:nvGraphicFramePr>
        <p:xfrm>
          <a:off x="304800" y="847436"/>
          <a:ext cx="11385433" cy="1862813"/>
        </p:xfrm>
        <a:graphic>
          <a:graphicData uri="http://schemas.openxmlformats.org/drawingml/2006/table">
            <a:tbl>
              <a:tblPr/>
              <a:tblGrid>
                <a:gridCol w="62175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3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65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540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5408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НАИМЕНОВАНИЕ</a:t>
                      </a:r>
                    </a:p>
                  </a:txBody>
                  <a:tcPr marL="5048" marR="5048" marT="5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2026 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  <a:r>
                        <a:rPr lang="ru-RU" sz="12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ru-RU" sz="1200" b="0" i="1" u="none" strike="noStrike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скоррек</a:t>
                      </a:r>
                      <a:r>
                        <a:rPr lang="ru-RU" sz="1200" b="0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. план</a:t>
                      </a:r>
                      <a:r>
                        <a:rPr lang="ru-RU" sz="12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48" marR="5048" marT="5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ПЛАН НА</a:t>
                      </a:r>
                    </a:p>
                  </a:txBody>
                  <a:tcPr marL="5048" marR="5048" marT="5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01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202</a:t>
                      </a:r>
                      <a:r>
                        <a:rPr lang="kk-KZ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</a:p>
                  </a:txBody>
                  <a:tcPr marL="5048" marR="5048" marT="5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202</a:t>
                      </a:r>
                      <a:r>
                        <a:rPr lang="kk-KZ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</a:p>
                  </a:txBody>
                  <a:tcPr marL="5048" marR="5048" marT="5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202</a:t>
                      </a:r>
                      <a:r>
                        <a:rPr lang="kk-KZ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год</a:t>
                      </a:r>
                    </a:p>
                  </a:txBody>
                  <a:tcPr marL="5048" marR="5048" marT="5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0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РАСХОДЫ ВНЕ СТРАТЕГИЧЕСКИХ НАПРАВЛЕНИЙ</a:t>
                      </a:r>
                      <a:r>
                        <a:rPr lang="en-US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        </a:t>
                      </a:r>
                      <a:r>
                        <a:rPr lang="en-US" sz="1400" b="1" i="0" u="sng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001</a:t>
                      </a:r>
                      <a:endParaRPr lang="ru-RU" sz="1400" b="1" i="0" u="sng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48" marR="5048" marT="5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kk-KZ" sz="1400" b="1" i="0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508 232,0</a:t>
                      </a:r>
                      <a:endParaRPr lang="ru-RU" sz="1400" b="1" i="0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2 323 676,0</a:t>
                      </a:r>
                      <a:endParaRPr lang="ru-RU" sz="1400" b="1" i="0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kk-KZ" sz="1400" b="1" i="0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2 338 295,0</a:t>
                      </a:r>
                      <a:endParaRPr lang="ru-RU" sz="1400" b="1" i="0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2 338 295,0</a:t>
                      </a:r>
                      <a:endParaRPr lang="ru-RU" sz="1400" b="1" i="0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09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Обеспечение деятельности уполномоченного органа в области здравоохранения</a:t>
                      </a: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    </a:t>
                      </a:r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48" marR="5048" marT="5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32 895,0</a:t>
                      </a:r>
                      <a:endParaRPr lang="ru-RU" sz="1200" b="0" i="1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103 784,0</a:t>
                      </a:r>
                      <a:endParaRPr lang="ru-RU" sz="1200" b="0" i="1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104 226,0</a:t>
                      </a:r>
                      <a:endParaRPr lang="ru-RU" sz="1200" b="0" i="1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104 226,0</a:t>
                      </a:r>
                      <a:endParaRPr lang="ru-RU" sz="1200" b="0" i="1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3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Обеспечение функционирования информационных систем и информационно-техническое обеспечение государственного органа</a:t>
                      </a: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</a:t>
                      </a:r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104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48" marR="5048" marT="5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1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9 858,0</a:t>
                      </a:r>
                      <a:endParaRPr lang="ru-RU" sz="1200" b="0" i="1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46 468,0</a:t>
                      </a:r>
                      <a:endParaRPr lang="ru-RU" sz="1200" b="0" i="1" u="none" strike="noStrike" kern="1200" baseline="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46 468,0</a:t>
                      </a:r>
                      <a:endParaRPr lang="ru-RU" sz="1200" b="0" i="1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46 468,0</a:t>
                      </a:r>
                      <a:endParaRPr lang="ru-RU" sz="1200" b="0" i="1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53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Текущие административные расходы</a:t>
                      </a: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</a:t>
                      </a:r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</a:rPr>
                        <a:t>123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048" marR="5048" marT="50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465 479,0</a:t>
                      </a:r>
                      <a:endParaRPr lang="ru-RU" sz="1200" b="0" i="1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2 173 424,0</a:t>
                      </a:r>
                      <a:endParaRPr kumimoji="0" lang="ru-RU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2 187 601,0</a:t>
                      </a:r>
                      <a:endParaRPr lang="ru-RU" sz="1200" b="0" i="1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2 187 601,0</a:t>
                      </a:r>
                      <a:endParaRPr lang="ru-RU" sz="1200" b="0" i="1" u="none" strike="noStrike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47387" y="19191"/>
            <a:ext cx="1387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rgbClr val="002060"/>
                </a:solidFill>
              </a:rPr>
              <a:t> </a:t>
            </a:r>
            <a:endParaRPr lang="ru-RU" sz="1400" b="1" i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5190" y="2716"/>
            <a:ext cx="716810" cy="5982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773606" y="326968"/>
            <a:ext cx="9166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Тыс.</a:t>
            </a:r>
            <a:r>
              <a:rPr lang="ru-RU" sz="1000" b="1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1000" b="1" i="1" dirty="0">
                <a:solidFill>
                  <a:srgbClr val="002060"/>
                </a:solidFill>
                <a:latin typeface="Arial Narrow" panose="020B0606020202030204" pitchFamily="34" charset="0"/>
              </a:rPr>
              <a:t>тенге</a:t>
            </a:r>
          </a:p>
        </p:txBody>
      </p:sp>
    </p:spTree>
    <p:extLst>
      <p:ext uri="{BB962C8B-B14F-4D97-AF65-F5344CB8AC3E}">
        <p14:creationId xmlns:p14="http://schemas.microsoft.com/office/powerpoint/2010/main" val="392940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16902</TotalTime>
  <Words>97</Words>
  <Application>Microsoft Office PowerPoint</Application>
  <PresentationFormat>Широкоэкранный</PresentationFormat>
  <Paragraphs>30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Назым Маман</dc:creator>
  <cp:lastModifiedBy>Zhaniya Ospanova</cp:lastModifiedBy>
  <cp:revision>815</cp:revision>
  <cp:lastPrinted>2025-01-30T11:41:01Z</cp:lastPrinted>
  <dcterms:created xsi:type="dcterms:W3CDTF">2018-07-04T06:10:04Z</dcterms:created>
  <dcterms:modified xsi:type="dcterms:W3CDTF">2026-10-13T10:40:42Z</dcterms:modified>
</cp:coreProperties>
</file>