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charts/chart5.xml" ContentType="application/vnd.openxmlformats-officedocument.drawingml.chart+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charts/chart7.xml" ContentType="application/vnd.openxmlformats-officedocument.drawingml.chart+xml"/>
  <Override PartName="/ppt/notesSlides/notesSlide10.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8" r:id="rId3"/>
    <p:sldId id="264" r:id="rId4"/>
    <p:sldId id="257" r:id="rId5"/>
    <p:sldId id="260" r:id="rId6"/>
    <p:sldId id="272" r:id="rId7"/>
    <p:sldId id="259" r:id="rId8"/>
    <p:sldId id="269" r:id="rId9"/>
    <p:sldId id="268" r:id="rId10"/>
    <p:sldId id="263" r:id="rId11"/>
    <p:sldId id="266" r:id="rId12"/>
    <p:sldId id="265" r:id="rId13"/>
    <p:sldId id="271" r:id="rId14"/>
    <p:sldId id="261"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4" d="100"/>
          <a:sy n="114" d="100"/>
        </p:scale>
        <p:origin x="438"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barChart>
        <c:barDir val="col"/>
        <c:grouping val="clustered"/>
        <c:varyColors val="0"/>
        <c:ser>
          <c:idx val="0"/>
          <c:order val="0"/>
          <c:tx>
            <c:strRef>
              <c:f>Sheet1!$B$1</c:f>
              <c:strCache>
                <c:ptCount val="1"/>
                <c:pt idx="0">
                  <c:v>ЖӨӨ, млрд теңге</c:v>
                </c:pt>
              </c:strCache>
            </c:strRef>
          </c:tx>
          <c:spPr>
            <a:solidFill>
              <a:srgbClr val="117DBF"/>
            </a:solidFill>
          </c:spPr>
          <c:invertIfNegative val="0"/>
          <c:dPt>
            <c:idx val="4"/>
            <c:invertIfNegative val="0"/>
            <c:bubble3D val="0"/>
            <c:spPr>
              <a:solidFill>
                <a:srgbClr val="03738C"/>
              </a:solidFill>
            </c:spPr>
            <c:extLst>
              <c:ext xmlns:c16="http://schemas.microsoft.com/office/drawing/2014/chart" uri="{C3380CC4-5D6E-409C-BE32-E72D297353CC}">
                <c16:uniqueId val="{00000001-4160-4B2B-8387-024AAABD8B07}"/>
              </c:ext>
            </c:extLst>
          </c:dPt>
          <c:dLbls>
            <c:dLbl>
              <c:idx val="0"/>
              <c:tx>
                <c:rich>
                  <a:bodyPr/>
                  <a:lstStyle/>
                  <a:p>
                    <a:r>
                      <a:rPr lang="en-US" sz="1400" b="1">
                        <a:solidFill>
                          <a:srgbClr val="03738C"/>
                        </a:solidFill>
                        <a:latin typeface="Onest"/>
                      </a:rPr>
                      <a:t>2 262,8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4160-4B2B-8387-024AAABD8B07}"/>
                </c:ext>
              </c:extLst>
            </c:dLbl>
            <c:dLbl>
              <c:idx val="1"/>
              <c:tx>
                <c:rich>
                  <a:bodyPr/>
                  <a:lstStyle/>
                  <a:p>
                    <a:r>
                      <a:rPr lang="en-US" sz="1400" b="1">
                        <a:solidFill>
                          <a:srgbClr val="03738C"/>
                        </a:solidFill>
                        <a:latin typeface="Onest"/>
                      </a:rPr>
                      <a:t>2 685,5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160-4B2B-8387-024AAABD8B07}"/>
                </c:ext>
              </c:extLst>
            </c:dLbl>
            <c:dLbl>
              <c:idx val="2"/>
              <c:tx>
                <c:rich>
                  <a:bodyPr/>
                  <a:lstStyle/>
                  <a:p>
                    <a:r>
                      <a:rPr lang="en-US" sz="1400" b="1">
                        <a:solidFill>
                          <a:srgbClr val="03738C"/>
                        </a:solidFill>
                        <a:latin typeface="Onest"/>
                      </a:rPr>
                      <a:t>2 926,0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4160-4B2B-8387-024AAABD8B07}"/>
                </c:ext>
              </c:extLst>
            </c:dLbl>
            <c:dLbl>
              <c:idx val="3"/>
              <c:tx>
                <c:rich>
                  <a:bodyPr/>
                  <a:lstStyle/>
                  <a:p>
                    <a:r>
                      <a:rPr lang="en-US" sz="1400" b="1">
                        <a:solidFill>
                          <a:srgbClr val="03738C"/>
                        </a:solidFill>
                        <a:latin typeface="Onest"/>
                      </a:rPr>
                      <a:t>3 150,4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160-4B2B-8387-024AAABD8B07}"/>
                </c:ext>
              </c:extLst>
            </c:dLbl>
            <c:dLbl>
              <c:idx val="4"/>
              <c:tx>
                <c:rich>
                  <a:bodyPr/>
                  <a:lstStyle/>
                  <a:p>
                    <a:r>
                      <a:rPr lang="en-US" sz="1400" b="1">
                        <a:solidFill>
                          <a:srgbClr val="03738C"/>
                        </a:solidFill>
                        <a:latin typeface="Onest"/>
                      </a:rPr>
                      <a:t>3 341,6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160-4B2B-8387-024AAABD8B07}"/>
                </c:ext>
              </c:extLst>
            </c:dLbl>
            <c:spPr>
              <a:noFill/>
              <a:ln>
                <a:noFill/>
              </a:ln>
            </c:spPr>
            <c:txPr>
              <a:bodyPr/>
              <a:lstStyle/>
              <a:p>
                <a:pPr>
                  <a:defRPr sz="1400" b="1">
                    <a:solidFill>
                      <a:srgbClr val="03738C"/>
                    </a:solidFill>
                    <a:latin typeface="Onest"/>
                    <a:cs typeface="Onest"/>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2021</c:v>
                </c:pt>
                <c:pt idx="1">
                  <c:v>2022</c:v>
                </c:pt>
                <c:pt idx="2">
                  <c:v>2023</c:v>
                </c:pt>
                <c:pt idx="3">
                  <c:v>2024</c:v>
                </c:pt>
                <c:pt idx="4">
                  <c:v>2025</c:v>
                </c:pt>
              </c:strCache>
            </c:strRef>
          </c:cat>
          <c:val>
            <c:numRef>
              <c:f>Sheet1!$B$2:$B$6</c:f>
              <c:numCache>
                <c:formatCode>General</c:formatCode>
                <c:ptCount val="5"/>
                <c:pt idx="0">
                  <c:v>2262.8000000000002</c:v>
                </c:pt>
                <c:pt idx="1">
                  <c:v>2685.5</c:v>
                </c:pt>
                <c:pt idx="2">
                  <c:v>2926</c:v>
                </c:pt>
                <c:pt idx="3">
                  <c:v>3150.4</c:v>
                </c:pt>
                <c:pt idx="4">
                  <c:v>3341.6</c:v>
                </c:pt>
              </c:numCache>
            </c:numRef>
          </c:val>
          <c:extLst>
            <c:ext xmlns:c16="http://schemas.microsoft.com/office/drawing/2014/chart" uri="{C3380CC4-5D6E-409C-BE32-E72D297353CC}">
              <c16:uniqueId val="{00000006-4160-4B2B-8387-024AAABD8B07}"/>
            </c:ext>
          </c:extLst>
        </c:ser>
        <c:dLbls>
          <c:showLegendKey val="0"/>
          <c:showVal val="0"/>
          <c:showCatName val="0"/>
          <c:showSerName val="0"/>
          <c:showPercent val="0"/>
          <c:showBubbleSize val="0"/>
        </c:dLbls>
        <c:gapWidth val="60"/>
        <c:axId val="111"/>
        <c:axId val="222"/>
      </c:barChart>
      <c:catAx>
        <c:axId val="111"/>
        <c:scaling>
          <c:orientation val="minMax"/>
        </c:scaling>
        <c:delete val="0"/>
        <c:axPos val="b"/>
        <c:numFmt formatCode="General" sourceLinked="0"/>
        <c:majorTickMark val="none"/>
        <c:minorTickMark val="none"/>
        <c:tickLblPos val="nextTo"/>
        <c:spPr>
          <a:ln w="9525">
            <a:solidFill>
              <a:srgbClr val="D9D9D9"/>
            </a:solidFill>
          </a:ln>
        </c:spPr>
        <c:txPr>
          <a:bodyPr/>
          <a:lstStyle/>
          <a:p>
            <a:pPr>
              <a:defRPr sz="1400" b="0">
                <a:solidFill>
                  <a:srgbClr val="595959"/>
                </a:solidFill>
                <a:latin typeface="Onest"/>
                <a:cs typeface="Onest"/>
              </a:defRPr>
            </a:pPr>
            <a:endParaRPr lang="ru-RU"/>
          </a:p>
        </c:txPr>
        <c:crossAx val="222"/>
        <c:crosses val="autoZero"/>
        <c:auto val="1"/>
        <c:lblAlgn val="ctr"/>
        <c:lblOffset val="100"/>
        <c:noMultiLvlLbl val="0"/>
      </c:catAx>
      <c:valAx>
        <c:axId val="222"/>
        <c:scaling>
          <c:orientation val="minMax"/>
          <c:max val="4000"/>
          <c:min val="0"/>
        </c:scaling>
        <c:delete val="1"/>
        <c:axPos val="l"/>
        <c:numFmt formatCode="General" sourceLinked="0"/>
        <c:majorTickMark val="none"/>
        <c:minorTickMark val="none"/>
        <c:tickLblPos val="nextTo"/>
        <c:crossAx val="111"/>
        <c:crosses val="autoZero"/>
        <c:crossBetween val="between"/>
      </c:valAx>
      <c:spPr>
        <a:noFill/>
        <a:ln>
          <a:noFill/>
        </a:ln>
      </c:spPr>
    </c:plotArea>
    <c:plotVisOnly val="1"/>
    <c:dispBlanksAs val="gap"/>
    <c:showDLblsOverMax val="1"/>
  </c:chart>
  <c:spPr>
    <a:noFill/>
    <a:ln>
      <a:noFill/>
    </a:ln>
  </c:spPr>
  <c:txPr>
    <a:bodyPr/>
    <a:lstStyle/>
    <a:p>
      <a:pPr>
        <a:defRPr sz="1200" b="0">
          <a:solidFill>
            <a:srgbClr val="595959"/>
          </a:solidFill>
          <a:latin typeface="Onest"/>
          <a:cs typeface="Onest"/>
        </a:defRPr>
      </a:pPr>
      <a:endParaRPr lang="ru-RU"/>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barChart>
        <c:barDir val="bar"/>
        <c:grouping val="clustered"/>
        <c:varyColors val="0"/>
        <c:ser>
          <c:idx val="0"/>
          <c:order val="0"/>
          <c:tx>
            <c:strRef>
              <c:f>Sheet1!$B$1</c:f>
              <c:strCache>
                <c:ptCount val="1"/>
                <c:pt idx="0">
                  <c:v>Көлемі, млрд теңге</c:v>
                </c:pt>
              </c:strCache>
            </c:strRef>
          </c:tx>
          <c:spPr>
            <a:solidFill>
              <a:srgbClr val="03738C"/>
            </a:solidFill>
          </c:spPr>
          <c:invertIfNegative val="0"/>
          <c:dPt>
            <c:idx val="0"/>
            <c:invertIfNegative val="0"/>
            <c:bubble3D val="0"/>
            <c:extLst>
              <c:ext xmlns:c16="http://schemas.microsoft.com/office/drawing/2014/chart" uri="{C3380CC4-5D6E-409C-BE32-E72D297353CC}">
                <c16:uniqueId val="{00000001-47D7-4755-A43F-0BAFBB06AEB2}"/>
              </c:ext>
            </c:extLst>
          </c:dPt>
          <c:dPt>
            <c:idx val="1"/>
            <c:invertIfNegative val="0"/>
            <c:bubble3D val="0"/>
            <c:spPr>
              <a:solidFill>
                <a:srgbClr val="117DBF"/>
              </a:solidFill>
            </c:spPr>
            <c:extLst>
              <c:ext xmlns:c16="http://schemas.microsoft.com/office/drawing/2014/chart" uri="{C3380CC4-5D6E-409C-BE32-E72D297353CC}">
                <c16:uniqueId val="{00000003-47D7-4755-A43F-0BAFBB06AEB2}"/>
              </c:ext>
            </c:extLst>
          </c:dPt>
          <c:dPt>
            <c:idx val="2"/>
            <c:invertIfNegative val="0"/>
            <c:bubble3D val="0"/>
            <c:spPr>
              <a:solidFill>
                <a:srgbClr val="117DBF"/>
              </a:solidFill>
            </c:spPr>
            <c:extLst>
              <c:ext xmlns:c16="http://schemas.microsoft.com/office/drawing/2014/chart" uri="{C3380CC4-5D6E-409C-BE32-E72D297353CC}">
                <c16:uniqueId val="{00000005-47D7-4755-A43F-0BAFBB06AEB2}"/>
              </c:ext>
            </c:extLst>
          </c:dPt>
          <c:dPt>
            <c:idx val="3"/>
            <c:invertIfNegative val="0"/>
            <c:bubble3D val="0"/>
            <c:spPr>
              <a:solidFill>
                <a:srgbClr val="117DBF"/>
              </a:solidFill>
            </c:spPr>
            <c:extLst>
              <c:ext xmlns:c16="http://schemas.microsoft.com/office/drawing/2014/chart" uri="{C3380CC4-5D6E-409C-BE32-E72D297353CC}">
                <c16:uniqueId val="{00000007-47D7-4755-A43F-0BAFBB06AEB2}"/>
              </c:ext>
            </c:extLst>
          </c:dPt>
          <c:dLbls>
            <c:dLbl>
              <c:idx val="0"/>
              <c:tx>
                <c:rich>
                  <a:bodyPr/>
                  <a:lstStyle/>
                  <a:p>
                    <a:r>
                      <a:rPr lang="en-US" sz="1400" b="1">
                        <a:solidFill>
                          <a:srgbClr val="03738C"/>
                        </a:solidFill>
                        <a:latin typeface="Onest"/>
                      </a:rPr>
                      <a:t>981,3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47D7-4755-A43F-0BAFBB06AEB2}"/>
                </c:ext>
              </c:extLst>
            </c:dLbl>
            <c:dLbl>
              <c:idx val="1"/>
              <c:tx>
                <c:rich>
                  <a:bodyPr/>
                  <a:lstStyle/>
                  <a:p>
                    <a:r>
                      <a:rPr lang="en-US" sz="1400" b="1">
                        <a:solidFill>
                          <a:srgbClr val="117DBF"/>
                        </a:solidFill>
                        <a:latin typeface="Onest"/>
                      </a:rPr>
                      <a:t>621,4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47D7-4755-A43F-0BAFBB06AEB2}"/>
                </c:ext>
              </c:extLst>
            </c:dLbl>
            <c:dLbl>
              <c:idx val="2"/>
              <c:tx>
                <c:rich>
                  <a:bodyPr/>
                  <a:lstStyle/>
                  <a:p>
                    <a:r>
                      <a:rPr lang="en-US" sz="1400" b="1">
                        <a:solidFill>
                          <a:srgbClr val="117DBF"/>
                        </a:solidFill>
                        <a:latin typeface="Onest"/>
                      </a:rPr>
                      <a:t>280,8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47D7-4755-A43F-0BAFBB06AEB2}"/>
                </c:ext>
              </c:extLst>
            </c:dLbl>
            <c:dLbl>
              <c:idx val="3"/>
              <c:tx>
                <c:rich>
                  <a:bodyPr/>
                  <a:lstStyle/>
                  <a:p>
                    <a:r>
                      <a:rPr lang="en-US" sz="1400" b="1">
                        <a:solidFill>
                          <a:srgbClr val="117DBF"/>
                        </a:solidFill>
                        <a:latin typeface="Onest"/>
                      </a:rPr>
                      <a:t>228,3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47D7-4755-A43F-0BAFBB06AEB2}"/>
                </c:ext>
              </c:extLst>
            </c:dLbl>
            <c:spPr>
              <a:noFill/>
              <a:ln>
                <a:noFill/>
              </a:ln>
            </c:spPr>
            <c:txPr>
              <a:bodyPr/>
              <a:lstStyle/>
              <a:p>
                <a:pPr>
                  <a:defRPr sz="1400" b="1">
                    <a:solidFill>
                      <a:srgbClr val="03738C"/>
                    </a:solidFill>
                    <a:latin typeface="Onest"/>
                    <a:cs typeface="Onest"/>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Өнеркәсіп</c:v>
                </c:pt>
                <c:pt idx="1">
                  <c:v>Негізгі капиталға инвестициялар</c:v>
                </c:pt>
                <c:pt idx="2">
                  <c:v>Ауыл шаруашылығы</c:v>
                </c:pt>
                <c:pt idx="3">
                  <c:v>Құрылыс</c:v>
                </c:pt>
              </c:strCache>
            </c:strRef>
          </c:cat>
          <c:val>
            <c:numRef>
              <c:f>Sheet1!$B$2:$B$5</c:f>
              <c:numCache>
                <c:formatCode>General</c:formatCode>
                <c:ptCount val="4"/>
                <c:pt idx="0">
                  <c:v>981.3</c:v>
                </c:pt>
                <c:pt idx="1">
                  <c:v>621.4</c:v>
                </c:pt>
                <c:pt idx="2">
                  <c:v>280.8</c:v>
                </c:pt>
                <c:pt idx="3">
                  <c:v>228.3</c:v>
                </c:pt>
              </c:numCache>
            </c:numRef>
          </c:val>
          <c:extLst>
            <c:ext xmlns:c16="http://schemas.microsoft.com/office/drawing/2014/chart" uri="{C3380CC4-5D6E-409C-BE32-E72D297353CC}">
              <c16:uniqueId val="{00000008-47D7-4755-A43F-0BAFBB06AEB2}"/>
            </c:ext>
          </c:extLst>
        </c:ser>
        <c:dLbls>
          <c:showLegendKey val="0"/>
          <c:showVal val="0"/>
          <c:showCatName val="0"/>
          <c:showSerName val="0"/>
          <c:showPercent val="0"/>
          <c:showBubbleSize val="0"/>
        </c:dLbls>
        <c:gapWidth val="55"/>
        <c:axId val="111"/>
        <c:axId val="222"/>
      </c:barChart>
      <c:catAx>
        <c:axId val="111"/>
        <c:scaling>
          <c:orientation val="maxMin"/>
        </c:scaling>
        <c:delete val="0"/>
        <c:axPos val="l"/>
        <c:numFmt formatCode="General" sourceLinked="0"/>
        <c:majorTickMark val="none"/>
        <c:minorTickMark val="none"/>
        <c:tickLblPos val="nextTo"/>
        <c:spPr>
          <a:ln w="9525">
            <a:solidFill>
              <a:srgbClr val="D9D9D9"/>
            </a:solidFill>
          </a:ln>
        </c:spPr>
        <c:txPr>
          <a:bodyPr/>
          <a:lstStyle/>
          <a:p>
            <a:pPr>
              <a:defRPr sz="1400" b="0">
                <a:solidFill>
                  <a:srgbClr val="404040"/>
                </a:solidFill>
                <a:latin typeface="Onest"/>
                <a:cs typeface="Onest"/>
              </a:defRPr>
            </a:pPr>
            <a:endParaRPr lang="ru-RU"/>
          </a:p>
        </c:txPr>
        <c:crossAx val="222"/>
        <c:crosses val="autoZero"/>
        <c:auto val="1"/>
        <c:lblAlgn val="ctr"/>
        <c:lblOffset val="100"/>
        <c:noMultiLvlLbl val="0"/>
      </c:catAx>
      <c:valAx>
        <c:axId val="222"/>
        <c:scaling>
          <c:orientation val="minMax"/>
          <c:max val="1150"/>
          <c:min val="0"/>
        </c:scaling>
        <c:delete val="1"/>
        <c:axPos val="t"/>
        <c:numFmt formatCode="General" sourceLinked="0"/>
        <c:majorTickMark val="none"/>
        <c:minorTickMark val="none"/>
        <c:tickLblPos val="nextTo"/>
        <c:crossAx val="111"/>
        <c:crosses val="autoZero"/>
        <c:crossBetween val="between"/>
      </c:valAx>
      <c:spPr>
        <a:noFill/>
        <a:ln>
          <a:noFill/>
        </a:ln>
      </c:spPr>
    </c:plotArea>
    <c:plotVisOnly val="1"/>
    <c:dispBlanksAs val="gap"/>
    <c:showDLblsOverMax val="1"/>
  </c:chart>
  <c:spPr>
    <a:noFill/>
    <a:ln>
      <a:noFill/>
    </a:ln>
  </c:spPr>
  <c:txPr>
    <a:bodyPr/>
    <a:lstStyle/>
    <a:p>
      <a:pPr>
        <a:defRPr sz="1200" b="0">
          <a:solidFill>
            <a:srgbClr val="595959"/>
          </a:solidFill>
          <a:latin typeface="Onest"/>
          <a:cs typeface="Onest"/>
        </a:defRPr>
      </a:pPr>
      <a:endParaRPr lang="ru-RU"/>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barChart>
        <c:barDir val="col"/>
        <c:grouping val="clustered"/>
        <c:varyColors val="0"/>
        <c:ser>
          <c:idx val="0"/>
          <c:order val="0"/>
          <c:tx>
            <c:strRef>
              <c:f>Sheet1!$B$1</c:f>
              <c:strCache>
                <c:ptCount val="1"/>
                <c:pt idx="0">
                  <c:v>Орташа жалақы, теңге</c:v>
                </c:pt>
              </c:strCache>
            </c:strRef>
          </c:tx>
          <c:spPr>
            <a:solidFill>
              <a:srgbClr val="03738C"/>
            </a:solidFill>
          </c:spPr>
          <c:invertIfNegative val="0"/>
          <c:dPt>
            <c:idx val="0"/>
            <c:invertIfNegative val="0"/>
            <c:bubble3D val="0"/>
            <c:extLst>
              <c:ext xmlns:c16="http://schemas.microsoft.com/office/drawing/2014/chart" uri="{C3380CC4-5D6E-409C-BE32-E72D297353CC}">
                <c16:uniqueId val="{00000001-628F-4B5C-A7F7-6F8114D31043}"/>
              </c:ext>
            </c:extLst>
          </c:dPt>
          <c:dPt>
            <c:idx val="1"/>
            <c:invertIfNegative val="0"/>
            <c:bubble3D val="0"/>
            <c:spPr>
              <a:solidFill>
                <a:srgbClr val="117DBF"/>
              </a:solidFill>
            </c:spPr>
            <c:extLst>
              <c:ext xmlns:c16="http://schemas.microsoft.com/office/drawing/2014/chart" uri="{C3380CC4-5D6E-409C-BE32-E72D297353CC}">
                <c16:uniqueId val="{00000003-628F-4B5C-A7F7-6F8114D31043}"/>
              </c:ext>
            </c:extLst>
          </c:dPt>
          <c:dLbls>
            <c:dLbl>
              <c:idx val="0"/>
              <c:tx>
                <c:rich>
                  <a:bodyPr/>
                  <a:lstStyle/>
                  <a:p>
                    <a:r>
                      <a:rPr lang="en-US" sz="1400" b="1">
                        <a:solidFill>
                          <a:srgbClr val="03738C"/>
                        </a:solidFill>
                        <a:latin typeface="Onest"/>
                      </a:rPr>
                      <a:t>375 456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28F-4B5C-A7F7-6F8114D31043}"/>
                </c:ext>
              </c:extLst>
            </c:dLbl>
            <c:dLbl>
              <c:idx val="1"/>
              <c:tx>
                <c:rich>
                  <a:bodyPr/>
                  <a:lstStyle/>
                  <a:p>
                    <a:r>
                      <a:rPr lang="en-US" sz="1400" b="1">
                        <a:solidFill>
                          <a:srgbClr val="117DBF"/>
                        </a:solidFill>
                        <a:latin typeface="Onest"/>
                      </a:rPr>
                      <a:t>486 388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628F-4B5C-A7F7-6F8114D31043}"/>
                </c:ext>
              </c:extLst>
            </c:dLbl>
            <c:spPr>
              <a:noFill/>
              <a:ln>
                <a:noFill/>
              </a:ln>
            </c:spPr>
            <c:txPr>
              <a:bodyPr/>
              <a:lstStyle/>
              <a:p>
                <a:pPr>
                  <a:defRPr sz="1400" b="1">
                    <a:solidFill>
                      <a:srgbClr val="03738C"/>
                    </a:solidFill>
                    <a:latin typeface="Onest"/>
                    <a:cs typeface="Onest"/>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Sheet1!$A$2:$A$3</c:f>
              <c:strCache>
                <c:ptCount val="2"/>
                <c:pt idx="0">
                  <c:v>Жамбыл облысы</c:v>
                </c:pt>
                <c:pt idx="1">
                  <c:v>Қазақстан</c:v>
                </c:pt>
              </c:strCache>
            </c:strRef>
          </c:cat>
          <c:val>
            <c:numRef>
              <c:f>Sheet1!$B$2:$B$3</c:f>
              <c:numCache>
                <c:formatCode>General</c:formatCode>
                <c:ptCount val="2"/>
                <c:pt idx="0">
                  <c:v>375456</c:v>
                </c:pt>
                <c:pt idx="1">
                  <c:v>486388</c:v>
                </c:pt>
              </c:numCache>
            </c:numRef>
          </c:val>
          <c:extLst>
            <c:ext xmlns:c16="http://schemas.microsoft.com/office/drawing/2014/chart" uri="{C3380CC4-5D6E-409C-BE32-E72D297353CC}">
              <c16:uniqueId val="{00000004-628F-4B5C-A7F7-6F8114D31043}"/>
            </c:ext>
          </c:extLst>
        </c:ser>
        <c:dLbls>
          <c:showLegendKey val="0"/>
          <c:showVal val="0"/>
          <c:showCatName val="0"/>
          <c:showSerName val="0"/>
          <c:showPercent val="0"/>
          <c:showBubbleSize val="0"/>
        </c:dLbls>
        <c:gapWidth val="55"/>
        <c:axId val="111"/>
        <c:axId val="222"/>
      </c:barChart>
      <c:catAx>
        <c:axId val="111"/>
        <c:scaling>
          <c:orientation val="minMax"/>
        </c:scaling>
        <c:delete val="0"/>
        <c:axPos val="b"/>
        <c:numFmt formatCode="General" sourceLinked="0"/>
        <c:majorTickMark val="none"/>
        <c:minorTickMark val="none"/>
        <c:tickLblPos val="nextTo"/>
        <c:spPr>
          <a:ln w="9525">
            <a:solidFill>
              <a:srgbClr val="D9D9D9"/>
            </a:solidFill>
          </a:ln>
        </c:spPr>
        <c:txPr>
          <a:bodyPr/>
          <a:lstStyle/>
          <a:p>
            <a:pPr>
              <a:defRPr sz="1400" b="0">
                <a:solidFill>
                  <a:srgbClr val="404040"/>
                </a:solidFill>
                <a:latin typeface="Onest"/>
                <a:cs typeface="Onest"/>
              </a:defRPr>
            </a:pPr>
            <a:endParaRPr lang="ru-RU"/>
          </a:p>
        </c:txPr>
        <c:crossAx val="222"/>
        <c:crosses val="autoZero"/>
        <c:auto val="1"/>
        <c:lblAlgn val="ctr"/>
        <c:lblOffset val="100"/>
        <c:noMultiLvlLbl val="0"/>
      </c:catAx>
      <c:valAx>
        <c:axId val="222"/>
        <c:scaling>
          <c:orientation val="minMax"/>
          <c:max val="560000"/>
          <c:min val="0"/>
        </c:scaling>
        <c:delete val="1"/>
        <c:axPos val="l"/>
        <c:numFmt formatCode="General" sourceLinked="0"/>
        <c:majorTickMark val="none"/>
        <c:minorTickMark val="none"/>
        <c:tickLblPos val="nextTo"/>
        <c:crossAx val="111"/>
        <c:crosses val="autoZero"/>
        <c:crossBetween val="between"/>
      </c:valAx>
      <c:spPr>
        <a:noFill/>
        <a:ln>
          <a:noFill/>
        </a:ln>
      </c:spPr>
    </c:plotArea>
    <c:plotVisOnly val="1"/>
    <c:dispBlanksAs val="gap"/>
    <c:showDLblsOverMax val="1"/>
  </c:chart>
  <c:spPr>
    <a:noFill/>
    <a:ln>
      <a:noFill/>
    </a:ln>
  </c:spPr>
  <c:txPr>
    <a:bodyPr/>
    <a:lstStyle/>
    <a:p>
      <a:pPr>
        <a:defRPr sz="1200" b="0">
          <a:solidFill>
            <a:srgbClr val="595959"/>
          </a:solidFill>
          <a:latin typeface="Onest"/>
          <a:cs typeface="Onest"/>
        </a:defRPr>
      </a:pPr>
      <a:endParaRPr lang="ru-RU"/>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barChart>
        <c:barDir val="col"/>
        <c:grouping val="clustered"/>
        <c:varyColors val="0"/>
        <c:ser>
          <c:idx val="0"/>
          <c:order val="0"/>
          <c:tx>
            <c:strRef>
              <c:f>Sheet1!$B$1</c:f>
              <c:strCache>
                <c:ptCount val="1"/>
                <c:pt idx="0">
                  <c:v>Нақты</c:v>
                </c:pt>
              </c:strCache>
            </c:strRef>
          </c:tx>
          <c:spPr>
            <a:solidFill>
              <a:srgbClr val="03738C"/>
            </a:solidFill>
          </c:spPr>
          <c:invertIfNegative val="0"/>
          <c:dLbls>
            <c:dLbl>
              <c:idx val="0"/>
              <c:tx>
                <c:rich>
                  <a:bodyPr/>
                  <a:lstStyle/>
                  <a:p>
                    <a:r>
                      <a:rPr lang="en-US" sz="1150" b="1">
                        <a:solidFill>
                          <a:srgbClr val="03738C"/>
                        </a:solidFill>
                        <a:latin typeface="Onest"/>
                      </a:rPr>
                      <a:t>2 262,8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7238-4002-B469-D32535864784}"/>
                </c:ext>
              </c:extLst>
            </c:dLbl>
            <c:dLbl>
              <c:idx val="1"/>
              <c:tx>
                <c:rich>
                  <a:bodyPr/>
                  <a:lstStyle/>
                  <a:p>
                    <a:r>
                      <a:rPr lang="en-US" sz="1150" b="1">
                        <a:solidFill>
                          <a:srgbClr val="03738C"/>
                        </a:solidFill>
                        <a:latin typeface="Onest"/>
                      </a:rPr>
                      <a:t>2 685,5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7238-4002-B469-D32535864784}"/>
                </c:ext>
              </c:extLst>
            </c:dLbl>
            <c:dLbl>
              <c:idx val="2"/>
              <c:tx>
                <c:rich>
                  <a:bodyPr/>
                  <a:lstStyle/>
                  <a:p>
                    <a:r>
                      <a:rPr lang="en-US" sz="1150" b="1">
                        <a:solidFill>
                          <a:srgbClr val="03738C"/>
                        </a:solidFill>
                        <a:latin typeface="Onest"/>
                      </a:rPr>
                      <a:t>2 926,0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7238-4002-B469-D32535864784}"/>
                </c:ext>
              </c:extLst>
            </c:dLbl>
            <c:dLbl>
              <c:idx val="3"/>
              <c:tx>
                <c:rich>
                  <a:bodyPr/>
                  <a:lstStyle/>
                  <a:p>
                    <a:r>
                      <a:rPr lang="en-US" sz="1150" b="1">
                        <a:solidFill>
                          <a:srgbClr val="03738C"/>
                        </a:solidFill>
                        <a:latin typeface="Onest"/>
                      </a:rPr>
                      <a:t>3 150,4</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7238-4002-B469-D32535864784}"/>
                </c:ext>
              </c:extLst>
            </c:dLbl>
            <c:dLbl>
              <c:idx val="4"/>
              <c:tx>
                <c:rich>
                  <a:bodyPr/>
                  <a:lstStyle/>
                  <a:p>
                    <a:r>
                      <a:rPr lang="en-US" sz="1150" b="1">
                        <a:solidFill>
                          <a:srgbClr val="03738C"/>
                        </a:solidFill>
                        <a:latin typeface="Onest"/>
                      </a:rPr>
                      <a:t>3 341,6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7238-4002-B469-D32535864784}"/>
                </c:ext>
              </c:extLst>
            </c:dLbl>
            <c:spPr>
              <a:noFill/>
              <a:ln>
                <a:noFill/>
              </a:ln>
            </c:sp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2021</c:v>
                </c:pt>
                <c:pt idx="1">
                  <c:v>2022</c:v>
                </c:pt>
                <c:pt idx="2">
                  <c:v>2023</c:v>
                </c:pt>
                <c:pt idx="3">
                  <c:v>2024</c:v>
                </c:pt>
                <c:pt idx="4">
                  <c:v>2025</c:v>
                </c:pt>
                <c:pt idx="5">
                  <c:v>2026</c:v>
                </c:pt>
                <c:pt idx="6">
                  <c:v>2027</c:v>
                </c:pt>
                <c:pt idx="7">
                  <c:v>2028</c:v>
                </c:pt>
                <c:pt idx="8">
                  <c:v>2029</c:v>
                </c:pt>
              </c:strCache>
            </c:strRef>
          </c:cat>
          <c:val>
            <c:numRef>
              <c:f>Sheet1!$B$2:$B$10</c:f>
              <c:numCache>
                <c:formatCode>General</c:formatCode>
                <c:ptCount val="9"/>
                <c:pt idx="0">
                  <c:v>2262.8000000000002</c:v>
                </c:pt>
                <c:pt idx="1">
                  <c:v>2685.5</c:v>
                </c:pt>
                <c:pt idx="2">
                  <c:v>2926</c:v>
                </c:pt>
                <c:pt idx="3">
                  <c:v>3150.4</c:v>
                </c:pt>
                <c:pt idx="4">
                  <c:v>3341.6</c:v>
                </c:pt>
              </c:numCache>
            </c:numRef>
          </c:val>
          <c:extLst>
            <c:ext xmlns:c16="http://schemas.microsoft.com/office/drawing/2014/chart" uri="{C3380CC4-5D6E-409C-BE32-E72D297353CC}">
              <c16:uniqueId val="{00000005-7238-4002-B469-D32535864784}"/>
            </c:ext>
          </c:extLst>
        </c:ser>
        <c:ser>
          <c:idx val="1"/>
          <c:order val="1"/>
          <c:tx>
            <c:strRef>
              <c:f>Sheet1!$C$1</c:f>
              <c:strCache>
                <c:ptCount val="1"/>
                <c:pt idx="0">
                  <c:v>Болжам</c:v>
                </c:pt>
              </c:strCache>
            </c:strRef>
          </c:tx>
          <c:spPr>
            <a:solidFill>
              <a:srgbClr val="117DBF"/>
            </a:solidFill>
          </c:spPr>
          <c:invertIfNegative val="0"/>
          <c:dLbls>
            <c:dLbl>
              <c:idx val="5"/>
              <c:tx>
                <c:rich>
                  <a:bodyPr/>
                  <a:lstStyle/>
                  <a:p>
                    <a:r>
                      <a:rPr lang="en-US" sz="1150" b="1">
                        <a:solidFill>
                          <a:srgbClr val="117DBF"/>
                        </a:solidFill>
                        <a:latin typeface="Onest"/>
                      </a:rPr>
                      <a:t>3 749,0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7238-4002-B469-D32535864784}"/>
                </c:ext>
              </c:extLst>
            </c:dLbl>
            <c:dLbl>
              <c:idx val="6"/>
              <c:tx>
                <c:rich>
                  <a:bodyPr/>
                  <a:lstStyle/>
                  <a:p>
                    <a:r>
                      <a:rPr lang="en-US" sz="1150" b="1">
                        <a:solidFill>
                          <a:srgbClr val="117DBF"/>
                        </a:solidFill>
                        <a:latin typeface="Onest"/>
                      </a:rPr>
                      <a:t>4 086,8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7238-4002-B469-D32535864784}"/>
                </c:ext>
              </c:extLst>
            </c:dLbl>
            <c:dLbl>
              <c:idx val="7"/>
              <c:tx>
                <c:rich>
                  <a:bodyPr/>
                  <a:lstStyle/>
                  <a:p>
                    <a:r>
                      <a:rPr lang="en-US" sz="1150" b="1">
                        <a:solidFill>
                          <a:srgbClr val="117DBF"/>
                        </a:solidFill>
                        <a:latin typeface="Onest"/>
                      </a:rPr>
                      <a:t>4 458,8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7238-4002-B469-D32535864784}"/>
                </c:ext>
              </c:extLst>
            </c:dLbl>
            <c:dLbl>
              <c:idx val="8"/>
              <c:tx>
                <c:rich>
                  <a:bodyPr/>
                  <a:lstStyle/>
                  <a:p>
                    <a:r>
                      <a:rPr lang="en-US" sz="1150" b="1">
                        <a:solidFill>
                          <a:srgbClr val="117DBF"/>
                        </a:solidFill>
                        <a:latin typeface="Onest"/>
                      </a:rPr>
                      <a:t>4 856,2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7238-4002-B469-D32535864784}"/>
                </c:ext>
              </c:extLst>
            </c:dLbl>
            <c:spPr>
              <a:noFill/>
              <a:ln>
                <a:noFill/>
              </a:ln>
            </c:spPr>
            <c:dLblPos val="outEnd"/>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Sheet1!$A$2:$A$10</c:f>
              <c:strCache>
                <c:ptCount val="9"/>
                <c:pt idx="0">
                  <c:v>2021</c:v>
                </c:pt>
                <c:pt idx="1">
                  <c:v>2022</c:v>
                </c:pt>
                <c:pt idx="2">
                  <c:v>2023</c:v>
                </c:pt>
                <c:pt idx="3">
                  <c:v>2024</c:v>
                </c:pt>
                <c:pt idx="4">
                  <c:v>2025</c:v>
                </c:pt>
                <c:pt idx="5">
                  <c:v>2026</c:v>
                </c:pt>
                <c:pt idx="6">
                  <c:v>2027</c:v>
                </c:pt>
                <c:pt idx="7">
                  <c:v>2028</c:v>
                </c:pt>
                <c:pt idx="8">
                  <c:v>2029</c:v>
                </c:pt>
              </c:strCache>
            </c:strRef>
          </c:cat>
          <c:val>
            <c:numRef>
              <c:f>Sheet1!$C$2:$C$10</c:f>
              <c:numCache>
                <c:formatCode>General</c:formatCode>
                <c:ptCount val="9"/>
                <c:pt idx="5">
                  <c:v>3749</c:v>
                </c:pt>
                <c:pt idx="6">
                  <c:v>4086.8</c:v>
                </c:pt>
                <c:pt idx="7">
                  <c:v>4458.8</c:v>
                </c:pt>
                <c:pt idx="8">
                  <c:v>4856.2</c:v>
                </c:pt>
              </c:numCache>
            </c:numRef>
          </c:val>
          <c:extLst>
            <c:ext xmlns:c16="http://schemas.microsoft.com/office/drawing/2014/chart" uri="{C3380CC4-5D6E-409C-BE32-E72D297353CC}">
              <c16:uniqueId val="{0000000A-7238-4002-B469-D32535864784}"/>
            </c:ext>
          </c:extLst>
        </c:ser>
        <c:dLbls>
          <c:showLegendKey val="0"/>
          <c:showVal val="0"/>
          <c:showCatName val="0"/>
          <c:showSerName val="0"/>
          <c:showPercent val="0"/>
          <c:showBubbleSize val="0"/>
        </c:dLbls>
        <c:gapWidth val="45"/>
        <c:overlap val="100"/>
        <c:axId val="111"/>
        <c:axId val="222"/>
      </c:barChart>
      <c:catAx>
        <c:axId val="111"/>
        <c:scaling>
          <c:orientation val="minMax"/>
        </c:scaling>
        <c:delete val="0"/>
        <c:axPos val="b"/>
        <c:numFmt formatCode="General" sourceLinked="0"/>
        <c:majorTickMark val="none"/>
        <c:minorTickMark val="none"/>
        <c:tickLblPos val="nextTo"/>
        <c:spPr>
          <a:ln w="9525">
            <a:solidFill>
              <a:srgbClr val="D9D9D9"/>
            </a:solidFill>
          </a:ln>
        </c:spPr>
        <c:txPr>
          <a:bodyPr/>
          <a:lstStyle/>
          <a:p>
            <a:pPr>
              <a:defRPr sz="1300" b="0">
                <a:solidFill>
                  <a:srgbClr val="595959"/>
                </a:solidFill>
                <a:latin typeface="Onest"/>
                <a:cs typeface="Onest"/>
              </a:defRPr>
            </a:pPr>
            <a:endParaRPr lang="ru-RU"/>
          </a:p>
        </c:txPr>
        <c:crossAx val="222"/>
        <c:crosses val="autoZero"/>
        <c:auto val="1"/>
        <c:lblAlgn val="ctr"/>
        <c:lblOffset val="100"/>
        <c:noMultiLvlLbl val="0"/>
      </c:catAx>
      <c:valAx>
        <c:axId val="222"/>
        <c:scaling>
          <c:orientation val="minMax"/>
          <c:max val="5600"/>
          <c:min val="0"/>
        </c:scaling>
        <c:delete val="1"/>
        <c:axPos val="l"/>
        <c:numFmt formatCode="General" sourceLinked="0"/>
        <c:majorTickMark val="none"/>
        <c:minorTickMark val="none"/>
        <c:tickLblPos val="nextTo"/>
        <c:crossAx val="111"/>
        <c:crosses val="autoZero"/>
        <c:crossBetween val="between"/>
      </c:valAx>
      <c:spPr>
        <a:noFill/>
        <a:ln>
          <a:noFill/>
        </a:ln>
      </c:spPr>
    </c:plotArea>
    <c:legend>
      <c:legendPos val="t"/>
      <c:overlay val="0"/>
      <c:txPr>
        <a:bodyPr/>
        <a:lstStyle/>
        <a:p>
          <a:pPr>
            <a:defRPr sz="1300" b="0">
              <a:solidFill>
                <a:srgbClr val="404040"/>
              </a:solidFill>
              <a:latin typeface="Onest"/>
              <a:cs typeface="Onest"/>
            </a:defRPr>
          </a:pPr>
          <a:endParaRPr lang="ru-RU"/>
        </a:p>
      </c:txPr>
    </c:legend>
    <c:plotVisOnly val="1"/>
    <c:dispBlanksAs val="gap"/>
    <c:showDLblsOverMax val="1"/>
  </c:chart>
  <c:spPr>
    <a:noFill/>
    <a:ln>
      <a:noFill/>
    </a:ln>
  </c:spPr>
  <c:txPr>
    <a:bodyPr/>
    <a:lstStyle/>
    <a:p>
      <a:pPr>
        <a:defRPr sz="1200" b="0">
          <a:solidFill>
            <a:srgbClr val="595959"/>
          </a:solidFill>
          <a:latin typeface="Onest"/>
          <a:cs typeface="Onest"/>
        </a:defRPr>
      </a:pPr>
      <a:endParaRPr lang="ru-RU"/>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c:style val="2"/>
  <c:chart>
    <c:autoTitleDeleted val="1"/>
    <c:plotArea>
      <c:layout/>
      <c:barChart>
        <c:barDir val="bar"/>
        <c:grouping val="clustered"/>
        <c:varyColors val="0"/>
        <c:ser>
          <c:idx val="0"/>
          <c:order val="0"/>
          <c:tx>
            <c:strRef>
              <c:f>Sheet1!$B$1</c:f>
              <c:strCache>
                <c:ptCount val="1"/>
                <c:pt idx="0">
                  <c:v>2026</c:v>
                </c:pt>
              </c:strCache>
            </c:strRef>
          </c:tx>
          <c:spPr>
            <a:solidFill>
              <a:srgbClr val="03738C"/>
            </a:solidFill>
            <a:effectLst/>
          </c:spPr>
          <c:invertIfNegative val="0"/>
          <c:dPt>
            <c:idx val="0"/>
            <c:invertIfNegative val="0"/>
            <c:bubble3D val="0"/>
            <c:extLst>
              <c:ext xmlns:c16="http://schemas.microsoft.com/office/drawing/2014/chart" uri="{C3380CC4-5D6E-409C-BE32-E72D297353CC}">
                <c16:uniqueId val="{00000001-5D61-47F1-A803-0BB0014F7C25}"/>
              </c:ext>
            </c:extLst>
          </c:dPt>
          <c:dPt>
            <c:idx val="1"/>
            <c:invertIfNegative val="0"/>
            <c:bubble3D val="0"/>
            <c:spPr>
              <a:solidFill>
                <a:srgbClr val="117DBF"/>
              </a:solidFill>
              <a:effectLst/>
            </c:spPr>
            <c:extLst>
              <c:ext xmlns:c16="http://schemas.microsoft.com/office/drawing/2014/chart" uri="{C3380CC4-5D6E-409C-BE32-E72D297353CC}">
                <c16:uniqueId val="{00000003-5D61-47F1-A803-0BB0014F7C25}"/>
              </c:ext>
            </c:extLst>
          </c:dPt>
          <c:cat>
            <c:strRef>
              <c:f>Sheet1!$A$2:$A$3</c:f>
              <c:strCache>
                <c:ptCount val="2"/>
                <c:pt idx="0">
                  <c:v>Кірістер</c:v>
                </c:pt>
                <c:pt idx="1">
                  <c:v>Шығындар</c:v>
                </c:pt>
              </c:strCache>
            </c:strRef>
          </c:cat>
          <c:val>
            <c:numRef>
              <c:f>Sheet1!$B$2:$B$3</c:f>
              <c:numCache>
                <c:formatCode>General</c:formatCode>
                <c:ptCount val="2"/>
                <c:pt idx="0">
                  <c:v>654745.4</c:v>
                </c:pt>
                <c:pt idx="1">
                  <c:v>656676.4</c:v>
                </c:pt>
              </c:numCache>
            </c:numRef>
          </c:val>
          <c:extLst>
            <c:ext xmlns:c16="http://schemas.microsoft.com/office/drawing/2014/chart" uri="{C3380CC4-5D6E-409C-BE32-E72D297353CC}">
              <c16:uniqueId val="{00000004-5D61-47F1-A803-0BB0014F7C25}"/>
            </c:ext>
          </c:extLst>
        </c:ser>
        <c:dLbls>
          <c:showLegendKey val="0"/>
          <c:showVal val="0"/>
          <c:showCatName val="0"/>
          <c:showSerName val="0"/>
          <c:showPercent val="0"/>
          <c:showBubbleSize val="0"/>
        </c:dLbls>
        <c:gapWidth val="45"/>
        <c:axId val="2094734554"/>
        <c:axId val="2094734552"/>
      </c:barChart>
      <c:catAx>
        <c:axId val="2094734554"/>
        <c:scaling>
          <c:orientation val="maxMin"/>
        </c:scaling>
        <c:delete val="0"/>
        <c:axPos val="l"/>
        <c:numFmt formatCode="General" sourceLinked="1"/>
        <c:majorTickMark val="out"/>
        <c:minorTickMark val="none"/>
        <c:tickLblPos val="nextTo"/>
        <c:spPr>
          <a:ln w="12700" cap="flat">
            <a:noFill/>
            <a:prstDash val="solid"/>
            <a:round/>
          </a:ln>
        </c:spPr>
        <c:txPr>
          <a:bodyPr/>
          <a:lstStyle/>
          <a:p>
            <a:pPr>
              <a:defRPr sz="1600" b="0" i="0" u="none" strike="noStrike">
                <a:solidFill>
                  <a:srgbClr val="262626"/>
                </a:solidFill>
                <a:latin typeface="Onest"/>
              </a:defRPr>
            </a:pPr>
            <a:endParaRPr lang="ru-RU"/>
          </a:p>
        </c:txPr>
        <c:crossAx val="2094734552"/>
        <c:crosses val="autoZero"/>
        <c:auto val="1"/>
        <c:lblAlgn val="ctr"/>
        <c:lblOffset val="100"/>
        <c:noMultiLvlLbl val="1"/>
      </c:catAx>
      <c:valAx>
        <c:axId val="2094734552"/>
        <c:scaling>
          <c:orientation val="minMax"/>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doughnutChart>
        <c:varyColors val="1"/>
        <c:ser>
          <c:idx val="0"/>
          <c:order val="0"/>
          <c:tx>
            <c:strRef>
              <c:f>Sheet1!$B$1</c:f>
              <c:strCache>
                <c:ptCount val="1"/>
                <c:pt idx="0">
                  <c:v>2026 жылғы кірістер, млн теңге</c:v>
                </c:pt>
              </c:strCache>
            </c:strRef>
          </c:tx>
          <c:dPt>
            <c:idx val="0"/>
            <c:bubble3D val="0"/>
            <c:spPr>
              <a:solidFill>
                <a:srgbClr val="03738C"/>
              </a:solidFill>
              <a:ln>
                <a:solidFill>
                  <a:srgbClr val="FFFFFF"/>
                </a:solidFill>
              </a:ln>
            </c:spPr>
            <c:extLst>
              <c:ext xmlns:c16="http://schemas.microsoft.com/office/drawing/2014/chart" uri="{C3380CC4-5D6E-409C-BE32-E72D297353CC}">
                <c16:uniqueId val="{00000001-99A5-4892-B029-F792B5028013}"/>
              </c:ext>
            </c:extLst>
          </c:dPt>
          <c:dPt>
            <c:idx val="1"/>
            <c:bubble3D val="0"/>
            <c:spPr>
              <a:solidFill>
                <a:srgbClr val="117DBF"/>
              </a:solidFill>
              <a:ln>
                <a:solidFill>
                  <a:srgbClr val="FFFFFF"/>
                </a:solidFill>
              </a:ln>
            </c:spPr>
            <c:extLst>
              <c:ext xmlns:c16="http://schemas.microsoft.com/office/drawing/2014/chart" uri="{C3380CC4-5D6E-409C-BE32-E72D297353CC}">
                <c16:uniqueId val="{00000003-99A5-4892-B029-F792B5028013}"/>
              </c:ext>
            </c:extLst>
          </c:dPt>
          <c:dPt>
            <c:idx val="2"/>
            <c:bubble3D val="0"/>
            <c:spPr>
              <a:solidFill>
                <a:srgbClr val="5FB3D9"/>
              </a:solidFill>
              <a:ln>
                <a:solidFill>
                  <a:srgbClr val="FFFFFF"/>
                </a:solidFill>
              </a:ln>
            </c:spPr>
            <c:extLst>
              <c:ext xmlns:c16="http://schemas.microsoft.com/office/drawing/2014/chart" uri="{C3380CC4-5D6E-409C-BE32-E72D297353CC}">
                <c16:uniqueId val="{00000005-99A5-4892-B029-F792B5028013}"/>
              </c:ext>
            </c:extLst>
          </c:dPt>
          <c:dPt>
            <c:idx val="3"/>
            <c:bubble3D val="0"/>
            <c:spPr>
              <a:solidFill>
                <a:srgbClr val="A9D6E5"/>
              </a:solidFill>
              <a:ln>
                <a:solidFill>
                  <a:srgbClr val="FFFFFF"/>
                </a:solidFill>
              </a:ln>
            </c:spPr>
            <c:extLst>
              <c:ext xmlns:c16="http://schemas.microsoft.com/office/drawing/2014/chart" uri="{C3380CC4-5D6E-409C-BE32-E72D297353CC}">
                <c16:uniqueId val="{00000007-99A5-4892-B029-F792B5028013}"/>
              </c:ext>
            </c:extLst>
          </c:dPt>
          <c:dPt>
            <c:idx val="4"/>
            <c:bubble3D val="0"/>
            <c:spPr>
              <a:solidFill>
                <a:srgbClr val="A6A6A6"/>
              </a:solidFill>
              <a:ln>
                <a:solidFill>
                  <a:srgbClr val="FFFFFF"/>
                </a:solidFill>
              </a:ln>
            </c:spPr>
            <c:extLst>
              <c:ext xmlns:c16="http://schemas.microsoft.com/office/drawing/2014/chart" uri="{C3380CC4-5D6E-409C-BE32-E72D297353CC}">
                <c16:uniqueId val="{00000009-99A5-4892-B029-F792B5028013}"/>
              </c:ext>
            </c:extLst>
          </c:dPt>
          <c:cat>
            <c:strRef>
              <c:f>Sheet1!$A$2:$A$6</c:f>
              <c:strCache>
                <c:ptCount val="5"/>
                <c:pt idx="0">
                  <c:v>Трансферттер</c:v>
                </c:pt>
                <c:pt idx="1">
                  <c:v>Салықтық</c:v>
                </c:pt>
                <c:pt idx="2">
                  <c:v>Салықтық емес</c:v>
                </c:pt>
                <c:pt idx="3">
                  <c:v>Арнаулы</c:v>
                </c:pt>
                <c:pt idx="4">
                  <c:v>Негізгі капиталды сату</c:v>
                </c:pt>
              </c:strCache>
            </c:strRef>
          </c:cat>
          <c:val>
            <c:numRef>
              <c:f>Sheet1!$B$2:$B$6</c:f>
              <c:numCache>
                <c:formatCode>General</c:formatCode>
                <c:ptCount val="5"/>
                <c:pt idx="0">
                  <c:v>593316.30000000005</c:v>
                </c:pt>
                <c:pt idx="1">
                  <c:v>31584.799999999999</c:v>
                </c:pt>
                <c:pt idx="2">
                  <c:v>21354.3</c:v>
                </c:pt>
                <c:pt idx="3">
                  <c:v>8472.2000000000007</c:v>
                </c:pt>
                <c:pt idx="4">
                  <c:v>17.8</c:v>
                </c:pt>
              </c:numCache>
            </c:numRef>
          </c:val>
          <c:extLst>
            <c:ext xmlns:c16="http://schemas.microsoft.com/office/drawing/2014/chart" uri="{C3380CC4-5D6E-409C-BE32-E72D297353CC}">
              <c16:uniqueId val="{0000000A-99A5-4892-B029-F792B5028013}"/>
            </c:ext>
          </c:extLst>
        </c:ser>
        <c:dLbls>
          <c:showLegendKey val="0"/>
          <c:showVal val="0"/>
          <c:showCatName val="0"/>
          <c:showSerName val="0"/>
          <c:showPercent val="0"/>
          <c:showBubbleSize val="0"/>
          <c:showLeaderLines val="1"/>
        </c:dLbls>
        <c:firstSliceAng val="0"/>
        <c:holeSize val="68"/>
      </c:doughnutChart>
    </c:plotArea>
    <c:plotVisOnly val="1"/>
    <c:dispBlanksAs val="gap"/>
    <c:showDLblsOverMax val="0"/>
  </c:chart>
  <c:txPr>
    <a:bodyPr/>
    <a:lstStyle/>
    <a:p>
      <a:pPr>
        <a:defRPr sz="1800"/>
      </a:pPr>
      <a:endParaRPr lang="ru-RU"/>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c:style val="2"/>
  <c:chart>
    <c:autoTitleDeleted val="1"/>
    <c:plotArea>
      <c:layout/>
      <c:barChart>
        <c:barDir val="bar"/>
        <c:grouping val="clustered"/>
        <c:varyColors val="0"/>
        <c:ser>
          <c:idx val="0"/>
          <c:order val="0"/>
          <c:tx>
            <c:strRef>
              <c:f>Sheet1!$B$1</c:f>
              <c:strCache>
                <c:ptCount val="1"/>
                <c:pt idx="0">
                  <c:v>2026 жылғы шығындар, млн теңге</c:v>
                </c:pt>
              </c:strCache>
            </c:strRef>
          </c:tx>
          <c:spPr>
            <a:solidFill>
              <a:srgbClr val="03738C"/>
            </a:solidFill>
          </c:spPr>
          <c:invertIfNegative val="0"/>
          <c:dPt>
            <c:idx val="0"/>
            <c:invertIfNegative val="0"/>
            <c:bubble3D val="0"/>
            <c:extLst>
              <c:ext xmlns:c16="http://schemas.microsoft.com/office/drawing/2014/chart" uri="{C3380CC4-5D6E-409C-BE32-E72D297353CC}">
                <c16:uniqueId val="{00000001-169F-46B4-A792-41694257C782}"/>
              </c:ext>
            </c:extLst>
          </c:dPt>
          <c:dPt>
            <c:idx val="1"/>
            <c:invertIfNegative val="0"/>
            <c:bubble3D val="0"/>
            <c:spPr>
              <a:solidFill>
                <a:srgbClr val="117DBF"/>
              </a:solidFill>
            </c:spPr>
            <c:extLst>
              <c:ext xmlns:c16="http://schemas.microsoft.com/office/drawing/2014/chart" uri="{C3380CC4-5D6E-409C-BE32-E72D297353CC}">
                <c16:uniqueId val="{00000003-169F-46B4-A792-41694257C782}"/>
              </c:ext>
            </c:extLst>
          </c:dPt>
          <c:dPt>
            <c:idx val="2"/>
            <c:invertIfNegative val="0"/>
            <c:bubble3D val="0"/>
            <c:spPr>
              <a:solidFill>
                <a:srgbClr val="117DBF"/>
              </a:solidFill>
            </c:spPr>
            <c:extLst>
              <c:ext xmlns:c16="http://schemas.microsoft.com/office/drawing/2014/chart" uri="{C3380CC4-5D6E-409C-BE32-E72D297353CC}">
                <c16:uniqueId val="{00000005-169F-46B4-A792-41694257C782}"/>
              </c:ext>
            </c:extLst>
          </c:dPt>
          <c:dPt>
            <c:idx val="3"/>
            <c:invertIfNegative val="0"/>
            <c:bubble3D val="0"/>
            <c:spPr>
              <a:solidFill>
                <a:srgbClr val="117DBF"/>
              </a:solidFill>
            </c:spPr>
            <c:extLst>
              <c:ext xmlns:c16="http://schemas.microsoft.com/office/drawing/2014/chart" uri="{C3380CC4-5D6E-409C-BE32-E72D297353CC}">
                <c16:uniqueId val="{00000007-169F-46B4-A792-41694257C782}"/>
              </c:ext>
            </c:extLst>
          </c:dPt>
          <c:dPt>
            <c:idx val="4"/>
            <c:invertIfNegative val="0"/>
            <c:bubble3D val="0"/>
            <c:spPr>
              <a:solidFill>
                <a:srgbClr val="117DBF"/>
              </a:solidFill>
            </c:spPr>
            <c:extLst>
              <c:ext xmlns:c16="http://schemas.microsoft.com/office/drawing/2014/chart" uri="{C3380CC4-5D6E-409C-BE32-E72D297353CC}">
                <c16:uniqueId val="{00000009-169F-46B4-A792-41694257C782}"/>
              </c:ext>
            </c:extLst>
          </c:dPt>
          <c:dPt>
            <c:idx val="5"/>
            <c:invertIfNegative val="0"/>
            <c:bubble3D val="0"/>
            <c:spPr>
              <a:solidFill>
                <a:srgbClr val="117DBF"/>
              </a:solidFill>
            </c:spPr>
            <c:extLst>
              <c:ext xmlns:c16="http://schemas.microsoft.com/office/drawing/2014/chart" uri="{C3380CC4-5D6E-409C-BE32-E72D297353CC}">
                <c16:uniqueId val="{0000000B-169F-46B4-A792-41694257C782}"/>
              </c:ext>
            </c:extLst>
          </c:dPt>
          <c:dPt>
            <c:idx val="6"/>
            <c:invertIfNegative val="0"/>
            <c:bubble3D val="0"/>
            <c:spPr>
              <a:solidFill>
                <a:srgbClr val="117DBF"/>
              </a:solidFill>
            </c:spPr>
            <c:extLst>
              <c:ext xmlns:c16="http://schemas.microsoft.com/office/drawing/2014/chart" uri="{C3380CC4-5D6E-409C-BE32-E72D297353CC}">
                <c16:uniqueId val="{0000000D-169F-46B4-A792-41694257C782}"/>
              </c:ext>
            </c:extLst>
          </c:dPt>
          <c:dPt>
            <c:idx val="7"/>
            <c:invertIfNegative val="0"/>
            <c:bubble3D val="0"/>
            <c:spPr>
              <a:solidFill>
                <a:srgbClr val="117DBF"/>
              </a:solidFill>
            </c:spPr>
            <c:extLst>
              <c:ext xmlns:c16="http://schemas.microsoft.com/office/drawing/2014/chart" uri="{C3380CC4-5D6E-409C-BE32-E72D297353CC}">
                <c16:uniqueId val="{0000000F-169F-46B4-A792-41694257C782}"/>
              </c:ext>
            </c:extLst>
          </c:dPt>
          <c:dPt>
            <c:idx val="8"/>
            <c:invertIfNegative val="0"/>
            <c:bubble3D val="0"/>
            <c:spPr>
              <a:solidFill>
                <a:srgbClr val="A6A6A6"/>
              </a:solidFill>
            </c:spPr>
            <c:extLst>
              <c:ext xmlns:c16="http://schemas.microsoft.com/office/drawing/2014/chart" uri="{C3380CC4-5D6E-409C-BE32-E72D297353CC}">
                <c16:uniqueId val="{00000011-169F-46B4-A792-41694257C782}"/>
              </c:ext>
            </c:extLst>
          </c:dPt>
          <c:dLbls>
            <c:dLbl>
              <c:idx val="0"/>
              <c:tx>
                <c:rich>
                  <a:bodyPr/>
                  <a:lstStyle/>
                  <a:p>
                    <a:r>
                      <a:rPr lang="en-US" sz="1400" b="1">
                        <a:solidFill>
                          <a:srgbClr val="03738C"/>
                        </a:solidFill>
                        <a:latin typeface="Onest"/>
                      </a:rPr>
                      <a:t>412 117,3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169F-46B4-A792-41694257C782}"/>
                </c:ext>
              </c:extLst>
            </c:dLbl>
            <c:dLbl>
              <c:idx val="1"/>
              <c:tx>
                <c:rich>
                  <a:bodyPr/>
                  <a:lstStyle/>
                  <a:p>
                    <a:r>
                      <a:rPr lang="en-US" sz="1400" b="1">
                        <a:solidFill>
                          <a:srgbClr val="117DBF"/>
                        </a:solidFill>
                        <a:latin typeface="Onest"/>
                      </a:rPr>
                      <a:t>49 427,9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169F-46B4-A792-41694257C782}"/>
                </c:ext>
              </c:extLst>
            </c:dLbl>
            <c:dLbl>
              <c:idx val="2"/>
              <c:tx>
                <c:rich>
                  <a:bodyPr/>
                  <a:lstStyle/>
                  <a:p>
                    <a:r>
                      <a:rPr lang="en-US" sz="1400" b="1">
                        <a:solidFill>
                          <a:srgbClr val="117DBF"/>
                        </a:solidFill>
                        <a:latin typeface="Onest"/>
                      </a:rPr>
                      <a:t>30 324,2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169F-46B4-A792-41694257C782}"/>
                </c:ext>
              </c:extLst>
            </c:dLbl>
            <c:dLbl>
              <c:idx val="3"/>
              <c:tx>
                <c:rich>
                  <a:bodyPr/>
                  <a:lstStyle/>
                  <a:p>
                    <a:r>
                      <a:rPr lang="en-US" sz="1400" b="1">
                        <a:solidFill>
                          <a:srgbClr val="117DBF"/>
                        </a:solidFill>
                        <a:latin typeface="Onest"/>
                      </a:rPr>
                      <a:t>26 191,7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169F-46B4-A792-41694257C782}"/>
                </c:ext>
              </c:extLst>
            </c:dLbl>
            <c:dLbl>
              <c:idx val="4"/>
              <c:tx>
                <c:rich>
                  <a:bodyPr/>
                  <a:lstStyle/>
                  <a:p>
                    <a:r>
                      <a:rPr lang="en-US" sz="1400" b="1">
                        <a:solidFill>
                          <a:srgbClr val="117DBF"/>
                        </a:solidFill>
                        <a:latin typeface="Onest"/>
                      </a:rPr>
                      <a:t>25 993,1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169F-46B4-A792-41694257C782}"/>
                </c:ext>
              </c:extLst>
            </c:dLbl>
            <c:dLbl>
              <c:idx val="5"/>
              <c:tx>
                <c:rich>
                  <a:bodyPr/>
                  <a:lstStyle/>
                  <a:p>
                    <a:r>
                      <a:rPr lang="en-US" sz="1400" b="1">
                        <a:solidFill>
                          <a:srgbClr val="117DBF"/>
                        </a:solidFill>
                        <a:latin typeface="Onest"/>
                      </a:rPr>
                      <a:t>19 076,8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169F-46B4-A792-41694257C782}"/>
                </c:ext>
              </c:extLst>
            </c:dLbl>
            <c:dLbl>
              <c:idx val="6"/>
              <c:tx>
                <c:rich>
                  <a:bodyPr/>
                  <a:lstStyle/>
                  <a:p>
                    <a:r>
                      <a:rPr lang="en-US" sz="1400" b="1">
                        <a:solidFill>
                          <a:srgbClr val="117DBF"/>
                        </a:solidFill>
                        <a:latin typeface="Onest"/>
                      </a:rPr>
                      <a:t>19 021,2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169F-46B4-A792-41694257C782}"/>
                </c:ext>
              </c:extLst>
            </c:dLbl>
            <c:dLbl>
              <c:idx val="7"/>
              <c:tx>
                <c:rich>
                  <a:bodyPr/>
                  <a:lstStyle/>
                  <a:p>
                    <a:r>
                      <a:rPr lang="en-US" sz="1400" b="1">
                        <a:solidFill>
                          <a:srgbClr val="117DBF"/>
                        </a:solidFill>
                        <a:latin typeface="Onest"/>
                      </a:rPr>
                      <a:t>74 524,2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F-169F-46B4-A792-41694257C782}"/>
                </c:ext>
              </c:extLst>
            </c:dLbl>
            <c:spPr>
              <a:noFill/>
              <a:ln>
                <a:noFill/>
              </a:ln>
            </c:spPr>
            <c:txPr>
              <a:bodyPr/>
              <a:lstStyle/>
              <a:p>
                <a:pPr>
                  <a:defRPr sz="1400" b="1">
                    <a:solidFill>
                      <a:srgbClr val="03738C"/>
                    </a:solidFill>
                    <a:latin typeface="Onest"/>
                    <a:cs typeface="Onest"/>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Sheet1!$A$2:$A$9</c:f>
              <c:strCache>
                <c:ptCount val="8"/>
                <c:pt idx="0">
                  <c:v>Білім беру</c:v>
                </c:pt>
                <c:pt idx="1">
                  <c:v>Ауыл, су, орман шаруашылығы</c:v>
                </c:pt>
                <c:pt idx="2">
                  <c:v>Тұрғын үй-коммуналдық шаруашылық</c:v>
                </c:pt>
                <c:pt idx="3">
                  <c:v>Әлеуметтік көмек</c:v>
                </c:pt>
                <c:pt idx="4">
                  <c:v>Қоғамдық тәртіп және қауіпсіздік</c:v>
                </c:pt>
                <c:pt idx="5">
                  <c:v>Өнеркәсіп және құрылыс</c:v>
                </c:pt>
                <c:pt idx="6">
                  <c:v>Мәдениет, спорт, туризм</c:v>
                </c:pt>
                <c:pt idx="7">
                  <c:v>Қалған 8 топ</c:v>
                </c:pt>
              </c:strCache>
            </c:strRef>
          </c:cat>
          <c:val>
            <c:numRef>
              <c:f>Sheet1!$B$2:$B$9</c:f>
              <c:numCache>
                <c:formatCode>General</c:formatCode>
                <c:ptCount val="8"/>
                <c:pt idx="0">
                  <c:v>412117.3</c:v>
                </c:pt>
                <c:pt idx="1">
                  <c:v>49427.9</c:v>
                </c:pt>
                <c:pt idx="2">
                  <c:v>30324.2</c:v>
                </c:pt>
                <c:pt idx="3">
                  <c:v>26191.7</c:v>
                </c:pt>
                <c:pt idx="4">
                  <c:v>25993.1</c:v>
                </c:pt>
                <c:pt idx="5">
                  <c:v>19076.8</c:v>
                </c:pt>
                <c:pt idx="6">
                  <c:v>19021.2</c:v>
                </c:pt>
                <c:pt idx="7">
                  <c:v>74524.2</c:v>
                </c:pt>
              </c:numCache>
            </c:numRef>
          </c:val>
          <c:extLst>
            <c:ext xmlns:c16="http://schemas.microsoft.com/office/drawing/2014/chart" uri="{C3380CC4-5D6E-409C-BE32-E72D297353CC}">
              <c16:uniqueId val="{00000012-169F-46B4-A792-41694257C782}"/>
            </c:ext>
          </c:extLst>
        </c:ser>
        <c:dLbls>
          <c:showLegendKey val="0"/>
          <c:showVal val="0"/>
          <c:showCatName val="0"/>
          <c:showSerName val="0"/>
          <c:showPercent val="0"/>
          <c:showBubbleSize val="0"/>
        </c:dLbls>
        <c:gapWidth val="55"/>
        <c:axId val="111"/>
        <c:axId val="222"/>
      </c:barChart>
      <c:catAx>
        <c:axId val="111"/>
        <c:scaling>
          <c:orientation val="maxMin"/>
        </c:scaling>
        <c:delete val="0"/>
        <c:axPos val="l"/>
        <c:numFmt formatCode="General" sourceLinked="0"/>
        <c:majorTickMark val="none"/>
        <c:minorTickMark val="none"/>
        <c:tickLblPos val="nextTo"/>
        <c:spPr>
          <a:ln w="9525">
            <a:solidFill>
              <a:srgbClr val="D9D9D9"/>
            </a:solidFill>
          </a:ln>
        </c:spPr>
        <c:txPr>
          <a:bodyPr/>
          <a:lstStyle/>
          <a:p>
            <a:pPr>
              <a:defRPr sz="1100" b="0">
                <a:solidFill>
                  <a:srgbClr val="404040"/>
                </a:solidFill>
                <a:latin typeface="Onest"/>
                <a:cs typeface="Onest"/>
              </a:defRPr>
            </a:pPr>
            <a:endParaRPr lang="ru-RU"/>
          </a:p>
        </c:txPr>
        <c:crossAx val="222"/>
        <c:crosses val="autoZero"/>
        <c:auto val="1"/>
        <c:lblAlgn val="ctr"/>
        <c:lblOffset val="100"/>
        <c:noMultiLvlLbl val="0"/>
      </c:catAx>
      <c:valAx>
        <c:axId val="222"/>
        <c:scaling>
          <c:orientation val="minMax"/>
          <c:max val="560000"/>
          <c:min val="0"/>
        </c:scaling>
        <c:delete val="1"/>
        <c:axPos val="t"/>
        <c:numFmt formatCode="General" sourceLinked="0"/>
        <c:majorTickMark val="none"/>
        <c:minorTickMark val="none"/>
        <c:tickLblPos val="nextTo"/>
        <c:crossAx val="111"/>
        <c:crosses val="autoZero"/>
        <c:crossBetween val="between"/>
      </c:valAx>
      <c:spPr>
        <a:noFill/>
        <a:ln>
          <a:noFill/>
        </a:ln>
      </c:spPr>
    </c:plotArea>
    <c:plotVisOnly val="1"/>
    <c:dispBlanksAs val="gap"/>
    <c:showDLblsOverMax val="1"/>
  </c:chart>
  <c:spPr>
    <a:noFill/>
    <a:ln>
      <a:noFill/>
    </a:ln>
  </c:spPr>
  <c:txPr>
    <a:bodyPr/>
    <a:lstStyle/>
    <a:p>
      <a:pPr>
        <a:defRPr sz="1200" b="0">
          <a:solidFill>
            <a:srgbClr val="595959"/>
          </a:solidFill>
          <a:latin typeface="Onest"/>
          <a:cs typeface="Onest"/>
        </a:defRPr>
      </a:pPr>
      <a:endParaRPr lang="ru-RU"/>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c:style val="2"/>
  <c:chart>
    <c:autoTitleDeleted val="1"/>
    <c:plotArea>
      <c:layout/>
      <c:barChart>
        <c:barDir val="bar"/>
        <c:grouping val="clustered"/>
        <c:varyColors val="1"/>
        <c:ser>
          <c:idx val="0"/>
          <c:order val="0"/>
          <c:tx>
            <c:strRef>
              <c:f>Sheet1!$B$1</c:f>
              <c:strCache>
                <c:ptCount val="1"/>
                <c:pt idx="0">
                  <c:v>cut</c:v>
                </c:pt>
              </c:strCache>
            </c:strRef>
          </c:tx>
          <c:spPr>
            <a:solidFill>
              <a:srgbClr val="03738C"/>
            </a:solidFill>
          </c:spPr>
          <c:invertIfNegative val="1"/>
          <c:dLbls>
            <c:dLbl>
              <c:idx val="0"/>
              <c:tx>
                <c:rich>
                  <a:bodyPr/>
                  <a:lstStyle/>
                  <a:p>
                    <a:r>
                      <a:rPr lang="en-US" sz="1300" b="1">
                        <a:solidFill>
                          <a:srgbClr val="03738C"/>
                        </a:solidFill>
                        <a:latin typeface="Onest"/>
                      </a:rPr>
                      <a:t>−3 984,0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A29C-4DBA-92A7-3ACCDE47B75A}"/>
                </c:ext>
              </c:extLst>
            </c:dLbl>
            <c:dLbl>
              <c:idx val="1"/>
              <c:tx>
                <c:rich>
                  <a:bodyPr/>
                  <a:lstStyle/>
                  <a:p>
                    <a:r>
                      <a:rPr lang="en-US" sz="1300" b="1">
                        <a:solidFill>
                          <a:srgbClr val="03738C"/>
                        </a:solidFill>
                        <a:latin typeface="Onest"/>
                      </a:rPr>
                      <a:t>−3 820,8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A29C-4DBA-92A7-3ACCDE47B75A}"/>
                </c:ext>
              </c:extLst>
            </c:dLbl>
            <c:dLbl>
              <c:idx val="2"/>
              <c:tx>
                <c:rich>
                  <a:bodyPr/>
                  <a:lstStyle/>
                  <a:p>
                    <a:r>
                      <a:rPr lang="en-US" sz="1300" b="1">
                        <a:solidFill>
                          <a:srgbClr val="03738C"/>
                        </a:solidFill>
                        <a:latin typeface="Onest"/>
                      </a:rPr>
                      <a:t>−2 009,9</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A29C-4DBA-92A7-3ACCDE47B75A}"/>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Sheet1!$A$2:$A$4</c:f>
              <c:strCache>
                <c:ptCount val="3"/>
                <c:pt idx="0">
                  <c:v>Аудандар мен Тараз қаласына көлікті дамытуға трансферттер</c:v>
                </c:pt>
                <c:pt idx="1">
                  <c:v>Жоғары тұрған трансферттер</c:v>
                </c:pt>
                <c:pt idx="2">
                  <c:v>Аудандар мен Тараз қаласына ТКШ-ны дамытуға трансферттер</c:v>
                </c:pt>
              </c:strCache>
            </c:strRef>
          </c:cat>
          <c:val>
            <c:numRef>
              <c:f>Sheet1!$B$2:$B$4</c:f>
              <c:numCache>
                <c:formatCode>General</c:formatCode>
                <c:ptCount val="3"/>
                <c:pt idx="0">
                  <c:v>3984</c:v>
                </c:pt>
                <c:pt idx="1">
                  <c:v>3820.8</c:v>
                </c:pt>
                <c:pt idx="2">
                  <c:v>2009.9</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A29C-4DBA-92A7-3ACCDE47B75A}"/>
            </c:ext>
          </c:extLst>
        </c:ser>
        <c:dLbls>
          <c:showLegendKey val="0"/>
          <c:showVal val="0"/>
          <c:showCatName val="0"/>
          <c:showSerName val="0"/>
          <c:showPercent val="0"/>
          <c:showBubbleSize val="0"/>
        </c:dLbls>
        <c:gapWidth val="55"/>
        <c:axId val="1"/>
        <c:axId val="2"/>
      </c:barChart>
      <c:catAx>
        <c:axId val="1"/>
        <c:scaling>
          <c:orientation val="maxMin"/>
        </c:scaling>
        <c:delete val="0"/>
        <c:axPos val="l"/>
        <c:numFmt formatCode="General" sourceLinked="0"/>
        <c:majorTickMark val="out"/>
        <c:minorTickMark val="none"/>
        <c:tickLblPos val="nextTo"/>
        <c:spPr>
          <a:ln>
            <a:noFill/>
          </a:ln>
        </c:spPr>
        <c:txPr>
          <a:bodyPr/>
          <a:lstStyle/>
          <a:p>
            <a:pPr>
              <a:defRPr sz="1100">
                <a:solidFill>
                  <a:srgbClr val="404040"/>
                </a:solidFill>
                <a:latin typeface="Onest"/>
              </a:defRPr>
            </a:pPr>
            <a:endParaRPr lang="ru-RU"/>
          </a:p>
        </c:txPr>
        <c:crossAx val="2"/>
        <c:crosses val="autoZero"/>
        <c:auto val="1"/>
        <c:lblAlgn val="ctr"/>
        <c:lblOffset val="100"/>
        <c:noMultiLvlLbl val="0"/>
      </c:catAx>
      <c:valAx>
        <c:axId val="2"/>
        <c:scaling>
          <c:orientation val="minMax"/>
          <c:max val="5700"/>
          <c:min val="0"/>
        </c:scaling>
        <c:delete val="1"/>
        <c:axPos val="t"/>
        <c:numFmt formatCode="General" sourceLinked="1"/>
        <c:majorTickMark val="out"/>
        <c:minorTickMark val="none"/>
        <c:tickLblPos val="nextTo"/>
        <c:crossAx val="1"/>
        <c:crosses val="autoZero"/>
        <c:crossBetween val="between"/>
      </c:valAx>
    </c:plotArea>
    <c:plotVisOnly val="1"/>
    <c:dispBlanksAs val="gap"/>
    <c:showDLblsOverMax val="1"/>
  </c:chart>
  <c:txPr>
    <a:bodyPr/>
    <a:lstStyle/>
    <a:p>
      <a:pPr>
        <a:defRPr sz="1800">
          <a:latin typeface="Onest"/>
        </a:defRPr>
      </a:pPr>
      <a:endParaRPr lang="ru-RU"/>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1"/>
  <c:style val="2"/>
  <c:chart>
    <c:autoTitleDeleted val="1"/>
    <c:plotArea>
      <c:layout/>
      <c:barChart>
        <c:barDir val="bar"/>
        <c:grouping val="clustered"/>
        <c:varyColors val="1"/>
        <c:ser>
          <c:idx val="0"/>
          <c:order val="0"/>
          <c:tx>
            <c:strRef>
              <c:f>Sheet1!$B$1</c:f>
              <c:strCache>
                <c:ptCount val="1"/>
                <c:pt idx="0">
                  <c:v>add</c:v>
                </c:pt>
              </c:strCache>
            </c:strRef>
          </c:tx>
          <c:spPr>
            <a:solidFill>
              <a:srgbClr val="117DBF"/>
            </a:solidFill>
          </c:spPr>
          <c:invertIfNegative val="1"/>
          <c:dLbls>
            <c:dLbl>
              <c:idx val="0"/>
              <c:tx>
                <c:rich>
                  <a:bodyPr/>
                  <a:lstStyle/>
                  <a:p>
                    <a:r>
                      <a:rPr lang="en-US" sz="1300" b="1">
                        <a:solidFill>
                          <a:srgbClr val="117DBF"/>
                        </a:solidFill>
                        <a:latin typeface="Onest"/>
                      </a:rPr>
                      <a:t>+1 190,0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FAD-4FDE-95CD-A1C3D91ABD30}"/>
                </c:ext>
              </c:extLst>
            </c:dLbl>
            <c:dLbl>
              <c:idx val="1"/>
              <c:tx>
                <c:rich>
                  <a:bodyPr/>
                  <a:lstStyle/>
                  <a:p>
                    <a:r>
                      <a:rPr lang="en-US" sz="1300" b="1">
                        <a:solidFill>
                          <a:srgbClr val="117DBF"/>
                        </a:solidFill>
                        <a:latin typeface="Onest"/>
                      </a:rPr>
                      <a:t>+460,7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FAD-4FDE-95CD-A1C3D91ABD30}"/>
                </c:ext>
              </c:extLst>
            </c:dLbl>
            <c:dLbl>
              <c:idx val="2"/>
              <c:tx>
                <c:rich>
                  <a:bodyPr/>
                  <a:lstStyle/>
                  <a:p>
                    <a:r>
                      <a:rPr lang="en-US" sz="1300" b="1">
                        <a:solidFill>
                          <a:srgbClr val="117DBF"/>
                        </a:solidFill>
                        <a:latin typeface="Onest"/>
                      </a:rPr>
                      <a:t>+210,7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FAD-4FDE-95CD-A1C3D91ABD30}"/>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Sheet1!$A$2:$A$4</c:f>
              <c:strCache>
                <c:ptCount val="3"/>
                <c:pt idx="0">
                  <c:v>Аудандар мен Тараз қаласына нысаналы ағымдағы трансферттер</c:v>
                </c:pt>
                <c:pt idx="1">
                  <c:v>Мамандандырылған ұйымдарда дарынды балаларға білім беру</c:v>
                </c:pt>
                <c:pt idx="2">
                  <c:v>Аудандар мен Тараз қаласына нысаналы ағымдағы трансферттер (мәдениет)</c:v>
                </c:pt>
              </c:strCache>
            </c:strRef>
          </c:cat>
          <c:val>
            <c:numRef>
              <c:f>Sheet1!$B$2:$B$4</c:f>
              <c:numCache>
                <c:formatCode>General</c:formatCode>
                <c:ptCount val="3"/>
                <c:pt idx="0">
                  <c:v>1190</c:v>
                </c:pt>
                <c:pt idx="1">
                  <c:v>460.7</c:v>
                </c:pt>
                <c:pt idx="2">
                  <c:v>210.7</c:v>
                </c:pt>
              </c:numCache>
            </c:numRef>
          </c:val>
          <c:extLst>
            <c:ext xmlns:c14="http://schemas.microsoft.com/office/drawing/2007/8/2/chart" uri="{6F2FDCE9-48DA-4B69-8628-5D25D57E5C99}">
              <c14:invertSolidFillFmt>
                <c14:spPr xmlns:c14="http://schemas.microsoft.com/office/drawing/2007/8/2/chart">
                  <a:solidFill>
                    <a:srgbClr val="FFFFFF"/>
                  </a:solidFill>
                </c14:spPr>
              </c14:invertSolidFillFmt>
            </c:ext>
            <c:ext xmlns:c16="http://schemas.microsoft.com/office/drawing/2014/chart" uri="{C3380CC4-5D6E-409C-BE32-E72D297353CC}">
              <c16:uniqueId val="{00000003-6FAD-4FDE-95CD-A1C3D91ABD30}"/>
            </c:ext>
          </c:extLst>
        </c:ser>
        <c:dLbls>
          <c:showLegendKey val="0"/>
          <c:showVal val="0"/>
          <c:showCatName val="0"/>
          <c:showSerName val="0"/>
          <c:showPercent val="0"/>
          <c:showBubbleSize val="0"/>
        </c:dLbls>
        <c:gapWidth val="55"/>
        <c:axId val="1"/>
        <c:axId val="2"/>
      </c:barChart>
      <c:catAx>
        <c:axId val="1"/>
        <c:scaling>
          <c:orientation val="maxMin"/>
        </c:scaling>
        <c:delete val="0"/>
        <c:axPos val="l"/>
        <c:numFmt formatCode="General" sourceLinked="0"/>
        <c:majorTickMark val="out"/>
        <c:minorTickMark val="none"/>
        <c:tickLblPos val="nextTo"/>
        <c:spPr>
          <a:ln>
            <a:noFill/>
          </a:ln>
        </c:spPr>
        <c:txPr>
          <a:bodyPr/>
          <a:lstStyle/>
          <a:p>
            <a:pPr>
              <a:defRPr sz="1100">
                <a:solidFill>
                  <a:srgbClr val="404040"/>
                </a:solidFill>
                <a:latin typeface="Onest"/>
              </a:defRPr>
            </a:pPr>
            <a:endParaRPr lang="ru-RU"/>
          </a:p>
        </c:txPr>
        <c:crossAx val="2"/>
        <c:crosses val="autoZero"/>
        <c:auto val="1"/>
        <c:lblAlgn val="ctr"/>
        <c:lblOffset val="100"/>
        <c:noMultiLvlLbl val="0"/>
      </c:catAx>
      <c:valAx>
        <c:axId val="2"/>
        <c:scaling>
          <c:orientation val="minMax"/>
          <c:max val="5700"/>
          <c:min val="0"/>
        </c:scaling>
        <c:delete val="1"/>
        <c:axPos val="t"/>
        <c:numFmt formatCode="General" sourceLinked="1"/>
        <c:majorTickMark val="out"/>
        <c:minorTickMark val="none"/>
        <c:tickLblPos val="nextTo"/>
        <c:crossAx val="1"/>
        <c:crosses val="autoZero"/>
        <c:crossBetween val="between"/>
      </c:valAx>
    </c:plotArea>
    <c:plotVisOnly val="1"/>
    <c:dispBlanksAs val="gap"/>
    <c:showDLblsOverMax val="1"/>
  </c:chart>
  <c:txPr>
    <a:bodyPr/>
    <a:lstStyle/>
    <a:p>
      <a:pPr>
        <a:defRPr sz="1800">
          <a:latin typeface="Onest"/>
        </a:defRPr>
      </a:pPr>
      <a:endParaRPr lang="ru-RU"/>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kk-KZ"/>
              <a:t>Қазақша мәтіннің дереккөзі (08.10.2026): https://adilet.zan.kz/kaz/docs/G25G000293M — «2026-2028 жылдарға арналған облыстық бюджет туралы», Жамбыл облысы мәслихатының 2025 жылғы 12 желтоқсандағы № 29-3 шешімі; «Облыстың экономика және бюджеттік жоспарлау басқармасы» — сол шешімнің қосымшасы бойынша.</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kk-KZ"/>
              <a:t>Қазақша мәтіннің дереккөзі (08.10.2026): https://adilet.zan.kz/kaz/docs/Z2500000239 — 7-бап: жалақының ең төмен мөлшерi 85 000; мемлекеттік базалық зейнетақы төлемінің ең төмен мөлшері 35 596; зейнетақының ең төмен мөлшерi 69 049; айлық есептiк көрсеткiш 4 325 теңге. «Нақты көлем индексі» — stat.gov.kz термині.</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kk-KZ"/>
              <a:t>Дереккөздер: Жамбыл облысының 2027–2029 жылдарға арналған әлеуметтік-экономикалық даму көрсеткіштерінің болжамы (ҚР Премьер-Министрінің орынбасары — Ұлттық экономика министрінің 27.05.2025 № 35 бұйрығына 3-қосымшаның 1-нысаны), пайдаланушының 13.10.2026 түзетулері: 2026 жылғы ЖӨӨ (бағалау) — 3 749,0 млрд теңге (103,9%), 2027 ж. — 4 086,8, 2028 ж. — 4 458,8, 2029 ж. — 4 856,2 млрд теңге; нақты өсім 104,0% / 103,6% / 103,4%; жан басына шаққандағы ЖӨӨ 2027 ж. — 6 886,5, 2029 ж. — 8 084,3 АҚШ долл. 2021–2025 жылдардағы нақты ЖӨӨ — tablicy_utochnenie_2026.xlsx, «СЭР_региона» парағы.</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kk-KZ"/>
              <a:t>Қазақша мәтіннің дереккөзі (08.10.2026): https://adilet.zan.kz/kaz/docs/G25G000293M — № 29-3 шешімінің қосымшасы: «Трансферттердің түсімдері», «Салықтық түсімдер», «Арнаулы түсімдер», «Жамбыл облысында биофармацевтикалық зауыт құрылысы», «Төмен тұрған бюджеттерге берілетін нысаналы ағымдағы трансферттер», «Мамандандырылған білім беру ұйымдарында дарынды балаларға жалпы білім беру». Көлік пен ТКШ дамыту трансферттерінің атаулары мағынасы бойынша.</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kk-KZ"/>
              <a:t>Қазақша мәтіннің дереккөзі (08.10.2026): https://adilet.zan.kz/kaz/docs/G25G000293M — № 29-3 шешімінің 1-тармағы және 1-қосымшасы: таза бюджеттік кредиттеу, бюджеттік кредиттер, бюджеттік кредиттерді өтеу, қаржы активтерімен жасалатын операциялар бойынша сальдо, бюджет тапшылығы (профициті), бюджет тапшылығын қаржыландыру (профицитін пайдалану), Қарыздар түсімі, Бюджет қаражатының пайдаланылатын қалдықтары, Қарыздарды өтеу.</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kk-KZ"/>
              <a:t>Қазақша мәтіннің дереккөзі (08.10.2026): https://adilet.zan.kz/kaz/docs/Z2500000239 — 28-бап «Жергілікті атқарушы органдар борыштарының лимиттері» (Жамбыл облысына – 292 997 766 мың теңге), 30-бап «...мемлекеттік-жекешелік әріптестік жобалары бойынша мемлекеттік міндеттемелерінің лимиттері» (130 944 486 мың теңге); https://adilet.zan.kz/kaz/docs/G25G000293M — № 29-3, 9-10-тармақтар.</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Дереккөз: Жамбыл облысы бойынша тексеру комиссиясының 01.07.2026 жағдай бойынша облыстық бюджеттің атқарылуын ағымдағы бағалау туралы ақпараты, 20.08.2026 шығ. № 02-1262-Ш (Заңның 28-бабы). Сандар құжат кестелерінен алынды (3, 8–9, 12–14-беттер). Қазақша тұжырымдар құжаттың өзінен. Ескерту: бұл құжат бюджет жобасын алдын ала бағалау емес, бюджеттің атқарылуын ағымдағы бағалау.</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Onest"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Onest"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Onest"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Onest"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Onest"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Onest"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Onest"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Onest"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Onest"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4480560" y="783641"/>
            <a:ext cx="326441" cy="326441"/>
          </a:xfrm>
          <a:prstGeom prst="ellipse">
            <a:avLst/>
          </a:prstGeom>
          <a:solidFill>
            <a:srgbClr val="03738C"/>
          </a:solidFill>
          <a:ln/>
        </p:spPr>
      </p:sp>
      <p:sp>
        <p:nvSpPr>
          <p:cNvPr id="3" name="Shape 1"/>
          <p:cNvSpPr/>
          <p:nvPr/>
        </p:nvSpPr>
        <p:spPr>
          <a:xfrm>
            <a:off x="4559198" y="861365"/>
            <a:ext cx="0" cy="169164"/>
          </a:xfrm>
          <a:prstGeom prst="line">
            <a:avLst/>
          </a:prstGeom>
          <a:noFill/>
          <a:ln w="12700">
            <a:solidFill>
              <a:srgbClr val="FFFFFF"/>
            </a:solidFill>
            <a:prstDash val="solid"/>
          </a:ln>
        </p:spPr>
      </p:sp>
      <p:sp>
        <p:nvSpPr>
          <p:cNvPr id="4" name="Shape 2"/>
          <p:cNvSpPr/>
          <p:nvPr/>
        </p:nvSpPr>
        <p:spPr>
          <a:xfrm>
            <a:off x="4559198" y="1030529"/>
            <a:ext cx="169164" cy="0"/>
          </a:xfrm>
          <a:prstGeom prst="line">
            <a:avLst/>
          </a:prstGeom>
          <a:noFill/>
          <a:ln w="12700">
            <a:solidFill>
              <a:srgbClr val="FFFFFF"/>
            </a:solidFill>
            <a:prstDash val="solid"/>
          </a:ln>
        </p:spPr>
      </p:sp>
      <p:sp>
        <p:nvSpPr>
          <p:cNvPr id="5" name="Shape 3"/>
          <p:cNvSpPr/>
          <p:nvPr/>
        </p:nvSpPr>
        <p:spPr>
          <a:xfrm>
            <a:off x="4596414" y="939180"/>
            <a:ext cx="27066" cy="71049"/>
          </a:xfrm>
          <a:prstGeom prst="rect">
            <a:avLst/>
          </a:prstGeom>
          <a:solidFill>
            <a:srgbClr val="FFFFFF"/>
          </a:solidFill>
          <a:ln/>
        </p:spPr>
      </p:sp>
      <p:sp>
        <p:nvSpPr>
          <p:cNvPr id="6" name="Shape 4"/>
          <p:cNvSpPr/>
          <p:nvPr/>
        </p:nvSpPr>
        <p:spPr>
          <a:xfrm>
            <a:off x="4637014" y="976396"/>
            <a:ext cx="27066" cy="33833"/>
          </a:xfrm>
          <a:prstGeom prst="rect">
            <a:avLst/>
          </a:prstGeom>
          <a:solidFill>
            <a:srgbClr val="FFFFFF"/>
          </a:solidFill>
          <a:ln/>
        </p:spPr>
      </p:sp>
      <p:sp>
        <p:nvSpPr>
          <p:cNvPr id="7" name="Shape 5"/>
          <p:cNvSpPr/>
          <p:nvPr/>
        </p:nvSpPr>
        <p:spPr>
          <a:xfrm>
            <a:off x="4677613" y="917189"/>
            <a:ext cx="27066" cy="93040"/>
          </a:xfrm>
          <a:prstGeom prst="rect">
            <a:avLst/>
          </a:prstGeom>
          <a:solidFill>
            <a:srgbClr val="FFFFFF"/>
          </a:solidFill>
          <a:ln/>
        </p:spPr>
      </p:sp>
      <p:sp>
        <p:nvSpPr>
          <p:cNvPr id="8" name="Text 6"/>
          <p:cNvSpPr/>
          <p:nvPr/>
        </p:nvSpPr>
        <p:spPr>
          <a:xfrm>
            <a:off x="4807001" y="777240"/>
            <a:ext cx="3291840" cy="338328"/>
          </a:xfrm>
          <a:prstGeom prst="rect">
            <a:avLst/>
          </a:prstGeom>
          <a:noFill/>
          <a:ln/>
        </p:spPr>
        <p:txBody>
          <a:bodyPr wrap="none" lIns="91440" tIns="45720" rIns="91440" bIns="45720" rtlCol="0" anchor="t"/>
          <a:lstStyle/>
          <a:p>
            <a:pPr marL="0" indent="0" algn="l">
              <a:buNone/>
            </a:pPr>
            <a:r>
              <a:rPr lang="en-US" sz="1600" b="1" dirty="0">
                <a:solidFill>
                  <a:srgbClr val="262626"/>
                </a:solidFill>
                <a:latin typeface="Onest" pitchFamily="34" charset="0"/>
                <a:ea typeface="Onest" pitchFamily="34" charset="-122"/>
                <a:cs typeface="Onest" pitchFamily="34" charset="-120"/>
              </a:rPr>
              <a:t>Жамбыл облысы · 2026–2028</a:t>
            </a:r>
            <a:endParaRPr lang="en-US" sz="1600" dirty="0"/>
          </a:p>
        </p:txBody>
      </p:sp>
      <p:sp>
        <p:nvSpPr>
          <p:cNvPr id="9" name="Text 7"/>
          <p:cNvSpPr/>
          <p:nvPr/>
        </p:nvSpPr>
        <p:spPr>
          <a:xfrm>
            <a:off x="822960" y="1280160"/>
            <a:ext cx="10545775" cy="1005840"/>
          </a:xfrm>
          <a:prstGeom prst="rect">
            <a:avLst/>
          </a:prstGeom>
          <a:noFill/>
          <a:ln/>
        </p:spPr>
        <p:txBody>
          <a:bodyPr wrap="square" lIns="91440" tIns="45720" rIns="91440" bIns="45720" rtlCol="0" anchor="t"/>
          <a:lstStyle/>
          <a:p>
            <a:pPr marL="0" indent="0" algn="ctr">
              <a:buNone/>
            </a:pPr>
            <a:r>
              <a:rPr lang="en-US" sz="5400" b="1" dirty="0">
                <a:solidFill>
                  <a:srgbClr val="03738C"/>
                </a:solidFill>
                <a:latin typeface="Onest" pitchFamily="34" charset="0"/>
                <a:ea typeface="Onest" pitchFamily="34" charset="-122"/>
                <a:cs typeface="Onest" pitchFamily="34" charset="-120"/>
              </a:rPr>
              <a:t>Азаматтық </a:t>
            </a:r>
            <a:r>
              <a:rPr lang="en-US" sz="5400" b="1" dirty="0">
                <a:solidFill>
                  <a:srgbClr val="262626"/>
                </a:solidFill>
                <a:latin typeface="Onest" pitchFamily="34" charset="0"/>
                <a:ea typeface="Onest" pitchFamily="34" charset="-122"/>
                <a:cs typeface="Onest" pitchFamily="34" charset="-120"/>
              </a:rPr>
              <a:t>бюджет</a:t>
            </a:r>
            <a:endParaRPr lang="en-US" sz="5400" dirty="0"/>
          </a:p>
        </p:txBody>
      </p:sp>
      <p:sp>
        <p:nvSpPr>
          <p:cNvPr id="10" name="Text 8"/>
          <p:cNvSpPr/>
          <p:nvPr/>
        </p:nvSpPr>
        <p:spPr>
          <a:xfrm>
            <a:off x="548640" y="2423160"/>
            <a:ext cx="11094415" cy="548640"/>
          </a:xfrm>
          <a:prstGeom prst="rect">
            <a:avLst/>
          </a:prstGeom>
          <a:noFill/>
          <a:ln/>
        </p:spPr>
        <p:txBody>
          <a:bodyPr wrap="none" lIns="91440" tIns="45720" rIns="91440" bIns="45720" rtlCol="0" anchor="t"/>
          <a:lstStyle/>
          <a:p>
            <a:pPr marL="0" indent="0" algn="ctr">
              <a:buNone/>
            </a:pPr>
            <a:r>
              <a:rPr lang="en-US" sz="2200" dirty="0">
                <a:solidFill>
                  <a:srgbClr val="404040"/>
                </a:solidFill>
                <a:latin typeface="Onest" pitchFamily="34" charset="0"/>
                <a:ea typeface="Onest" pitchFamily="34" charset="-122"/>
                <a:cs typeface="Onest" pitchFamily="34" charset="-120"/>
              </a:rPr>
              <a:t>Жамбыл облысының 2026–2028 жылдарға арналған облыстық бюджетін нақтылау</a:t>
            </a:r>
            <a:endParaRPr lang="en-US" sz="2400" dirty="0"/>
          </a:p>
        </p:txBody>
      </p:sp>
      <p:sp>
        <p:nvSpPr>
          <p:cNvPr id="11" name="Shape 9"/>
          <p:cNvSpPr/>
          <p:nvPr/>
        </p:nvSpPr>
        <p:spPr>
          <a:xfrm>
            <a:off x="827532" y="3703320"/>
            <a:ext cx="5123383" cy="1965960"/>
          </a:xfrm>
          <a:prstGeom prst="roundRect">
            <a:avLst>
              <a:gd name="adj" fmla="val 10047"/>
            </a:avLst>
          </a:prstGeom>
          <a:solidFill>
            <a:srgbClr val="FFFFFF"/>
          </a:solidFill>
          <a:ln/>
          <a:effectLst>
            <a:outerShdw blurRad="508000" dist="127000" dir="4020000" algn="bl" rotWithShape="0">
              <a:srgbClr val="000000">
                <a:alpha val="12000"/>
              </a:srgbClr>
            </a:outerShdw>
          </a:effectLst>
        </p:spPr>
      </p:sp>
      <p:sp>
        <p:nvSpPr>
          <p:cNvPr id="12" name="Shape 10"/>
          <p:cNvSpPr/>
          <p:nvPr/>
        </p:nvSpPr>
        <p:spPr>
          <a:xfrm>
            <a:off x="1147572" y="4206240"/>
            <a:ext cx="803758" cy="803758"/>
          </a:xfrm>
          <a:prstGeom prst="ellipse">
            <a:avLst/>
          </a:prstGeom>
          <a:solidFill>
            <a:srgbClr val="03738C"/>
          </a:solidFill>
          <a:ln/>
          <a:effectLst>
            <a:outerShdw blurRad="1016000" dist="381000" dir="2100000" algn="bl" rotWithShape="0">
              <a:srgbClr val="000000">
                <a:alpha val="10000"/>
              </a:srgbClr>
            </a:outerShdw>
          </a:effectLst>
        </p:spPr>
      </p:sp>
      <p:sp>
        <p:nvSpPr>
          <p:cNvPr id="13" name="Shape 11"/>
          <p:cNvSpPr/>
          <p:nvPr/>
        </p:nvSpPr>
        <p:spPr>
          <a:xfrm>
            <a:off x="1350280" y="4399463"/>
            <a:ext cx="398342" cy="275046"/>
          </a:xfrm>
          <a:prstGeom prst="rect">
            <a:avLst/>
          </a:prstGeom>
          <a:ln w="13173">
            <a:solidFill>
              <a:srgbClr val="FFFFFF"/>
            </a:solidFill>
            <a:prstDash val="solid"/>
          </a:ln>
        </p:spPr>
      </p:sp>
      <p:sp>
        <p:nvSpPr>
          <p:cNvPr id="14" name="Shape 12"/>
          <p:cNvSpPr/>
          <p:nvPr/>
        </p:nvSpPr>
        <p:spPr>
          <a:xfrm>
            <a:off x="1435639" y="4551213"/>
            <a:ext cx="52164" cy="85359"/>
          </a:xfrm>
          <a:prstGeom prst="rect">
            <a:avLst/>
          </a:prstGeom>
          <a:solidFill>
            <a:srgbClr val="FFFFFF"/>
          </a:solidFill>
          <a:ln/>
        </p:spPr>
      </p:sp>
      <p:sp>
        <p:nvSpPr>
          <p:cNvPr id="15" name="Shape 13"/>
          <p:cNvSpPr/>
          <p:nvPr/>
        </p:nvSpPr>
        <p:spPr>
          <a:xfrm>
            <a:off x="1530482" y="4475338"/>
            <a:ext cx="52164" cy="161234"/>
          </a:xfrm>
          <a:prstGeom prst="rect">
            <a:avLst/>
          </a:prstGeom>
          <a:solidFill>
            <a:srgbClr val="FFFFFF"/>
          </a:solidFill>
          <a:ln/>
        </p:spPr>
      </p:sp>
      <p:sp>
        <p:nvSpPr>
          <p:cNvPr id="16" name="Shape 14"/>
          <p:cNvSpPr/>
          <p:nvPr/>
        </p:nvSpPr>
        <p:spPr>
          <a:xfrm>
            <a:off x="1625326" y="4513275"/>
            <a:ext cx="52164" cy="123296"/>
          </a:xfrm>
          <a:prstGeom prst="rect">
            <a:avLst/>
          </a:prstGeom>
          <a:solidFill>
            <a:srgbClr val="FFFFFF"/>
          </a:solidFill>
          <a:ln/>
        </p:spPr>
      </p:sp>
      <p:sp>
        <p:nvSpPr>
          <p:cNvPr id="17" name="Shape 15"/>
          <p:cNvSpPr/>
          <p:nvPr/>
        </p:nvSpPr>
        <p:spPr>
          <a:xfrm>
            <a:off x="1549451" y="4674509"/>
            <a:ext cx="0" cy="75875"/>
          </a:xfrm>
          <a:prstGeom prst="line">
            <a:avLst/>
          </a:prstGeom>
          <a:noFill/>
          <a:ln w="13173">
            <a:solidFill>
              <a:srgbClr val="FFFFFF"/>
            </a:solidFill>
            <a:prstDash val="solid"/>
          </a:ln>
        </p:spPr>
      </p:sp>
      <p:sp>
        <p:nvSpPr>
          <p:cNvPr id="18" name="Shape 16"/>
          <p:cNvSpPr/>
          <p:nvPr/>
        </p:nvSpPr>
        <p:spPr>
          <a:xfrm flipV="1">
            <a:off x="1397701" y="4750384"/>
            <a:ext cx="151749" cy="75875"/>
          </a:xfrm>
          <a:prstGeom prst="line">
            <a:avLst/>
          </a:prstGeom>
          <a:noFill/>
          <a:ln w="13173">
            <a:solidFill>
              <a:srgbClr val="FFFFFF"/>
            </a:solidFill>
            <a:prstDash val="solid"/>
          </a:ln>
        </p:spPr>
      </p:sp>
      <p:sp>
        <p:nvSpPr>
          <p:cNvPr id="19" name="Shape 17"/>
          <p:cNvSpPr/>
          <p:nvPr/>
        </p:nvSpPr>
        <p:spPr>
          <a:xfrm>
            <a:off x="1549451" y="4750384"/>
            <a:ext cx="151749" cy="75875"/>
          </a:xfrm>
          <a:prstGeom prst="line">
            <a:avLst/>
          </a:prstGeom>
          <a:noFill/>
          <a:ln w="13173">
            <a:solidFill>
              <a:srgbClr val="FFFFFF"/>
            </a:solidFill>
            <a:prstDash val="solid"/>
          </a:ln>
        </p:spPr>
      </p:sp>
      <p:sp>
        <p:nvSpPr>
          <p:cNvPr id="20" name="Text 18"/>
          <p:cNvSpPr/>
          <p:nvPr/>
        </p:nvSpPr>
        <p:spPr>
          <a:xfrm>
            <a:off x="2153412" y="4023360"/>
            <a:ext cx="3611880" cy="411480"/>
          </a:xfrm>
          <a:prstGeom prst="rect">
            <a:avLst/>
          </a:prstGeom>
          <a:noFill/>
          <a:ln/>
        </p:spPr>
        <p:txBody>
          <a:bodyPr wrap="none" lIns="91440" tIns="45720" rIns="91440" bIns="45720" rtlCol="0" anchor="t"/>
          <a:lstStyle/>
          <a:p>
            <a:pPr marL="0" indent="0">
              <a:buNone/>
            </a:pPr>
            <a:r>
              <a:rPr lang="en-US" sz="1800" b="1" dirty="0">
                <a:solidFill>
                  <a:srgbClr val="03738C"/>
                </a:solidFill>
                <a:latin typeface="Onest" pitchFamily="34" charset="0"/>
                <a:ea typeface="Onest" pitchFamily="34" charset="-122"/>
                <a:cs typeface="Onest" pitchFamily="34" charset="-120"/>
              </a:rPr>
              <a:t>Мәслихаттың № 37-5 шешімі</a:t>
            </a:r>
            <a:endParaRPr lang="en-US" sz="1800" dirty="0"/>
          </a:p>
        </p:txBody>
      </p:sp>
      <p:sp>
        <p:nvSpPr>
          <p:cNvPr id="21" name="Text 19"/>
          <p:cNvSpPr/>
          <p:nvPr/>
        </p:nvSpPr>
        <p:spPr>
          <a:xfrm>
            <a:off x="2153412" y="4480560"/>
            <a:ext cx="3611880" cy="960120"/>
          </a:xfrm>
          <a:prstGeom prst="rect">
            <a:avLst/>
          </a:prstGeom>
          <a:noFill/>
          <a:ln/>
        </p:spPr>
        <p:txBody>
          <a:bodyPr wrap="square" lIns="91440" tIns="45720" rIns="91440" bIns="45720" rtlCol="0" anchor="t"/>
          <a:lstStyle/>
          <a:p>
            <a:pPr marL="0" indent="0">
              <a:lnSpc>
                <a:spcPct val="120000"/>
              </a:lnSpc>
              <a:buNone/>
            </a:pPr>
            <a:r>
              <a:rPr lang="en-US" sz="1400" dirty="0">
                <a:solidFill>
                  <a:srgbClr val="404040"/>
                </a:solidFill>
                <a:latin typeface="Onest" pitchFamily="34" charset="0"/>
                <a:ea typeface="Onest" pitchFamily="34" charset="-122"/>
                <a:cs typeface="Onest" pitchFamily="34" charset="-120"/>
              </a:rPr>
              <a:t>2026 жылғы 28 қыркүйекте облыс бюджетінің кірістері, шығындары мен тапшылығы нақтыланды</a:t>
            </a:r>
            <a:endParaRPr lang="en-US" sz="1400" dirty="0"/>
          </a:p>
        </p:txBody>
      </p:sp>
      <p:sp>
        <p:nvSpPr>
          <p:cNvPr id="22" name="Shape 20"/>
          <p:cNvSpPr/>
          <p:nvPr/>
        </p:nvSpPr>
        <p:spPr>
          <a:xfrm>
            <a:off x="6284671" y="3703320"/>
            <a:ext cx="5123383" cy="1965960"/>
          </a:xfrm>
          <a:prstGeom prst="roundRect">
            <a:avLst>
              <a:gd name="adj" fmla="val 10047"/>
            </a:avLst>
          </a:prstGeom>
          <a:solidFill>
            <a:srgbClr val="FFFFFF"/>
          </a:solidFill>
          <a:ln/>
          <a:effectLst>
            <a:outerShdw blurRad="508000" dist="127000" dir="4020000" algn="bl" rotWithShape="0">
              <a:srgbClr val="000000">
                <a:alpha val="12000"/>
              </a:srgbClr>
            </a:outerShdw>
          </a:effectLst>
        </p:spPr>
      </p:sp>
      <p:sp>
        <p:nvSpPr>
          <p:cNvPr id="23" name="Shape 21"/>
          <p:cNvSpPr/>
          <p:nvPr/>
        </p:nvSpPr>
        <p:spPr>
          <a:xfrm>
            <a:off x="6604711" y="4206240"/>
            <a:ext cx="803758" cy="803758"/>
          </a:xfrm>
          <a:prstGeom prst="ellipse">
            <a:avLst/>
          </a:prstGeom>
          <a:solidFill>
            <a:srgbClr val="117DBF"/>
          </a:solidFill>
          <a:ln/>
          <a:effectLst>
            <a:outerShdw blurRad="1016000" dist="381000" dir="2100000" algn="bl" rotWithShape="0">
              <a:srgbClr val="000000">
                <a:alpha val="10000"/>
              </a:srgbClr>
            </a:outerShdw>
          </a:effectLst>
        </p:spPr>
      </p:sp>
      <p:sp>
        <p:nvSpPr>
          <p:cNvPr id="24" name="Shape 22"/>
          <p:cNvSpPr/>
          <p:nvPr/>
        </p:nvSpPr>
        <p:spPr>
          <a:xfrm>
            <a:off x="6769482" y="4408948"/>
            <a:ext cx="0" cy="398342"/>
          </a:xfrm>
          <a:prstGeom prst="line">
            <a:avLst/>
          </a:prstGeom>
          <a:noFill/>
          <a:ln w="14490">
            <a:solidFill>
              <a:srgbClr val="FFFFFF"/>
            </a:solidFill>
            <a:prstDash val="solid"/>
          </a:ln>
        </p:spPr>
      </p:sp>
      <p:sp>
        <p:nvSpPr>
          <p:cNvPr id="25" name="Shape 23"/>
          <p:cNvSpPr/>
          <p:nvPr/>
        </p:nvSpPr>
        <p:spPr>
          <a:xfrm>
            <a:off x="6769482" y="4807290"/>
            <a:ext cx="474217" cy="0"/>
          </a:xfrm>
          <a:prstGeom prst="line">
            <a:avLst/>
          </a:prstGeom>
          <a:noFill/>
          <a:ln w="14490">
            <a:solidFill>
              <a:srgbClr val="FFFFFF"/>
            </a:solidFill>
            <a:prstDash val="solid"/>
          </a:ln>
        </p:spPr>
      </p:sp>
      <p:sp>
        <p:nvSpPr>
          <p:cNvPr id="26" name="Shape 24"/>
          <p:cNvSpPr/>
          <p:nvPr/>
        </p:nvSpPr>
        <p:spPr>
          <a:xfrm>
            <a:off x="6835872" y="4465854"/>
            <a:ext cx="350921" cy="237108"/>
          </a:xfrm>
          <a:custGeom>
            <a:avLst/>
            <a:gdLst/>
            <a:ahLst/>
            <a:cxnLst/>
            <a:rect l="l" t="t" r="r" b="b"/>
            <a:pathLst>
              <a:path w="350921" h="237108">
                <a:moveTo>
                  <a:pt x="0" y="35566"/>
                </a:moveTo>
                <a:lnTo>
                  <a:pt x="105276" y="165976"/>
                </a:lnTo>
                <a:lnTo>
                  <a:pt x="182479" y="80617"/>
                </a:lnTo>
                <a:lnTo>
                  <a:pt x="350921" y="237108"/>
                </a:lnTo>
                <a:moveTo>
                  <a:pt x="350921" y="237108"/>
                </a:moveTo>
                <a:lnTo>
                  <a:pt x="350921" y="75875"/>
                </a:lnTo>
              </a:path>
            </a:pathLst>
          </a:custGeom>
          <a:ln w="14490">
            <a:solidFill>
              <a:srgbClr val="FFFFFF"/>
            </a:solidFill>
            <a:prstDash val="solid"/>
          </a:ln>
        </p:spPr>
      </p:sp>
      <p:sp>
        <p:nvSpPr>
          <p:cNvPr id="27" name="Text 25"/>
          <p:cNvSpPr/>
          <p:nvPr/>
        </p:nvSpPr>
        <p:spPr>
          <a:xfrm>
            <a:off x="7610551" y="4023360"/>
            <a:ext cx="3611880" cy="411480"/>
          </a:xfrm>
          <a:prstGeom prst="rect">
            <a:avLst/>
          </a:prstGeom>
          <a:noFill/>
          <a:ln/>
        </p:spPr>
        <p:txBody>
          <a:bodyPr wrap="none" lIns="91440" tIns="45720" rIns="91440" bIns="45720" rtlCol="0" anchor="t"/>
          <a:lstStyle/>
          <a:p>
            <a:pPr marL="0" indent="0">
              <a:buNone/>
            </a:pPr>
            <a:r>
              <a:rPr lang="en-US" sz="1800" b="1" dirty="0">
                <a:solidFill>
                  <a:srgbClr val="117DBF"/>
                </a:solidFill>
                <a:latin typeface="Onest" pitchFamily="34" charset="0"/>
                <a:ea typeface="Onest" pitchFamily="34" charset="-122"/>
                <a:cs typeface="Onest" pitchFamily="34" charset="-120"/>
              </a:rPr>
              <a:t>Тұрғындарға арналған бюджет</a:t>
            </a:r>
            <a:endParaRPr lang="en-US" sz="1800" dirty="0"/>
          </a:p>
        </p:txBody>
      </p:sp>
      <p:sp>
        <p:nvSpPr>
          <p:cNvPr id="28" name="Text 26"/>
          <p:cNvSpPr/>
          <p:nvPr/>
        </p:nvSpPr>
        <p:spPr>
          <a:xfrm>
            <a:off x="7610551" y="4480560"/>
            <a:ext cx="3611880" cy="960120"/>
          </a:xfrm>
          <a:prstGeom prst="rect">
            <a:avLst/>
          </a:prstGeom>
          <a:noFill/>
          <a:ln/>
        </p:spPr>
        <p:txBody>
          <a:bodyPr wrap="square" lIns="91440" tIns="45720" rIns="91440" bIns="45720" rtlCol="0" anchor="t"/>
          <a:lstStyle/>
          <a:p>
            <a:pPr marL="0" indent="0">
              <a:lnSpc>
                <a:spcPct val="120000"/>
              </a:lnSpc>
              <a:buNone/>
            </a:pPr>
            <a:r>
              <a:rPr lang="en-US" sz="1400" dirty="0">
                <a:solidFill>
                  <a:srgbClr val="404040"/>
                </a:solidFill>
                <a:latin typeface="Onest" pitchFamily="34" charset="0"/>
                <a:ea typeface="Onest" pitchFamily="34" charset="-122"/>
                <a:cs typeface="Onest" pitchFamily="34" charset="-120"/>
              </a:rPr>
              <a:t>Қарапайым тілмен: облыс қаржысы қайдан түсіп, неге жұмсалады</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862428" y="1001268"/>
            <a:ext cx="5138928" cy="1642262"/>
          </a:xfrm>
          <a:prstGeom prst="roundRect">
            <a:avLst>
              <a:gd name="adj" fmla="val 11637"/>
            </a:avLst>
          </a:prstGeom>
          <a:solidFill>
            <a:srgbClr val="FFFFFF"/>
          </a:solidFill>
          <a:ln/>
          <a:effectLst>
            <a:outerShdw blurRad="508000" dist="127000" dir="4020000" algn="bl" rotWithShape="0">
              <a:srgbClr val="000000">
                <a:alpha val="12000"/>
              </a:srgbClr>
            </a:outerShdw>
          </a:effectLst>
        </p:spPr>
      </p:sp>
      <p:sp>
        <p:nvSpPr>
          <p:cNvPr id="3" name="Shape 1"/>
          <p:cNvSpPr/>
          <p:nvPr/>
        </p:nvSpPr>
        <p:spPr>
          <a:xfrm>
            <a:off x="1137663" y="1431036"/>
            <a:ext cx="565099" cy="565099"/>
          </a:xfrm>
          <a:prstGeom prst="ellipse">
            <a:avLst/>
          </a:prstGeom>
          <a:solidFill>
            <a:srgbClr val="03738C"/>
          </a:solidFill>
          <a:ln/>
          <a:effectLst>
            <a:outerShdw blurRad="1016000" dist="381000" dir="2100000" algn="bl" rotWithShape="0">
              <a:srgbClr val="000000">
                <a:alpha val="10000"/>
              </a:srgbClr>
            </a:outerShdw>
          </a:effectLst>
        </p:spPr>
      </p:sp>
      <p:sp>
        <p:nvSpPr>
          <p:cNvPr id="4" name="Shape 2"/>
          <p:cNvSpPr/>
          <p:nvPr/>
        </p:nvSpPr>
        <p:spPr>
          <a:xfrm>
            <a:off x="1345619" y="1599210"/>
            <a:ext cx="149186" cy="149186"/>
          </a:xfrm>
          <a:prstGeom prst="ellipse">
            <a:avLst/>
          </a:prstGeom>
          <a:ln w="12700">
            <a:solidFill>
              <a:srgbClr val="FFFFFF"/>
            </a:solidFill>
            <a:prstDash val="solid"/>
          </a:ln>
        </p:spPr>
      </p:sp>
      <p:sp>
        <p:nvSpPr>
          <p:cNvPr id="5" name="Shape 3"/>
          <p:cNvSpPr/>
          <p:nvPr/>
        </p:nvSpPr>
        <p:spPr>
          <a:xfrm>
            <a:off x="1380429" y="1753369"/>
            <a:ext cx="79566" cy="13675"/>
          </a:xfrm>
          <a:prstGeom prst="rect">
            <a:avLst/>
          </a:prstGeom>
          <a:solidFill>
            <a:srgbClr val="FFFFFF"/>
          </a:solidFill>
          <a:ln/>
        </p:spPr>
      </p:sp>
      <p:sp>
        <p:nvSpPr>
          <p:cNvPr id="6" name="Shape 4"/>
          <p:cNvSpPr/>
          <p:nvPr/>
        </p:nvSpPr>
        <p:spPr>
          <a:xfrm>
            <a:off x="1385402" y="1780719"/>
            <a:ext cx="69620" cy="13675"/>
          </a:xfrm>
          <a:prstGeom prst="rect">
            <a:avLst/>
          </a:prstGeom>
          <a:solidFill>
            <a:srgbClr val="FFFFFF"/>
          </a:solidFill>
          <a:ln/>
        </p:spPr>
      </p:sp>
      <p:sp>
        <p:nvSpPr>
          <p:cNvPr id="7" name="Shape 5"/>
          <p:cNvSpPr/>
          <p:nvPr/>
        </p:nvSpPr>
        <p:spPr>
          <a:xfrm>
            <a:off x="1390375" y="1808070"/>
            <a:ext cx="59674" cy="13675"/>
          </a:xfrm>
          <a:prstGeom prst="rect">
            <a:avLst/>
          </a:prstGeom>
          <a:solidFill>
            <a:srgbClr val="FFFFFF"/>
          </a:solidFill>
          <a:ln/>
        </p:spPr>
      </p:sp>
      <p:sp>
        <p:nvSpPr>
          <p:cNvPr id="8" name="Text 6"/>
          <p:cNvSpPr/>
          <p:nvPr/>
        </p:nvSpPr>
        <p:spPr>
          <a:xfrm>
            <a:off x="1874669" y="1257300"/>
            <a:ext cx="384048" cy="502920"/>
          </a:xfrm>
          <a:prstGeom prst="rect">
            <a:avLst/>
          </a:prstGeom>
          <a:noFill/>
          <a:ln/>
        </p:spPr>
        <p:txBody>
          <a:bodyPr wrap="square" lIns="91440" tIns="45720" rIns="91440" bIns="45720" rtlCol="0" anchor="t"/>
          <a:lstStyle/>
          <a:p>
            <a:pPr marL="0" indent="0">
              <a:buNone/>
            </a:pPr>
            <a:r>
              <a:rPr lang="ru-RU" sz="2800" b="1" dirty="0">
                <a:solidFill>
                  <a:srgbClr val="03738C"/>
                </a:solidFill>
                <a:latin typeface="Onest" pitchFamily="34" charset="0"/>
                <a:ea typeface="Onest" pitchFamily="34" charset="-122"/>
                <a:cs typeface="Onest" pitchFamily="34" charset="-120"/>
              </a:rPr>
              <a:t>1</a:t>
            </a:r>
            <a:endParaRPr lang="en-US" sz="2400" dirty="0"/>
          </a:p>
        </p:txBody>
      </p:sp>
      <p:sp>
        <p:nvSpPr>
          <p:cNvPr id="9" name="Text 7"/>
          <p:cNvSpPr/>
          <p:nvPr/>
        </p:nvSpPr>
        <p:spPr>
          <a:xfrm>
            <a:off x="2272433" y="1303020"/>
            <a:ext cx="3566160" cy="457200"/>
          </a:xfrm>
          <a:prstGeom prst="rect">
            <a:avLst/>
          </a:prstGeom>
          <a:noFill/>
          <a:ln/>
        </p:spPr>
        <p:txBody>
          <a:bodyPr wrap="square" lIns="91440" tIns="45720" rIns="91440" bIns="45720" rtlCol="0" anchor="t"/>
          <a:lstStyle/>
          <a:p>
            <a:pPr marL="0" indent="0">
              <a:buNone/>
            </a:pPr>
            <a:r>
              <a:rPr lang="ru-RU" sz="1800" b="1" dirty="0">
                <a:solidFill>
                  <a:srgbClr val="03738C"/>
                </a:solidFill>
                <a:latin typeface="Onest" pitchFamily="34" charset="0"/>
                <a:ea typeface="Onest" pitchFamily="34" charset="-122"/>
                <a:cs typeface="Onest" pitchFamily="34" charset="-120"/>
              </a:rPr>
              <a:t>Жобаны әзірлеу</a:t>
            </a:r>
            <a:endParaRPr lang="en-US" sz="1600" dirty="0"/>
          </a:p>
        </p:txBody>
      </p:sp>
      <p:sp>
        <p:nvSpPr>
          <p:cNvPr id="10" name="Text 8"/>
          <p:cNvSpPr/>
          <p:nvPr/>
        </p:nvSpPr>
        <p:spPr>
          <a:xfrm>
            <a:off x="1874669" y="1778508"/>
            <a:ext cx="3977640" cy="73152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Бюджет жобасын облыс әкімдігі мен экономика және бюджеттік жоспарлау басқармасы әзірлейді.</a:t>
            </a:r>
            <a:endParaRPr lang="en-US" sz="1200" dirty="0"/>
          </a:p>
        </p:txBody>
      </p:sp>
      <p:sp>
        <p:nvSpPr>
          <p:cNvPr id="11" name="Shape 9"/>
          <p:cNvSpPr/>
          <p:nvPr/>
        </p:nvSpPr>
        <p:spPr>
          <a:xfrm>
            <a:off x="862428" y="2779776"/>
            <a:ext cx="5138928" cy="1642262"/>
          </a:xfrm>
          <a:prstGeom prst="roundRect">
            <a:avLst>
              <a:gd name="adj" fmla="val 13196"/>
            </a:avLst>
          </a:prstGeom>
          <a:solidFill>
            <a:srgbClr val="FFFFFF"/>
          </a:solidFill>
          <a:ln/>
          <a:effectLst>
            <a:outerShdw blurRad="508000" dist="127000" dir="4020000" algn="bl" rotWithShape="0">
              <a:srgbClr val="000000">
                <a:alpha val="12000"/>
              </a:srgbClr>
            </a:outerShdw>
          </a:effectLst>
        </p:spPr>
      </p:sp>
      <p:sp>
        <p:nvSpPr>
          <p:cNvPr id="12" name="Shape 10"/>
          <p:cNvSpPr/>
          <p:nvPr/>
        </p:nvSpPr>
        <p:spPr>
          <a:xfrm>
            <a:off x="1137663" y="3209544"/>
            <a:ext cx="565099" cy="565099"/>
          </a:xfrm>
          <a:prstGeom prst="ellipse">
            <a:avLst/>
          </a:prstGeom>
          <a:solidFill>
            <a:srgbClr val="117DBF"/>
          </a:solidFill>
          <a:ln/>
          <a:effectLst>
            <a:outerShdw blurRad="1016000" dist="381000" dir="2100000" algn="bl" rotWithShape="0">
              <a:srgbClr val="000000">
                <a:alpha val="10000"/>
              </a:srgbClr>
            </a:outerShdw>
          </a:effectLst>
        </p:spPr>
      </p:sp>
      <p:sp>
        <p:nvSpPr>
          <p:cNvPr id="13" name="Shape 11"/>
          <p:cNvSpPr/>
          <p:nvPr/>
        </p:nvSpPr>
        <p:spPr>
          <a:xfrm>
            <a:off x="1295890" y="3387663"/>
            <a:ext cx="0" cy="208861"/>
          </a:xfrm>
          <a:prstGeom prst="line">
            <a:avLst/>
          </a:prstGeom>
          <a:noFill/>
          <a:ln w="12700">
            <a:solidFill>
              <a:srgbClr val="FFFFFF"/>
            </a:solidFill>
            <a:prstDash val="solid"/>
          </a:ln>
        </p:spPr>
      </p:sp>
      <p:sp>
        <p:nvSpPr>
          <p:cNvPr id="14" name="Shape 12"/>
          <p:cNvSpPr/>
          <p:nvPr/>
        </p:nvSpPr>
        <p:spPr>
          <a:xfrm>
            <a:off x="1295890" y="3596524"/>
            <a:ext cx="248644" cy="0"/>
          </a:xfrm>
          <a:prstGeom prst="line">
            <a:avLst/>
          </a:prstGeom>
          <a:noFill/>
          <a:ln w="12700">
            <a:solidFill>
              <a:srgbClr val="FFFFFF"/>
            </a:solidFill>
            <a:prstDash val="solid"/>
          </a:ln>
        </p:spPr>
      </p:sp>
      <p:sp>
        <p:nvSpPr>
          <p:cNvPr id="15" name="Shape 13"/>
          <p:cNvSpPr/>
          <p:nvPr/>
        </p:nvSpPr>
        <p:spPr>
          <a:xfrm>
            <a:off x="1330700" y="3417501"/>
            <a:ext cx="183996" cy="124322"/>
          </a:xfrm>
          <a:custGeom>
            <a:avLst/>
            <a:gdLst/>
            <a:ahLst/>
            <a:cxnLst/>
            <a:rect l="l" t="t" r="r" b="b"/>
            <a:pathLst>
              <a:path w="183996" h="124322">
                <a:moveTo>
                  <a:pt x="0" y="18648"/>
                </a:moveTo>
                <a:lnTo>
                  <a:pt x="55199" y="87025"/>
                </a:lnTo>
                <a:lnTo>
                  <a:pt x="95678" y="42269"/>
                </a:lnTo>
                <a:lnTo>
                  <a:pt x="183996" y="124322"/>
                </a:lnTo>
                <a:moveTo>
                  <a:pt x="183996" y="124322"/>
                </a:moveTo>
                <a:lnTo>
                  <a:pt x="183996" y="39783"/>
                </a:lnTo>
              </a:path>
            </a:pathLst>
          </a:custGeom>
          <a:ln w="12700">
            <a:solidFill>
              <a:srgbClr val="FFFFFF"/>
            </a:solidFill>
            <a:prstDash val="solid"/>
          </a:ln>
        </p:spPr>
      </p:sp>
      <p:sp>
        <p:nvSpPr>
          <p:cNvPr id="16" name="Text 14"/>
          <p:cNvSpPr/>
          <p:nvPr/>
        </p:nvSpPr>
        <p:spPr>
          <a:xfrm>
            <a:off x="1874669" y="3035808"/>
            <a:ext cx="384048" cy="502920"/>
          </a:xfrm>
          <a:prstGeom prst="rect">
            <a:avLst/>
          </a:prstGeom>
          <a:noFill/>
          <a:ln/>
        </p:spPr>
        <p:txBody>
          <a:bodyPr wrap="square" lIns="91440" tIns="45720" rIns="91440" bIns="45720" rtlCol="0" anchor="t"/>
          <a:lstStyle/>
          <a:p>
            <a:pPr marL="0" indent="0">
              <a:buNone/>
            </a:pPr>
            <a:r>
              <a:rPr lang="ru-RU" sz="2800" b="1" dirty="0">
                <a:solidFill>
                  <a:srgbClr val="117DBF"/>
                </a:solidFill>
                <a:latin typeface="Onest" pitchFamily="34" charset="0"/>
                <a:ea typeface="Onest" pitchFamily="34" charset="-122"/>
                <a:cs typeface="Onest" pitchFamily="34" charset="-120"/>
              </a:rPr>
              <a:t>2</a:t>
            </a:r>
            <a:endParaRPr lang="en-US" sz="2400" dirty="0"/>
          </a:p>
        </p:txBody>
      </p:sp>
      <p:sp>
        <p:nvSpPr>
          <p:cNvPr id="17" name="Text 15"/>
          <p:cNvSpPr/>
          <p:nvPr/>
        </p:nvSpPr>
        <p:spPr>
          <a:xfrm>
            <a:off x="2272433" y="3081528"/>
            <a:ext cx="3566160" cy="457200"/>
          </a:xfrm>
          <a:prstGeom prst="rect">
            <a:avLst/>
          </a:prstGeom>
          <a:noFill/>
          <a:ln/>
        </p:spPr>
        <p:txBody>
          <a:bodyPr wrap="square" lIns="91440" tIns="45720" rIns="91440" bIns="45720" rtlCol="0" anchor="t"/>
          <a:lstStyle/>
          <a:p>
            <a:pPr marL="0" indent="0">
              <a:buNone/>
            </a:pPr>
            <a:r>
              <a:rPr lang="ru-RU" sz="1800" b="1" dirty="0">
                <a:solidFill>
                  <a:srgbClr val="117DBF"/>
                </a:solidFill>
                <a:latin typeface="Onest" pitchFamily="34" charset="0"/>
                <a:ea typeface="Onest" pitchFamily="34" charset="-122"/>
                <a:cs typeface="Onest" pitchFamily="34" charset="-120"/>
              </a:rPr>
              <a:t>Бекіту</a:t>
            </a:r>
            <a:endParaRPr lang="en-US" sz="1600" dirty="0"/>
          </a:p>
        </p:txBody>
      </p:sp>
      <p:sp>
        <p:nvSpPr>
          <p:cNvPr id="18" name="Text 16"/>
          <p:cNvSpPr/>
          <p:nvPr/>
        </p:nvSpPr>
        <p:spPr>
          <a:xfrm>
            <a:off x="1874669" y="3557016"/>
            <a:ext cx="3977640" cy="73152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Облыстық мәслихат жобаны қарап, өз шешімімен бекітеді.</a:t>
            </a:r>
            <a:endParaRPr lang="en-US" sz="1200" dirty="0"/>
          </a:p>
        </p:txBody>
      </p:sp>
      <p:sp>
        <p:nvSpPr>
          <p:cNvPr id="19" name="Shape 17"/>
          <p:cNvSpPr/>
          <p:nvPr/>
        </p:nvSpPr>
        <p:spPr>
          <a:xfrm>
            <a:off x="862428" y="4557370"/>
            <a:ext cx="5138928" cy="1642262"/>
          </a:xfrm>
          <a:prstGeom prst="roundRect">
            <a:avLst>
              <a:gd name="adj" fmla="val 13196"/>
            </a:avLst>
          </a:prstGeom>
          <a:solidFill>
            <a:srgbClr val="FFFFFF"/>
          </a:solidFill>
          <a:ln/>
          <a:effectLst>
            <a:outerShdw blurRad="508000" dist="127000" dir="4020000" algn="bl" rotWithShape="0">
              <a:srgbClr val="000000">
                <a:alpha val="12000"/>
              </a:srgbClr>
            </a:outerShdw>
          </a:effectLst>
        </p:spPr>
      </p:sp>
      <p:sp>
        <p:nvSpPr>
          <p:cNvPr id="20" name="Shape 18"/>
          <p:cNvSpPr/>
          <p:nvPr/>
        </p:nvSpPr>
        <p:spPr>
          <a:xfrm>
            <a:off x="1137663" y="4987138"/>
            <a:ext cx="565099" cy="565099"/>
          </a:xfrm>
          <a:prstGeom prst="ellipse">
            <a:avLst/>
          </a:prstGeom>
          <a:solidFill>
            <a:srgbClr val="03738C"/>
          </a:solidFill>
          <a:ln/>
          <a:effectLst>
            <a:outerShdw blurRad="1016000" dist="381000" dir="2100000" algn="bl" rotWithShape="0">
              <a:srgbClr val="000000">
                <a:alpha val="10000"/>
              </a:srgbClr>
            </a:outerShdw>
          </a:effectLst>
        </p:spPr>
      </p:sp>
      <p:sp>
        <p:nvSpPr>
          <p:cNvPr id="21" name="Shape 19"/>
          <p:cNvSpPr/>
          <p:nvPr/>
        </p:nvSpPr>
        <p:spPr>
          <a:xfrm>
            <a:off x="1315782" y="5160284"/>
            <a:ext cx="208861" cy="144213"/>
          </a:xfrm>
          <a:prstGeom prst="rect">
            <a:avLst/>
          </a:prstGeom>
          <a:ln w="12700">
            <a:solidFill>
              <a:srgbClr val="FFFFFF"/>
            </a:solidFill>
            <a:prstDash val="solid"/>
          </a:ln>
        </p:spPr>
      </p:sp>
      <p:sp>
        <p:nvSpPr>
          <p:cNvPr id="22" name="Shape 20"/>
          <p:cNvSpPr/>
          <p:nvPr/>
        </p:nvSpPr>
        <p:spPr>
          <a:xfrm>
            <a:off x="1360538" y="5239850"/>
            <a:ext cx="27351" cy="44756"/>
          </a:xfrm>
          <a:prstGeom prst="rect">
            <a:avLst/>
          </a:prstGeom>
          <a:solidFill>
            <a:srgbClr val="FFFFFF"/>
          </a:solidFill>
          <a:ln/>
        </p:spPr>
      </p:sp>
      <p:sp>
        <p:nvSpPr>
          <p:cNvPr id="23" name="Shape 21"/>
          <p:cNvSpPr/>
          <p:nvPr/>
        </p:nvSpPr>
        <p:spPr>
          <a:xfrm>
            <a:off x="1410266" y="5200067"/>
            <a:ext cx="27351" cy="84539"/>
          </a:xfrm>
          <a:prstGeom prst="rect">
            <a:avLst/>
          </a:prstGeom>
          <a:solidFill>
            <a:srgbClr val="FFFFFF"/>
          </a:solidFill>
          <a:ln/>
        </p:spPr>
      </p:sp>
      <p:sp>
        <p:nvSpPr>
          <p:cNvPr id="24" name="Shape 22"/>
          <p:cNvSpPr/>
          <p:nvPr/>
        </p:nvSpPr>
        <p:spPr>
          <a:xfrm>
            <a:off x="1459995" y="5219958"/>
            <a:ext cx="27351" cy="64647"/>
          </a:xfrm>
          <a:prstGeom prst="rect">
            <a:avLst/>
          </a:prstGeom>
          <a:solidFill>
            <a:srgbClr val="FFFFFF"/>
          </a:solidFill>
          <a:ln/>
        </p:spPr>
      </p:sp>
      <p:sp>
        <p:nvSpPr>
          <p:cNvPr id="25" name="Shape 23"/>
          <p:cNvSpPr/>
          <p:nvPr/>
        </p:nvSpPr>
        <p:spPr>
          <a:xfrm>
            <a:off x="1420212" y="5304497"/>
            <a:ext cx="0" cy="39783"/>
          </a:xfrm>
          <a:prstGeom prst="line">
            <a:avLst/>
          </a:prstGeom>
          <a:noFill/>
          <a:ln w="12700">
            <a:solidFill>
              <a:srgbClr val="FFFFFF"/>
            </a:solidFill>
            <a:prstDash val="solid"/>
          </a:ln>
        </p:spPr>
      </p:sp>
      <p:sp>
        <p:nvSpPr>
          <p:cNvPr id="26" name="Shape 24"/>
          <p:cNvSpPr/>
          <p:nvPr/>
        </p:nvSpPr>
        <p:spPr>
          <a:xfrm flipV="1">
            <a:off x="1340646" y="5344280"/>
            <a:ext cx="79566" cy="39783"/>
          </a:xfrm>
          <a:prstGeom prst="line">
            <a:avLst/>
          </a:prstGeom>
          <a:noFill/>
          <a:ln w="12700">
            <a:solidFill>
              <a:srgbClr val="FFFFFF"/>
            </a:solidFill>
            <a:prstDash val="solid"/>
          </a:ln>
        </p:spPr>
      </p:sp>
      <p:sp>
        <p:nvSpPr>
          <p:cNvPr id="27" name="Shape 25"/>
          <p:cNvSpPr/>
          <p:nvPr/>
        </p:nvSpPr>
        <p:spPr>
          <a:xfrm>
            <a:off x="1420212" y="5344280"/>
            <a:ext cx="79566" cy="39783"/>
          </a:xfrm>
          <a:prstGeom prst="line">
            <a:avLst/>
          </a:prstGeom>
          <a:noFill/>
          <a:ln w="12700">
            <a:solidFill>
              <a:srgbClr val="FFFFFF"/>
            </a:solidFill>
            <a:prstDash val="solid"/>
          </a:ln>
        </p:spPr>
      </p:sp>
      <p:sp>
        <p:nvSpPr>
          <p:cNvPr id="28" name="Text 26"/>
          <p:cNvSpPr/>
          <p:nvPr/>
        </p:nvSpPr>
        <p:spPr>
          <a:xfrm>
            <a:off x="1874669" y="4813402"/>
            <a:ext cx="384048" cy="502920"/>
          </a:xfrm>
          <a:prstGeom prst="rect">
            <a:avLst/>
          </a:prstGeom>
          <a:noFill/>
          <a:ln/>
        </p:spPr>
        <p:txBody>
          <a:bodyPr wrap="square" lIns="91440" tIns="45720" rIns="91440" bIns="45720" rtlCol="0" anchor="t"/>
          <a:lstStyle/>
          <a:p>
            <a:pPr marL="0" indent="0">
              <a:buNone/>
            </a:pPr>
            <a:r>
              <a:rPr lang="ru-RU" sz="2800" b="1" dirty="0">
                <a:solidFill>
                  <a:srgbClr val="03738C"/>
                </a:solidFill>
                <a:latin typeface="Onest" pitchFamily="34" charset="0"/>
                <a:ea typeface="Onest" pitchFamily="34" charset="-122"/>
                <a:cs typeface="Onest" pitchFamily="34" charset="-120"/>
              </a:rPr>
              <a:t>3</a:t>
            </a:r>
            <a:endParaRPr lang="en-US" sz="2400" dirty="0"/>
          </a:p>
        </p:txBody>
      </p:sp>
      <p:sp>
        <p:nvSpPr>
          <p:cNvPr id="29" name="Text 27"/>
          <p:cNvSpPr/>
          <p:nvPr/>
        </p:nvSpPr>
        <p:spPr>
          <a:xfrm>
            <a:off x="2272433" y="4859122"/>
            <a:ext cx="3566160" cy="457200"/>
          </a:xfrm>
          <a:prstGeom prst="rect">
            <a:avLst/>
          </a:prstGeom>
          <a:noFill/>
          <a:ln/>
        </p:spPr>
        <p:txBody>
          <a:bodyPr wrap="square" lIns="91440" tIns="45720" rIns="91440" bIns="45720" rtlCol="0" anchor="t"/>
          <a:lstStyle/>
          <a:p>
            <a:pPr marL="0" indent="0">
              <a:buNone/>
            </a:pPr>
            <a:r>
              <a:rPr lang="ru-RU" sz="1800" b="1" dirty="0">
                <a:solidFill>
                  <a:srgbClr val="03738C"/>
                </a:solidFill>
                <a:latin typeface="Onest" pitchFamily="34" charset="0"/>
                <a:ea typeface="Onest" pitchFamily="34" charset="-122"/>
                <a:cs typeface="Onest" pitchFamily="34" charset="-120"/>
              </a:rPr>
              <a:t>Жыл ішінде нақтылау</a:t>
            </a:r>
            <a:endParaRPr lang="en-US" sz="1600" dirty="0"/>
          </a:p>
        </p:txBody>
      </p:sp>
      <p:sp>
        <p:nvSpPr>
          <p:cNvPr id="30" name="Text 28"/>
          <p:cNvSpPr/>
          <p:nvPr/>
        </p:nvSpPr>
        <p:spPr>
          <a:xfrm>
            <a:off x="1874669" y="5334610"/>
            <a:ext cx="3977640" cy="73152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Түсімдер мен трансферттер өзгерсе, қаражат бағдарламалар арасында қайта бөлінеді.</a:t>
            </a:r>
            <a:endParaRPr lang="en-US" sz="1200" dirty="0"/>
          </a:p>
        </p:txBody>
      </p:sp>
      <p:sp>
        <p:nvSpPr>
          <p:cNvPr id="31" name="Shape 29"/>
          <p:cNvSpPr/>
          <p:nvPr/>
        </p:nvSpPr>
        <p:spPr>
          <a:xfrm>
            <a:off x="6179664" y="1005840"/>
            <a:ext cx="5031029" cy="5193792"/>
          </a:xfrm>
          <a:prstGeom prst="roundRect">
            <a:avLst>
              <a:gd name="adj" fmla="val 4089"/>
            </a:avLst>
          </a:prstGeom>
          <a:solidFill>
            <a:srgbClr val="FFFFFF"/>
          </a:solidFill>
          <a:ln/>
          <a:effectLst>
            <a:outerShdw blurRad="508000" dist="127000" dir="4020000" algn="bl" rotWithShape="0">
              <a:srgbClr val="000000">
                <a:alpha val="12000"/>
              </a:srgbClr>
            </a:outerShdw>
          </a:effectLst>
        </p:spPr>
      </p:sp>
      <p:sp>
        <p:nvSpPr>
          <p:cNvPr id="32" name="Text 30"/>
          <p:cNvSpPr/>
          <p:nvPr/>
        </p:nvSpPr>
        <p:spPr>
          <a:xfrm>
            <a:off x="6432953" y="1179576"/>
            <a:ext cx="4572000" cy="411480"/>
          </a:xfrm>
          <a:prstGeom prst="rect">
            <a:avLst/>
          </a:prstGeom>
          <a:noFill/>
          <a:ln/>
        </p:spPr>
        <p:txBody>
          <a:bodyPr wrap="square" lIns="91440" tIns="45720" rIns="91440" bIns="45720" rtlCol="0" anchor="t"/>
          <a:lstStyle/>
          <a:p>
            <a:pPr marL="0" indent="0" algn="ctr">
              <a:buNone/>
            </a:pPr>
            <a:r>
              <a:rPr lang="ru-RU" sz="1600" b="1" dirty="0">
                <a:solidFill>
                  <a:srgbClr val="03738C"/>
                </a:solidFill>
                <a:latin typeface="Onest" pitchFamily="34" charset="0"/>
                <a:ea typeface="Onest" pitchFamily="34" charset="-122"/>
                <a:cs typeface="Onest" pitchFamily="34" charset="-120"/>
              </a:rPr>
              <a:t>Мәслихат шешімдері, 2026–2028</a:t>
            </a:r>
            <a:endParaRPr lang="en-US" sz="1600" dirty="0"/>
          </a:p>
        </p:txBody>
      </p:sp>
      <p:sp>
        <p:nvSpPr>
          <p:cNvPr id="201" name="Timeline line"/>
          <p:cNvSpPr/>
          <p:nvPr/>
        </p:nvSpPr>
        <p:spPr>
          <a:xfrm>
            <a:off x="6734705" y="2002536"/>
            <a:ext cx="32004" cy="3474720"/>
          </a:xfrm>
          <a:prstGeom prst="rect">
            <a:avLst/>
          </a:prstGeom>
          <a:solidFill>
            <a:srgbClr val="C9DFE6"/>
          </a:solidFill>
          <a:ln>
            <a:noFill/>
          </a:ln>
        </p:spPr>
      </p:sp>
      <p:sp>
        <p:nvSpPr>
          <p:cNvPr id="202" name="Dot 0"/>
          <p:cNvSpPr/>
          <p:nvPr/>
        </p:nvSpPr>
        <p:spPr>
          <a:xfrm>
            <a:off x="6594802" y="1865376"/>
            <a:ext cx="310896" cy="310896"/>
          </a:xfrm>
          <a:prstGeom prst="ellipse">
            <a:avLst/>
          </a:prstGeom>
          <a:solidFill>
            <a:srgbClr val="03738C"/>
          </a:solidFill>
          <a:ln>
            <a:noFill/>
          </a:ln>
        </p:spPr>
      </p:sp>
      <p:sp>
        <p:nvSpPr>
          <p:cNvPr id="203" name="Decision 0"/>
          <p:cNvSpPr txBox="1"/>
          <p:nvPr/>
        </p:nvSpPr>
        <p:spPr>
          <a:xfrm>
            <a:off x="7118753" y="1819656"/>
            <a:ext cx="1325880" cy="411480"/>
          </a:xfrm>
          <a:prstGeom prst="rect">
            <a:avLst/>
          </a:prstGeom>
          <a:noFill/>
        </p:spPr>
        <p:txBody>
          <a:bodyPr wrap="square" lIns="0" tIns="0" rIns="0" bIns="0" rtlCol="0" anchor="ctr">
            <a:noAutofit/>
          </a:bodyPr>
          <a:lstStyle/>
          <a:p>
            <a:pPr marL="0" indent="0" algn="l">
              <a:lnSpc>
                <a:spcPct val="100000"/>
              </a:lnSpc>
              <a:buNone/>
            </a:pPr>
            <a:r>
              <a:rPr lang="ru-RU" sz="1800" b="1" dirty="0">
                <a:solidFill>
                  <a:srgbClr val="03738C"/>
                </a:solidFill>
                <a:latin typeface="Onest" pitchFamily="34" charset="0"/>
                <a:ea typeface="Onest" pitchFamily="34" charset="-122"/>
                <a:cs typeface="Onest" pitchFamily="34" charset="-120"/>
              </a:rPr>
              <a:t>№ 29-3</a:t>
            </a:r>
          </a:p>
        </p:txBody>
      </p:sp>
      <p:sp>
        <p:nvSpPr>
          <p:cNvPr id="204" name="Decision date 0"/>
          <p:cNvSpPr txBox="1"/>
          <p:nvPr/>
        </p:nvSpPr>
        <p:spPr>
          <a:xfrm>
            <a:off x="8444633" y="1819656"/>
            <a:ext cx="114300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737373"/>
                </a:solidFill>
                <a:latin typeface="Onest" pitchFamily="34" charset="0"/>
                <a:ea typeface="Onest" pitchFamily="34" charset="-122"/>
                <a:cs typeface="Onest" pitchFamily="34" charset="-120"/>
              </a:rPr>
              <a:t>12.12.2025</a:t>
            </a:r>
          </a:p>
        </p:txBody>
      </p:sp>
      <p:sp>
        <p:nvSpPr>
          <p:cNvPr id="205" name="Decision note 0"/>
          <p:cNvSpPr txBox="1"/>
          <p:nvPr/>
        </p:nvSpPr>
        <p:spPr>
          <a:xfrm>
            <a:off x="9587633" y="1819656"/>
            <a:ext cx="1554480" cy="411480"/>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03738C"/>
                </a:solidFill>
                <a:latin typeface="Onest" pitchFamily="34" charset="0"/>
                <a:ea typeface="Onest" pitchFamily="34" charset="-122"/>
                <a:cs typeface="Onest" pitchFamily="34" charset="-120"/>
              </a:rPr>
              <a:t>бюджет бекітілді</a:t>
            </a:r>
          </a:p>
        </p:txBody>
      </p:sp>
      <p:sp>
        <p:nvSpPr>
          <p:cNvPr id="206" name="Dot 1"/>
          <p:cNvSpPr/>
          <p:nvPr/>
        </p:nvSpPr>
        <p:spPr>
          <a:xfrm>
            <a:off x="6640522" y="2606040"/>
            <a:ext cx="219456" cy="219456"/>
          </a:xfrm>
          <a:prstGeom prst="ellipse">
            <a:avLst/>
          </a:prstGeom>
          <a:solidFill>
            <a:srgbClr val="8FBFCC"/>
          </a:solidFill>
          <a:ln>
            <a:noFill/>
          </a:ln>
        </p:spPr>
      </p:sp>
      <p:sp>
        <p:nvSpPr>
          <p:cNvPr id="207" name="Decision 1"/>
          <p:cNvSpPr txBox="1"/>
          <p:nvPr/>
        </p:nvSpPr>
        <p:spPr>
          <a:xfrm>
            <a:off x="7118753" y="2514600"/>
            <a:ext cx="1325880" cy="411480"/>
          </a:xfrm>
          <a:prstGeom prst="rect">
            <a:avLst/>
          </a:prstGeom>
          <a:noFill/>
        </p:spPr>
        <p:txBody>
          <a:bodyPr wrap="square" lIns="0" tIns="0" rIns="0" bIns="0" rtlCol="0" anchor="ctr">
            <a:noAutofit/>
          </a:bodyPr>
          <a:lstStyle/>
          <a:p>
            <a:pPr marL="0" indent="0" algn="l">
              <a:lnSpc>
                <a:spcPct val="100000"/>
              </a:lnSpc>
              <a:buNone/>
            </a:pPr>
            <a:r>
              <a:rPr lang="ru-RU" sz="1600" b="1" dirty="0">
                <a:solidFill>
                  <a:srgbClr val="262626"/>
                </a:solidFill>
                <a:latin typeface="Onest" pitchFamily="34" charset="0"/>
                <a:ea typeface="Onest" pitchFamily="34" charset="-122"/>
                <a:cs typeface="Onest" pitchFamily="34" charset="-120"/>
              </a:rPr>
              <a:t>№ 31-2</a:t>
            </a:r>
          </a:p>
        </p:txBody>
      </p:sp>
      <p:sp>
        <p:nvSpPr>
          <p:cNvPr id="208" name="Decision date 1"/>
          <p:cNvSpPr txBox="1"/>
          <p:nvPr/>
        </p:nvSpPr>
        <p:spPr>
          <a:xfrm>
            <a:off x="8444633" y="2514600"/>
            <a:ext cx="114300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737373"/>
                </a:solidFill>
                <a:latin typeface="Onest" pitchFamily="34" charset="0"/>
                <a:ea typeface="Onest" pitchFamily="34" charset="-122"/>
                <a:cs typeface="Onest" pitchFamily="34" charset="-120"/>
              </a:rPr>
              <a:t>06.02.2026</a:t>
            </a:r>
          </a:p>
        </p:txBody>
      </p:sp>
      <p:sp>
        <p:nvSpPr>
          <p:cNvPr id="209" name="Decision note 1"/>
          <p:cNvSpPr txBox="1"/>
          <p:nvPr/>
        </p:nvSpPr>
        <p:spPr>
          <a:xfrm>
            <a:off x="9587633" y="2514600"/>
            <a:ext cx="155448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404040"/>
                </a:solidFill>
                <a:latin typeface="Onest" pitchFamily="34" charset="0"/>
                <a:ea typeface="Onest" pitchFamily="34" charset="-122"/>
                <a:cs typeface="Onest" pitchFamily="34" charset="-120"/>
              </a:rPr>
              <a:t>өзгерістер</a:t>
            </a:r>
          </a:p>
        </p:txBody>
      </p:sp>
      <p:sp>
        <p:nvSpPr>
          <p:cNvPr id="210" name="Dot 2"/>
          <p:cNvSpPr/>
          <p:nvPr/>
        </p:nvSpPr>
        <p:spPr>
          <a:xfrm>
            <a:off x="6640522" y="3300984"/>
            <a:ext cx="219456" cy="219456"/>
          </a:xfrm>
          <a:prstGeom prst="ellipse">
            <a:avLst/>
          </a:prstGeom>
          <a:solidFill>
            <a:srgbClr val="8FBFCC"/>
          </a:solidFill>
          <a:ln>
            <a:noFill/>
          </a:ln>
        </p:spPr>
      </p:sp>
      <p:sp>
        <p:nvSpPr>
          <p:cNvPr id="211" name="Decision 2"/>
          <p:cNvSpPr txBox="1"/>
          <p:nvPr/>
        </p:nvSpPr>
        <p:spPr>
          <a:xfrm>
            <a:off x="7118753" y="3209544"/>
            <a:ext cx="1325880" cy="411480"/>
          </a:xfrm>
          <a:prstGeom prst="rect">
            <a:avLst/>
          </a:prstGeom>
          <a:noFill/>
        </p:spPr>
        <p:txBody>
          <a:bodyPr wrap="square" lIns="0" tIns="0" rIns="0" bIns="0" rtlCol="0" anchor="ctr">
            <a:noAutofit/>
          </a:bodyPr>
          <a:lstStyle/>
          <a:p>
            <a:pPr marL="0" indent="0" algn="l">
              <a:lnSpc>
                <a:spcPct val="100000"/>
              </a:lnSpc>
              <a:buNone/>
            </a:pPr>
            <a:r>
              <a:rPr lang="ru-RU" sz="1600" b="1" dirty="0">
                <a:solidFill>
                  <a:srgbClr val="262626"/>
                </a:solidFill>
                <a:latin typeface="Onest" pitchFamily="34" charset="0"/>
                <a:ea typeface="Onest" pitchFamily="34" charset="-122"/>
                <a:cs typeface="Onest" pitchFamily="34" charset="-120"/>
              </a:rPr>
              <a:t>№ 32-4</a:t>
            </a:r>
          </a:p>
        </p:txBody>
      </p:sp>
      <p:sp>
        <p:nvSpPr>
          <p:cNvPr id="212" name="Decision date 2"/>
          <p:cNvSpPr txBox="1"/>
          <p:nvPr/>
        </p:nvSpPr>
        <p:spPr>
          <a:xfrm>
            <a:off x="8444633" y="3209544"/>
            <a:ext cx="114300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737373"/>
                </a:solidFill>
                <a:latin typeface="Onest" pitchFamily="34" charset="0"/>
                <a:ea typeface="Onest" pitchFamily="34" charset="-122"/>
                <a:cs typeface="Onest" pitchFamily="34" charset="-120"/>
              </a:rPr>
              <a:t>01.04.2026</a:t>
            </a:r>
          </a:p>
        </p:txBody>
      </p:sp>
      <p:sp>
        <p:nvSpPr>
          <p:cNvPr id="213" name="Decision note 2"/>
          <p:cNvSpPr txBox="1"/>
          <p:nvPr/>
        </p:nvSpPr>
        <p:spPr>
          <a:xfrm>
            <a:off x="9587633" y="3209544"/>
            <a:ext cx="155448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404040"/>
                </a:solidFill>
                <a:latin typeface="Onest" pitchFamily="34" charset="0"/>
                <a:ea typeface="Onest" pitchFamily="34" charset="-122"/>
                <a:cs typeface="Onest" pitchFamily="34" charset="-120"/>
              </a:rPr>
              <a:t>өзгерістер</a:t>
            </a:r>
          </a:p>
        </p:txBody>
      </p:sp>
      <p:sp>
        <p:nvSpPr>
          <p:cNvPr id="214" name="Dot 3"/>
          <p:cNvSpPr/>
          <p:nvPr/>
        </p:nvSpPr>
        <p:spPr>
          <a:xfrm>
            <a:off x="6640522" y="3995928"/>
            <a:ext cx="219456" cy="219456"/>
          </a:xfrm>
          <a:prstGeom prst="ellipse">
            <a:avLst/>
          </a:prstGeom>
          <a:solidFill>
            <a:srgbClr val="8FBFCC"/>
          </a:solidFill>
          <a:ln>
            <a:noFill/>
          </a:ln>
        </p:spPr>
      </p:sp>
      <p:sp>
        <p:nvSpPr>
          <p:cNvPr id="215" name="Decision 3"/>
          <p:cNvSpPr txBox="1"/>
          <p:nvPr/>
        </p:nvSpPr>
        <p:spPr>
          <a:xfrm>
            <a:off x="7118753" y="3904488"/>
            <a:ext cx="1325880" cy="411480"/>
          </a:xfrm>
          <a:prstGeom prst="rect">
            <a:avLst/>
          </a:prstGeom>
          <a:noFill/>
        </p:spPr>
        <p:txBody>
          <a:bodyPr wrap="square" lIns="0" tIns="0" rIns="0" bIns="0" rtlCol="0" anchor="ctr">
            <a:noAutofit/>
          </a:bodyPr>
          <a:lstStyle/>
          <a:p>
            <a:pPr marL="0" indent="0" algn="l">
              <a:lnSpc>
                <a:spcPct val="100000"/>
              </a:lnSpc>
              <a:buNone/>
            </a:pPr>
            <a:r>
              <a:rPr lang="ru-RU" sz="1600" b="1" dirty="0">
                <a:solidFill>
                  <a:srgbClr val="262626"/>
                </a:solidFill>
                <a:latin typeface="Onest" pitchFamily="34" charset="0"/>
                <a:ea typeface="Onest" pitchFamily="34" charset="-122"/>
                <a:cs typeface="Onest" pitchFamily="34" charset="-120"/>
              </a:rPr>
              <a:t>№ 33-2</a:t>
            </a:r>
          </a:p>
        </p:txBody>
      </p:sp>
      <p:sp>
        <p:nvSpPr>
          <p:cNvPr id="216" name="Decision date 3"/>
          <p:cNvSpPr txBox="1"/>
          <p:nvPr/>
        </p:nvSpPr>
        <p:spPr>
          <a:xfrm>
            <a:off x="8444633" y="3904488"/>
            <a:ext cx="114300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737373"/>
                </a:solidFill>
                <a:latin typeface="Onest" pitchFamily="34" charset="0"/>
                <a:ea typeface="Onest" pitchFamily="34" charset="-122"/>
                <a:cs typeface="Onest" pitchFamily="34" charset="-120"/>
              </a:rPr>
              <a:t>05.05.2026</a:t>
            </a:r>
          </a:p>
        </p:txBody>
      </p:sp>
      <p:sp>
        <p:nvSpPr>
          <p:cNvPr id="217" name="Decision note 3"/>
          <p:cNvSpPr txBox="1"/>
          <p:nvPr/>
        </p:nvSpPr>
        <p:spPr>
          <a:xfrm>
            <a:off x="9587633" y="3904488"/>
            <a:ext cx="155448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404040"/>
                </a:solidFill>
                <a:latin typeface="Onest" pitchFamily="34" charset="0"/>
                <a:ea typeface="Onest" pitchFamily="34" charset="-122"/>
                <a:cs typeface="Onest" pitchFamily="34" charset="-120"/>
              </a:rPr>
              <a:t>өзгерістер</a:t>
            </a:r>
          </a:p>
        </p:txBody>
      </p:sp>
      <p:sp>
        <p:nvSpPr>
          <p:cNvPr id="218" name="Dot 4"/>
          <p:cNvSpPr/>
          <p:nvPr/>
        </p:nvSpPr>
        <p:spPr>
          <a:xfrm>
            <a:off x="6640522" y="4690872"/>
            <a:ext cx="219456" cy="219456"/>
          </a:xfrm>
          <a:prstGeom prst="ellipse">
            <a:avLst/>
          </a:prstGeom>
          <a:solidFill>
            <a:srgbClr val="8FBFCC"/>
          </a:solidFill>
          <a:ln>
            <a:noFill/>
          </a:ln>
        </p:spPr>
      </p:sp>
      <p:sp>
        <p:nvSpPr>
          <p:cNvPr id="219" name="Decision 4"/>
          <p:cNvSpPr txBox="1"/>
          <p:nvPr/>
        </p:nvSpPr>
        <p:spPr>
          <a:xfrm>
            <a:off x="7118753" y="4599432"/>
            <a:ext cx="1325880" cy="411480"/>
          </a:xfrm>
          <a:prstGeom prst="rect">
            <a:avLst/>
          </a:prstGeom>
          <a:noFill/>
        </p:spPr>
        <p:txBody>
          <a:bodyPr wrap="square" lIns="0" tIns="0" rIns="0" bIns="0" rtlCol="0" anchor="ctr">
            <a:noAutofit/>
          </a:bodyPr>
          <a:lstStyle/>
          <a:p>
            <a:pPr marL="0" indent="0" algn="l">
              <a:lnSpc>
                <a:spcPct val="100000"/>
              </a:lnSpc>
              <a:buNone/>
            </a:pPr>
            <a:r>
              <a:rPr lang="ru-RU" sz="1600" b="1" dirty="0">
                <a:solidFill>
                  <a:srgbClr val="262626"/>
                </a:solidFill>
                <a:latin typeface="Onest" pitchFamily="34" charset="0"/>
                <a:ea typeface="Onest" pitchFamily="34" charset="-122"/>
                <a:cs typeface="Onest" pitchFamily="34" charset="-120"/>
              </a:rPr>
              <a:t>№ 35-2</a:t>
            </a:r>
          </a:p>
        </p:txBody>
      </p:sp>
      <p:sp>
        <p:nvSpPr>
          <p:cNvPr id="220" name="Decision date 4"/>
          <p:cNvSpPr txBox="1"/>
          <p:nvPr/>
        </p:nvSpPr>
        <p:spPr>
          <a:xfrm>
            <a:off x="8444633" y="4599432"/>
            <a:ext cx="114300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737373"/>
                </a:solidFill>
                <a:latin typeface="Onest" pitchFamily="34" charset="0"/>
                <a:ea typeface="Onest" pitchFamily="34" charset="-122"/>
                <a:cs typeface="Onest" pitchFamily="34" charset="-120"/>
              </a:rPr>
              <a:t>30.07.2026</a:t>
            </a:r>
          </a:p>
        </p:txBody>
      </p:sp>
      <p:sp>
        <p:nvSpPr>
          <p:cNvPr id="221" name="Decision note 4"/>
          <p:cNvSpPr txBox="1"/>
          <p:nvPr/>
        </p:nvSpPr>
        <p:spPr>
          <a:xfrm>
            <a:off x="9587633" y="4599432"/>
            <a:ext cx="155448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404040"/>
                </a:solidFill>
                <a:latin typeface="Onest" pitchFamily="34" charset="0"/>
                <a:ea typeface="Onest" pitchFamily="34" charset="-122"/>
                <a:cs typeface="Onest" pitchFamily="34" charset="-120"/>
              </a:rPr>
              <a:t>өзгерістер</a:t>
            </a:r>
          </a:p>
        </p:txBody>
      </p:sp>
      <p:sp>
        <p:nvSpPr>
          <p:cNvPr id="222" name="Dot 5"/>
          <p:cNvSpPr/>
          <p:nvPr/>
        </p:nvSpPr>
        <p:spPr>
          <a:xfrm>
            <a:off x="6594802" y="5340096"/>
            <a:ext cx="310896" cy="310896"/>
          </a:xfrm>
          <a:prstGeom prst="ellipse">
            <a:avLst/>
          </a:prstGeom>
          <a:solidFill>
            <a:srgbClr val="117DBF"/>
          </a:solidFill>
          <a:ln>
            <a:noFill/>
          </a:ln>
        </p:spPr>
      </p:sp>
      <p:sp>
        <p:nvSpPr>
          <p:cNvPr id="223" name="Decision 5"/>
          <p:cNvSpPr txBox="1"/>
          <p:nvPr/>
        </p:nvSpPr>
        <p:spPr>
          <a:xfrm>
            <a:off x="7118753" y="5294376"/>
            <a:ext cx="1325880" cy="411480"/>
          </a:xfrm>
          <a:prstGeom prst="rect">
            <a:avLst/>
          </a:prstGeom>
          <a:noFill/>
        </p:spPr>
        <p:txBody>
          <a:bodyPr wrap="square" lIns="0" tIns="0" rIns="0" bIns="0" rtlCol="0" anchor="ctr">
            <a:noAutofit/>
          </a:bodyPr>
          <a:lstStyle/>
          <a:p>
            <a:pPr marL="0" indent="0" algn="l">
              <a:lnSpc>
                <a:spcPct val="100000"/>
              </a:lnSpc>
              <a:buNone/>
            </a:pPr>
            <a:r>
              <a:rPr lang="ru-RU" sz="1800" b="1" dirty="0">
                <a:solidFill>
                  <a:srgbClr val="117DBF"/>
                </a:solidFill>
                <a:latin typeface="Onest" pitchFamily="34" charset="0"/>
                <a:ea typeface="Onest" pitchFamily="34" charset="-122"/>
                <a:cs typeface="Onest" pitchFamily="34" charset="-120"/>
              </a:rPr>
              <a:t>№ 37-5</a:t>
            </a:r>
          </a:p>
        </p:txBody>
      </p:sp>
      <p:sp>
        <p:nvSpPr>
          <p:cNvPr id="224" name="Decision date 5"/>
          <p:cNvSpPr txBox="1"/>
          <p:nvPr/>
        </p:nvSpPr>
        <p:spPr>
          <a:xfrm>
            <a:off x="8444633" y="5294376"/>
            <a:ext cx="1143000" cy="411480"/>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737373"/>
                </a:solidFill>
                <a:latin typeface="Onest" pitchFamily="34" charset="0"/>
                <a:ea typeface="Onest" pitchFamily="34" charset="-122"/>
                <a:cs typeface="Onest" pitchFamily="34" charset="-120"/>
              </a:rPr>
              <a:t>28.09.2026</a:t>
            </a:r>
          </a:p>
        </p:txBody>
      </p:sp>
      <p:sp>
        <p:nvSpPr>
          <p:cNvPr id="225" name="Decision note 5"/>
          <p:cNvSpPr txBox="1"/>
          <p:nvPr/>
        </p:nvSpPr>
        <p:spPr>
          <a:xfrm>
            <a:off x="9587633" y="5294376"/>
            <a:ext cx="1554480" cy="411480"/>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117DBF"/>
                </a:solidFill>
                <a:latin typeface="Onest" pitchFamily="34" charset="0"/>
                <a:ea typeface="Onest" pitchFamily="34" charset="-122"/>
                <a:cs typeface="Onest" pitchFamily="34" charset="-120"/>
              </a:rPr>
              <a:t>соңғы нақтылау</a:t>
            </a:r>
          </a:p>
        </p:txBody>
      </p:sp>
      <p:sp>
        <p:nvSpPr>
          <p:cNvPr id="226" name="Source"/>
          <p:cNvSpPr txBox="1"/>
          <p:nvPr/>
        </p:nvSpPr>
        <p:spPr>
          <a:xfrm>
            <a:off x="921715" y="6236208"/>
            <a:ext cx="10332720"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 мәслихатының 12.12.2025 № 29-3 және 28.09.2026 № 37-5 шешімдері (№ 31-2, 32-4, 33-2, 35-2 өзгерістерімен).</a:t>
            </a:r>
          </a:p>
        </p:txBody>
      </p:sp>
      <p:sp>
        <p:nvSpPr>
          <p:cNvPr id="227" name="Shape 0"/>
          <p:cNvSpPr/>
          <p:nvPr/>
        </p:nvSpPr>
        <p:spPr>
          <a:xfrm>
            <a:off x="862428" y="210312"/>
            <a:ext cx="326441" cy="326441"/>
          </a:xfrm>
          <a:prstGeom prst="ellipse">
            <a:avLst/>
          </a:prstGeom>
          <a:solidFill>
            <a:srgbClr val="03738C"/>
          </a:solidFill>
          <a:ln/>
        </p:spPr>
      </p:sp>
      <p:sp>
        <p:nvSpPr>
          <p:cNvPr id="228" name="Shape 1"/>
          <p:cNvSpPr/>
          <p:nvPr/>
        </p:nvSpPr>
        <p:spPr>
          <a:xfrm>
            <a:off x="941066" y="288036"/>
            <a:ext cx="0" cy="169164"/>
          </a:xfrm>
          <a:prstGeom prst="line">
            <a:avLst/>
          </a:prstGeom>
          <a:noFill/>
          <a:ln w="12700">
            <a:solidFill>
              <a:srgbClr val="FFFFFF"/>
            </a:solidFill>
            <a:prstDash val="solid"/>
          </a:ln>
        </p:spPr>
      </p:sp>
      <p:sp>
        <p:nvSpPr>
          <p:cNvPr id="229" name="Shape 2"/>
          <p:cNvSpPr/>
          <p:nvPr/>
        </p:nvSpPr>
        <p:spPr>
          <a:xfrm>
            <a:off x="941066" y="457200"/>
            <a:ext cx="169164" cy="0"/>
          </a:xfrm>
          <a:prstGeom prst="line">
            <a:avLst/>
          </a:prstGeom>
          <a:noFill/>
          <a:ln w="12700">
            <a:solidFill>
              <a:srgbClr val="FFFFFF"/>
            </a:solidFill>
            <a:prstDash val="solid"/>
          </a:ln>
        </p:spPr>
      </p:sp>
      <p:sp>
        <p:nvSpPr>
          <p:cNvPr id="230" name="Shape 3"/>
          <p:cNvSpPr/>
          <p:nvPr/>
        </p:nvSpPr>
        <p:spPr>
          <a:xfrm>
            <a:off x="978282" y="365852"/>
            <a:ext cx="27066" cy="71049"/>
          </a:xfrm>
          <a:prstGeom prst="rect">
            <a:avLst/>
          </a:prstGeom>
          <a:solidFill>
            <a:srgbClr val="FFFFFF"/>
          </a:solidFill>
          <a:ln/>
        </p:spPr>
      </p:sp>
      <p:sp>
        <p:nvSpPr>
          <p:cNvPr id="231" name="Shape 4"/>
          <p:cNvSpPr/>
          <p:nvPr/>
        </p:nvSpPr>
        <p:spPr>
          <a:xfrm>
            <a:off x="1018881" y="403068"/>
            <a:ext cx="27066" cy="33833"/>
          </a:xfrm>
          <a:prstGeom prst="rect">
            <a:avLst/>
          </a:prstGeom>
          <a:solidFill>
            <a:srgbClr val="FFFFFF"/>
          </a:solidFill>
          <a:ln/>
        </p:spPr>
      </p:sp>
      <p:sp>
        <p:nvSpPr>
          <p:cNvPr id="232" name="Shape 5"/>
          <p:cNvSpPr/>
          <p:nvPr/>
        </p:nvSpPr>
        <p:spPr>
          <a:xfrm>
            <a:off x="1059481" y="343860"/>
            <a:ext cx="27066" cy="93040"/>
          </a:xfrm>
          <a:prstGeom prst="rect">
            <a:avLst/>
          </a:prstGeom>
          <a:solidFill>
            <a:srgbClr val="FFFFFF"/>
          </a:solidFill>
          <a:ln/>
        </p:spPr>
      </p:sp>
      <p:sp>
        <p:nvSpPr>
          <p:cNvPr id="233" name="Kicker"/>
          <p:cNvSpPr/>
          <p:nvPr/>
        </p:nvSpPr>
        <p:spPr>
          <a:xfrm>
            <a:off x="1188868" y="203911"/>
            <a:ext cx="54864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Облыс бюджеті</a:t>
            </a:r>
            <a:endParaRPr lang="en-US" sz="1600" dirty="0"/>
          </a:p>
        </p:txBody>
      </p:sp>
      <p:sp>
        <p:nvSpPr>
          <p:cNvPr id="234" name="Title"/>
          <p:cNvSpPr/>
          <p:nvPr/>
        </p:nvSpPr>
        <p:spPr>
          <a:xfrm>
            <a:off x="862428" y="557784"/>
            <a:ext cx="10332720" cy="420624"/>
          </a:xfrm>
          <a:prstGeom prst="rect">
            <a:avLst/>
          </a:prstGeom>
          <a:noFill/>
          <a:ln/>
        </p:spPr>
        <p:txBody>
          <a:bodyPr wrap="square" lIns="0" tIns="0" rIns="0" bIns="0" rtlCol="0" anchor="ctr"/>
          <a:lstStyle/>
          <a:p>
            <a:pPr marL="0" indent="0" algn="l">
              <a:buNone/>
            </a:pPr>
            <a:r>
              <a:rPr lang="ru-RU" sz="2800" b="1" dirty="0">
                <a:solidFill>
                  <a:srgbClr val="03738C"/>
                </a:solidFill>
                <a:latin typeface="Onest" pitchFamily="34" charset="0"/>
                <a:ea typeface="Onest" pitchFamily="34" charset="-122"/>
                <a:cs typeface="Onest" pitchFamily="34" charset="-120"/>
              </a:rPr>
              <a:t>Бюджет деген не</a:t>
            </a:r>
            <a:r>
              <a:rPr lang="ru-RU" sz="2800" b="1" dirty="0">
                <a:solidFill>
                  <a:srgbClr val="262626"/>
                </a:solidFill>
                <a:latin typeface="Onest" pitchFamily="34" charset="0"/>
                <a:ea typeface="Onest" pitchFamily="34" charset="-122"/>
                <a:cs typeface="Onest" pitchFamily="34" charset="-120"/>
              </a:rPr>
              <a:t> және ол неге нақтыланады</a:t>
            </a:r>
            <a:endParaRPr lang="en-US" sz="4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784423" y="1041822"/>
            <a:ext cx="5760720" cy="5138928"/>
          </a:xfrm>
          <a:prstGeom prst="roundRect">
            <a:avLst>
              <a:gd name="adj" fmla="val 4641"/>
            </a:avLst>
          </a:prstGeom>
          <a:solidFill>
            <a:srgbClr val="FFFFFF"/>
          </a:solidFill>
          <a:ln/>
          <a:effectLst>
            <a:outerShdw blurRad="508000" dist="127000" dir="4020000" algn="bl" rotWithShape="0">
              <a:srgbClr val="000000">
                <a:alpha val="12000"/>
              </a:srgbClr>
            </a:outerShdw>
          </a:effectLst>
        </p:spPr>
      </p:sp>
      <p:graphicFrame>
        <p:nvGraphicFramePr>
          <p:cNvPr id="3" name="Chart 0"/>
          <p:cNvGraphicFramePr/>
          <p:nvPr>
            <p:extLst>
              <p:ext uri="{D42A27DB-BD31-4B8C-83A1-F6EECF244321}">
                <p14:modId xmlns:p14="http://schemas.microsoft.com/office/powerpoint/2010/main" val="1769298321"/>
              </p:ext>
            </p:extLst>
          </p:nvPr>
        </p:nvGraphicFramePr>
        <p:xfrm>
          <a:off x="921583" y="1636182"/>
          <a:ext cx="5486400" cy="3611880"/>
        </p:xfrm>
        <a:graphic>
          <a:graphicData uri="http://schemas.openxmlformats.org/drawingml/2006/chart">
            <c:chart xmlns:c="http://schemas.openxmlformats.org/drawingml/2006/chart" xmlns:r="http://schemas.openxmlformats.org/officeDocument/2006/relationships" r:id="rId3"/>
          </a:graphicData>
        </a:graphic>
      </p:graphicFrame>
      <p:sp>
        <p:nvSpPr>
          <p:cNvPr id="4" name="Shape 1"/>
          <p:cNvSpPr/>
          <p:nvPr/>
        </p:nvSpPr>
        <p:spPr>
          <a:xfrm>
            <a:off x="784423" y="182286"/>
            <a:ext cx="326441" cy="326441"/>
          </a:xfrm>
          <a:prstGeom prst="ellipse">
            <a:avLst/>
          </a:prstGeom>
          <a:solidFill>
            <a:srgbClr val="03738C"/>
          </a:solidFill>
          <a:ln/>
        </p:spPr>
      </p:sp>
      <p:sp>
        <p:nvSpPr>
          <p:cNvPr id="5" name="Shape 2"/>
          <p:cNvSpPr/>
          <p:nvPr/>
        </p:nvSpPr>
        <p:spPr>
          <a:xfrm>
            <a:off x="863062" y="260010"/>
            <a:ext cx="0" cy="169164"/>
          </a:xfrm>
          <a:prstGeom prst="line">
            <a:avLst/>
          </a:prstGeom>
          <a:noFill/>
          <a:ln w="12700">
            <a:solidFill>
              <a:srgbClr val="FFFFFF"/>
            </a:solidFill>
            <a:prstDash val="solid"/>
          </a:ln>
        </p:spPr>
      </p:sp>
      <p:sp>
        <p:nvSpPr>
          <p:cNvPr id="6" name="Shape 3"/>
          <p:cNvSpPr/>
          <p:nvPr/>
        </p:nvSpPr>
        <p:spPr>
          <a:xfrm>
            <a:off x="863062" y="429174"/>
            <a:ext cx="169164" cy="0"/>
          </a:xfrm>
          <a:prstGeom prst="line">
            <a:avLst/>
          </a:prstGeom>
          <a:noFill/>
          <a:ln w="12700">
            <a:solidFill>
              <a:srgbClr val="FFFFFF"/>
            </a:solidFill>
            <a:prstDash val="solid"/>
          </a:ln>
        </p:spPr>
      </p:sp>
      <p:sp>
        <p:nvSpPr>
          <p:cNvPr id="7" name="Shape 4"/>
          <p:cNvSpPr/>
          <p:nvPr/>
        </p:nvSpPr>
        <p:spPr>
          <a:xfrm>
            <a:off x="900278" y="337825"/>
            <a:ext cx="27066" cy="71049"/>
          </a:xfrm>
          <a:prstGeom prst="rect">
            <a:avLst/>
          </a:prstGeom>
          <a:solidFill>
            <a:srgbClr val="FFFFFF"/>
          </a:solidFill>
          <a:ln/>
        </p:spPr>
      </p:sp>
      <p:sp>
        <p:nvSpPr>
          <p:cNvPr id="8" name="Shape 5"/>
          <p:cNvSpPr/>
          <p:nvPr/>
        </p:nvSpPr>
        <p:spPr>
          <a:xfrm>
            <a:off x="940877" y="375041"/>
            <a:ext cx="27066" cy="33833"/>
          </a:xfrm>
          <a:prstGeom prst="rect">
            <a:avLst/>
          </a:prstGeom>
          <a:solidFill>
            <a:srgbClr val="FFFFFF"/>
          </a:solidFill>
          <a:ln/>
        </p:spPr>
      </p:sp>
      <p:sp>
        <p:nvSpPr>
          <p:cNvPr id="9" name="Shape 6"/>
          <p:cNvSpPr/>
          <p:nvPr/>
        </p:nvSpPr>
        <p:spPr>
          <a:xfrm>
            <a:off x="981477" y="315834"/>
            <a:ext cx="27066" cy="93040"/>
          </a:xfrm>
          <a:prstGeom prst="rect">
            <a:avLst/>
          </a:prstGeom>
          <a:solidFill>
            <a:srgbClr val="FFFFFF"/>
          </a:solidFill>
          <a:ln/>
        </p:spPr>
      </p:sp>
      <p:sp>
        <p:nvSpPr>
          <p:cNvPr id="10" name="Text 7"/>
          <p:cNvSpPr/>
          <p:nvPr/>
        </p:nvSpPr>
        <p:spPr>
          <a:xfrm>
            <a:off x="1110864" y="175885"/>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Жамбыл облысы</a:t>
            </a:r>
            <a:endParaRPr lang="en-US" sz="1600" dirty="0"/>
          </a:p>
        </p:txBody>
      </p:sp>
      <p:sp>
        <p:nvSpPr>
          <p:cNvPr id="11" name="Text 8"/>
          <p:cNvSpPr/>
          <p:nvPr/>
        </p:nvSpPr>
        <p:spPr>
          <a:xfrm>
            <a:off x="784423" y="529758"/>
            <a:ext cx="10332720" cy="457200"/>
          </a:xfrm>
          <a:prstGeom prst="rect">
            <a:avLst/>
          </a:prstGeom>
          <a:noFill/>
          <a:ln/>
        </p:spPr>
        <p:txBody>
          <a:bodyPr wrap="square" lIns="0" tIns="0" rIns="0" bIns="0" rtlCol="0" anchor="ctr"/>
          <a:lstStyle/>
          <a:p>
            <a:pPr marL="0" indent="0" algn="l">
              <a:buNone/>
            </a:pPr>
            <a:r>
              <a:rPr lang="ru-RU" sz="3000" b="1" dirty="0" err="1">
                <a:solidFill>
                  <a:srgbClr val="03738C"/>
                </a:solidFill>
                <a:latin typeface="Onest" pitchFamily="34" charset="0"/>
                <a:ea typeface="Onest" pitchFamily="34" charset="-122"/>
                <a:cs typeface="Onest" pitchFamily="34" charset="-120"/>
              </a:rPr>
              <a:t>Облыс</a:t>
            </a:r>
            <a:r>
              <a:rPr lang="ru-RU" sz="3000" b="1" dirty="0">
                <a:solidFill>
                  <a:srgbClr val="03738C"/>
                </a:solidFill>
                <a:latin typeface="Onest" pitchFamily="34" charset="0"/>
                <a:ea typeface="Onest" pitchFamily="34" charset="-122"/>
                <a:cs typeface="Onest" pitchFamily="34" charset="-120"/>
              </a:rPr>
              <a:t> </a:t>
            </a:r>
            <a:r>
              <a:rPr lang="ru-RU" sz="3000" b="1" dirty="0" err="1">
                <a:solidFill>
                  <a:srgbClr val="262626"/>
                </a:solidFill>
                <a:latin typeface="Onest" pitchFamily="34" charset="0"/>
                <a:ea typeface="Onest" pitchFamily="34" charset="-122"/>
                <a:cs typeface="Onest" pitchFamily="34" charset="-120"/>
              </a:rPr>
              <a:t>көрсеткіштері</a:t>
            </a:r>
            <a:endParaRPr lang="en-US" sz="3000" dirty="0"/>
          </a:p>
        </p:txBody>
      </p:sp>
      <p:sp>
        <p:nvSpPr>
          <p:cNvPr id="12" name="Text 9"/>
          <p:cNvSpPr/>
          <p:nvPr/>
        </p:nvSpPr>
        <p:spPr>
          <a:xfrm>
            <a:off x="6819463" y="1041822"/>
            <a:ext cx="4425696" cy="731520"/>
          </a:xfrm>
          <a:prstGeom prst="rect">
            <a:avLst/>
          </a:prstGeom>
          <a:noFill/>
          <a:ln/>
        </p:spPr>
        <p:txBody>
          <a:bodyPr wrap="square" lIns="91440" tIns="45720" rIns="91440" bIns="45720" rtlCol="0" anchor="t"/>
          <a:lstStyle/>
          <a:p>
            <a:pPr marL="0" indent="0">
              <a:buNone/>
            </a:pPr>
            <a:r>
              <a:rPr lang="ru-RU" sz="1400" dirty="0">
                <a:solidFill>
                  <a:srgbClr val="404040"/>
                </a:solidFill>
                <a:latin typeface="Onest" pitchFamily="34" charset="0"/>
                <a:ea typeface="Onest" pitchFamily="34" charset="-122"/>
                <a:cs typeface="Onest" pitchFamily="34" charset="-120"/>
              </a:rPr>
              <a:t>Орталығы — Тараз қаласы. Облыс құрамында 10 аудан және аудандық маңызы бар 3 қала.</a:t>
            </a:r>
            <a:endParaRPr lang="en-US" sz="1200" dirty="0"/>
          </a:p>
        </p:txBody>
      </p:sp>
      <p:sp>
        <p:nvSpPr>
          <p:cNvPr id="13" name="Shape 10"/>
          <p:cNvSpPr/>
          <p:nvPr/>
        </p:nvSpPr>
        <p:spPr>
          <a:xfrm>
            <a:off x="6819463" y="1956222"/>
            <a:ext cx="4425696" cy="2011680"/>
          </a:xfrm>
          <a:prstGeom prst="roundRect">
            <a:avLst>
              <a:gd name="adj" fmla="val 16643"/>
            </a:avLst>
          </a:prstGeom>
          <a:solidFill>
            <a:srgbClr val="03738C"/>
          </a:solidFill>
          <a:ln/>
        </p:spPr>
      </p:sp>
      <p:sp>
        <p:nvSpPr>
          <p:cNvPr id="14" name="Text 11"/>
          <p:cNvSpPr/>
          <p:nvPr/>
        </p:nvSpPr>
        <p:spPr>
          <a:xfrm>
            <a:off x="7042577" y="2435367"/>
            <a:ext cx="2286000" cy="640080"/>
          </a:xfrm>
          <a:prstGeom prst="rect">
            <a:avLst/>
          </a:prstGeom>
          <a:noFill/>
          <a:ln/>
        </p:spPr>
        <p:txBody>
          <a:bodyPr wrap="square" lIns="91440" tIns="45720" rIns="91440" bIns="45720" rtlCol="0" anchor="t"/>
          <a:lstStyle/>
          <a:p>
            <a:pPr marL="0" indent="0" algn="ctr">
              <a:buNone/>
            </a:pPr>
            <a:r>
              <a:rPr lang="ru-RU" sz="3600" b="1" dirty="0">
                <a:solidFill>
                  <a:srgbClr val="FFFFFF"/>
                </a:solidFill>
                <a:latin typeface="Onest" pitchFamily="34" charset="0"/>
                <a:ea typeface="Onest" pitchFamily="34" charset="-122"/>
                <a:cs typeface="Onest" pitchFamily="34" charset="-120"/>
              </a:rPr>
              <a:t>1 210,1</a:t>
            </a:r>
            <a:endParaRPr lang="en-US" sz="2800" dirty="0"/>
          </a:p>
        </p:txBody>
      </p:sp>
      <p:sp>
        <p:nvSpPr>
          <p:cNvPr id="15" name="Text 12"/>
          <p:cNvSpPr/>
          <p:nvPr/>
        </p:nvSpPr>
        <p:spPr>
          <a:xfrm>
            <a:off x="7042577" y="3057159"/>
            <a:ext cx="2286000" cy="411480"/>
          </a:xfrm>
          <a:prstGeom prst="rect">
            <a:avLst/>
          </a:prstGeom>
          <a:noFill/>
          <a:ln/>
        </p:spPr>
        <p:txBody>
          <a:bodyPr wrap="square" lIns="91440" tIns="45720" rIns="91440" bIns="45720" rtlCol="0" anchor="t"/>
          <a:lstStyle/>
          <a:p>
            <a:pPr marL="0" indent="0" algn="ctr">
              <a:buNone/>
            </a:pPr>
            <a:r>
              <a:rPr lang="ru-RU" sz="1400" dirty="0">
                <a:solidFill>
                  <a:srgbClr val="FFFFFF"/>
                </a:solidFill>
                <a:latin typeface="Onest" pitchFamily="34" charset="0"/>
                <a:ea typeface="Onest" pitchFamily="34" charset="-122"/>
                <a:cs typeface="Onest" pitchFamily="34" charset="-120"/>
              </a:rPr>
              <a:t>мың адам</a:t>
            </a:r>
            <a:endParaRPr lang="en-US" sz="1050" dirty="0"/>
          </a:p>
        </p:txBody>
      </p:sp>
      <p:sp>
        <p:nvSpPr>
          <p:cNvPr id="16" name="Text 13"/>
          <p:cNvSpPr/>
          <p:nvPr/>
        </p:nvSpPr>
        <p:spPr>
          <a:xfrm>
            <a:off x="9282857" y="2554239"/>
            <a:ext cx="1828800" cy="822960"/>
          </a:xfrm>
          <a:prstGeom prst="rect">
            <a:avLst/>
          </a:prstGeom>
          <a:noFill/>
          <a:ln/>
        </p:spPr>
        <p:txBody>
          <a:bodyPr wrap="square" lIns="91440" tIns="45720" rIns="91440" bIns="45720" rtlCol="0" anchor="t"/>
          <a:lstStyle/>
          <a:p>
            <a:pPr marL="0" indent="0">
              <a:lnSpc>
                <a:spcPct val="130000"/>
              </a:lnSpc>
              <a:buNone/>
            </a:pPr>
            <a:r>
              <a:rPr lang="ru-RU" sz="1400" dirty="0">
                <a:solidFill>
                  <a:srgbClr val="FFFFFF"/>
                </a:solidFill>
                <a:latin typeface="Onest" pitchFamily="34" charset="0"/>
                <a:ea typeface="Onest" pitchFamily="34" charset="-122"/>
                <a:cs typeface="Onest" pitchFamily="34" charset="-120"/>
              </a:rPr>
              <a:t>халық саны (01.09.2026)</a:t>
            </a:r>
            <a:endParaRPr lang="en-US" sz="1200" dirty="0"/>
          </a:p>
        </p:txBody>
      </p:sp>
      <p:sp>
        <p:nvSpPr>
          <p:cNvPr id="17" name="Shape 14"/>
          <p:cNvSpPr/>
          <p:nvPr/>
        </p:nvSpPr>
        <p:spPr>
          <a:xfrm>
            <a:off x="6819463" y="4169070"/>
            <a:ext cx="4425696" cy="2011680"/>
          </a:xfrm>
          <a:prstGeom prst="roundRect">
            <a:avLst>
              <a:gd name="adj" fmla="val 16643"/>
            </a:avLst>
          </a:prstGeom>
          <a:solidFill>
            <a:srgbClr val="117DBF"/>
          </a:solidFill>
          <a:ln/>
        </p:spPr>
      </p:sp>
      <p:sp>
        <p:nvSpPr>
          <p:cNvPr id="18" name="Text 15"/>
          <p:cNvSpPr/>
          <p:nvPr/>
        </p:nvSpPr>
        <p:spPr>
          <a:xfrm>
            <a:off x="7042577" y="4644558"/>
            <a:ext cx="2286000" cy="640080"/>
          </a:xfrm>
          <a:prstGeom prst="rect">
            <a:avLst/>
          </a:prstGeom>
          <a:noFill/>
          <a:ln/>
        </p:spPr>
        <p:txBody>
          <a:bodyPr wrap="square" lIns="91440" tIns="45720" rIns="91440" bIns="45720" rtlCol="0" anchor="t"/>
          <a:lstStyle/>
          <a:p>
            <a:pPr marL="0" indent="0" algn="ctr">
              <a:buNone/>
            </a:pPr>
            <a:r>
              <a:rPr lang="ru-RU" sz="3600" b="1" dirty="0">
                <a:solidFill>
                  <a:srgbClr val="FFFFFF"/>
                </a:solidFill>
                <a:latin typeface="Onest" pitchFamily="34" charset="0"/>
                <a:ea typeface="Onest" pitchFamily="34" charset="-122"/>
                <a:cs typeface="Onest" pitchFamily="34" charset="-120"/>
              </a:rPr>
              <a:t>144,3</a:t>
            </a:r>
            <a:endParaRPr lang="en-US" sz="2800" dirty="0"/>
          </a:p>
        </p:txBody>
      </p:sp>
      <p:sp>
        <p:nvSpPr>
          <p:cNvPr id="19" name="Text 16"/>
          <p:cNvSpPr/>
          <p:nvPr/>
        </p:nvSpPr>
        <p:spPr>
          <a:xfrm>
            <a:off x="7042577" y="5266350"/>
            <a:ext cx="2286000" cy="411480"/>
          </a:xfrm>
          <a:prstGeom prst="rect">
            <a:avLst/>
          </a:prstGeom>
          <a:noFill/>
          <a:ln/>
        </p:spPr>
        <p:txBody>
          <a:bodyPr wrap="square" lIns="91440" tIns="45720" rIns="91440" bIns="45720" rtlCol="0" anchor="t"/>
          <a:lstStyle/>
          <a:p>
            <a:pPr marL="0" indent="0" algn="ctr">
              <a:buNone/>
            </a:pPr>
            <a:r>
              <a:rPr lang="ru-RU" sz="1400" dirty="0">
                <a:solidFill>
                  <a:srgbClr val="FFFFFF"/>
                </a:solidFill>
                <a:latin typeface="Onest" pitchFamily="34" charset="0"/>
                <a:ea typeface="Onest" pitchFamily="34" charset="-122"/>
                <a:cs typeface="Onest" pitchFamily="34" charset="-120"/>
              </a:rPr>
              <a:t>мың шаршы км</a:t>
            </a:r>
            <a:endParaRPr lang="en-US" sz="1050" dirty="0"/>
          </a:p>
        </p:txBody>
      </p:sp>
      <p:sp>
        <p:nvSpPr>
          <p:cNvPr id="20" name="Text 17"/>
          <p:cNvSpPr/>
          <p:nvPr/>
        </p:nvSpPr>
        <p:spPr>
          <a:xfrm>
            <a:off x="9282857" y="4763430"/>
            <a:ext cx="1828800" cy="822960"/>
          </a:xfrm>
          <a:prstGeom prst="rect">
            <a:avLst/>
          </a:prstGeom>
          <a:noFill/>
          <a:ln/>
        </p:spPr>
        <p:txBody>
          <a:bodyPr wrap="square" lIns="91440" tIns="45720" rIns="91440" bIns="45720" rtlCol="0" anchor="t"/>
          <a:lstStyle/>
          <a:p>
            <a:pPr marL="0" indent="0">
              <a:lnSpc>
                <a:spcPct val="130000"/>
              </a:lnSpc>
              <a:buNone/>
            </a:pPr>
            <a:r>
              <a:rPr lang="ru-RU" sz="1400" dirty="0">
                <a:solidFill>
                  <a:srgbClr val="FFFFFF"/>
                </a:solidFill>
                <a:latin typeface="Onest" pitchFamily="34" charset="0"/>
                <a:ea typeface="Onest" pitchFamily="34" charset="-122"/>
                <a:cs typeface="Onest" pitchFamily="34" charset="-120"/>
              </a:rPr>
              <a:t>аумағы — ел аумағының 5,3%-ы</a:t>
            </a:r>
            <a:endParaRPr lang="en-US" sz="1200" dirty="0"/>
          </a:p>
        </p:txBody>
      </p:sp>
      <p:sp>
        <p:nvSpPr>
          <p:cNvPr id="200" name="Chart title"/>
          <p:cNvSpPr txBox="1"/>
          <p:nvPr/>
        </p:nvSpPr>
        <p:spPr>
          <a:xfrm>
            <a:off x="967303" y="1151550"/>
            <a:ext cx="5394960" cy="457200"/>
          </a:xfrm>
          <a:prstGeom prst="rect">
            <a:avLst/>
          </a:prstGeom>
          <a:noFill/>
        </p:spPr>
        <p:txBody>
          <a:bodyPr wrap="square" lIns="0" tIns="0" rIns="0" bIns="0" rtlCol="0" anchor="ctr">
            <a:noAutofit/>
          </a:bodyPr>
          <a:lstStyle/>
          <a:p>
            <a:pPr marL="0" indent="0" algn="l">
              <a:lnSpc>
                <a:spcPct val="100000"/>
              </a:lnSpc>
              <a:buNone/>
            </a:pPr>
            <a:r>
              <a:rPr lang="ru-RU" sz="1800" b="1" dirty="0">
                <a:solidFill>
                  <a:srgbClr val="03738C"/>
                </a:solidFill>
                <a:latin typeface="Onest" pitchFamily="34" charset="0"/>
                <a:ea typeface="Onest" pitchFamily="34" charset="-122"/>
                <a:cs typeface="Onest" pitchFamily="34" charset="-120"/>
              </a:rPr>
              <a:t>Жалпы өңірлік өнім (ЖӨӨ), млрд теңге</a:t>
            </a:r>
          </a:p>
        </p:txBody>
      </p:sp>
      <p:sp>
        <p:nvSpPr>
          <p:cNvPr id="201" name="Chart note"/>
          <p:cNvSpPr txBox="1"/>
          <p:nvPr/>
        </p:nvSpPr>
        <p:spPr>
          <a:xfrm>
            <a:off x="967303" y="5357790"/>
            <a:ext cx="5394960" cy="640080"/>
          </a:xfrm>
          <a:prstGeom prst="rect">
            <a:avLst/>
          </a:prstGeom>
          <a:noFill/>
        </p:spPr>
        <p:txBody>
          <a:bodyPr wrap="square" lIns="0" tIns="0" rIns="0" bIns="0" rtlCol="0" anchor="ctr">
            <a:noAutofit/>
          </a:bodyPr>
          <a:lstStyle/>
          <a:p>
            <a:pPr marL="0" indent="0" algn="l">
              <a:lnSpc>
                <a:spcPct val="100000"/>
              </a:lnSpc>
              <a:buNone/>
            </a:pPr>
            <a:r>
              <a:rPr lang="ru-RU" sz="1400" b="0" dirty="0">
                <a:solidFill>
                  <a:srgbClr val="404040"/>
                </a:solidFill>
                <a:latin typeface="Onest" pitchFamily="34" charset="0"/>
                <a:ea typeface="Onest" pitchFamily="34" charset="-122"/>
                <a:cs typeface="Onest" pitchFamily="34" charset="-120"/>
              </a:rPr>
              <a:t>2026 жылғы I тоқсанда: </a:t>
            </a:r>
            <a:r>
              <a:rPr lang="ru-RU" sz="1400" b="1" dirty="0">
                <a:solidFill>
                  <a:srgbClr val="03738C"/>
                </a:solidFill>
                <a:latin typeface="Onest" pitchFamily="34" charset="0"/>
                <a:ea typeface="Onest" pitchFamily="34" charset="-122"/>
                <a:cs typeface="Onest" pitchFamily="34" charset="-120"/>
              </a:rPr>
              <a:t>764,0 млрд</a:t>
            </a:r>
            <a:r>
              <a:rPr lang="ru-RU" sz="1400" b="0" dirty="0">
                <a:solidFill>
                  <a:srgbClr val="404040"/>
                </a:solidFill>
                <a:latin typeface="Onest" pitchFamily="34" charset="0"/>
                <a:ea typeface="Onest" pitchFamily="34" charset="-122"/>
                <a:cs typeface="Onest" pitchFamily="34" charset="-120"/>
              </a:rPr>
              <a:t>, өсім — 111,7% (ел бойынша — 103,0%)</a:t>
            </a:r>
          </a:p>
        </p:txBody>
      </p:sp>
      <p:sp>
        <p:nvSpPr>
          <p:cNvPr id="202" name="Source"/>
          <p:cNvSpPr txBox="1"/>
          <p:nvPr/>
        </p:nvSpPr>
        <p:spPr>
          <a:xfrm>
            <a:off x="886968" y="6236208"/>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облысының әлеуметтік-экономикалық дамуы туралы деректер, 2026 жылғы қаңтар–тамыз.</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886968" y="1019822"/>
            <a:ext cx="7104888" cy="3169310"/>
          </a:xfrm>
          <a:prstGeom prst="roundRect">
            <a:avLst>
              <a:gd name="adj" fmla="val 6809"/>
            </a:avLst>
          </a:prstGeom>
          <a:solidFill>
            <a:srgbClr val="FFFFFF"/>
          </a:solidFill>
          <a:ln/>
          <a:effectLst>
            <a:outerShdw blurRad="508000" dist="127000" dir="4020000" algn="bl" rotWithShape="0">
              <a:srgbClr val="000000">
                <a:alpha val="12000"/>
              </a:srgbClr>
            </a:outerShdw>
          </a:effectLst>
        </p:spPr>
      </p:sp>
      <p:graphicFrame>
        <p:nvGraphicFramePr>
          <p:cNvPr id="3" name="Chart 0"/>
          <p:cNvGraphicFramePr/>
          <p:nvPr>
            <p:extLst>
              <p:ext uri="{D42A27DB-BD31-4B8C-83A1-F6EECF244321}">
                <p14:modId xmlns:p14="http://schemas.microsoft.com/office/powerpoint/2010/main" val="1171817661"/>
              </p:ext>
            </p:extLst>
          </p:nvPr>
        </p:nvGraphicFramePr>
        <p:xfrm>
          <a:off x="1004468" y="1508112"/>
          <a:ext cx="6858000" cy="2606040"/>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p:nvPr/>
        </p:nvSpPr>
        <p:spPr>
          <a:xfrm>
            <a:off x="1061161" y="1124064"/>
            <a:ext cx="6583680" cy="365760"/>
          </a:xfrm>
          <a:prstGeom prst="rect">
            <a:avLst/>
          </a:prstGeom>
          <a:noFill/>
          <a:ln/>
        </p:spPr>
        <p:txBody>
          <a:bodyPr wrap="square" lIns="91440" tIns="45720" rIns="91440" bIns="45720" rtlCol="0" anchor="t"/>
          <a:lstStyle/>
          <a:p>
            <a:pPr marL="0" indent="0">
              <a:buNone/>
            </a:pPr>
            <a:r>
              <a:rPr lang="ru-RU" sz="1400" b="1" dirty="0">
                <a:solidFill>
                  <a:srgbClr val="03738C"/>
                </a:solidFill>
                <a:latin typeface="Onest" pitchFamily="34" charset="0"/>
                <a:ea typeface="Onest" pitchFamily="34" charset="-122"/>
                <a:cs typeface="Onest" pitchFamily="34" charset="-120"/>
              </a:rPr>
              <a:t>2026 жылғы қаңтар–тамыз, млрд теңге</a:t>
            </a:r>
            <a:endParaRPr lang="en-US" sz="1200" dirty="0"/>
          </a:p>
        </p:txBody>
      </p:sp>
      <p:sp>
        <p:nvSpPr>
          <p:cNvPr id="5" name="Shape 2"/>
          <p:cNvSpPr/>
          <p:nvPr/>
        </p:nvSpPr>
        <p:spPr>
          <a:xfrm>
            <a:off x="8266176" y="1019822"/>
            <a:ext cx="3081528" cy="3169310"/>
          </a:xfrm>
          <a:prstGeom prst="roundRect">
            <a:avLst>
              <a:gd name="adj" fmla="val 7239"/>
            </a:avLst>
          </a:prstGeom>
          <a:solidFill>
            <a:srgbClr val="FFFFFF"/>
          </a:solidFill>
          <a:ln/>
          <a:effectLst>
            <a:outerShdw blurRad="508000" dist="127000" dir="4020000" algn="bl" rotWithShape="0">
              <a:srgbClr val="000000">
                <a:alpha val="12000"/>
              </a:srgbClr>
            </a:outerShdw>
          </a:effectLst>
        </p:spPr>
      </p:sp>
      <p:sp>
        <p:nvSpPr>
          <p:cNvPr id="6" name="Shape 3"/>
          <p:cNvSpPr/>
          <p:nvPr/>
        </p:nvSpPr>
        <p:spPr>
          <a:xfrm>
            <a:off x="8652968" y="1444104"/>
            <a:ext cx="0" cy="1828800"/>
          </a:xfrm>
          <a:prstGeom prst="line">
            <a:avLst/>
          </a:prstGeom>
          <a:noFill/>
          <a:ln w="12700">
            <a:solidFill>
              <a:srgbClr val="F2F2F2"/>
            </a:solidFill>
            <a:prstDash val="solid"/>
          </a:ln>
        </p:spPr>
      </p:sp>
      <p:sp>
        <p:nvSpPr>
          <p:cNvPr id="7" name="Shape 4"/>
          <p:cNvSpPr/>
          <p:nvPr/>
        </p:nvSpPr>
        <p:spPr>
          <a:xfrm>
            <a:off x="8573415" y="1370952"/>
            <a:ext cx="160020" cy="160020"/>
          </a:xfrm>
          <a:prstGeom prst="ellipse">
            <a:avLst/>
          </a:prstGeom>
          <a:solidFill>
            <a:srgbClr val="44546A"/>
          </a:solidFill>
          <a:ln/>
        </p:spPr>
      </p:sp>
      <p:sp>
        <p:nvSpPr>
          <p:cNvPr id="8" name="Text 5"/>
          <p:cNvSpPr/>
          <p:nvPr/>
        </p:nvSpPr>
        <p:spPr>
          <a:xfrm>
            <a:off x="8879739" y="1233792"/>
            <a:ext cx="2331720" cy="384048"/>
          </a:xfrm>
          <a:prstGeom prst="rect">
            <a:avLst/>
          </a:prstGeom>
          <a:noFill/>
          <a:ln/>
        </p:spPr>
        <p:txBody>
          <a:bodyPr wrap="square" lIns="91440" tIns="45720" rIns="91440" bIns="45720" rtlCol="0" anchor="t"/>
          <a:lstStyle/>
          <a:p>
            <a:pPr marL="0" indent="0">
              <a:buNone/>
            </a:pPr>
            <a:r>
              <a:rPr lang="ru-RU" sz="2000" b="1" dirty="0">
                <a:solidFill>
                  <a:srgbClr val="44546A"/>
                </a:solidFill>
                <a:latin typeface="Onest" pitchFamily="34" charset="0"/>
                <a:ea typeface="Onest" pitchFamily="34" charset="-122"/>
                <a:cs typeface="Onest" pitchFamily="34" charset="-120"/>
              </a:rPr>
              <a:t>113,5%</a:t>
            </a:r>
            <a:endParaRPr lang="en-US" sz="1600" dirty="0"/>
          </a:p>
        </p:txBody>
      </p:sp>
      <p:sp>
        <p:nvSpPr>
          <p:cNvPr id="9" name="Text 6"/>
          <p:cNvSpPr/>
          <p:nvPr/>
        </p:nvSpPr>
        <p:spPr>
          <a:xfrm>
            <a:off x="8879739" y="1617840"/>
            <a:ext cx="2377440" cy="530352"/>
          </a:xfrm>
          <a:prstGeom prst="rect">
            <a:avLst/>
          </a:prstGeom>
          <a:noFill/>
          <a:ln/>
        </p:spPr>
        <p:txBody>
          <a:bodyPr wrap="square" lIns="91440" tIns="45720" rIns="91440" bIns="45720" rtlCol="0" anchor="t"/>
          <a:lstStyle/>
          <a:p>
            <a:pPr marL="0" indent="0">
              <a:lnSpc>
                <a:spcPct val="130000"/>
              </a:lnSpc>
              <a:buNone/>
            </a:pPr>
            <a:r>
              <a:rPr lang="ru-RU" sz="1100" dirty="0">
                <a:solidFill>
                  <a:srgbClr val="404040"/>
                </a:solidFill>
                <a:latin typeface="Onest" pitchFamily="34" charset="0"/>
                <a:ea typeface="Onest" pitchFamily="34" charset="-122"/>
                <a:cs typeface="Onest" pitchFamily="34" charset="-120"/>
              </a:rPr>
              <a:t>қысқа мерзімді экономикалық индикатор; ел бойынша 104,9%</a:t>
            </a:r>
            <a:endParaRPr lang="en-US" sz="1200" dirty="0"/>
          </a:p>
        </p:txBody>
      </p:sp>
      <p:sp>
        <p:nvSpPr>
          <p:cNvPr id="10" name="Shape 7"/>
          <p:cNvSpPr/>
          <p:nvPr/>
        </p:nvSpPr>
        <p:spPr>
          <a:xfrm>
            <a:off x="8573415" y="2285352"/>
            <a:ext cx="160020" cy="160020"/>
          </a:xfrm>
          <a:prstGeom prst="ellipse">
            <a:avLst/>
          </a:prstGeom>
          <a:solidFill>
            <a:srgbClr val="03738C"/>
          </a:solidFill>
          <a:ln/>
        </p:spPr>
      </p:sp>
      <p:sp>
        <p:nvSpPr>
          <p:cNvPr id="11" name="Text 8"/>
          <p:cNvSpPr/>
          <p:nvPr/>
        </p:nvSpPr>
        <p:spPr>
          <a:xfrm>
            <a:off x="8879739" y="2148192"/>
            <a:ext cx="2331720" cy="384048"/>
          </a:xfrm>
          <a:prstGeom prst="rect">
            <a:avLst/>
          </a:prstGeom>
          <a:noFill/>
          <a:ln/>
        </p:spPr>
        <p:txBody>
          <a:bodyPr wrap="none" lIns="91440" tIns="45720" rIns="91440" bIns="45720" rtlCol="0" anchor="t"/>
          <a:lstStyle/>
          <a:p>
            <a:pPr marL="0" indent="0">
              <a:buNone/>
            </a:pPr>
            <a:r>
              <a:rPr lang="ru-RU" sz="2000" b="1" dirty="0">
                <a:solidFill>
                  <a:srgbClr val="03738C"/>
                </a:solidFill>
                <a:latin typeface="Onest" pitchFamily="34" charset="0"/>
                <a:ea typeface="Onest" pitchFamily="34" charset="-122"/>
                <a:cs typeface="Onest" pitchFamily="34" charset="-120"/>
              </a:rPr>
              <a:t>408,9 </a:t>
            </a:r>
            <a:r>
              <a:rPr lang="ru-RU" sz="1600" b="1" dirty="0">
                <a:solidFill>
                  <a:srgbClr val="03738C"/>
                </a:solidFill>
                <a:latin typeface="Onest" pitchFamily="34" charset="0"/>
                <a:ea typeface="Onest" pitchFamily="34" charset="-122"/>
                <a:cs typeface="Onest" pitchFamily="34" charset="-120"/>
              </a:rPr>
              <a:t>мың м²</a:t>
            </a:r>
            <a:endParaRPr lang="en-US" sz="1600" dirty="0"/>
          </a:p>
        </p:txBody>
      </p:sp>
      <p:sp>
        <p:nvSpPr>
          <p:cNvPr id="12" name="Text 9"/>
          <p:cNvSpPr/>
          <p:nvPr/>
        </p:nvSpPr>
        <p:spPr>
          <a:xfrm>
            <a:off x="8879739" y="2532240"/>
            <a:ext cx="2331720" cy="530352"/>
          </a:xfrm>
          <a:prstGeom prst="rect">
            <a:avLst/>
          </a:prstGeom>
          <a:noFill/>
          <a:ln/>
        </p:spPr>
        <p:txBody>
          <a:bodyPr wrap="square" lIns="91440" tIns="45720" rIns="91440" bIns="45720" rtlCol="0" anchor="t"/>
          <a:lstStyle/>
          <a:p>
            <a:pPr marL="0" indent="0">
              <a:lnSpc>
                <a:spcPct val="130000"/>
              </a:lnSpc>
              <a:buNone/>
            </a:pPr>
            <a:r>
              <a:rPr lang="ru-RU" sz="1200" dirty="0">
                <a:solidFill>
                  <a:srgbClr val="404040"/>
                </a:solidFill>
                <a:latin typeface="Onest" pitchFamily="34" charset="0"/>
                <a:ea typeface="Onest" pitchFamily="34" charset="-122"/>
                <a:cs typeface="Onest" pitchFamily="34" charset="-120"/>
              </a:rPr>
              <a:t>пайдалануға берілген тұрғын үй, өсім — 101,4%</a:t>
            </a:r>
            <a:endParaRPr lang="en-US" sz="1200" dirty="0"/>
          </a:p>
        </p:txBody>
      </p:sp>
      <p:sp>
        <p:nvSpPr>
          <p:cNvPr id="13" name="Shape 10"/>
          <p:cNvSpPr/>
          <p:nvPr/>
        </p:nvSpPr>
        <p:spPr>
          <a:xfrm>
            <a:off x="8573415" y="3199752"/>
            <a:ext cx="160020" cy="160020"/>
          </a:xfrm>
          <a:prstGeom prst="ellipse">
            <a:avLst/>
          </a:prstGeom>
          <a:solidFill>
            <a:srgbClr val="44546A"/>
          </a:solidFill>
          <a:ln/>
        </p:spPr>
      </p:sp>
      <p:sp>
        <p:nvSpPr>
          <p:cNvPr id="14" name="Text 11"/>
          <p:cNvSpPr/>
          <p:nvPr/>
        </p:nvSpPr>
        <p:spPr>
          <a:xfrm>
            <a:off x="8879739" y="3062592"/>
            <a:ext cx="2331720" cy="384048"/>
          </a:xfrm>
          <a:prstGeom prst="rect">
            <a:avLst/>
          </a:prstGeom>
          <a:noFill/>
          <a:ln/>
        </p:spPr>
        <p:txBody>
          <a:bodyPr wrap="square" lIns="91440" tIns="45720" rIns="91440" bIns="45720" rtlCol="0" anchor="t"/>
          <a:lstStyle/>
          <a:p>
            <a:pPr marL="0" indent="0">
              <a:buNone/>
            </a:pPr>
            <a:r>
              <a:rPr lang="ru-RU" sz="2000" b="1" dirty="0">
                <a:solidFill>
                  <a:srgbClr val="44546A"/>
                </a:solidFill>
                <a:latin typeface="Onest" pitchFamily="34" charset="0"/>
                <a:ea typeface="Onest" pitchFamily="34" charset="-122"/>
                <a:cs typeface="Onest" pitchFamily="34" charset="-120"/>
              </a:rPr>
              <a:t>105,6%</a:t>
            </a:r>
            <a:endParaRPr lang="en-US" sz="1600" dirty="0"/>
          </a:p>
        </p:txBody>
      </p:sp>
      <p:sp>
        <p:nvSpPr>
          <p:cNvPr id="15" name="Text 12"/>
          <p:cNvSpPr/>
          <p:nvPr/>
        </p:nvSpPr>
        <p:spPr>
          <a:xfrm>
            <a:off x="8879739" y="3446640"/>
            <a:ext cx="2331720" cy="530352"/>
          </a:xfrm>
          <a:prstGeom prst="rect">
            <a:avLst/>
          </a:prstGeom>
          <a:noFill/>
          <a:ln/>
        </p:spPr>
        <p:txBody>
          <a:bodyPr wrap="square" lIns="91440" tIns="45720" rIns="91440" bIns="45720" rtlCol="0" anchor="t"/>
          <a:lstStyle/>
          <a:p>
            <a:pPr marL="0" indent="0">
              <a:lnSpc>
                <a:spcPct val="130000"/>
              </a:lnSpc>
              <a:buNone/>
            </a:pPr>
            <a:r>
              <a:rPr lang="ru-RU" sz="1200" dirty="0">
                <a:solidFill>
                  <a:srgbClr val="404040"/>
                </a:solidFill>
                <a:latin typeface="Onest" pitchFamily="34" charset="0"/>
                <a:ea typeface="Onest" pitchFamily="34" charset="-122"/>
                <a:cs typeface="Onest" pitchFamily="34" charset="-120"/>
              </a:rPr>
              <a:t>ауыл шаруашылығындағы өсім</a:t>
            </a:r>
            <a:endParaRPr lang="en-US" sz="1200" dirty="0"/>
          </a:p>
        </p:txBody>
      </p:sp>
      <p:sp>
        <p:nvSpPr>
          <p:cNvPr id="16" name="Text 13"/>
          <p:cNvSpPr/>
          <p:nvPr/>
        </p:nvSpPr>
        <p:spPr>
          <a:xfrm>
            <a:off x="808330" y="4481740"/>
            <a:ext cx="4572000" cy="308153"/>
          </a:xfrm>
          <a:prstGeom prst="rect">
            <a:avLst/>
          </a:prstGeom>
          <a:noFill/>
          <a:ln/>
        </p:spPr>
        <p:txBody>
          <a:bodyPr wrap="square" lIns="91440" tIns="45720" rIns="91440" bIns="45720" rtlCol="0" anchor="t"/>
          <a:lstStyle/>
          <a:p>
            <a:pPr marL="0" indent="0">
              <a:buNone/>
            </a:pPr>
            <a:r>
              <a:rPr lang="ru-RU" sz="1400" b="1" dirty="0">
                <a:solidFill>
                  <a:srgbClr val="03738C"/>
                </a:solidFill>
                <a:latin typeface="Onest" pitchFamily="34" charset="0"/>
                <a:ea typeface="Onest" pitchFamily="34" charset="-122"/>
                <a:cs typeface="Onest" pitchFamily="34" charset="-120"/>
              </a:rPr>
              <a:t>Негізгі капиталға инвестициялар</a:t>
            </a:r>
            <a:endParaRPr lang="en-US" sz="1400" dirty="0"/>
          </a:p>
        </p:txBody>
      </p:sp>
      <p:sp>
        <p:nvSpPr>
          <p:cNvPr id="17" name="Text 14"/>
          <p:cNvSpPr/>
          <p:nvPr/>
        </p:nvSpPr>
        <p:spPr>
          <a:xfrm>
            <a:off x="6854342" y="4483569"/>
            <a:ext cx="1214323" cy="335585"/>
          </a:xfrm>
          <a:prstGeom prst="rect">
            <a:avLst/>
          </a:prstGeom>
          <a:noFill/>
          <a:ln/>
        </p:spPr>
        <p:txBody>
          <a:bodyPr wrap="square" lIns="91440" tIns="45720" rIns="91440" bIns="45720" rtlCol="0" anchor="t"/>
          <a:lstStyle/>
          <a:p>
            <a:pPr marL="0" indent="0" algn="r">
              <a:buNone/>
            </a:pPr>
            <a:r>
              <a:rPr lang="ru-RU" sz="1400" b="1" dirty="0">
                <a:solidFill>
                  <a:srgbClr val="03738C"/>
                </a:solidFill>
                <a:latin typeface="Onest" pitchFamily="34" charset="0"/>
                <a:ea typeface="Onest" pitchFamily="34" charset="-122"/>
                <a:cs typeface="Onest" pitchFamily="34" charset="-120"/>
              </a:rPr>
              <a:t>148,7%</a:t>
            </a:r>
            <a:endParaRPr lang="en-US" sz="1400" dirty="0"/>
          </a:p>
        </p:txBody>
      </p:sp>
      <p:sp>
        <p:nvSpPr>
          <p:cNvPr id="18" name="Shape 15"/>
          <p:cNvSpPr/>
          <p:nvPr/>
        </p:nvSpPr>
        <p:spPr>
          <a:xfrm>
            <a:off x="886968" y="4851158"/>
            <a:ext cx="7104888" cy="53950"/>
          </a:xfrm>
          <a:prstGeom prst="rect">
            <a:avLst/>
          </a:prstGeom>
          <a:solidFill>
            <a:srgbClr val="F2F2F2">
              <a:alpha val="88000"/>
            </a:srgbClr>
          </a:solidFill>
          <a:ln/>
        </p:spPr>
      </p:sp>
      <p:sp>
        <p:nvSpPr>
          <p:cNvPr id="19" name="Shape 16"/>
          <p:cNvSpPr/>
          <p:nvPr/>
        </p:nvSpPr>
        <p:spPr>
          <a:xfrm>
            <a:off x="886968" y="4851158"/>
            <a:ext cx="7043313" cy="53950"/>
          </a:xfrm>
          <a:prstGeom prst="rect">
            <a:avLst/>
          </a:prstGeom>
          <a:solidFill>
            <a:srgbClr val="03738C"/>
          </a:solidFill>
          <a:ln/>
        </p:spPr>
      </p:sp>
      <p:sp>
        <p:nvSpPr>
          <p:cNvPr id="20" name="Text 17"/>
          <p:cNvSpPr/>
          <p:nvPr/>
        </p:nvSpPr>
        <p:spPr>
          <a:xfrm>
            <a:off x="808330" y="5048668"/>
            <a:ext cx="4572000" cy="308153"/>
          </a:xfrm>
          <a:prstGeom prst="rect">
            <a:avLst/>
          </a:prstGeom>
          <a:noFill/>
          <a:ln/>
        </p:spPr>
        <p:txBody>
          <a:bodyPr wrap="square" lIns="91440" tIns="45720" rIns="91440" bIns="45720" rtlCol="0" anchor="t"/>
          <a:lstStyle/>
          <a:p>
            <a:pPr marL="0" indent="0">
              <a:buNone/>
            </a:pPr>
            <a:r>
              <a:rPr lang="ru-RU" sz="1400" b="1" dirty="0">
                <a:solidFill>
                  <a:srgbClr val="117DBF"/>
                </a:solidFill>
                <a:latin typeface="Onest" pitchFamily="34" charset="0"/>
                <a:ea typeface="Onest" pitchFamily="34" charset="-122"/>
                <a:cs typeface="Onest" pitchFamily="34" charset="-120"/>
              </a:rPr>
              <a:t>Өнеркәсіп</a:t>
            </a:r>
            <a:endParaRPr lang="en-US" sz="1400" dirty="0"/>
          </a:p>
        </p:txBody>
      </p:sp>
      <p:sp>
        <p:nvSpPr>
          <p:cNvPr id="21" name="Text 18"/>
          <p:cNvSpPr/>
          <p:nvPr/>
        </p:nvSpPr>
        <p:spPr>
          <a:xfrm>
            <a:off x="6854342" y="5050497"/>
            <a:ext cx="1214323" cy="335585"/>
          </a:xfrm>
          <a:prstGeom prst="rect">
            <a:avLst/>
          </a:prstGeom>
          <a:noFill/>
          <a:ln/>
        </p:spPr>
        <p:txBody>
          <a:bodyPr wrap="square" lIns="91440" tIns="45720" rIns="91440" bIns="45720" rtlCol="0" anchor="t"/>
          <a:lstStyle/>
          <a:p>
            <a:pPr marL="0" indent="0" algn="r">
              <a:buNone/>
            </a:pPr>
            <a:r>
              <a:rPr lang="ru-RU" sz="1400" b="1" dirty="0">
                <a:solidFill>
                  <a:srgbClr val="117DBF"/>
                </a:solidFill>
                <a:latin typeface="Onest" pitchFamily="34" charset="0"/>
                <a:ea typeface="Onest" pitchFamily="34" charset="-122"/>
                <a:cs typeface="Onest" pitchFamily="34" charset="-120"/>
              </a:rPr>
              <a:t>118,4%</a:t>
            </a:r>
            <a:endParaRPr lang="en-US" sz="1400" dirty="0"/>
          </a:p>
        </p:txBody>
      </p:sp>
      <p:sp>
        <p:nvSpPr>
          <p:cNvPr id="22" name="Shape 19"/>
          <p:cNvSpPr/>
          <p:nvPr/>
        </p:nvSpPr>
        <p:spPr>
          <a:xfrm>
            <a:off x="886968" y="5418086"/>
            <a:ext cx="7104888" cy="53950"/>
          </a:xfrm>
          <a:prstGeom prst="rect">
            <a:avLst/>
          </a:prstGeom>
          <a:solidFill>
            <a:srgbClr val="F2F2F2">
              <a:alpha val="88000"/>
            </a:srgbClr>
          </a:solidFill>
          <a:ln/>
        </p:spPr>
      </p:sp>
      <p:sp>
        <p:nvSpPr>
          <p:cNvPr id="23" name="Shape 20"/>
          <p:cNvSpPr/>
          <p:nvPr/>
        </p:nvSpPr>
        <p:spPr>
          <a:xfrm>
            <a:off x="886968" y="5418086"/>
            <a:ext cx="5608125" cy="53950"/>
          </a:xfrm>
          <a:prstGeom prst="rect">
            <a:avLst/>
          </a:prstGeom>
          <a:solidFill>
            <a:srgbClr val="117DBF"/>
          </a:solidFill>
          <a:ln/>
        </p:spPr>
      </p:sp>
      <p:sp>
        <p:nvSpPr>
          <p:cNvPr id="24" name="Text 21"/>
          <p:cNvSpPr/>
          <p:nvPr/>
        </p:nvSpPr>
        <p:spPr>
          <a:xfrm>
            <a:off x="808330" y="5557075"/>
            <a:ext cx="4572000" cy="308153"/>
          </a:xfrm>
          <a:prstGeom prst="rect">
            <a:avLst/>
          </a:prstGeom>
          <a:noFill/>
          <a:ln/>
        </p:spPr>
        <p:txBody>
          <a:bodyPr wrap="square" lIns="91440" tIns="45720" rIns="91440" bIns="45720" rtlCol="0" anchor="t"/>
          <a:lstStyle/>
          <a:p>
            <a:pPr marL="0" indent="0">
              <a:buNone/>
            </a:pPr>
            <a:r>
              <a:rPr lang="ru-RU" sz="1400" b="1" dirty="0">
                <a:solidFill>
                  <a:srgbClr val="117DBF"/>
                </a:solidFill>
                <a:latin typeface="Onest" pitchFamily="34" charset="0"/>
                <a:ea typeface="Onest" pitchFamily="34" charset="-122"/>
                <a:cs typeface="Onest" pitchFamily="34" charset="-120"/>
              </a:rPr>
              <a:t>Құрылыс</a:t>
            </a:r>
            <a:endParaRPr lang="en-US" sz="1400" dirty="0"/>
          </a:p>
        </p:txBody>
      </p:sp>
      <p:sp>
        <p:nvSpPr>
          <p:cNvPr id="25" name="Text 22"/>
          <p:cNvSpPr/>
          <p:nvPr/>
        </p:nvSpPr>
        <p:spPr>
          <a:xfrm>
            <a:off x="6854342" y="5558904"/>
            <a:ext cx="1214323" cy="335585"/>
          </a:xfrm>
          <a:prstGeom prst="rect">
            <a:avLst/>
          </a:prstGeom>
          <a:noFill/>
          <a:ln/>
        </p:spPr>
        <p:txBody>
          <a:bodyPr wrap="square" lIns="91440" tIns="45720" rIns="91440" bIns="45720" rtlCol="0" anchor="t"/>
          <a:lstStyle/>
          <a:p>
            <a:pPr marL="0" indent="0" algn="r">
              <a:buNone/>
            </a:pPr>
            <a:r>
              <a:rPr lang="ru-RU" sz="1400" b="1" dirty="0">
                <a:solidFill>
                  <a:srgbClr val="117DBF"/>
                </a:solidFill>
                <a:latin typeface="Onest" pitchFamily="34" charset="0"/>
                <a:ea typeface="Onest" pitchFamily="34" charset="-122"/>
                <a:cs typeface="Onest" pitchFamily="34" charset="-120"/>
              </a:rPr>
              <a:t>112,4%</a:t>
            </a:r>
            <a:endParaRPr lang="en-US" sz="1400" dirty="0"/>
          </a:p>
        </p:txBody>
      </p:sp>
      <p:sp>
        <p:nvSpPr>
          <p:cNvPr id="26" name="Shape 23"/>
          <p:cNvSpPr/>
          <p:nvPr/>
        </p:nvSpPr>
        <p:spPr>
          <a:xfrm>
            <a:off x="886968" y="5926492"/>
            <a:ext cx="7104888" cy="53950"/>
          </a:xfrm>
          <a:prstGeom prst="rect">
            <a:avLst/>
          </a:prstGeom>
          <a:solidFill>
            <a:srgbClr val="F2F2F2">
              <a:alpha val="88000"/>
            </a:srgbClr>
          </a:solidFill>
          <a:ln/>
        </p:spPr>
      </p:sp>
      <p:sp>
        <p:nvSpPr>
          <p:cNvPr id="27" name="Shape 24"/>
          <p:cNvSpPr/>
          <p:nvPr/>
        </p:nvSpPr>
        <p:spPr>
          <a:xfrm>
            <a:off x="886968" y="5926492"/>
            <a:ext cx="5323930" cy="53950"/>
          </a:xfrm>
          <a:prstGeom prst="rect">
            <a:avLst/>
          </a:prstGeom>
          <a:solidFill>
            <a:srgbClr val="117DBF"/>
          </a:solidFill>
          <a:ln/>
        </p:spPr>
      </p:sp>
      <p:sp>
        <p:nvSpPr>
          <p:cNvPr id="35" name="Shape 32"/>
          <p:cNvSpPr/>
          <p:nvPr/>
        </p:nvSpPr>
        <p:spPr>
          <a:xfrm>
            <a:off x="886968" y="160286"/>
            <a:ext cx="326441" cy="326441"/>
          </a:xfrm>
          <a:prstGeom prst="ellipse">
            <a:avLst/>
          </a:prstGeom>
          <a:solidFill>
            <a:srgbClr val="03738C"/>
          </a:solidFill>
          <a:ln/>
        </p:spPr>
      </p:sp>
      <p:sp>
        <p:nvSpPr>
          <p:cNvPr id="36" name="Shape 33"/>
          <p:cNvSpPr/>
          <p:nvPr/>
        </p:nvSpPr>
        <p:spPr>
          <a:xfrm>
            <a:off x="965606" y="238010"/>
            <a:ext cx="0" cy="169164"/>
          </a:xfrm>
          <a:prstGeom prst="line">
            <a:avLst/>
          </a:prstGeom>
          <a:noFill/>
          <a:ln w="12700">
            <a:solidFill>
              <a:srgbClr val="FFFFFF"/>
            </a:solidFill>
            <a:prstDash val="solid"/>
          </a:ln>
        </p:spPr>
      </p:sp>
      <p:sp>
        <p:nvSpPr>
          <p:cNvPr id="37" name="Shape 34"/>
          <p:cNvSpPr/>
          <p:nvPr/>
        </p:nvSpPr>
        <p:spPr>
          <a:xfrm>
            <a:off x="965606" y="407174"/>
            <a:ext cx="169164" cy="0"/>
          </a:xfrm>
          <a:prstGeom prst="line">
            <a:avLst/>
          </a:prstGeom>
          <a:noFill/>
          <a:ln w="12700">
            <a:solidFill>
              <a:srgbClr val="FFFFFF"/>
            </a:solidFill>
            <a:prstDash val="solid"/>
          </a:ln>
        </p:spPr>
      </p:sp>
      <p:sp>
        <p:nvSpPr>
          <p:cNvPr id="38" name="Shape 35"/>
          <p:cNvSpPr/>
          <p:nvPr/>
        </p:nvSpPr>
        <p:spPr>
          <a:xfrm>
            <a:off x="1002822" y="315825"/>
            <a:ext cx="27066" cy="71049"/>
          </a:xfrm>
          <a:prstGeom prst="rect">
            <a:avLst/>
          </a:prstGeom>
          <a:solidFill>
            <a:srgbClr val="FFFFFF"/>
          </a:solidFill>
          <a:ln/>
        </p:spPr>
      </p:sp>
      <p:sp>
        <p:nvSpPr>
          <p:cNvPr id="39" name="Shape 36"/>
          <p:cNvSpPr/>
          <p:nvPr/>
        </p:nvSpPr>
        <p:spPr>
          <a:xfrm>
            <a:off x="1043422" y="353041"/>
            <a:ext cx="27066" cy="33833"/>
          </a:xfrm>
          <a:prstGeom prst="rect">
            <a:avLst/>
          </a:prstGeom>
          <a:solidFill>
            <a:srgbClr val="FFFFFF"/>
          </a:solidFill>
          <a:ln/>
        </p:spPr>
      </p:sp>
      <p:sp>
        <p:nvSpPr>
          <p:cNvPr id="40" name="Shape 37"/>
          <p:cNvSpPr/>
          <p:nvPr/>
        </p:nvSpPr>
        <p:spPr>
          <a:xfrm>
            <a:off x="1084021" y="293834"/>
            <a:ext cx="27066" cy="93040"/>
          </a:xfrm>
          <a:prstGeom prst="rect">
            <a:avLst/>
          </a:prstGeom>
          <a:solidFill>
            <a:srgbClr val="FFFFFF"/>
          </a:solidFill>
          <a:ln/>
        </p:spPr>
      </p:sp>
      <p:sp>
        <p:nvSpPr>
          <p:cNvPr id="41" name="Text 38"/>
          <p:cNvSpPr/>
          <p:nvPr/>
        </p:nvSpPr>
        <p:spPr>
          <a:xfrm>
            <a:off x="1213409" y="153885"/>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2026 жылғы қаңтар–тамыз</a:t>
            </a:r>
            <a:endParaRPr lang="en-US" sz="1600" dirty="0"/>
          </a:p>
        </p:txBody>
      </p:sp>
      <p:sp>
        <p:nvSpPr>
          <p:cNvPr id="42" name="Text 39"/>
          <p:cNvSpPr/>
          <p:nvPr/>
        </p:nvSpPr>
        <p:spPr>
          <a:xfrm>
            <a:off x="886968" y="507758"/>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Облыс </a:t>
            </a:r>
            <a:r>
              <a:rPr lang="ru-RU" sz="3000" b="1" dirty="0">
                <a:solidFill>
                  <a:srgbClr val="262626"/>
                </a:solidFill>
                <a:latin typeface="Onest" pitchFamily="34" charset="0"/>
                <a:ea typeface="Onest" pitchFamily="34" charset="-122"/>
                <a:cs typeface="Onest" pitchFamily="34" charset="-120"/>
              </a:rPr>
              <a:t>экономикасы</a:t>
            </a:r>
            <a:endParaRPr lang="en-US" sz="3000" dirty="0"/>
          </a:p>
        </p:txBody>
      </p:sp>
      <p:sp>
        <p:nvSpPr>
          <p:cNvPr id="43" name="Text 40"/>
          <p:cNvSpPr/>
          <p:nvPr/>
        </p:nvSpPr>
        <p:spPr>
          <a:xfrm>
            <a:off x="8266176" y="4448822"/>
            <a:ext cx="3081528" cy="109728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Пайыздар 2025 жылғы қаңтар–тамызға қарағанда өсімді көрсетеді (нақты көлем индексі).</a:t>
            </a:r>
            <a:endParaRPr lang="en-US" sz="1200" dirty="0"/>
          </a:p>
        </p:txBody>
      </p:sp>
      <p:sp>
        <p:nvSpPr>
          <p:cNvPr id="200" name="Source"/>
          <p:cNvSpPr txBox="1"/>
          <p:nvPr/>
        </p:nvSpPr>
        <p:spPr>
          <a:xfrm>
            <a:off x="886968" y="6263640"/>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облысының әлеуметтік-экономикалық дамуы туралы деректер, 2026 жылғы қаңтар–тамыз.</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886968" y="1085393"/>
            <a:ext cx="4923130" cy="502920"/>
          </a:xfrm>
          <a:prstGeom prst="roundRect">
            <a:avLst>
              <a:gd name="adj" fmla="val 50000"/>
            </a:avLst>
          </a:prstGeom>
          <a:solidFill>
            <a:srgbClr val="03738C"/>
          </a:solidFill>
          <a:ln/>
          <a:effectLst>
            <a:outerShdw blurRad="508000" dist="127000" dir="4020000" algn="bl" rotWithShape="0">
              <a:srgbClr val="000000">
                <a:alpha val="12000"/>
              </a:srgbClr>
            </a:outerShdw>
          </a:effectLst>
        </p:spPr>
      </p:sp>
      <p:sp>
        <p:nvSpPr>
          <p:cNvPr id="3" name="Text 1"/>
          <p:cNvSpPr/>
          <p:nvPr/>
        </p:nvSpPr>
        <p:spPr>
          <a:xfrm>
            <a:off x="886968" y="1085393"/>
            <a:ext cx="4923130" cy="502920"/>
          </a:xfrm>
          <a:prstGeom prst="rect">
            <a:avLst/>
          </a:prstGeom>
          <a:noFill/>
          <a:ln/>
        </p:spPr>
        <p:txBody>
          <a:bodyPr wrap="square" lIns="91440" tIns="45720" rIns="91440" bIns="45720" rtlCol="0" anchor="ctr"/>
          <a:lstStyle/>
          <a:p>
            <a:pPr marL="0" indent="0" algn="ctr">
              <a:buNone/>
            </a:pPr>
            <a:r>
              <a:rPr lang="ru-RU" sz="1800" b="1" dirty="0">
                <a:solidFill>
                  <a:srgbClr val="FFFFFF"/>
                </a:solidFill>
                <a:latin typeface="Onest" pitchFamily="34" charset="0"/>
                <a:ea typeface="Onest" pitchFamily="34" charset="-122"/>
                <a:cs typeface="Onest" pitchFamily="34" charset="-120"/>
              </a:rPr>
              <a:t>Орташа жалақы, 2026 жылғы II тоқсан</a:t>
            </a:r>
            <a:endParaRPr lang="en-US" sz="2000" dirty="0"/>
          </a:p>
        </p:txBody>
      </p:sp>
      <p:sp>
        <p:nvSpPr>
          <p:cNvPr id="4" name="Shape 2"/>
          <p:cNvSpPr/>
          <p:nvPr/>
        </p:nvSpPr>
        <p:spPr>
          <a:xfrm>
            <a:off x="886968" y="1718158"/>
            <a:ext cx="4923130" cy="4499762"/>
          </a:xfrm>
          <a:prstGeom prst="roundRect">
            <a:avLst>
              <a:gd name="adj" fmla="val 4044"/>
            </a:avLst>
          </a:prstGeom>
          <a:solidFill>
            <a:srgbClr val="FFFFFF"/>
          </a:solidFill>
          <a:ln/>
          <a:effectLst>
            <a:outerShdw blurRad="508000" dist="127000" dir="4020000" algn="bl" rotWithShape="0">
              <a:srgbClr val="000000">
                <a:alpha val="12000"/>
              </a:srgbClr>
            </a:outerShdw>
          </a:effectLst>
        </p:spPr>
      </p:sp>
      <p:sp>
        <p:nvSpPr>
          <p:cNvPr id="5" name="Text 3"/>
          <p:cNvSpPr/>
          <p:nvPr/>
        </p:nvSpPr>
        <p:spPr>
          <a:xfrm>
            <a:off x="1028700" y="1852575"/>
            <a:ext cx="4636008" cy="585216"/>
          </a:xfrm>
          <a:prstGeom prst="rect">
            <a:avLst/>
          </a:prstGeom>
          <a:noFill/>
          <a:ln/>
        </p:spPr>
        <p:txBody>
          <a:bodyPr wrap="square" lIns="91440" tIns="45720" rIns="91440" bIns="45720" rtlCol="0" anchor="t"/>
          <a:lstStyle/>
          <a:p>
            <a:pPr marL="0" indent="0" algn="ctr">
              <a:buNone/>
            </a:pPr>
            <a:r>
              <a:rPr lang="ru-RU" sz="3200" b="1" dirty="0">
                <a:solidFill>
                  <a:srgbClr val="03738C"/>
                </a:solidFill>
                <a:latin typeface="Onest" pitchFamily="34" charset="0"/>
                <a:ea typeface="Onest" pitchFamily="34" charset="-122"/>
                <a:cs typeface="Onest" pitchFamily="34" charset="-120"/>
              </a:rPr>
              <a:t>375 456 теңге</a:t>
            </a:r>
            <a:endParaRPr lang="en-US" sz="3200" dirty="0"/>
          </a:p>
        </p:txBody>
      </p:sp>
      <p:sp>
        <p:nvSpPr>
          <p:cNvPr id="6" name="Text 4"/>
          <p:cNvSpPr/>
          <p:nvPr/>
        </p:nvSpPr>
        <p:spPr>
          <a:xfrm>
            <a:off x="1028700" y="2446935"/>
            <a:ext cx="4636008" cy="347472"/>
          </a:xfrm>
          <a:prstGeom prst="rect">
            <a:avLst/>
          </a:prstGeom>
          <a:noFill/>
          <a:ln/>
        </p:spPr>
        <p:txBody>
          <a:bodyPr wrap="square" lIns="91440" tIns="45720" rIns="91440" bIns="45720" rtlCol="0" anchor="t"/>
          <a:lstStyle/>
          <a:p>
            <a:pPr marL="0" indent="0" algn="ctr">
              <a:lnSpc>
                <a:spcPct val="130000"/>
              </a:lnSpc>
              <a:buNone/>
            </a:pPr>
            <a:r>
              <a:rPr lang="ru-RU" sz="1400" dirty="0">
                <a:solidFill>
                  <a:srgbClr val="808080"/>
                </a:solidFill>
                <a:latin typeface="Onest" pitchFamily="34" charset="0"/>
                <a:ea typeface="Onest" pitchFamily="34" charset="-122"/>
                <a:cs typeface="Onest" pitchFamily="34" charset="-120"/>
              </a:rPr>
              <a:t>ел бойынша — 486 388 теңге</a:t>
            </a:r>
            <a:endParaRPr lang="en-US" sz="1200" dirty="0"/>
          </a:p>
        </p:txBody>
      </p:sp>
      <p:graphicFrame>
        <p:nvGraphicFramePr>
          <p:cNvPr id="7" name="Chart 0"/>
          <p:cNvGraphicFramePr/>
          <p:nvPr>
            <p:extLst>
              <p:ext uri="{D42A27DB-BD31-4B8C-83A1-F6EECF244321}">
                <p14:modId xmlns:p14="http://schemas.microsoft.com/office/powerpoint/2010/main" val="2976162965"/>
              </p:ext>
            </p:extLst>
          </p:nvPr>
        </p:nvGraphicFramePr>
        <p:xfrm>
          <a:off x="1058875" y="2812695"/>
          <a:ext cx="4577486" cy="2651760"/>
        </p:xfrm>
        <a:graphic>
          <a:graphicData uri="http://schemas.openxmlformats.org/drawingml/2006/chart">
            <c:chart xmlns:c="http://schemas.openxmlformats.org/drawingml/2006/chart" xmlns:r="http://schemas.openxmlformats.org/officeDocument/2006/relationships" r:id="rId3"/>
          </a:graphicData>
        </a:graphic>
      </p:graphicFrame>
      <p:sp>
        <p:nvSpPr>
          <p:cNvPr id="8" name="Shape 5"/>
          <p:cNvSpPr/>
          <p:nvPr/>
        </p:nvSpPr>
        <p:spPr>
          <a:xfrm>
            <a:off x="1058875" y="5599786"/>
            <a:ext cx="2211934" cy="360274"/>
          </a:xfrm>
          <a:prstGeom prst="roundRect">
            <a:avLst>
              <a:gd name="adj" fmla="val 50000"/>
            </a:avLst>
          </a:prstGeom>
          <a:solidFill>
            <a:srgbClr val="03738C"/>
          </a:solidFill>
          <a:ln/>
          <a:effectLst>
            <a:outerShdw blurRad="508000" dist="127000" dir="4020000" algn="bl" rotWithShape="0">
              <a:srgbClr val="000000">
                <a:alpha val="12000"/>
              </a:srgbClr>
            </a:outerShdw>
          </a:effectLst>
        </p:spPr>
      </p:sp>
      <p:sp>
        <p:nvSpPr>
          <p:cNvPr id="9" name="Text 6"/>
          <p:cNvSpPr/>
          <p:nvPr/>
        </p:nvSpPr>
        <p:spPr>
          <a:xfrm>
            <a:off x="1058875" y="5599786"/>
            <a:ext cx="2211934" cy="360274"/>
          </a:xfrm>
          <a:prstGeom prst="rect">
            <a:avLst/>
          </a:prstGeom>
          <a:noFill/>
          <a:ln/>
        </p:spPr>
        <p:txBody>
          <a:bodyPr wrap="square" lIns="91440" tIns="45720" rIns="91440" bIns="45720" rtlCol="0" anchor="ctr"/>
          <a:lstStyle/>
          <a:p>
            <a:pPr marL="0" indent="0" algn="ctr">
              <a:buNone/>
            </a:pPr>
            <a:r>
              <a:rPr lang="ru-RU" sz="1600" b="1" dirty="0">
                <a:solidFill>
                  <a:srgbClr val="FFFFFF"/>
                </a:solidFill>
                <a:latin typeface="Onest" pitchFamily="34" charset="0"/>
                <a:ea typeface="Onest" pitchFamily="34" charset="-122"/>
                <a:cs typeface="Onest" pitchFamily="34" charset="-120"/>
              </a:rPr>
              <a:t>Облыс</a:t>
            </a:r>
            <a:endParaRPr lang="en-US" sz="1600" dirty="0"/>
          </a:p>
        </p:txBody>
      </p:sp>
      <p:sp>
        <p:nvSpPr>
          <p:cNvPr id="10" name="Shape 7"/>
          <p:cNvSpPr/>
          <p:nvPr/>
        </p:nvSpPr>
        <p:spPr>
          <a:xfrm>
            <a:off x="3425342" y="5599786"/>
            <a:ext cx="2211934" cy="360274"/>
          </a:xfrm>
          <a:prstGeom prst="roundRect">
            <a:avLst>
              <a:gd name="adj" fmla="val 50000"/>
            </a:avLst>
          </a:prstGeom>
          <a:solidFill>
            <a:srgbClr val="117DBF"/>
          </a:solidFill>
          <a:ln/>
          <a:effectLst>
            <a:outerShdw blurRad="508000" dist="127000" dir="4020000" algn="bl" rotWithShape="0">
              <a:srgbClr val="000000">
                <a:alpha val="12000"/>
              </a:srgbClr>
            </a:outerShdw>
          </a:effectLst>
        </p:spPr>
      </p:sp>
      <p:sp>
        <p:nvSpPr>
          <p:cNvPr id="11" name="Text 8"/>
          <p:cNvSpPr/>
          <p:nvPr/>
        </p:nvSpPr>
        <p:spPr>
          <a:xfrm>
            <a:off x="3425342" y="5599786"/>
            <a:ext cx="2211934" cy="360274"/>
          </a:xfrm>
          <a:prstGeom prst="rect">
            <a:avLst/>
          </a:prstGeom>
          <a:noFill/>
          <a:ln/>
        </p:spPr>
        <p:txBody>
          <a:bodyPr wrap="square" lIns="91440" tIns="45720" rIns="91440" bIns="45720" rtlCol="0" anchor="ctr"/>
          <a:lstStyle/>
          <a:p>
            <a:pPr marL="0" indent="0" algn="ctr">
              <a:buNone/>
            </a:pPr>
            <a:r>
              <a:rPr lang="ru-RU" sz="1600" b="1" dirty="0">
                <a:solidFill>
                  <a:srgbClr val="FFFFFF"/>
                </a:solidFill>
                <a:latin typeface="Onest" pitchFamily="34" charset="0"/>
                <a:ea typeface="Onest" pitchFamily="34" charset="-122"/>
                <a:cs typeface="Onest" pitchFamily="34" charset="-120"/>
              </a:rPr>
              <a:t>Қазақстан</a:t>
            </a:r>
            <a:endParaRPr lang="en-US" sz="1600" dirty="0"/>
          </a:p>
        </p:txBody>
      </p:sp>
      <p:sp>
        <p:nvSpPr>
          <p:cNvPr id="12" name="Shape 9"/>
          <p:cNvSpPr/>
          <p:nvPr/>
        </p:nvSpPr>
        <p:spPr>
          <a:xfrm>
            <a:off x="886968" y="215799"/>
            <a:ext cx="326441" cy="326441"/>
          </a:xfrm>
          <a:prstGeom prst="ellipse">
            <a:avLst/>
          </a:prstGeom>
          <a:solidFill>
            <a:srgbClr val="03738C"/>
          </a:solidFill>
          <a:ln/>
        </p:spPr>
      </p:sp>
      <p:sp>
        <p:nvSpPr>
          <p:cNvPr id="13" name="Shape 10"/>
          <p:cNvSpPr/>
          <p:nvPr/>
        </p:nvSpPr>
        <p:spPr>
          <a:xfrm>
            <a:off x="965607" y="293523"/>
            <a:ext cx="0" cy="169164"/>
          </a:xfrm>
          <a:prstGeom prst="line">
            <a:avLst/>
          </a:prstGeom>
          <a:noFill/>
          <a:ln w="12700">
            <a:solidFill>
              <a:srgbClr val="FFFFFF"/>
            </a:solidFill>
            <a:prstDash val="solid"/>
          </a:ln>
        </p:spPr>
      </p:sp>
      <p:sp>
        <p:nvSpPr>
          <p:cNvPr id="14" name="Shape 11"/>
          <p:cNvSpPr/>
          <p:nvPr/>
        </p:nvSpPr>
        <p:spPr>
          <a:xfrm>
            <a:off x="965607" y="462687"/>
            <a:ext cx="169164" cy="0"/>
          </a:xfrm>
          <a:prstGeom prst="line">
            <a:avLst/>
          </a:prstGeom>
          <a:noFill/>
          <a:ln w="12700">
            <a:solidFill>
              <a:srgbClr val="FFFFFF"/>
            </a:solidFill>
            <a:prstDash val="solid"/>
          </a:ln>
        </p:spPr>
      </p:sp>
      <p:sp>
        <p:nvSpPr>
          <p:cNvPr id="15" name="Shape 12"/>
          <p:cNvSpPr/>
          <p:nvPr/>
        </p:nvSpPr>
        <p:spPr>
          <a:xfrm>
            <a:off x="1002823" y="371339"/>
            <a:ext cx="27066" cy="71049"/>
          </a:xfrm>
          <a:prstGeom prst="rect">
            <a:avLst/>
          </a:prstGeom>
          <a:solidFill>
            <a:srgbClr val="FFFFFF"/>
          </a:solidFill>
          <a:ln/>
        </p:spPr>
      </p:sp>
      <p:sp>
        <p:nvSpPr>
          <p:cNvPr id="16" name="Shape 13"/>
          <p:cNvSpPr/>
          <p:nvPr/>
        </p:nvSpPr>
        <p:spPr>
          <a:xfrm>
            <a:off x="1043422" y="408555"/>
            <a:ext cx="27066" cy="33833"/>
          </a:xfrm>
          <a:prstGeom prst="rect">
            <a:avLst/>
          </a:prstGeom>
          <a:solidFill>
            <a:srgbClr val="FFFFFF"/>
          </a:solidFill>
          <a:ln/>
        </p:spPr>
      </p:sp>
      <p:sp>
        <p:nvSpPr>
          <p:cNvPr id="17" name="Shape 14"/>
          <p:cNvSpPr/>
          <p:nvPr/>
        </p:nvSpPr>
        <p:spPr>
          <a:xfrm>
            <a:off x="1084021" y="349347"/>
            <a:ext cx="27066" cy="93040"/>
          </a:xfrm>
          <a:prstGeom prst="rect">
            <a:avLst/>
          </a:prstGeom>
          <a:solidFill>
            <a:srgbClr val="FFFFFF"/>
          </a:solidFill>
          <a:ln/>
        </p:spPr>
      </p:sp>
      <p:sp>
        <p:nvSpPr>
          <p:cNvPr id="18" name="Text 15"/>
          <p:cNvSpPr/>
          <p:nvPr/>
        </p:nvSpPr>
        <p:spPr>
          <a:xfrm>
            <a:off x="1213409" y="209398"/>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2026 жыл</a:t>
            </a:r>
            <a:endParaRPr lang="en-US" sz="1600" dirty="0"/>
          </a:p>
        </p:txBody>
      </p:sp>
      <p:sp>
        <p:nvSpPr>
          <p:cNvPr id="19" name="Text 16"/>
          <p:cNvSpPr/>
          <p:nvPr/>
        </p:nvSpPr>
        <p:spPr>
          <a:xfrm>
            <a:off x="886968" y="563271"/>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Әлеуметтік </a:t>
            </a:r>
            <a:r>
              <a:rPr lang="ru-RU" sz="3000" b="1" dirty="0">
                <a:solidFill>
                  <a:srgbClr val="262626"/>
                </a:solidFill>
                <a:latin typeface="Onest" pitchFamily="34" charset="0"/>
                <a:ea typeface="Onest" pitchFamily="34" charset="-122"/>
                <a:cs typeface="Onest" pitchFamily="34" charset="-120"/>
              </a:rPr>
              <a:t>көрсеткіштер</a:t>
            </a:r>
            <a:endParaRPr lang="en-US" sz="3000" dirty="0"/>
          </a:p>
        </p:txBody>
      </p:sp>
      <p:sp>
        <p:nvSpPr>
          <p:cNvPr id="20" name="Shape 17"/>
          <p:cNvSpPr/>
          <p:nvPr/>
        </p:nvSpPr>
        <p:spPr>
          <a:xfrm>
            <a:off x="6084418" y="1085393"/>
            <a:ext cx="5263286" cy="2743200"/>
          </a:xfrm>
          <a:prstGeom prst="roundRect">
            <a:avLst>
              <a:gd name="adj" fmla="val 9671"/>
            </a:avLst>
          </a:prstGeom>
          <a:solidFill>
            <a:srgbClr val="FFFFFF"/>
          </a:solidFill>
          <a:ln/>
          <a:effectLst>
            <a:outerShdw blurRad="508000" dist="127000" dir="4020000" algn="bl" rotWithShape="0">
              <a:srgbClr val="000000">
                <a:alpha val="12000"/>
              </a:srgbClr>
            </a:outerShdw>
          </a:effectLst>
        </p:spPr>
      </p:sp>
      <p:sp>
        <p:nvSpPr>
          <p:cNvPr id="21" name="Shape 18"/>
          <p:cNvSpPr/>
          <p:nvPr/>
        </p:nvSpPr>
        <p:spPr>
          <a:xfrm>
            <a:off x="6749643" y="1628089"/>
            <a:ext cx="579730" cy="579730"/>
          </a:xfrm>
          <a:prstGeom prst="ellipse">
            <a:avLst/>
          </a:prstGeom>
          <a:solidFill>
            <a:srgbClr val="03738C"/>
          </a:solidFill>
          <a:ln/>
        </p:spPr>
      </p:sp>
      <p:sp>
        <p:nvSpPr>
          <p:cNvPr id="22" name="Shape 19"/>
          <p:cNvSpPr/>
          <p:nvPr/>
        </p:nvSpPr>
        <p:spPr>
          <a:xfrm>
            <a:off x="6933418" y="1755282"/>
            <a:ext cx="212181" cy="212181"/>
          </a:xfrm>
          <a:prstGeom prst="ellipse">
            <a:avLst/>
          </a:prstGeom>
          <a:ln w="12700">
            <a:solidFill>
              <a:srgbClr val="FFFFFF"/>
            </a:solidFill>
            <a:prstDash val="solid"/>
          </a:ln>
        </p:spPr>
      </p:sp>
      <p:sp>
        <p:nvSpPr>
          <p:cNvPr id="23" name="Shape 20"/>
          <p:cNvSpPr/>
          <p:nvPr/>
        </p:nvSpPr>
        <p:spPr>
          <a:xfrm>
            <a:off x="6982927" y="1974536"/>
            <a:ext cx="113163" cy="19450"/>
          </a:xfrm>
          <a:prstGeom prst="rect">
            <a:avLst/>
          </a:prstGeom>
          <a:solidFill>
            <a:srgbClr val="FFFFFF"/>
          </a:solidFill>
          <a:ln/>
        </p:spPr>
      </p:sp>
      <p:sp>
        <p:nvSpPr>
          <p:cNvPr id="24" name="Shape 21"/>
          <p:cNvSpPr/>
          <p:nvPr/>
        </p:nvSpPr>
        <p:spPr>
          <a:xfrm>
            <a:off x="6989999" y="2013436"/>
            <a:ext cx="99018" cy="19450"/>
          </a:xfrm>
          <a:prstGeom prst="rect">
            <a:avLst/>
          </a:prstGeom>
          <a:solidFill>
            <a:srgbClr val="FFFFFF"/>
          </a:solidFill>
          <a:ln/>
        </p:spPr>
      </p:sp>
      <p:sp>
        <p:nvSpPr>
          <p:cNvPr id="25" name="Shape 22"/>
          <p:cNvSpPr/>
          <p:nvPr/>
        </p:nvSpPr>
        <p:spPr>
          <a:xfrm>
            <a:off x="6997072" y="2052336"/>
            <a:ext cx="84872" cy="19450"/>
          </a:xfrm>
          <a:prstGeom prst="rect">
            <a:avLst/>
          </a:prstGeom>
          <a:solidFill>
            <a:srgbClr val="FFFFFF"/>
          </a:solidFill>
          <a:ln/>
        </p:spPr>
      </p:sp>
      <p:sp>
        <p:nvSpPr>
          <p:cNvPr id="26" name="Text 23"/>
          <p:cNvSpPr/>
          <p:nvPr/>
        </p:nvSpPr>
        <p:spPr>
          <a:xfrm>
            <a:off x="7411669" y="1682039"/>
            <a:ext cx="1600200" cy="438912"/>
          </a:xfrm>
          <a:prstGeom prst="rect">
            <a:avLst/>
          </a:prstGeom>
          <a:noFill/>
          <a:ln/>
        </p:spPr>
        <p:txBody>
          <a:bodyPr wrap="square" lIns="91440" tIns="45720" rIns="91440" bIns="45720" rtlCol="0" anchor="t"/>
          <a:lstStyle/>
          <a:p>
            <a:pPr marL="0" indent="0">
              <a:buNone/>
            </a:pPr>
            <a:r>
              <a:rPr lang="ru-RU" sz="2200" b="1" dirty="0">
                <a:solidFill>
                  <a:srgbClr val="03738C"/>
                </a:solidFill>
                <a:latin typeface="Onest" pitchFamily="34" charset="0"/>
                <a:ea typeface="Onest" pitchFamily="34" charset="-122"/>
                <a:cs typeface="Onest" pitchFamily="34" charset="-120"/>
              </a:rPr>
              <a:t>4 325</a:t>
            </a:r>
            <a:endParaRPr lang="en-US" sz="2000" dirty="0"/>
          </a:p>
        </p:txBody>
      </p:sp>
      <p:sp>
        <p:nvSpPr>
          <p:cNvPr id="27" name="Text 24"/>
          <p:cNvSpPr/>
          <p:nvPr/>
        </p:nvSpPr>
        <p:spPr>
          <a:xfrm>
            <a:off x="6682892" y="2408987"/>
            <a:ext cx="2194560" cy="369418"/>
          </a:xfrm>
          <a:prstGeom prst="rect">
            <a:avLst/>
          </a:prstGeom>
          <a:noFill/>
          <a:ln/>
        </p:spPr>
        <p:txBody>
          <a:bodyPr wrap="none" lIns="91440" tIns="45720" rIns="91440" bIns="45720" rtlCol="0" anchor="t"/>
          <a:lstStyle/>
          <a:p>
            <a:pPr marL="0" indent="0">
              <a:buNone/>
            </a:pPr>
            <a:r>
              <a:rPr lang="ru-RU" sz="1800" b="1" dirty="0">
                <a:solidFill>
                  <a:srgbClr val="03738C"/>
                </a:solidFill>
                <a:latin typeface="Onest" pitchFamily="34" charset="0"/>
                <a:ea typeface="Onest" pitchFamily="34" charset="-122"/>
                <a:cs typeface="Onest" pitchFamily="34" charset="-120"/>
              </a:rPr>
              <a:t>АЕК, теңге</a:t>
            </a:r>
            <a:endParaRPr lang="en-US" sz="1800" dirty="0"/>
          </a:p>
        </p:txBody>
      </p:sp>
      <p:sp>
        <p:nvSpPr>
          <p:cNvPr id="28" name="Text 25"/>
          <p:cNvSpPr/>
          <p:nvPr/>
        </p:nvSpPr>
        <p:spPr>
          <a:xfrm>
            <a:off x="6682892" y="2781148"/>
            <a:ext cx="2194560" cy="59436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айлық есептік көрсеткіш</a:t>
            </a:r>
            <a:endParaRPr lang="en-US" sz="1200" dirty="0"/>
          </a:p>
        </p:txBody>
      </p:sp>
      <p:sp>
        <p:nvSpPr>
          <p:cNvPr id="29" name="Shape 26"/>
          <p:cNvSpPr/>
          <p:nvPr/>
        </p:nvSpPr>
        <p:spPr>
          <a:xfrm>
            <a:off x="9168231" y="1628089"/>
            <a:ext cx="579730" cy="579730"/>
          </a:xfrm>
          <a:prstGeom prst="ellipse">
            <a:avLst/>
          </a:prstGeom>
          <a:solidFill>
            <a:srgbClr val="117DBF"/>
          </a:solidFill>
          <a:ln/>
        </p:spPr>
      </p:sp>
      <p:sp>
        <p:nvSpPr>
          <p:cNvPr id="30" name="Shape 27"/>
          <p:cNvSpPr/>
          <p:nvPr/>
        </p:nvSpPr>
        <p:spPr>
          <a:xfrm>
            <a:off x="9281279" y="1769427"/>
            <a:ext cx="0" cy="297053"/>
          </a:xfrm>
          <a:prstGeom prst="line">
            <a:avLst/>
          </a:prstGeom>
          <a:noFill/>
          <a:ln w="12700">
            <a:solidFill>
              <a:srgbClr val="FFFFFF"/>
            </a:solidFill>
            <a:prstDash val="solid"/>
          </a:ln>
        </p:spPr>
      </p:sp>
      <p:sp>
        <p:nvSpPr>
          <p:cNvPr id="31" name="Shape 28"/>
          <p:cNvSpPr/>
          <p:nvPr/>
        </p:nvSpPr>
        <p:spPr>
          <a:xfrm>
            <a:off x="9281279" y="2066481"/>
            <a:ext cx="353635" cy="0"/>
          </a:xfrm>
          <a:prstGeom prst="line">
            <a:avLst/>
          </a:prstGeom>
          <a:noFill/>
          <a:ln w="12700">
            <a:solidFill>
              <a:srgbClr val="FFFFFF"/>
            </a:solidFill>
            <a:prstDash val="solid"/>
          </a:ln>
        </p:spPr>
      </p:sp>
      <p:sp>
        <p:nvSpPr>
          <p:cNvPr id="32" name="Shape 29"/>
          <p:cNvSpPr/>
          <p:nvPr/>
        </p:nvSpPr>
        <p:spPr>
          <a:xfrm>
            <a:off x="9330788" y="1811864"/>
            <a:ext cx="261690" cy="176818"/>
          </a:xfrm>
          <a:custGeom>
            <a:avLst/>
            <a:gdLst/>
            <a:ahLst/>
            <a:cxnLst/>
            <a:rect l="l" t="t" r="r" b="b"/>
            <a:pathLst>
              <a:path w="261690" h="176818">
                <a:moveTo>
                  <a:pt x="0" y="26523"/>
                </a:moveTo>
                <a:lnTo>
                  <a:pt x="78507" y="123772"/>
                </a:lnTo>
                <a:lnTo>
                  <a:pt x="136079" y="60118"/>
                </a:lnTo>
                <a:lnTo>
                  <a:pt x="261690" y="176818"/>
                </a:lnTo>
                <a:moveTo>
                  <a:pt x="261690" y="176818"/>
                </a:moveTo>
                <a:lnTo>
                  <a:pt x="261690" y="56582"/>
                </a:lnTo>
              </a:path>
            </a:pathLst>
          </a:custGeom>
          <a:ln w="12700">
            <a:solidFill>
              <a:srgbClr val="FFFFFF"/>
            </a:solidFill>
            <a:prstDash val="solid"/>
          </a:ln>
        </p:spPr>
      </p:sp>
      <p:sp>
        <p:nvSpPr>
          <p:cNvPr id="33" name="Text 30"/>
          <p:cNvSpPr/>
          <p:nvPr/>
        </p:nvSpPr>
        <p:spPr>
          <a:xfrm>
            <a:off x="9834829" y="1682039"/>
            <a:ext cx="1234440" cy="438912"/>
          </a:xfrm>
          <a:prstGeom prst="rect">
            <a:avLst/>
          </a:prstGeom>
          <a:noFill/>
          <a:ln/>
        </p:spPr>
        <p:txBody>
          <a:bodyPr wrap="square" lIns="91440" tIns="45720" rIns="91440" bIns="45720" rtlCol="0" anchor="t"/>
          <a:lstStyle/>
          <a:p>
            <a:pPr marL="0" indent="0">
              <a:buNone/>
            </a:pPr>
            <a:r>
              <a:rPr lang="ru-RU" sz="2200" b="1" dirty="0">
                <a:solidFill>
                  <a:srgbClr val="117DBF"/>
                </a:solidFill>
                <a:latin typeface="Onest" pitchFamily="34" charset="0"/>
                <a:ea typeface="Onest" pitchFamily="34" charset="-122"/>
                <a:cs typeface="Onest" pitchFamily="34" charset="-120"/>
              </a:rPr>
              <a:t>85 000</a:t>
            </a:r>
            <a:endParaRPr lang="en-US" sz="2000" dirty="0"/>
          </a:p>
        </p:txBody>
      </p:sp>
      <p:sp>
        <p:nvSpPr>
          <p:cNvPr id="34" name="Text 31"/>
          <p:cNvSpPr/>
          <p:nvPr/>
        </p:nvSpPr>
        <p:spPr>
          <a:xfrm>
            <a:off x="9101480" y="2408987"/>
            <a:ext cx="1920240" cy="369418"/>
          </a:xfrm>
          <a:prstGeom prst="rect">
            <a:avLst/>
          </a:prstGeom>
          <a:noFill/>
          <a:ln/>
        </p:spPr>
        <p:txBody>
          <a:bodyPr wrap="none" lIns="91440" tIns="45720" rIns="91440" bIns="45720" rtlCol="0" anchor="t"/>
          <a:lstStyle/>
          <a:p>
            <a:pPr marL="0" indent="0">
              <a:buNone/>
            </a:pPr>
            <a:r>
              <a:rPr lang="ru-RU" sz="1800" b="1" dirty="0">
                <a:solidFill>
                  <a:srgbClr val="117DBF"/>
                </a:solidFill>
                <a:latin typeface="Onest" pitchFamily="34" charset="0"/>
                <a:ea typeface="Onest" pitchFamily="34" charset="-122"/>
                <a:cs typeface="Onest" pitchFamily="34" charset="-120"/>
              </a:rPr>
              <a:t>ЕТЖ, теңге</a:t>
            </a:r>
            <a:endParaRPr lang="en-US" sz="1800" dirty="0"/>
          </a:p>
        </p:txBody>
      </p:sp>
      <p:sp>
        <p:nvSpPr>
          <p:cNvPr id="35" name="Text 32"/>
          <p:cNvSpPr/>
          <p:nvPr/>
        </p:nvSpPr>
        <p:spPr>
          <a:xfrm>
            <a:off x="9101480" y="2781148"/>
            <a:ext cx="1920240" cy="59436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жалақының ең төмен мөлшері</a:t>
            </a:r>
            <a:endParaRPr lang="en-US" sz="1200" dirty="0"/>
          </a:p>
        </p:txBody>
      </p:sp>
      <p:sp>
        <p:nvSpPr>
          <p:cNvPr id="36" name="Shape 33"/>
          <p:cNvSpPr/>
          <p:nvPr/>
        </p:nvSpPr>
        <p:spPr>
          <a:xfrm>
            <a:off x="6177686" y="4315054"/>
            <a:ext cx="502006" cy="502006"/>
          </a:xfrm>
          <a:prstGeom prst="ellipse">
            <a:avLst/>
          </a:prstGeom>
          <a:solidFill>
            <a:srgbClr val="03738C"/>
          </a:solidFill>
          <a:ln/>
          <a:effectLst>
            <a:outerShdw blurRad="1016000" dist="381000" dir="2100000" algn="bl" rotWithShape="0">
              <a:srgbClr val="000000">
                <a:alpha val="10000"/>
              </a:srgbClr>
            </a:outerShdw>
          </a:effectLst>
        </p:spPr>
      </p:sp>
      <p:sp>
        <p:nvSpPr>
          <p:cNvPr id="37" name="Text 34"/>
          <p:cNvSpPr/>
          <p:nvPr/>
        </p:nvSpPr>
        <p:spPr>
          <a:xfrm>
            <a:off x="6106363" y="4405580"/>
            <a:ext cx="623621" cy="314554"/>
          </a:xfrm>
          <a:prstGeom prst="rect">
            <a:avLst/>
          </a:prstGeom>
          <a:noFill/>
          <a:ln/>
        </p:spPr>
        <p:txBody>
          <a:bodyPr wrap="square" lIns="91440" tIns="45720" rIns="91440" bIns="45720" rtlCol="0" anchor="t"/>
          <a:lstStyle/>
          <a:p>
            <a:pPr marL="0" indent="0" algn="ctr">
              <a:lnSpc>
                <a:spcPct val="130000"/>
              </a:lnSpc>
              <a:buNone/>
            </a:pPr>
            <a:r>
              <a:rPr lang="en-US" sz="1200" b="1" dirty="0">
                <a:solidFill>
                  <a:srgbClr val="FFFFFF"/>
                </a:solidFill>
                <a:latin typeface="Onest" pitchFamily="34" charset="0"/>
                <a:ea typeface="Onest" pitchFamily="34" charset="-122"/>
                <a:cs typeface="Onest" pitchFamily="34" charset="-120"/>
              </a:rPr>
              <a:t>01</a:t>
            </a:r>
            <a:endParaRPr lang="en-US" sz="1200" dirty="0"/>
          </a:p>
        </p:txBody>
      </p:sp>
      <p:sp>
        <p:nvSpPr>
          <p:cNvPr id="38" name="Text 35"/>
          <p:cNvSpPr/>
          <p:nvPr/>
        </p:nvSpPr>
        <p:spPr>
          <a:xfrm>
            <a:off x="6855257" y="4230015"/>
            <a:ext cx="4492447" cy="640080"/>
          </a:xfrm>
          <a:prstGeom prst="rect">
            <a:avLst/>
          </a:prstGeom>
          <a:noFill/>
          <a:ln/>
        </p:spPr>
        <p:txBody>
          <a:bodyPr wrap="square" lIns="91440" tIns="45720" rIns="91440" bIns="45720" rtlCol="0" anchor="t"/>
          <a:lstStyle/>
          <a:p>
            <a:pPr marL="0" indent="0">
              <a:lnSpc>
                <a:spcPct val="130000"/>
              </a:lnSpc>
              <a:buNone/>
            </a:pPr>
            <a:r>
              <a:rPr lang="ru-RU" sz="1200" b="0" dirty="0">
                <a:solidFill>
                  <a:srgbClr val="404040"/>
                </a:solidFill>
                <a:latin typeface="Onest" pitchFamily="34" charset="0"/>
                <a:ea typeface="Onest" pitchFamily="34" charset="-122"/>
                <a:cs typeface="Onest" pitchFamily="34" charset="-120"/>
              </a:rPr>
              <a:t>Зейнетақының ең төмен мөлшері — </a:t>
            </a:r>
            <a:r>
              <a:rPr lang="ru-RU" sz="1200" b="1" dirty="0">
                <a:solidFill>
                  <a:srgbClr val="03738C"/>
                </a:solidFill>
                <a:latin typeface="Onest" pitchFamily="34" charset="0"/>
                <a:ea typeface="Onest" pitchFamily="34" charset="-122"/>
                <a:cs typeface="Onest" pitchFamily="34" charset="-120"/>
              </a:rPr>
              <a:t>69 049 теңге</a:t>
            </a:r>
            <a:r>
              <a:rPr lang="ru-RU" sz="1200" b="0" dirty="0">
                <a:solidFill>
                  <a:srgbClr val="404040"/>
                </a:solidFill>
                <a:latin typeface="Onest" pitchFamily="34" charset="0"/>
                <a:ea typeface="Onest" pitchFamily="34" charset="-122"/>
                <a:cs typeface="Onest" pitchFamily="34" charset="-120"/>
              </a:rPr>
              <a:t>, мемлекеттік базалық зейнетақы төлемінің ең төмен мөлшері — </a:t>
            </a:r>
            <a:r>
              <a:rPr lang="ru-RU" sz="1200" b="1" dirty="0">
                <a:solidFill>
                  <a:srgbClr val="03738C"/>
                </a:solidFill>
                <a:latin typeface="Onest" pitchFamily="34" charset="0"/>
                <a:ea typeface="Onest" pitchFamily="34" charset="-122"/>
                <a:cs typeface="Onest" pitchFamily="34" charset="-120"/>
              </a:rPr>
              <a:t>35 596 теңге</a:t>
            </a:r>
            <a:endParaRPr lang="en-US" sz="1200" dirty="0"/>
          </a:p>
        </p:txBody>
      </p:sp>
      <p:sp>
        <p:nvSpPr>
          <p:cNvPr id="39" name="Shape 36"/>
          <p:cNvSpPr/>
          <p:nvPr/>
        </p:nvSpPr>
        <p:spPr>
          <a:xfrm>
            <a:off x="6177686" y="5324552"/>
            <a:ext cx="502006" cy="502006"/>
          </a:xfrm>
          <a:prstGeom prst="ellipse">
            <a:avLst/>
          </a:prstGeom>
          <a:solidFill>
            <a:srgbClr val="117DBF"/>
          </a:solidFill>
          <a:ln/>
          <a:effectLst>
            <a:outerShdw blurRad="1016000" dist="381000" dir="2100000" algn="bl" rotWithShape="0">
              <a:srgbClr val="000000">
                <a:alpha val="10000"/>
              </a:srgbClr>
            </a:outerShdw>
          </a:effectLst>
        </p:spPr>
      </p:sp>
      <p:sp>
        <p:nvSpPr>
          <p:cNvPr id="40" name="Text 37"/>
          <p:cNvSpPr/>
          <p:nvPr/>
        </p:nvSpPr>
        <p:spPr>
          <a:xfrm>
            <a:off x="6106363" y="5432451"/>
            <a:ext cx="623621" cy="314554"/>
          </a:xfrm>
          <a:prstGeom prst="rect">
            <a:avLst/>
          </a:prstGeom>
          <a:noFill/>
          <a:ln/>
        </p:spPr>
        <p:txBody>
          <a:bodyPr wrap="square" lIns="91440" tIns="45720" rIns="91440" bIns="45720" rtlCol="0" anchor="t"/>
          <a:lstStyle/>
          <a:p>
            <a:pPr marL="0" indent="0" algn="ctr">
              <a:lnSpc>
                <a:spcPct val="130000"/>
              </a:lnSpc>
              <a:buNone/>
            </a:pPr>
            <a:r>
              <a:rPr lang="en-US" sz="1200" b="1" dirty="0">
                <a:solidFill>
                  <a:srgbClr val="FFFFFF"/>
                </a:solidFill>
                <a:latin typeface="Onest" pitchFamily="34" charset="0"/>
                <a:ea typeface="Onest" pitchFamily="34" charset="-122"/>
                <a:cs typeface="Onest" pitchFamily="34" charset="-120"/>
              </a:rPr>
              <a:t>02</a:t>
            </a:r>
            <a:endParaRPr lang="en-US" sz="1200" dirty="0"/>
          </a:p>
        </p:txBody>
      </p:sp>
      <p:sp>
        <p:nvSpPr>
          <p:cNvPr id="41" name="Text 38"/>
          <p:cNvSpPr/>
          <p:nvPr/>
        </p:nvSpPr>
        <p:spPr>
          <a:xfrm>
            <a:off x="6855257" y="5235855"/>
            <a:ext cx="4492447" cy="640080"/>
          </a:xfrm>
          <a:prstGeom prst="rect">
            <a:avLst/>
          </a:prstGeom>
          <a:noFill/>
          <a:ln/>
        </p:spPr>
        <p:txBody>
          <a:bodyPr wrap="square" lIns="91440" tIns="45720" rIns="91440" bIns="45720" rtlCol="0" anchor="t"/>
          <a:lstStyle/>
          <a:p>
            <a:pPr marL="0" indent="0">
              <a:lnSpc>
                <a:spcPct val="130000"/>
              </a:lnSpc>
              <a:buNone/>
            </a:pPr>
            <a:r>
              <a:rPr lang="ru-RU" sz="1200" b="0" dirty="0">
                <a:solidFill>
                  <a:srgbClr val="404040"/>
                </a:solidFill>
                <a:latin typeface="Onest" pitchFamily="34" charset="0"/>
                <a:ea typeface="Onest" pitchFamily="34" charset="-122"/>
                <a:cs typeface="Onest" pitchFamily="34" charset="-120"/>
              </a:rPr>
              <a:t>Жыл басынан бері инфляция — </a:t>
            </a:r>
            <a:r>
              <a:rPr lang="ru-RU" sz="1200" b="1" dirty="0">
                <a:solidFill>
                  <a:srgbClr val="117DBF"/>
                </a:solidFill>
                <a:latin typeface="Onest" pitchFamily="34" charset="0"/>
                <a:ea typeface="Onest" pitchFamily="34" charset="-122"/>
                <a:cs typeface="Onest" pitchFamily="34" charset="-120"/>
              </a:rPr>
              <a:t>6,0%</a:t>
            </a:r>
            <a:r>
              <a:rPr lang="ru-RU" sz="1200" b="0" dirty="0">
                <a:solidFill>
                  <a:srgbClr val="404040"/>
                </a:solidFill>
                <a:latin typeface="Onest" pitchFamily="34" charset="0"/>
                <a:ea typeface="Onest" pitchFamily="34" charset="-122"/>
                <a:cs typeface="Onest" pitchFamily="34" charset="-120"/>
              </a:rPr>
              <a:t> (ел бойынша 6,4%), II тоқсанда жұмыссыздық — </a:t>
            </a:r>
            <a:r>
              <a:rPr lang="ru-RU" sz="1200" b="1" dirty="0">
                <a:solidFill>
                  <a:srgbClr val="117DBF"/>
                </a:solidFill>
                <a:latin typeface="Onest" pitchFamily="34" charset="0"/>
                <a:ea typeface="Onest" pitchFamily="34" charset="-122"/>
                <a:cs typeface="Onest" pitchFamily="34" charset="-120"/>
              </a:rPr>
              <a:t>4,8%</a:t>
            </a:r>
            <a:r>
              <a:rPr lang="ru-RU" sz="1200" b="0" dirty="0">
                <a:solidFill>
                  <a:srgbClr val="404040"/>
                </a:solidFill>
                <a:latin typeface="Onest" pitchFamily="34" charset="0"/>
                <a:ea typeface="Onest" pitchFamily="34" charset="-122"/>
                <a:cs typeface="Onest" pitchFamily="34" charset="-120"/>
              </a:rPr>
              <a:t> (ел бойынша 4,5%)</a:t>
            </a:r>
            <a:endParaRPr lang="en-US" sz="1200" dirty="0"/>
          </a:p>
        </p:txBody>
      </p:sp>
      <p:sp>
        <p:nvSpPr>
          <p:cNvPr id="200" name="Source"/>
          <p:cNvSpPr txBox="1"/>
          <p:nvPr/>
        </p:nvSpPr>
        <p:spPr>
          <a:xfrm>
            <a:off x="886968" y="6217920"/>
            <a:ext cx="10460736" cy="45720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Дереккөздер: «2026–2028 жылдарға арналған республикалық бюджет туралы» Қазақстан Республикасының 2025 жылғы 8 желтоқсандағы № 239-VIII Заңы; Жамбыл облысының әлеуметтік-экономикалық дамуы туралы деректер, 2026 жылғы қаңтар–тамыз.</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844296" y="999104"/>
            <a:ext cx="5760720" cy="5029200"/>
          </a:xfrm>
          <a:prstGeom prst="roundRect">
            <a:avLst>
              <a:gd name="adj" fmla="val 4641"/>
            </a:avLst>
          </a:prstGeom>
          <a:solidFill>
            <a:srgbClr val="FFFFFF"/>
          </a:solidFill>
          <a:ln/>
          <a:effectLst>
            <a:outerShdw blurRad="508000" dist="127000" dir="4020000" algn="bl" rotWithShape="0">
              <a:srgbClr val="000000">
                <a:alpha val="12000"/>
              </a:srgbClr>
            </a:outerShdw>
          </a:effectLst>
        </p:spPr>
      </p:sp>
      <p:graphicFrame>
        <p:nvGraphicFramePr>
          <p:cNvPr id="3" name="Chart 0"/>
          <p:cNvGraphicFramePr/>
          <p:nvPr>
            <p:extLst>
              <p:ext uri="{D42A27DB-BD31-4B8C-83A1-F6EECF244321}">
                <p14:modId xmlns:p14="http://schemas.microsoft.com/office/powerpoint/2010/main" val="3805696548"/>
              </p:ext>
            </p:extLst>
          </p:nvPr>
        </p:nvGraphicFramePr>
        <p:xfrm>
          <a:off x="981456" y="1547744"/>
          <a:ext cx="5486400" cy="3429000"/>
        </p:xfrm>
        <a:graphic>
          <a:graphicData uri="http://schemas.openxmlformats.org/drawingml/2006/chart">
            <c:chart xmlns:c="http://schemas.openxmlformats.org/drawingml/2006/chart" xmlns:r="http://schemas.openxmlformats.org/officeDocument/2006/relationships" r:id="rId3"/>
          </a:graphicData>
        </a:graphic>
      </p:graphicFrame>
      <p:sp>
        <p:nvSpPr>
          <p:cNvPr id="4" name="Shape 1"/>
          <p:cNvSpPr/>
          <p:nvPr/>
        </p:nvSpPr>
        <p:spPr>
          <a:xfrm>
            <a:off x="886968" y="54864"/>
            <a:ext cx="326441" cy="326441"/>
          </a:xfrm>
          <a:prstGeom prst="ellipse">
            <a:avLst/>
          </a:prstGeom>
          <a:solidFill>
            <a:srgbClr val="03738C"/>
          </a:solidFill>
          <a:ln/>
        </p:spPr>
      </p:sp>
      <p:sp>
        <p:nvSpPr>
          <p:cNvPr id="5" name="Shape 2"/>
          <p:cNvSpPr/>
          <p:nvPr/>
        </p:nvSpPr>
        <p:spPr>
          <a:xfrm>
            <a:off x="922935" y="217292"/>
            <a:ext cx="0" cy="169164"/>
          </a:xfrm>
          <a:prstGeom prst="line">
            <a:avLst/>
          </a:prstGeom>
          <a:noFill/>
          <a:ln w="12700">
            <a:solidFill>
              <a:srgbClr val="FFFFFF"/>
            </a:solidFill>
            <a:prstDash val="solid"/>
          </a:ln>
        </p:spPr>
      </p:sp>
      <p:sp>
        <p:nvSpPr>
          <p:cNvPr id="6" name="Shape 3"/>
          <p:cNvSpPr/>
          <p:nvPr/>
        </p:nvSpPr>
        <p:spPr>
          <a:xfrm>
            <a:off x="922935" y="386456"/>
            <a:ext cx="169164" cy="0"/>
          </a:xfrm>
          <a:prstGeom prst="line">
            <a:avLst/>
          </a:prstGeom>
          <a:noFill/>
          <a:ln w="12700">
            <a:solidFill>
              <a:srgbClr val="FFFFFF"/>
            </a:solidFill>
            <a:prstDash val="solid"/>
          </a:ln>
        </p:spPr>
      </p:sp>
      <p:sp>
        <p:nvSpPr>
          <p:cNvPr id="7" name="Shape 4"/>
          <p:cNvSpPr/>
          <p:nvPr/>
        </p:nvSpPr>
        <p:spPr>
          <a:xfrm>
            <a:off x="960151" y="295107"/>
            <a:ext cx="27066" cy="71049"/>
          </a:xfrm>
          <a:prstGeom prst="rect">
            <a:avLst/>
          </a:prstGeom>
          <a:solidFill>
            <a:srgbClr val="FFFFFF"/>
          </a:solidFill>
          <a:ln/>
        </p:spPr>
      </p:sp>
      <p:sp>
        <p:nvSpPr>
          <p:cNvPr id="8" name="Shape 5"/>
          <p:cNvSpPr/>
          <p:nvPr/>
        </p:nvSpPr>
        <p:spPr>
          <a:xfrm>
            <a:off x="1000750" y="332323"/>
            <a:ext cx="27066" cy="33833"/>
          </a:xfrm>
          <a:prstGeom prst="rect">
            <a:avLst/>
          </a:prstGeom>
          <a:solidFill>
            <a:srgbClr val="FFFFFF"/>
          </a:solidFill>
          <a:ln/>
        </p:spPr>
      </p:sp>
      <p:sp>
        <p:nvSpPr>
          <p:cNvPr id="9" name="Shape 6"/>
          <p:cNvSpPr/>
          <p:nvPr/>
        </p:nvSpPr>
        <p:spPr>
          <a:xfrm>
            <a:off x="1041350" y="273116"/>
            <a:ext cx="27066" cy="93040"/>
          </a:xfrm>
          <a:prstGeom prst="rect">
            <a:avLst/>
          </a:prstGeom>
          <a:solidFill>
            <a:srgbClr val="FFFFFF"/>
          </a:solidFill>
          <a:ln/>
        </p:spPr>
      </p:sp>
      <p:sp>
        <p:nvSpPr>
          <p:cNvPr id="10" name="Text 7"/>
          <p:cNvSpPr/>
          <p:nvPr/>
        </p:nvSpPr>
        <p:spPr>
          <a:xfrm>
            <a:off x="1213409" y="48463"/>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2027–2029 жылдар</a:t>
            </a:r>
            <a:endParaRPr lang="en-US" sz="1600" dirty="0"/>
          </a:p>
        </p:txBody>
      </p:sp>
      <p:sp>
        <p:nvSpPr>
          <p:cNvPr id="11" name="Text 8"/>
          <p:cNvSpPr/>
          <p:nvPr/>
        </p:nvSpPr>
        <p:spPr>
          <a:xfrm>
            <a:off x="844296" y="487040"/>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Облыстың </a:t>
            </a:r>
            <a:r>
              <a:rPr lang="ru-RU" sz="3000" b="1" dirty="0">
                <a:solidFill>
                  <a:srgbClr val="262626"/>
                </a:solidFill>
                <a:latin typeface="Onest" pitchFamily="34" charset="0"/>
                <a:ea typeface="Onest" pitchFamily="34" charset="-122"/>
                <a:cs typeface="Onest" pitchFamily="34" charset="-120"/>
              </a:rPr>
              <a:t>даму болжамы</a:t>
            </a:r>
            <a:endParaRPr lang="en-US" sz="3000" dirty="0"/>
          </a:p>
        </p:txBody>
      </p:sp>
      <p:sp>
        <p:nvSpPr>
          <p:cNvPr id="12" name="Text 9"/>
          <p:cNvSpPr/>
          <p:nvPr/>
        </p:nvSpPr>
        <p:spPr>
          <a:xfrm>
            <a:off x="6879336" y="999104"/>
            <a:ext cx="4425696" cy="329184"/>
          </a:xfrm>
          <a:prstGeom prst="rect">
            <a:avLst/>
          </a:prstGeom>
          <a:noFill/>
          <a:ln/>
        </p:spPr>
        <p:txBody>
          <a:bodyPr wrap="square" lIns="91440" tIns="45720" rIns="91440" bIns="45720" rtlCol="0" anchor="t"/>
          <a:lstStyle/>
          <a:p>
            <a:pPr marL="0" indent="0">
              <a:buNone/>
            </a:pPr>
            <a:r>
              <a:rPr lang="ru-RU" sz="1300" dirty="0">
                <a:solidFill>
                  <a:srgbClr val="404040"/>
                </a:solidFill>
                <a:latin typeface="Onest" pitchFamily="34" charset="0"/>
                <a:ea typeface="Onest" pitchFamily="34" charset="-122"/>
                <a:cs typeface="Onest" pitchFamily="34" charset="-120"/>
              </a:rPr>
              <a:t>ЖӨӨ-нің нақты өсімі, алдыңғы жылға %</a:t>
            </a:r>
            <a:endParaRPr lang="en-US" sz="1200" dirty="0"/>
          </a:p>
        </p:txBody>
      </p:sp>
      <p:sp>
        <p:nvSpPr>
          <p:cNvPr id="13" name="Shape 10"/>
          <p:cNvSpPr/>
          <p:nvPr/>
        </p:nvSpPr>
        <p:spPr>
          <a:xfrm>
            <a:off x="6879336" y="2370704"/>
            <a:ext cx="4425696" cy="1737360"/>
          </a:xfrm>
          <a:prstGeom prst="roundRect">
            <a:avLst>
              <a:gd name="adj" fmla="val 16643"/>
            </a:avLst>
          </a:prstGeom>
          <a:solidFill>
            <a:srgbClr val="03738C"/>
          </a:solidFill>
          <a:ln/>
        </p:spPr>
      </p:sp>
      <p:sp>
        <p:nvSpPr>
          <p:cNvPr id="14" name="Text 11"/>
          <p:cNvSpPr/>
          <p:nvPr/>
        </p:nvSpPr>
        <p:spPr>
          <a:xfrm>
            <a:off x="7011010" y="2709032"/>
            <a:ext cx="1828800" cy="502920"/>
          </a:xfrm>
          <a:prstGeom prst="rect">
            <a:avLst/>
          </a:prstGeom>
          <a:noFill/>
          <a:ln/>
        </p:spPr>
        <p:txBody>
          <a:bodyPr wrap="square" lIns="91440" tIns="45720" rIns="91440" bIns="45720" rtlCol="0" anchor="t"/>
          <a:lstStyle/>
          <a:p>
            <a:pPr marL="0" indent="0" algn="l">
              <a:buNone/>
            </a:pPr>
            <a:r>
              <a:rPr lang="ru-RU" sz="2800" b="1" dirty="0">
                <a:solidFill>
                  <a:srgbClr val="FFFFFF"/>
                </a:solidFill>
                <a:latin typeface="Onest" pitchFamily="34" charset="0"/>
                <a:ea typeface="Onest" pitchFamily="34" charset="-122"/>
                <a:cs typeface="Onest" pitchFamily="34" charset="-120"/>
              </a:rPr>
              <a:t>6 886,5</a:t>
            </a:r>
            <a:endParaRPr lang="en-US" sz="2800" dirty="0"/>
          </a:p>
        </p:txBody>
      </p:sp>
      <p:sp>
        <p:nvSpPr>
          <p:cNvPr id="15" name="Text 12"/>
          <p:cNvSpPr/>
          <p:nvPr/>
        </p:nvSpPr>
        <p:spPr>
          <a:xfrm>
            <a:off x="7011010" y="3422264"/>
            <a:ext cx="4160520" cy="329184"/>
          </a:xfrm>
          <a:prstGeom prst="rect">
            <a:avLst/>
          </a:prstGeom>
          <a:noFill/>
          <a:ln/>
        </p:spPr>
        <p:txBody>
          <a:bodyPr wrap="square" lIns="91440" tIns="45720" rIns="91440" bIns="45720" rtlCol="0" anchor="t"/>
          <a:lstStyle/>
          <a:p>
            <a:pPr marL="0" indent="0" algn="l">
              <a:buNone/>
            </a:pPr>
            <a:r>
              <a:rPr lang="ru-RU" sz="1300" dirty="0">
                <a:solidFill>
                  <a:srgbClr val="FFFFFF"/>
                </a:solidFill>
                <a:latin typeface="Onest" pitchFamily="34" charset="0"/>
                <a:ea typeface="Onest" pitchFamily="34" charset="-122"/>
                <a:cs typeface="Onest" pitchFamily="34" charset="-120"/>
              </a:rPr>
              <a:t>Жан басына шаққандағы ЖӨӨ, АҚШ долл.</a:t>
            </a:r>
            <a:endParaRPr lang="en-US" sz="1050" dirty="0"/>
          </a:p>
        </p:txBody>
      </p:sp>
      <p:sp>
        <p:nvSpPr>
          <p:cNvPr id="16" name="Text 13"/>
          <p:cNvSpPr/>
          <p:nvPr/>
        </p:nvSpPr>
        <p:spPr>
          <a:xfrm>
            <a:off x="7011010" y="3147944"/>
            <a:ext cx="1371600" cy="274320"/>
          </a:xfrm>
          <a:prstGeom prst="rect">
            <a:avLst/>
          </a:prstGeom>
          <a:noFill/>
          <a:ln/>
        </p:spPr>
        <p:txBody>
          <a:bodyPr wrap="square" lIns="91440" tIns="45720" rIns="91440" bIns="45720" rtlCol="0" anchor="t"/>
          <a:lstStyle/>
          <a:p>
            <a:pPr marL="0" indent="0" algn="l">
              <a:lnSpc>
                <a:spcPct val="130000"/>
              </a:lnSpc>
              <a:buNone/>
            </a:pPr>
            <a:r>
              <a:rPr lang="ru-RU" sz="1200" dirty="0">
                <a:solidFill>
                  <a:srgbClr val="FFFFFF"/>
                </a:solidFill>
                <a:latin typeface="Onest" pitchFamily="34" charset="0"/>
                <a:ea typeface="Onest" pitchFamily="34" charset="-122"/>
                <a:cs typeface="Onest" pitchFamily="34" charset="-120"/>
              </a:rPr>
              <a:t>2027</a:t>
            </a:r>
            <a:endParaRPr lang="en-US" sz="1200" dirty="0"/>
          </a:p>
        </p:txBody>
      </p:sp>
      <p:sp>
        <p:nvSpPr>
          <p:cNvPr id="17" name="Shape 14"/>
          <p:cNvSpPr/>
          <p:nvPr/>
        </p:nvSpPr>
        <p:spPr>
          <a:xfrm>
            <a:off x="6879336" y="4290944"/>
            <a:ext cx="4425696" cy="1737360"/>
          </a:xfrm>
          <a:prstGeom prst="roundRect">
            <a:avLst>
              <a:gd name="adj" fmla="val 16643"/>
            </a:avLst>
          </a:prstGeom>
          <a:solidFill>
            <a:srgbClr val="117DBF"/>
          </a:solidFill>
          <a:ln/>
        </p:spPr>
      </p:sp>
      <p:sp>
        <p:nvSpPr>
          <p:cNvPr id="18" name="Text 15"/>
          <p:cNvSpPr/>
          <p:nvPr/>
        </p:nvSpPr>
        <p:spPr>
          <a:xfrm>
            <a:off x="7011010" y="4629272"/>
            <a:ext cx="1828800" cy="502920"/>
          </a:xfrm>
          <a:prstGeom prst="rect">
            <a:avLst/>
          </a:prstGeom>
          <a:noFill/>
          <a:ln/>
        </p:spPr>
        <p:txBody>
          <a:bodyPr wrap="square" lIns="91440" tIns="45720" rIns="91440" bIns="45720" rtlCol="0" anchor="t"/>
          <a:lstStyle/>
          <a:p>
            <a:pPr marL="0" indent="0" algn="l">
              <a:buNone/>
            </a:pPr>
            <a:r>
              <a:rPr lang="ru-RU" sz="2800" b="1" dirty="0">
                <a:solidFill>
                  <a:srgbClr val="FFFFFF"/>
                </a:solidFill>
                <a:latin typeface="Onest" pitchFamily="34" charset="0"/>
                <a:ea typeface="Onest" pitchFamily="34" charset="-122"/>
                <a:cs typeface="Onest" pitchFamily="34" charset="-120"/>
              </a:rPr>
              <a:t>372 017</a:t>
            </a:r>
            <a:endParaRPr lang="en-US" sz="2800" dirty="0"/>
          </a:p>
        </p:txBody>
      </p:sp>
      <p:sp>
        <p:nvSpPr>
          <p:cNvPr id="19" name="Text 16"/>
          <p:cNvSpPr/>
          <p:nvPr/>
        </p:nvSpPr>
        <p:spPr>
          <a:xfrm>
            <a:off x="7011010" y="5342504"/>
            <a:ext cx="4160520" cy="329184"/>
          </a:xfrm>
          <a:prstGeom prst="rect">
            <a:avLst/>
          </a:prstGeom>
          <a:noFill/>
          <a:ln/>
        </p:spPr>
        <p:txBody>
          <a:bodyPr wrap="square" lIns="91440" tIns="45720" rIns="91440" bIns="45720" rtlCol="0" anchor="t"/>
          <a:lstStyle/>
          <a:p>
            <a:pPr marL="0" indent="0" algn="l">
              <a:buNone/>
            </a:pPr>
            <a:r>
              <a:rPr lang="ru-RU" sz="1300" dirty="0">
                <a:solidFill>
                  <a:srgbClr val="FFFFFF"/>
                </a:solidFill>
                <a:latin typeface="Onest" pitchFamily="34" charset="0"/>
                <a:ea typeface="Onest" pitchFamily="34" charset="-122"/>
                <a:cs typeface="Onest" pitchFamily="34" charset="-120"/>
              </a:rPr>
              <a:t>Орташа айлық жалақы, теңге</a:t>
            </a:r>
            <a:endParaRPr lang="en-US" sz="1050" dirty="0"/>
          </a:p>
        </p:txBody>
      </p:sp>
      <p:sp>
        <p:nvSpPr>
          <p:cNvPr id="20" name="Text 17"/>
          <p:cNvSpPr/>
          <p:nvPr/>
        </p:nvSpPr>
        <p:spPr>
          <a:xfrm>
            <a:off x="7011010" y="5068184"/>
            <a:ext cx="1371600" cy="274320"/>
          </a:xfrm>
          <a:prstGeom prst="rect">
            <a:avLst/>
          </a:prstGeom>
          <a:noFill/>
          <a:ln/>
        </p:spPr>
        <p:txBody>
          <a:bodyPr wrap="square" lIns="91440" tIns="45720" rIns="91440" bIns="45720" rtlCol="0" anchor="t"/>
          <a:lstStyle/>
          <a:p>
            <a:pPr marL="0" indent="0" algn="l">
              <a:lnSpc>
                <a:spcPct val="130000"/>
              </a:lnSpc>
              <a:buNone/>
            </a:pPr>
            <a:r>
              <a:rPr lang="ru-RU" sz="1200" dirty="0">
                <a:solidFill>
                  <a:srgbClr val="FFFFFF"/>
                </a:solidFill>
                <a:latin typeface="Onest" pitchFamily="34" charset="0"/>
                <a:ea typeface="Onest" pitchFamily="34" charset="-122"/>
                <a:cs typeface="Onest" pitchFamily="34" charset="-120"/>
              </a:rPr>
              <a:t>2026</a:t>
            </a:r>
            <a:endParaRPr lang="en-US" sz="1200" dirty="0"/>
          </a:p>
        </p:txBody>
      </p:sp>
      <p:sp>
        <p:nvSpPr>
          <p:cNvPr id="200" name="Chart title"/>
          <p:cNvSpPr txBox="1"/>
          <p:nvPr/>
        </p:nvSpPr>
        <p:spPr>
          <a:xfrm>
            <a:off x="1027176" y="1090544"/>
            <a:ext cx="5394960" cy="457200"/>
          </a:xfrm>
          <a:prstGeom prst="rect">
            <a:avLst/>
          </a:prstGeom>
          <a:noFill/>
        </p:spPr>
        <p:txBody>
          <a:bodyPr wrap="square" lIns="0" tIns="0" rIns="0" bIns="0" rtlCol="0" anchor="ctr">
            <a:noAutofit/>
          </a:bodyPr>
          <a:lstStyle/>
          <a:p>
            <a:pPr marL="0" indent="0" algn="l">
              <a:lnSpc>
                <a:spcPct val="100000"/>
              </a:lnSpc>
              <a:buNone/>
            </a:pPr>
            <a:r>
              <a:rPr lang="ru-RU" sz="1800" b="1" dirty="0">
                <a:solidFill>
                  <a:srgbClr val="03738C"/>
                </a:solidFill>
                <a:latin typeface="Onest" pitchFamily="34" charset="0"/>
                <a:ea typeface="Onest" pitchFamily="34" charset="-122"/>
                <a:cs typeface="Onest" pitchFamily="34" charset="-120"/>
              </a:rPr>
              <a:t>Облыстың ЖӨӨ-сі, млрд теңге</a:t>
            </a:r>
          </a:p>
        </p:txBody>
      </p:sp>
      <p:sp>
        <p:nvSpPr>
          <p:cNvPr id="201" name="Chart note"/>
          <p:cNvSpPr txBox="1"/>
          <p:nvPr/>
        </p:nvSpPr>
        <p:spPr>
          <a:xfrm>
            <a:off x="1027176" y="5004176"/>
            <a:ext cx="5394960" cy="566928"/>
          </a:xfrm>
          <a:prstGeom prst="rect">
            <a:avLst/>
          </a:prstGeom>
          <a:noFill/>
        </p:spPr>
        <p:txBody>
          <a:bodyPr wrap="square" lIns="0" tIns="0" rIns="0" bIns="0" rtlCol="0" anchor="ctr">
            <a:noAutofit/>
          </a:bodyPr>
          <a:lstStyle/>
          <a:p>
            <a:pPr marL="0" indent="0" algn="l">
              <a:lnSpc>
                <a:spcPct val="100000"/>
              </a:lnSpc>
              <a:buNone/>
            </a:pPr>
            <a:r>
              <a:rPr lang="ru-RU" sz="1300" b="0" dirty="0">
                <a:solidFill>
                  <a:srgbClr val="404040"/>
                </a:solidFill>
                <a:latin typeface="Onest" pitchFamily="34" charset="0"/>
                <a:ea typeface="Onest" pitchFamily="34" charset="-122"/>
                <a:cs typeface="Onest" pitchFamily="34" charset="-120"/>
              </a:rPr>
              <a:t>Жұмыссыздық деңгейі — жыл сайын </a:t>
            </a:r>
            <a:r>
              <a:rPr lang="ru-RU" sz="1300" b="1" dirty="0">
                <a:solidFill>
                  <a:srgbClr val="03738C"/>
                </a:solidFill>
                <a:latin typeface="Onest" pitchFamily="34" charset="0"/>
                <a:ea typeface="Onest" pitchFamily="34" charset="-122"/>
                <a:cs typeface="Onest" pitchFamily="34" charset="-120"/>
              </a:rPr>
              <a:t>4,8%</a:t>
            </a:r>
            <a:r>
              <a:rPr lang="ru-RU" sz="1300" b="0" dirty="0">
                <a:solidFill>
                  <a:srgbClr val="404040"/>
                </a:solidFill>
                <a:latin typeface="Onest" pitchFamily="34" charset="0"/>
                <a:ea typeface="Onest" pitchFamily="34" charset="-122"/>
                <a:cs typeface="Onest" pitchFamily="34" charset="-120"/>
              </a:rPr>
              <a:t>; халық саны: 2026 ж. — </a:t>
            </a:r>
            <a:r>
              <a:rPr lang="ru-RU" sz="1300" b="1" dirty="0">
                <a:solidFill>
                  <a:srgbClr val="03738C"/>
                </a:solidFill>
                <a:latin typeface="Onest" pitchFamily="34" charset="0"/>
                <a:ea typeface="Onest" pitchFamily="34" charset="-122"/>
                <a:cs typeface="Onest" pitchFamily="34" charset="-120"/>
              </a:rPr>
              <a:t>1 234,6</a:t>
            </a:r>
            <a:r>
              <a:rPr lang="ru-RU" sz="1300" b="0" dirty="0">
                <a:solidFill>
                  <a:srgbClr val="404040"/>
                </a:solidFill>
                <a:latin typeface="Onest" pitchFamily="34" charset="0"/>
                <a:ea typeface="Onest" pitchFamily="34" charset="-122"/>
                <a:cs typeface="Onest" pitchFamily="34" charset="-120"/>
              </a:rPr>
              <a:t>, 2028 ж. — </a:t>
            </a:r>
            <a:r>
              <a:rPr lang="ru-RU" sz="1300" b="1" dirty="0">
                <a:solidFill>
                  <a:srgbClr val="03738C"/>
                </a:solidFill>
                <a:latin typeface="Onest" pitchFamily="34" charset="0"/>
                <a:ea typeface="Onest" pitchFamily="34" charset="-122"/>
                <a:cs typeface="Onest" pitchFamily="34" charset="-120"/>
              </a:rPr>
              <a:t>1 258,4 мың</a:t>
            </a:r>
            <a:r>
              <a:rPr lang="ru-RU" sz="1300" b="0" dirty="0">
                <a:solidFill>
                  <a:srgbClr val="404040"/>
                </a:solidFill>
                <a:latin typeface="Onest" pitchFamily="34" charset="0"/>
                <a:ea typeface="Onest" pitchFamily="34" charset="-122"/>
                <a:cs typeface="Onest" pitchFamily="34" charset="-120"/>
              </a:rPr>
              <a:t> адам</a:t>
            </a:r>
          </a:p>
        </p:txBody>
      </p:sp>
      <p:sp>
        <p:nvSpPr>
          <p:cNvPr id="202" name="Source"/>
          <p:cNvSpPr txBox="1"/>
          <p:nvPr/>
        </p:nvSpPr>
        <p:spPr>
          <a:xfrm>
            <a:off x="886968" y="6053328"/>
            <a:ext cx="10460736" cy="54864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облысының 2027–2029 жылдарға арналған әлеуметтік-экономикалық даму болжамы (ҚР ҰЭМ 27.05.2025 № 35 бұйрығына 3-қосымшаның 1-нысаны); 2021–2025 жылдардағы нақты ЖӨӨ — облыстың әлеуметтік-экономикалық дамуы туралы деректер.</a:t>
            </a:r>
          </a:p>
        </p:txBody>
      </p:sp>
      <p:sp>
        <p:nvSpPr>
          <p:cNvPr id="300" name="Footnote"/>
          <p:cNvSpPr txBox="1"/>
          <p:nvPr/>
        </p:nvSpPr>
        <p:spPr>
          <a:xfrm>
            <a:off x="1027176" y="5589392"/>
            <a:ext cx="5394960" cy="292608"/>
          </a:xfrm>
          <a:prstGeom prst="rect">
            <a:avLst/>
          </a:prstGeom>
          <a:noFill/>
        </p:spPr>
        <p:txBody>
          <a:bodyPr wrap="square" lIns="0" tIns="0" rIns="0" bIns="0" rtlCol="0" anchor="ctr">
            <a:noAutofit/>
          </a:bodyPr>
          <a:lstStyle/>
          <a:p>
            <a:pPr marL="0" indent="0" algn="l">
              <a:lnSpc>
                <a:spcPct val="100000"/>
              </a:lnSpc>
              <a:buNone/>
            </a:pPr>
            <a:r>
              <a:rPr lang="ru-RU" sz="1100" b="0" dirty="0">
                <a:solidFill>
                  <a:srgbClr val="737373"/>
                </a:solidFill>
                <a:latin typeface="Onest" pitchFamily="34" charset="0"/>
                <a:ea typeface="Onest" pitchFamily="34" charset="-122"/>
                <a:cs typeface="Onest" pitchFamily="34" charset="-120"/>
              </a:rPr>
              <a:t>Болжамда 2026 жылғы ЖӨӨ 3 749,0 млрд теңге деп бағаланған (103,9%)</a:t>
            </a:r>
          </a:p>
        </p:txBody>
      </p:sp>
      <p:sp>
        <p:nvSpPr>
          <p:cNvPr id="301" name="Growth 2026"/>
          <p:cNvSpPr/>
          <p:nvPr/>
        </p:nvSpPr>
        <p:spPr>
          <a:xfrm>
            <a:off x="6879336" y="1410584"/>
            <a:ext cx="1106424" cy="457200"/>
          </a:xfrm>
          <a:prstGeom prst="rect">
            <a:avLst/>
          </a:prstGeom>
          <a:noFill/>
          <a:ln/>
        </p:spPr>
        <p:txBody>
          <a:bodyPr wrap="none" lIns="91440" tIns="45720" rIns="0" bIns="45720" rtlCol="0" anchor="t"/>
          <a:lstStyle/>
          <a:p>
            <a:pPr marL="0" indent="0">
              <a:buNone/>
            </a:pPr>
            <a:r>
              <a:rPr lang="ru-RU" sz="2000" b="1" dirty="0">
                <a:solidFill>
                  <a:srgbClr val="03738C"/>
                </a:solidFill>
                <a:latin typeface="Onest" pitchFamily="34" charset="0"/>
                <a:ea typeface="Onest" pitchFamily="34" charset="-122"/>
                <a:cs typeface="Onest" pitchFamily="34" charset="-120"/>
              </a:rPr>
              <a:t>103,9%</a:t>
            </a:r>
            <a:endParaRPr lang="en-US" sz="1200" dirty="0"/>
          </a:p>
        </p:txBody>
      </p:sp>
      <p:sp>
        <p:nvSpPr>
          <p:cNvPr id="302" name="Growth year 2026"/>
          <p:cNvSpPr/>
          <p:nvPr/>
        </p:nvSpPr>
        <p:spPr>
          <a:xfrm>
            <a:off x="6879336" y="1831208"/>
            <a:ext cx="1106424" cy="274320"/>
          </a:xfrm>
          <a:prstGeom prst="rect">
            <a:avLst/>
          </a:prstGeom>
          <a:noFill/>
          <a:ln/>
        </p:spPr>
        <p:txBody>
          <a:bodyPr wrap="none" lIns="91440" tIns="45720" rIns="0" bIns="45720" rtlCol="0" anchor="t"/>
          <a:lstStyle/>
          <a:p>
            <a:pPr marL="0" indent="0">
              <a:buNone/>
            </a:pPr>
            <a:r>
              <a:rPr lang="ru-RU" sz="1200" dirty="0">
                <a:solidFill>
                  <a:srgbClr val="737373"/>
                </a:solidFill>
                <a:latin typeface="Onest" pitchFamily="34" charset="0"/>
                <a:ea typeface="Onest" pitchFamily="34" charset="-122"/>
                <a:cs typeface="Onest" pitchFamily="34" charset="-120"/>
              </a:rPr>
              <a:t>2026</a:t>
            </a:r>
            <a:endParaRPr lang="en-US" sz="1200" dirty="0"/>
          </a:p>
        </p:txBody>
      </p:sp>
      <p:sp>
        <p:nvSpPr>
          <p:cNvPr id="303" name="Growth 2027"/>
          <p:cNvSpPr/>
          <p:nvPr/>
        </p:nvSpPr>
        <p:spPr>
          <a:xfrm>
            <a:off x="7985760" y="1410584"/>
            <a:ext cx="1106424" cy="457200"/>
          </a:xfrm>
          <a:prstGeom prst="rect">
            <a:avLst/>
          </a:prstGeom>
          <a:noFill/>
          <a:ln/>
        </p:spPr>
        <p:txBody>
          <a:bodyPr wrap="none" lIns="91440" tIns="45720" rIns="0" bIns="45720" rtlCol="0" anchor="t"/>
          <a:lstStyle/>
          <a:p>
            <a:pPr marL="0" indent="0">
              <a:buNone/>
            </a:pPr>
            <a:r>
              <a:rPr lang="ru-RU" sz="2000" b="1" dirty="0">
                <a:solidFill>
                  <a:srgbClr val="03738C"/>
                </a:solidFill>
                <a:latin typeface="Onest" pitchFamily="34" charset="0"/>
                <a:ea typeface="Onest" pitchFamily="34" charset="-122"/>
                <a:cs typeface="Onest" pitchFamily="34" charset="-120"/>
              </a:rPr>
              <a:t>104,0%</a:t>
            </a:r>
            <a:endParaRPr lang="en-US" sz="1200" dirty="0"/>
          </a:p>
        </p:txBody>
      </p:sp>
      <p:sp>
        <p:nvSpPr>
          <p:cNvPr id="304" name="Growth year 2027"/>
          <p:cNvSpPr/>
          <p:nvPr/>
        </p:nvSpPr>
        <p:spPr>
          <a:xfrm>
            <a:off x="7985760" y="1831208"/>
            <a:ext cx="1106424" cy="274320"/>
          </a:xfrm>
          <a:prstGeom prst="rect">
            <a:avLst/>
          </a:prstGeom>
          <a:noFill/>
          <a:ln/>
        </p:spPr>
        <p:txBody>
          <a:bodyPr wrap="none" lIns="91440" tIns="45720" rIns="0" bIns="45720" rtlCol="0" anchor="t"/>
          <a:lstStyle/>
          <a:p>
            <a:pPr marL="0" indent="0">
              <a:buNone/>
            </a:pPr>
            <a:r>
              <a:rPr lang="ru-RU" sz="1200" dirty="0">
                <a:solidFill>
                  <a:srgbClr val="737373"/>
                </a:solidFill>
                <a:latin typeface="Onest" pitchFamily="34" charset="0"/>
                <a:ea typeface="Onest" pitchFamily="34" charset="-122"/>
                <a:cs typeface="Onest" pitchFamily="34" charset="-120"/>
              </a:rPr>
              <a:t>2027</a:t>
            </a:r>
            <a:endParaRPr lang="en-US" sz="1200" dirty="0"/>
          </a:p>
        </p:txBody>
      </p:sp>
      <p:sp>
        <p:nvSpPr>
          <p:cNvPr id="305" name="Growth 2028"/>
          <p:cNvSpPr/>
          <p:nvPr/>
        </p:nvSpPr>
        <p:spPr>
          <a:xfrm>
            <a:off x="9092184" y="1410584"/>
            <a:ext cx="1106424" cy="457200"/>
          </a:xfrm>
          <a:prstGeom prst="rect">
            <a:avLst/>
          </a:prstGeom>
          <a:noFill/>
          <a:ln/>
        </p:spPr>
        <p:txBody>
          <a:bodyPr wrap="none" lIns="91440" tIns="45720" rIns="0" bIns="45720" rtlCol="0" anchor="t"/>
          <a:lstStyle/>
          <a:p>
            <a:pPr marL="0" indent="0">
              <a:buNone/>
            </a:pPr>
            <a:r>
              <a:rPr lang="ru-RU" sz="2000" b="1" dirty="0">
                <a:solidFill>
                  <a:srgbClr val="03738C"/>
                </a:solidFill>
                <a:latin typeface="Onest" pitchFamily="34" charset="0"/>
                <a:ea typeface="Onest" pitchFamily="34" charset="-122"/>
                <a:cs typeface="Onest" pitchFamily="34" charset="-120"/>
              </a:rPr>
              <a:t>103,6%</a:t>
            </a:r>
            <a:endParaRPr lang="en-US" sz="1200" dirty="0"/>
          </a:p>
        </p:txBody>
      </p:sp>
      <p:sp>
        <p:nvSpPr>
          <p:cNvPr id="306" name="Growth year 2028"/>
          <p:cNvSpPr/>
          <p:nvPr/>
        </p:nvSpPr>
        <p:spPr>
          <a:xfrm>
            <a:off x="9092184" y="1831208"/>
            <a:ext cx="1106424" cy="274320"/>
          </a:xfrm>
          <a:prstGeom prst="rect">
            <a:avLst/>
          </a:prstGeom>
          <a:noFill/>
          <a:ln/>
        </p:spPr>
        <p:txBody>
          <a:bodyPr wrap="none" lIns="91440" tIns="45720" rIns="0" bIns="45720" rtlCol="0" anchor="t"/>
          <a:lstStyle/>
          <a:p>
            <a:pPr marL="0" indent="0">
              <a:buNone/>
            </a:pPr>
            <a:r>
              <a:rPr lang="ru-RU" sz="1200" dirty="0">
                <a:solidFill>
                  <a:srgbClr val="737373"/>
                </a:solidFill>
                <a:latin typeface="Onest" pitchFamily="34" charset="0"/>
                <a:ea typeface="Onest" pitchFamily="34" charset="-122"/>
                <a:cs typeface="Onest" pitchFamily="34" charset="-120"/>
              </a:rPr>
              <a:t>2028</a:t>
            </a:r>
            <a:endParaRPr lang="en-US" sz="1200" dirty="0"/>
          </a:p>
        </p:txBody>
      </p:sp>
      <p:sp>
        <p:nvSpPr>
          <p:cNvPr id="313" name="Growth 2029"/>
          <p:cNvSpPr/>
          <p:nvPr/>
        </p:nvSpPr>
        <p:spPr>
          <a:xfrm>
            <a:off x="10198608" y="1410584"/>
            <a:ext cx="1106424" cy="457200"/>
          </a:xfrm>
          <a:prstGeom prst="rect">
            <a:avLst/>
          </a:prstGeom>
          <a:noFill/>
          <a:ln/>
        </p:spPr>
        <p:txBody>
          <a:bodyPr wrap="none" lIns="91440" tIns="45720" rIns="0" bIns="45720" rtlCol="0" anchor="t"/>
          <a:lstStyle/>
          <a:p>
            <a:pPr marL="0" indent="0">
              <a:buNone/>
            </a:pPr>
            <a:r>
              <a:rPr lang="ru-RU" sz="2000" b="1" dirty="0">
                <a:solidFill>
                  <a:srgbClr val="03738C"/>
                </a:solidFill>
                <a:latin typeface="Onest" pitchFamily="34" charset="0"/>
                <a:ea typeface="Onest" pitchFamily="34" charset="-122"/>
                <a:cs typeface="Onest" pitchFamily="34" charset="-120"/>
              </a:rPr>
              <a:t>103,4%</a:t>
            </a:r>
            <a:endParaRPr lang="en-US" sz="1200" dirty="0"/>
          </a:p>
        </p:txBody>
      </p:sp>
      <p:sp>
        <p:nvSpPr>
          <p:cNvPr id="314" name="Growth year 2029"/>
          <p:cNvSpPr/>
          <p:nvPr/>
        </p:nvSpPr>
        <p:spPr>
          <a:xfrm>
            <a:off x="10198608" y="1831208"/>
            <a:ext cx="1106424" cy="274320"/>
          </a:xfrm>
          <a:prstGeom prst="rect">
            <a:avLst/>
          </a:prstGeom>
          <a:noFill/>
          <a:ln/>
        </p:spPr>
        <p:txBody>
          <a:bodyPr wrap="none" lIns="91440" tIns="45720" rIns="0" bIns="45720" rtlCol="0" anchor="t"/>
          <a:lstStyle/>
          <a:p>
            <a:pPr marL="0" indent="0">
              <a:buNone/>
            </a:pPr>
            <a:r>
              <a:rPr lang="ru-RU" sz="1200" dirty="0">
                <a:solidFill>
                  <a:srgbClr val="737373"/>
                </a:solidFill>
                <a:latin typeface="Onest" pitchFamily="34" charset="0"/>
                <a:ea typeface="Onest" pitchFamily="34" charset="-122"/>
                <a:cs typeface="Onest" pitchFamily="34" charset="-120"/>
              </a:rPr>
              <a:t>2029</a:t>
            </a:r>
            <a:endParaRPr lang="en-US" sz="1200" dirty="0"/>
          </a:p>
        </p:txBody>
      </p:sp>
      <p:sp>
        <p:nvSpPr>
          <p:cNvPr id="307" name="Card0 to"/>
          <p:cNvSpPr/>
          <p:nvPr/>
        </p:nvSpPr>
        <p:spPr>
          <a:xfrm>
            <a:off x="9297010" y="2709032"/>
            <a:ext cx="1920240" cy="502920"/>
          </a:xfrm>
          <a:prstGeom prst="rect">
            <a:avLst/>
          </a:prstGeom>
          <a:noFill/>
          <a:ln/>
        </p:spPr>
        <p:txBody>
          <a:bodyPr wrap="square" lIns="91440" tIns="45720" rIns="91440" bIns="45720" rtlCol="0" anchor="t"/>
          <a:lstStyle/>
          <a:p>
            <a:pPr marL="0" indent="0" algn="l">
              <a:buNone/>
            </a:pPr>
            <a:r>
              <a:rPr lang="ru-RU" sz="2800" b="1" dirty="0">
                <a:solidFill>
                  <a:srgbClr val="FFFFFF"/>
                </a:solidFill>
                <a:latin typeface="Onest" pitchFamily="34" charset="0"/>
                <a:ea typeface="Onest" pitchFamily="34" charset="-122"/>
                <a:cs typeface="Onest" pitchFamily="34" charset="-120"/>
              </a:rPr>
              <a:t>8 084,3</a:t>
            </a:r>
            <a:endParaRPr lang="en-US" sz="2800" dirty="0"/>
          </a:p>
        </p:txBody>
      </p:sp>
      <p:sp>
        <p:nvSpPr>
          <p:cNvPr id="308" name="Card0 year2"/>
          <p:cNvSpPr/>
          <p:nvPr/>
        </p:nvSpPr>
        <p:spPr>
          <a:xfrm>
            <a:off x="9297010" y="3147944"/>
            <a:ext cx="1371600" cy="274320"/>
          </a:xfrm>
          <a:prstGeom prst="rect">
            <a:avLst/>
          </a:prstGeom>
          <a:noFill/>
          <a:ln/>
        </p:spPr>
        <p:txBody>
          <a:bodyPr wrap="square" lIns="91440" tIns="45720" rIns="91440" bIns="45720" rtlCol="0" anchor="t"/>
          <a:lstStyle/>
          <a:p>
            <a:pPr marL="0" indent="0" algn="l">
              <a:lnSpc>
                <a:spcPct val="130000"/>
              </a:lnSpc>
              <a:buNone/>
            </a:pPr>
            <a:r>
              <a:rPr lang="ru-RU" sz="1200" dirty="0">
                <a:solidFill>
                  <a:srgbClr val="FFFFFF"/>
                </a:solidFill>
                <a:latin typeface="Onest" pitchFamily="34" charset="0"/>
                <a:ea typeface="Onest" pitchFamily="34" charset="-122"/>
                <a:cs typeface="Onest" pitchFamily="34" charset="-120"/>
              </a:rPr>
              <a:t>2029</a:t>
            </a:r>
            <a:endParaRPr lang="en-US" sz="1200" dirty="0"/>
          </a:p>
        </p:txBody>
      </p:sp>
      <p:sp>
        <p:nvSpPr>
          <p:cNvPr id="309" name="Card0 arrow"/>
          <p:cNvSpPr/>
          <p:nvPr/>
        </p:nvSpPr>
        <p:spPr>
          <a:xfrm>
            <a:off x="8794090" y="2855335"/>
            <a:ext cx="347472" cy="237744"/>
          </a:xfrm>
          <a:prstGeom prst="rightArrow">
            <a:avLst/>
          </a:prstGeom>
          <a:solidFill>
            <a:srgbClr val="FFFFFF"/>
          </a:solidFill>
          <a:ln/>
        </p:spPr>
      </p:sp>
      <p:sp>
        <p:nvSpPr>
          <p:cNvPr id="310" name="Card1 to"/>
          <p:cNvSpPr/>
          <p:nvPr/>
        </p:nvSpPr>
        <p:spPr>
          <a:xfrm>
            <a:off x="9297010" y="4629272"/>
            <a:ext cx="1920240" cy="502920"/>
          </a:xfrm>
          <a:prstGeom prst="rect">
            <a:avLst/>
          </a:prstGeom>
          <a:noFill/>
          <a:ln/>
        </p:spPr>
        <p:txBody>
          <a:bodyPr wrap="square" lIns="91440" tIns="45720" rIns="91440" bIns="45720" rtlCol="0" anchor="t"/>
          <a:lstStyle/>
          <a:p>
            <a:pPr marL="0" indent="0" algn="l">
              <a:buNone/>
            </a:pPr>
            <a:r>
              <a:rPr lang="ru-RU" sz="2800" b="1" dirty="0">
                <a:solidFill>
                  <a:srgbClr val="FFFFFF"/>
                </a:solidFill>
                <a:latin typeface="Onest" pitchFamily="34" charset="0"/>
                <a:ea typeface="Onest" pitchFamily="34" charset="-122"/>
                <a:cs typeface="Onest" pitchFamily="34" charset="-120"/>
              </a:rPr>
              <a:t>466 702</a:t>
            </a:r>
            <a:endParaRPr lang="en-US" sz="2800" dirty="0"/>
          </a:p>
        </p:txBody>
      </p:sp>
      <p:sp>
        <p:nvSpPr>
          <p:cNvPr id="311" name="Card1 year2"/>
          <p:cNvSpPr/>
          <p:nvPr/>
        </p:nvSpPr>
        <p:spPr>
          <a:xfrm>
            <a:off x="9297010" y="5068184"/>
            <a:ext cx="1371600" cy="274320"/>
          </a:xfrm>
          <a:prstGeom prst="rect">
            <a:avLst/>
          </a:prstGeom>
          <a:noFill/>
          <a:ln/>
        </p:spPr>
        <p:txBody>
          <a:bodyPr wrap="square" lIns="91440" tIns="45720" rIns="91440" bIns="45720" rtlCol="0" anchor="t"/>
          <a:lstStyle/>
          <a:p>
            <a:pPr marL="0" indent="0" algn="l">
              <a:lnSpc>
                <a:spcPct val="130000"/>
              </a:lnSpc>
              <a:buNone/>
            </a:pPr>
            <a:r>
              <a:rPr lang="ru-RU" sz="1200" dirty="0">
                <a:solidFill>
                  <a:srgbClr val="FFFFFF"/>
                </a:solidFill>
                <a:latin typeface="Onest" pitchFamily="34" charset="0"/>
                <a:ea typeface="Onest" pitchFamily="34" charset="-122"/>
                <a:cs typeface="Onest" pitchFamily="34" charset="-120"/>
              </a:rPr>
              <a:t>2028</a:t>
            </a:r>
            <a:endParaRPr lang="en-US" sz="1200" dirty="0"/>
          </a:p>
        </p:txBody>
      </p:sp>
      <p:sp>
        <p:nvSpPr>
          <p:cNvPr id="312" name="Card1 arrow"/>
          <p:cNvSpPr/>
          <p:nvPr/>
        </p:nvSpPr>
        <p:spPr>
          <a:xfrm>
            <a:off x="8794090" y="4775576"/>
            <a:ext cx="347472" cy="237744"/>
          </a:xfrm>
          <a:prstGeom prst="rightArrow">
            <a:avLst/>
          </a:prstGeom>
          <a:solidFill>
            <a:srgbClr val="FFFFFF"/>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886968" y="1039609"/>
            <a:ext cx="10460736" cy="3566160"/>
          </a:xfrm>
          <a:prstGeom prst="roundRect">
            <a:avLst>
              <a:gd name="adj" fmla="val 6473"/>
            </a:avLst>
          </a:prstGeom>
          <a:solidFill>
            <a:srgbClr val="FFFFFF"/>
          </a:solidFill>
          <a:ln/>
          <a:effectLst>
            <a:outerShdw blurRad="508000" dist="127000" dir="4020000" algn="bl" rotWithShape="0">
              <a:srgbClr val="000000">
                <a:alpha val="12000"/>
              </a:srgbClr>
            </a:outerShdw>
          </a:effectLst>
        </p:spPr>
      </p:sp>
      <p:sp>
        <p:nvSpPr>
          <p:cNvPr id="3" name="Text 1"/>
          <p:cNvSpPr/>
          <p:nvPr/>
        </p:nvSpPr>
        <p:spPr>
          <a:xfrm>
            <a:off x="1161288" y="1140193"/>
            <a:ext cx="9912096" cy="369418"/>
          </a:xfrm>
          <a:prstGeom prst="rect">
            <a:avLst/>
          </a:prstGeom>
          <a:noFill/>
          <a:ln/>
        </p:spPr>
        <p:txBody>
          <a:bodyPr wrap="square" lIns="91440" tIns="45720" rIns="91440" bIns="45720" rtlCol="0" anchor="t"/>
          <a:lstStyle/>
          <a:p>
            <a:pPr marL="0" indent="0" algn="ctr">
              <a:buNone/>
            </a:pPr>
            <a:r>
              <a:rPr lang="en-US" sz="1800" b="1" dirty="0">
                <a:solidFill>
                  <a:srgbClr val="03738C"/>
                </a:solidFill>
                <a:latin typeface="Onest" pitchFamily="34" charset="0"/>
                <a:ea typeface="Onest" pitchFamily="34" charset="-122"/>
                <a:cs typeface="Onest" pitchFamily="34" charset="-120"/>
              </a:rPr>
              <a:t>2026 жылғы кірістер мен шығындар, млн теңге</a:t>
            </a:r>
            <a:endParaRPr lang="en-US" sz="1800" dirty="0"/>
          </a:p>
        </p:txBody>
      </p:sp>
      <p:graphicFrame>
        <p:nvGraphicFramePr>
          <p:cNvPr id="4" name="Chart 0"/>
          <p:cNvGraphicFramePr/>
          <p:nvPr>
            <p:extLst>
              <p:ext uri="{D42A27DB-BD31-4B8C-83A1-F6EECF244321}">
                <p14:modId xmlns:p14="http://schemas.microsoft.com/office/powerpoint/2010/main" val="3672493383"/>
              </p:ext>
            </p:extLst>
          </p:nvPr>
        </p:nvGraphicFramePr>
        <p:xfrm>
          <a:off x="1143000" y="1588249"/>
          <a:ext cx="9948672" cy="28803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886968" y="4754880"/>
            <a:ext cx="3931920" cy="523037"/>
          </a:xfrm>
          <a:prstGeom prst="rect">
            <a:avLst/>
          </a:prstGeom>
          <a:noFill/>
          <a:ln/>
        </p:spPr>
        <p:txBody>
          <a:bodyPr wrap="square" lIns="91440" tIns="45720" rIns="91440" bIns="45720" rtlCol="0" anchor="t"/>
          <a:lstStyle/>
          <a:p>
            <a:pPr marL="0" indent="0">
              <a:buNone/>
            </a:pPr>
            <a:r>
              <a:rPr lang="en-US" sz="2800" b="1" dirty="0">
                <a:solidFill>
                  <a:srgbClr val="03738C"/>
                </a:solidFill>
                <a:latin typeface="Onest" pitchFamily="34" charset="0"/>
                <a:ea typeface="Onest" pitchFamily="34" charset="-122"/>
                <a:cs typeface="Onest" pitchFamily="34" charset="-120"/>
              </a:rPr>
              <a:t>2026 жылғы бюджет</a:t>
            </a:r>
            <a:endParaRPr lang="en-US" sz="2800" dirty="0"/>
          </a:p>
        </p:txBody>
      </p:sp>
      <p:sp>
        <p:nvSpPr>
          <p:cNvPr id="6" name="Text 3"/>
          <p:cNvSpPr/>
          <p:nvPr/>
        </p:nvSpPr>
        <p:spPr>
          <a:xfrm>
            <a:off x="886968" y="5303520"/>
            <a:ext cx="3931920" cy="742493"/>
          </a:xfrm>
          <a:prstGeom prst="rect">
            <a:avLst/>
          </a:prstGeom>
          <a:noFill/>
          <a:ln/>
        </p:spPr>
        <p:txBody>
          <a:bodyPr wrap="square" lIns="91440" tIns="45720" rIns="91440" bIns="45720" rtlCol="0" anchor="t"/>
          <a:lstStyle/>
          <a:p>
            <a:pPr marL="0" indent="0">
              <a:lnSpc>
                <a:spcPct val="120000"/>
              </a:lnSpc>
              <a:buNone/>
            </a:pPr>
            <a:r>
              <a:rPr lang="en-US" sz="1200" dirty="0">
                <a:solidFill>
                  <a:srgbClr val="404040"/>
                </a:solidFill>
                <a:latin typeface="Onest" pitchFamily="34" charset="0"/>
                <a:ea typeface="Onest" pitchFamily="34" charset="-122"/>
                <a:cs typeface="Onest" pitchFamily="34" charset="-120"/>
              </a:rPr>
              <a:t>Нақтылаудан кейінгі сандар. Дереккөз: Жамбыл облысы мәслихатының 28.09.2026 № 37-5 шешімі.</a:t>
            </a:r>
            <a:endParaRPr lang="en-US" sz="1200" dirty="0"/>
          </a:p>
        </p:txBody>
      </p:sp>
      <p:sp>
        <p:nvSpPr>
          <p:cNvPr id="7" name="Shape 4"/>
          <p:cNvSpPr/>
          <p:nvPr/>
        </p:nvSpPr>
        <p:spPr>
          <a:xfrm>
            <a:off x="5120640" y="4754880"/>
            <a:ext cx="6227064" cy="1307592"/>
          </a:xfrm>
          <a:prstGeom prst="roundRect">
            <a:avLst>
              <a:gd name="adj" fmla="val 16643"/>
            </a:avLst>
          </a:prstGeom>
          <a:solidFill>
            <a:srgbClr val="03738C"/>
          </a:solidFill>
          <a:ln/>
        </p:spPr>
      </p:sp>
      <p:sp>
        <p:nvSpPr>
          <p:cNvPr id="8" name="Text 5"/>
          <p:cNvSpPr/>
          <p:nvPr/>
        </p:nvSpPr>
        <p:spPr>
          <a:xfrm>
            <a:off x="5193792" y="5002682"/>
            <a:ext cx="1929384" cy="548640"/>
          </a:xfrm>
          <a:prstGeom prst="rect">
            <a:avLst/>
          </a:prstGeom>
          <a:noFill/>
          <a:ln/>
        </p:spPr>
        <p:txBody>
          <a:bodyPr wrap="none" lIns="91440" tIns="45720" rIns="91440" bIns="45720" rtlCol="0" anchor="t"/>
          <a:lstStyle/>
          <a:p>
            <a:pPr marL="0" indent="0" algn="ctr">
              <a:buNone/>
            </a:pPr>
            <a:r>
              <a:rPr lang="en-US" sz="2600" b="1" dirty="0">
                <a:solidFill>
                  <a:srgbClr val="FFFFFF"/>
                </a:solidFill>
                <a:latin typeface="Onest" pitchFamily="34" charset="0"/>
                <a:ea typeface="Onest" pitchFamily="34" charset="-122"/>
                <a:cs typeface="Onest" pitchFamily="34" charset="-120"/>
              </a:rPr>
              <a:t>654 745,4</a:t>
            </a:r>
            <a:endParaRPr lang="en-US" sz="2600" dirty="0"/>
          </a:p>
        </p:txBody>
      </p:sp>
      <p:sp>
        <p:nvSpPr>
          <p:cNvPr id="9" name="Text 6"/>
          <p:cNvSpPr/>
          <p:nvPr/>
        </p:nvSpPr>
        <p:spPr>
          <a:xfrm>
            <a:off x="5193792" y="5569610"/>
            <a:ext cx="1929384" cy="292608"/>
          </a:xfrm>
          <a:prstGeom prst="rect">
            <a:avLst/>
          </a:prstGeom>
          <a:noFill/>
          <a:ln/>
        </p:spPr>
        <p:txBody>
          <a:bodyPr wrap="square" lIns="91440" tIns="45720" rIns="91440" bIns="45720" rtlCol="0" anchor="t"/>
          <a:lstStyle/>
          <a:p>
            <a:pPr marL="0" indent="0" algn="ctr">
              <a:buNone/>
            </a:pPr>
            <a:r>
              <a:rPr lang="en-US" sz="1400" dirty="0">
                <a:solidFill>
                  <a:srgbClr val="FFFFFF"/>
                </a:solidFill>
                <a:latin typeface="Onest" pitchFamily="34" charset="0"/>
                <a:ea typeface="Onest" pitchFamily="34" charset="-122"/>
                <a:cs typeface="Onest" pitchFamily="34" charset="-120"/>
              </a:rPr>
              <a:t>Кірістер</a:t>
            </a:r>
            <a:endParaRPr lang="en-US" sz="1400" dirty="0"/>
          </a:p>
        </p:txBody>
      </p:sp>
      <p:sp>
        <p:nvSpPr>
          <p:cNvPr id="10" name="Text 7"/>
          <p:cNvSpPr/>
          <p:nvPr/>
        </p:nvSpPr>
        <p:spPr>
          <a:xfrm>
            <a:off x="7269480" y="5002682"/>
            <a:ext cx="1929384" cy="548640"/>
          </a:xfrm>
          <a:prstGeom prst="rect">
            <a:avLst/>
          </a:prstGeom>
          <a:noFill/>
          <a:ln/>
        </p:spPr>
        <p:txBody>
          <a:bodyPr wrap="none" lIns="91440" tIns="45720" rIns="91440" bIns="45720" rtlCol="0" anchor="t"/>
          <a:lstStyle/>
          <a:p>
            <a:pPr marL="0" indent="0" algn="ctr">
              <a:buNone/>
            </a:pPr>
            <a:r>
              <a:rPr lang="en-US" sz="2600" b="1" dirty="0">
                <a:solidFill>
                  <a:srgbClr val="FFFFFF"/>
                </a:solidFill>
                <a:latin typeface="Onest" pitchFamily="34" charset="0"/>
                <a:ea typeface="Onest" pitchFamily="34" charset="-122"/>
                <a:cs typeface="Onest" pitchFamily="34" charset="-120"/>
              </a:rPr>
              <a:t>656 676,4</a:t>
            </a:r>
            <a:endParaRPr lang="en-US" sz="2600" dirty="0"/>
          </a:p>
        </p:txBody>
      </p:sp>
      <p:sp>
        <p:nvSpPr>
          <p:cNvPr id="11" name="Text 8"/>
          <p:cNvSpPr/>
          <p:nvPr/>
        </p:nvSpPr>
        <p:spPr>
          <a:xfrm>
            <a:off x="7269480" y="5569610"/>
            <a:ext cx="1929384" cy="292608"/>
          </a:xfrm>
          <a:prstGeom prst="rect">
            <a:avLst/>
          </a:prstGeom>
          <a:noFill/>
          <a:ln/>
        </p:spPr>
        <p:txBody>
          <a:bodyPr wrap="square" lIns="91440" tIns="45720" rIns="91440" bIns="45720" rtlCol="0" anchor="t"/>
          <a:lstStyle/>
          <a:p>
            <a:pPr marL="0" indent="0" algn="ctr">
              <a:buNone/>
            </a:pPr>
            <a:r>
              <a:rPr lang="en-US" sz="1400" dirty="0">
                <a:solidFill>
                  <a:srgbClr val="FFFFFF"/>
                </a:solidFill>
                <a:latin typeface="Onest" pitchFamily="34" charset="0"/>
                <a:ea typeface="Onest" pitchFamily="34" charset="-122"/>
                <a:cs typeface="Onest" pitchFamily="34" charset="-120"/>
              </a:rPr>
              <a:t>Шығындар</a:t>
            </a:r>
            <a:endParaRPr lang="en-US" sz="1400" dirty="0"/>
          </a:p>
        </p:txBody>
      </p:sp>
      <p:sp>
        <p:nvSpPr>
          <p:cNvPr id="12" name="Text 9"/>
          <p:cNvSpPr/>
          <p:nvPr/>
        </p:nvSpPr>
        <p:spPr>
          <a:xfrm>
            <a:off x="9345168" y="5002682"/>
            <a:ext cx="1929384" cy="548640"/>
          </a:xfrm>
          <a:prstGeom prst="rect">
            <a:avLst/>
          </a:prstGeom>
          <a:noFill/>
          <a:ln/>
        </p:spPr>
        <p:txBody>
          <a:bodyPr wrap="none" lIns="91440" tIns="45720" rIns="91440" bIns="45720" rtlCol="0" anchor="t"/>
          <a:lstStyle/>
          <a:p>
            <a:pPr marL="0" indent="0" algn="ctr">
              <a:buNone/>
            </a:pPr>
            <a:r>
              <a:rPr lang="en-US" sz="2600" b="1" dirty="0">
                <a:solidFill>
                  <a:srgbClr val="FFFFFF"/>
                </a:solidFill>
                <a:latin typeface="Onest" pitchFamily="34" charset="0"/>
                <a:ea typeface="Onest" pitchFamily="34" charset="-122"/>
                <a:cs typeface="Onest" pitchFamily="34" charset="-120"/>
              </a:rPr>
              <a:t>−1 291,7</a:t>
            </a:r>
            <a:endParaRPr lang="en-US" sz="2600" dirty="0"/>
          </a:p>
        </p:txBody>
      </p:sp>
      <p:sp>
        <p:nvSpPr>
          <p:cNvPr id="13" name="Text 10"/>
          <p:cNvSpPr/>
          <p:nvPr/>
        </p:nvSpPr>
        <p:spPr>
          <a:xfrm>
            <a:off x="9345168" y="5569610"/>
            <a:ext cx="1929384" cy="292608"/>
          </a:xfrm>
          <a:prstGeom prst="rect">
            <a:avLst/>
          </a:prstGeom>
          <a:noFill/>
          <a:ln/>
        </p:spPr>
        <p:txBody>
          <a:bodyPr wrap="square" lIns="91440" tIns="45720" rIns="91440" bIns="45720" rtlCol="0" anchor="t"/>
          <a:lstStyle/>
          <a:p>
            <a:pPr marL="0" indent="0" algn="ctr">
              <a:buNone/>
            </a:pPr>
            <a:r>
              <a:rPr lang="en-US" sz="1400" dirty="0">
                <a:solidFill>
                  <a:srgbClr val="FFFFFF"/>
                </a:solidFill>
                <a:latin typeface="Onest" pitchFamily="34" charset="0"/>
                <a:ea typeface="Onest" pitchFamily="34" charset="-122"/>
                <a:cs typeface="Onest" pitchFamily="34" charset="-120"/>
              </a:rPr>
              <a:t>Тапшылық</a:t>
            </a:r>
            <a:endParaRPr lang="en-US" sz="1400" dirty="0"/>
          </a:p>
        </p:txBody>
      </p:sp>
      <p:sp>
        <p:nvSpPr>
          <p:cNvPr id="14" name="Text 11"/>
          <p:cNvSpPr/>
          <p:nvPr/>
        </p:nvSpPr>
        <p:spPr>
          <a:xfrm>
            <a:off x="886968" y="527545"/>
            <a:ext cx="10332720" cy="457200"/>
          </a:xfrm>
          <a:prstGeom prst="rect">
            <a:avLst/>
          </a:prstGeom>
          <a:noFill/>
          <a:ln/>
        </p:spPr>
        <p:txBody>
          <a:bodyPr wrap="square" lIns="0" tIns="0" rIns="0" bIns="0" rtlCol="0" anchor="ctr"/>
          <a:lstStyle/>
          <a:p>
            <a:pPr marL="0" indent="0" algn="l">
              <a:buNone/>
            </a:pPr>
            <a:r>
              <a:rPr lang="en-US" sz="3000" b="1" dirty="0">
                <a:solidFill>
                  <a:srgbClr val="03738C"/>
                </a:solidFill>
                <a:latin typeface="Onest" pitchFamily="34" charset="0"/>
                <a:ea typeface="Onest" pitchFamily="34" charset="-122"/>
                <a:cs typeface="Onest" pitchFamily="34" charset="-120"/>
              </a:rPr>
              <a:t>Басты </a:t>
            </a:r>
            <a:r>
              <a:rPr lang="en-US" sz="3000" b="1" dirty="0">
                <a:solidFill>
                  <a:srgbClr val="262626"/>
                </a:solidFill>
                <a:latin typeface="Onest" pitchFamily="34" charset="0"/>
                <a:ea typeface="Onest" pitchFamily="34" charset="-122"/>
                <a:cs typeface="Onest" pitchFamily="34" charset="-120"/>
              </a:rPr>
              <a:t>сандар</a:t>
            </a:r>
            <a:endParaRPr lang="en-US" sz="3000" dirty="0"/>
          </a:p>
        </p:txBody>
      </p:sp>
      <p:sp>
        <p:nvSpPr>
          <p:cNvPr id="15" name="Shape 12"/>
          <p:cNvSpPr/>
          <p:nvPr/>
        </p:nvSpPr>
        <p:spPr>
          <a:xfrm>
            <a:off x="886968" y="180073"/>
            <a:ext cx="326441" cy="326441"/>
          </a:xfrm>
          <a:prstGeom prst="ellipse">
            <a:avLst/>
          </a:prstGeom>
          <a:solidFill>
            <a:srgbClr val="03738C"/>
          </a:solidFill>
          <a:ln/>
        </p:spPr>
      </p:sp>
      <p:sp>
        <p:nvSpPr>
          <p:cNvPr id="16" name="Shape 13"/>
          <p:cNvSpPr/>
          <p:nvPr/>
        </p:nvSpPr>
        <p:spPr>
          <a:xfrm>
            <a:off x="964692" y="257797"/>
            <a:ext cx="0" cy="169164"/>
          </a:xfrm>
          <a:prstGeom prst="line">
            <a:avLst/>
          </a:prstGeom>
          <a:noFill/>
          <a:ln w="12700">
            <a:solidFill>
              <a:srgbClr val="FFFFFF"/>
            </a:solidFill>
            <a:prstDash val="solid"/>
          </a:ln>
        </p:spPr>
      </p:sp>
      <p:sp>
        <p:nvSpPr>
          <p:cNvPr id="17" name="Shape 14"/>
          <p:cNvSpPr/>
          <p:nvPr/>
        </p:nvSpPr>
        <p:spPr>
          <a:xfrm>
            <a:off x="964692" y="426961"/>
            <a:ext cx="169164" cy="0"/>
          </a:xfrm>
          <a:prstGeom prst="line">
            <a:avLst/>
          </a:prstGeom>
          <a:noFill/>
          <a:ln w="12700">
            <a:solidFill>
              <a:srgbClr val="FFFFFF"/>
            </a:solidFill>
            <a:prstDash val="solid"/>
          </a:ln>
        </p:spPr>
      </p:sp>
      <p:sp>
        <p:nvSpPr>
          <p:cNvPr id="18" name="Shape 15"/>
          <p:cNvSpPr/>
          <p:nvPr/>
        </p:nvSpPr>
        <p:spPr>
          <a:xfrm>
            <a:off x="1001908" y="335613"/>
            <a:ext cx="27066" cy="71049"/>
          </a:xfrm>
          <a:prstGeom prst="rect">
            <a:avLst/>
          </a:prstGeom>
          <a:solidFill>
            <a:srgbClr val="FFFFFF"/>
          </a:solidFill>
          <a:ln/>
        </p:spPr>
      </p:sp>
      <p:sp>
        <p:nvSpPr>
          <p:cNvPr id="19" name="Shape 16"/>
          <p:cNvSpPr/>
          <p:nvPr/>
        </p:nvSpPr>
        <p:spPr>
          <a:xfrm>
            <a:off x="1042508" y="372829"/>
            <a:ext cx="27066" cy="33833"/>
          </a:xfrm>
          <a:prstGeom prst="rect">
            <a:avLst/>
          </a:prstGeom>
          <a:solidFill>
            <a:srgbClr val="FFFFFF"/>
          </a:solidFill>
          <a:ln/>
        </p:spPr>
      </p:sp>
      <p:sp>
        <p:nvSpPr>
          <p:cNvPr id="20" name="Shape 17"/>
          <p:cNvSpPr/>
          <p:nvPr/>
        </p:nvSpPr>
        <p:spPr>
          <a:xfrm>
            <a:off x="1083107" y="313622"/>
            <a:ext cx="27066" cy="93040"/>
          </a:xfrm>
          <a:prstGeom prst="rect">
            <a:avLst/>
          </a:prstGeom>
          <a:solidFill>
            <a:srgbClr val="FFFFFF"/>
          </a:solidFill>
          <a:ln/>
        </p:spPr>
      </p:sp>
      <p:sp>
        <p:nvSpPr>
          <p:cNvPr id="21" name="Text 18"/>
          <p:cNvSpPr/>
          <p:nvPr/>
        </p:nvSpPr>
        <p:spPr>
          <a:xfrm>
            <a:off x="1213409" y="173672"/>
            <a:ext cx="7315200" cy="338328"/>
          </a:xfrm>
          <a:prstGeom prst="rect">
            <a:avLst/>
          </a:prstGeom>
          <a:noFill/>
          <a:ln/>
        </p:spPr>
        <p:txBody>
          <a:bodyPr wrap="none" lIns="91440" tIns="45720" rIns="91440" bIns="45720" rtlCol="0" anchor="t"/>
          <a:lstStyle/>
          <a:p>
            <a:pPr marL="0" indent="0" algn="l">
              <a:buNone/>
            </a:pPr>
            <a:r>
              <a:rPr lang="en-US" sz="1600" b="1" dirty="0">
                <a:solidFill>
                  <a:srgbClr val="262626"/>
                </a:solidFill>
                <a:latin typeface="Onest" pitchFamily="34" charset="0"/>
                <a:ea typeface="Onest" pitchFamily="34" charset="-122"/>
                <a:cs typeface="Onest" pitchFamily="34" charset="-120"/>
              </a:rPr>
              <a:t>2026 жылғы бюджет</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886968" y="174931"/>
            <a:ext cx="326441" cy="326441"/>
          </a:xfrm>
          <a:prstGeom prst="ellipse">
            <a:avLst/>
          </a:prstGeom>
          <a:solidFill>
            <a:srgbClr val="03738C"/>
          </a:solidFill>
          <a:ln/>
        </p:spPr>
      </p:sp>
      <p:sp>
        <p:nvSpPr>
          <p:cNvPr id="3" name="Shape 1"/>
          <p:cNvSpPr/>
          <p:nvPr/>
        </p:nvSpPr>
        <p:spPr>
          <a:xfrm>
            <a:off x="965606" y="252655"/>
            <a:ext cx="0" cy="169164"/>
          </a:xfrm>
          <a:prstGeom prst="line">
            <a:avLst/>
          </a:prstGeom>
          <a:noFill/>
          <a:ln w="12700">
            <a:solidFill>
              <a:srgbClr val="FFFFFF"/>
            </a:solidFill>
            <a:prstDash val="solid"/>
          </a:ln>
        </p:spPr>
      </p:sp>
      <p:sp>
        <p:nvSpPr>
          <p:cNvPr id="4" name="Shape 2"/>
          <p:cNvSpPr/>
          <p:nvPr/>
        </p:nvSpPr>
        <p:spPr>
          <a:xfrm>
            <a:off x="965606" y="421819"/>
            <a:ext cx="169164" cy="0"/>
          </a:xfrm>
          <a:prstGeom prst="line">
            <a:avLst/>
          </a:prstGeom>
          <a:noFill/>
          <a:ln w="12700">
            <a:solidFill>
              <a:srgbClr val="FFFFFF"/>
            </a:solidFill>
            <a:prstDash val="solid"/>
          </a:ln>
        </p:spPr>
      </p:sp>
      <p:sp>
        <p:nvSpPr>
          <p:cNvPr id="5" name="Shape 3"/>
          <p:cNvSpPr/>
          <p:nvPr/>
        </p:nvSpPr>
        <p:spPr>
          <a:xfrm>
            <a:off x="1002822" y="330470"/>
            <a:ext cx="27066" cy="71049"/>
          </a:xfrm>
          <a:prstGeom prst="rect">
            <a:avLst/>
          </a:prstGeom>
          <a:solidFill>
            <a:srgbClr val="FFFFFF"/>
          </a:solidFill>
          <a:ln/>
        </p:spPr>
      </p:sp>
      <p:sp>
        <p:nvSpPr>
          <p:cNvPr id="6" name="Shape 4"/>
          <p:cNvSpPr/>
          <p:nvPr/>
        </p:nvSpPr>
        <p:spPr>
          <a:xfrm>
            <a:off x="1043422" y="367686"/>
            <a:ext cx="27066" cy="33833"/>
          </a:xfrm>
          <a:prstGeom prst="rect">
            <a:avLst/>
          </a:prstGeom>
          <a:solidFill>
            <a:srgbClr val="FFFFFF"/>
          </a:solidFill>
          <a:ln/>
        </p:spPr>
      </p:sp>
      <p:sp>
        <p:nvSpPr>
          <p:cNvPr id="7" name="Shape 5"/>
          <p:cNvSpPr/>
          <p:nvPr/>
        </p:nvSpPr>
        <p:spPr>
          <a:xfrm>
            <a:off x="1084021" y="308479"/>
            <a:ext cx="27066" cy="93040"/>
          </a:xfrm>
          <a:prstGeom prst="rect">
            <a:avLst/>
          </a:prstGeom>
          <a:solidFill>
            <a:srgbClr val="FFFFFF"/>
          </a:solidFill>
          <a:ln/>
        </p:spPr>
      </p:sp>
      <p:sp>
        <p:nvSpPr>
          <p:cNvPr id="8" name="Text 6"/>
          <p:cNvSpPr/>
          <p:nvPr/>
        </p:nvSpPr>
        <p:spPr>
          <a:xfrm>
            <a:off x="1213409" y="168530"/>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2026 жылғы кірістер</a:t>
            </a:r>
            <a:endParaRPr lang="en-US" sz="1600" dirty="0"/>
          </a:p>
        </p:txBody>
      </p:sp>
      <p:sp>
        <p:nvSpPr>
          <p:cNvPr id="9" name="Text 7"/>
          <p:cNvSpPr/>
          <p:nvPr/>
        </p:nvSpPr>
        <p:spPr>
          <a:xfrm>
            <a:off x="886968" y="522403"/>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Қаржы </a:t>
            </a:r>
            <a:r>
              <a:rPr lang="ru-RU" sz="3000" b="1" dirty="0">
                <a:solidFill>
                  <a:srgbClr val="262626"/>
                </a:solidFill>
                <a:latin typeface="Onest" pitchFamily="34" charset="0"/>
                <a:ea typeface="Onest" pitchFamily="34" charset="-122"/>
                <a:cs typeface="Onest" pitchFamily="34" charset="-120"/>
              </a:rPr>
              <a:t>қайдан түседі</a:t>
            </a:r>
            <a:endParaRPr lang="en-US" sz="3000" dirty="0"/>
          </a:p>
        </p:txBody>
      </p:sp>
      <p:sp>
        <p:nvSpPr>
          <p:cNvPr id="10" name="Shape 8"/>
          <p:cNvSpPr/>
          <p:nvPr/>
        </p:nvSpPr>
        <p:spPr>
          <a:xfrm>
            <a:off x="886968" y="1199973"/>
            <a:ext cx="1292047" cy="418795"/>
          </a:xfrm>
          <a:prstGeom prst="roundRect">
            <a:avLst>
              <a:gd name="adj" fmla="val 17467"/>
            </a:avLst>
          </a:prstGeom>
          <a:solidFill>
            <a:srgbClr val="03738C"/>
          </a:solidFill>
          <a:ln/>
          <a:effectLst>
            <a:outerShdw blurRad="508000" dist="127000" dir="4020000" algn="bl" rotWithShape="0">
              <a:srgbClr val="000000">
                <a:alpha val="12000"/>
              </a:srgbClr>
            </a:outerShdw>
          </a:effectLst>
        </p:spPr>
      </p:sp>
      <p:sp>
        <p:nvSpPr>
          <p:cNvPr id="11" name="Text 9"/>
          <p:cNvSpPr/>
          <p:nvPr/>
        </p:nvSpPr>
        <p:spPr>
          <a:xfrm>
            <a:off x="886968" y="1199973"/>
            <a:ext cx="1292047" cy="418795"/>
          </a:xfrm>
          <a:prstGeom prst="rect">
            <a:avLst/>
          </a:prstGeom>
          <a:noFill/>
          <a:ln/>
        </p:spPr>
        <p:txBody>
          <a:bodyPr wrap="square" lIns="91440" tIns="45720" rIns="91440" bIns="45720" rtlCol="0" anchor="ctr"/>
          <a:lstStyle/>
          <a:p>
            <a:pPr marL="0" indent="0" algn="ctr">
              <a:buNone/>
            </a:pPr>
            <a:r>
              <a:rPr lang="ru-RU" sz="1600" b="1" dirty="0">
                <a:solidFill>
                  <a:srgbClr val="FFFFFF"/>
                </a:solidFill>
                <a:latin typeface="Onest" pitchFamily="34" charset="0"/>
                <a:ea typeface="Onest" pitchFamily="34" charset="-122"/>
                <a:cs typeface="Onest" pitchFamily="34" charset="-120"/>
              </a:rPr>
              <a:t>№ 37-5</a:t>
            </a:r>
            <a:endParaRPr lang="en-US" sz="1800" dirty="0"/>
          </a:p>
        </p:txBody>
      </p:sp>
      <p:sp>
        <p:nvSpPr>
          <p:cNvPr id="12" name="Text 10"/>
          <p:cNvSpPr/>
          <p:nvPr/>
        </p:nvSpPr>
        <p:spPr>
          <a:xfrm>
            <a:off x="2345436" y="1080187"/>
            <a:ext cx="4206240" cy="640080"/>
          </a:xfrm>
          <a:prstGeom prst="rect">
            <a:avLst/>
          </a:prstGeom>
          <a:noFill/>
          <a:ln/>
        </p:spPr>
        <p:txBody>
          <a:bodyPr wrap="square" lIns="91440" tIns="45720" rIns="91440" bIns="45720" rtlCol="0" anchor="t"/>
          <a:lstStyle/>
          <a:p>
            <a:pPr marL="0" indent="0">
              <a:lnSpc>
                <a:spcPct val="130000"/>
              </a:lnSpc>
              <a:buNone/>
            </a:pPr>
            <a:r>
              <a:rPr lang="ru-RU" sz="1300" dirty="0">
                <a:solidFill>
                  <a:srgbClr val="262626"/>
                </a:solidFill>
                <a:latin typeface="Onest" pitchFamily="34" charset="0"/>
                <a:ea typeface="Onest" pitchFamily="34" charset="-122"/>
                <a:cs typeface="Onest" pitchFamily="34" charset="-120"/>
              </a:rPr>
              <a:t>Нақтылаудан кейін кірістер +163,7 млн теңгеге артты: оның бәрі — республикалық бюджеттен келген трансферттер.</a:t>
            </a:r>
            <a:endParaRPr lang="en-US" sz="1200" dirty="0"/>
          </a:p>
        </p:txBody>
      </p:sp>
      <p:sp>
        <p:nvSpPr>
          <p:cNvPr id="13" name="Shape 11"/>
          <p:cNvSpPr/>
          <p:nvPr/>
        </p:nvSpPr>
        <p:spPr>
          <a:xfrm>
            <a:off x="1153973" y="2704161"/>
            <a:ext cx="794614" cy="794614"/>
          </a:xfrm>
          <a:prstGeom prst="ellipse">
            <a:avLst/>
          </a:prstGeom>
          <a:solidFill>
            <a:srgbClr val="03738C"/>
          </a:solidFill>
          <a:ln/>
          <a:effectLst>
            <a:outerShdw blurRad="1016000" dist="381000" dir="2100000" algn="bl" rotWithShape="0">
              <a:srgbClr val="000000">
                <a:alpha val="10000"/>
              </a:srgbClr>
            </a:outerShdw>
          </a:effectLst>
        </p:spPr>
      </p:sp>
      <p:sp>
        <p:nvSpPr>
          <p:cNvPr id="14" name="Shape 12"/>
          <p:cNvSpPr/>
          <p:nvPr/>
        </p:nvSpPr>
        <p:spPr>
          <a:xfrm>
            <a:off x="1422552" y="2904086"/>
            <a:ext cx="257455" cy="257455"/>
          </a:xfrm>
          <a:prstGeom prst="ellipse">
            <a:avLst/>
          </a:prstGeom>
          <a:ln w="13111">
            <a:solidFill>
              <a:srgbClr val="FFFFFF"/>
            </a:solidFill>
            <a:prstDash val="solid"/>
          </a:ln>
        </p:spPr>
      </p:sp>
      <p:sp>
        <p:nvSpPr>
          <p:cNvPr id="15" name="Shape 13"/>
          <p:cNvSpPr/>
          <p:nvPr/>
        </p:nvSpPr>
        <p:spPr>
          <a:xfrm>
            <a:off x="1482625" y="3170123"/>
            <a:ext cx="137309" cy="23600"/>
          </a:xfrm>
          <a:prstGeom prst="rect">
            <a:avLst/>
          </a:prstGeom>
          <a:solidFill>
            <a:srgbClr val="FFFFFF"/>
          </a:solidFill>
          <a:ln/>
        </p:spPr>
      </p:sp>
      <p:sp>
        <p:nvSpPr>
          <p:cNvPr id="16" name="Shape 14"/>
          <p:cNvSpPr/>
          <p:nvPr/>
        </p:nvSpPr>
        <p:spPr>
          <a:xfrm>
            <a:off x="1491207" y="3217323"/>
            <a:ext cx="120146" cy="23600"/>
          </a:xfrm>
          <a:prstGeom prst="rect">
            <a:avLst/>
          </a:prstGeom>
          <a:solidFill>
            <a:srgbClr val="FFFFFF"/>
          </a:solidFill>
          <a:ln/>
        </p:spPr>
      </p:sp>
      <p:sp>
        <p:nvSpPr>
          <p:cNvPr id="17" name="Shape 15"/>
          <p:cNvSpPr/>
          <p:nvPr/>
        </p:nvSpPr>
        <p:spPr>
          <a:xfrm>
            <a:off x="1499789" y="3264523"/>
            <a:ext cx="102982" cy="23600"/>
          </a:xfrm>
          <a:prstGeom prst="rect">
            <a:avLst/>
          </a:prstGeom>
          <a:solidFill>
            <a:srgbClr val="FFFFFF"/>
          </a:solidFill>
          <a:ln/>
        </p:spPr>
      </p:sp>
      <p:sp>
        <p:nvSpPr>
          <p:cNvPr id="18" name="Text 16"/>
          <p:cNvSpPr/>
          <p:nvPr/>
        </p:nvSpPr>
        <p:spPr>
          <a:xfrm>
            <a:off x="2359152" y="2543227"/>
            <a:ext cx="4206240" cy="411480"/>
          </a:xfrm>
          <a:prstGeom prst="rect">
            <a:avLst/>
          </a:prstGeom>
          <a:noFill/>
          <a:ln/>
        </p:spPr>
        <p:txBody>
          <a:bodyPr wrap="square" lIns="91440" tIns="45720" rIns="91440" bIns="45720" rtlCol="0" anchor="t"/>
          <a:lstStyle/>
          <a:p>
            <a:pPr marL="0" indent="0">
              <a:buNone/>
            </a:pPr>
            <a:r>
              <a:rPr lang="ru-RU" sz="2000" b="1" dirty="0">
                <a:solidFill>
                  <a:srgbClr val="03738C"/>
                </a:solidFill>
                <a:latin typeface="Onest" pitchFamily="34" charset="0"/>
                <a:ea typeface="Onest" pitchFamily="34" charset="-122"/>
                <a:cs typeface="Onest" pitchFamily="34" charset="-120"/>
              </a:rPr>
              <a:t>593 316,3 млн</a:t>
            </a:r>
            <a:endParaRPr lang="en-US" sz="2000" dirty="0"/>
          </a:p>
        </p:txBody>
      </p:sp>
      <p:sp>
        <p:nvSpPr>
          <p:cNvPr id="19" name="Text 17"/>
          <p:cNvSpPr/>
          <p:nvPr/>
        </p:nvSpPr>
        <p:spPr>
          <a:xfrm>
            <a:off x="2359152" y="2945563"/>
            <a:ext cx="4206240" cy="731520"/>
          </a:xfrm>
          <a:prstGeom prst="rect">
            <a:avLst/>
          </a:prstGeom>
          <a:noFill/>
          <a:ln/>
        </p:spPr>
        <p:txBody>
          <a:bodyPr wrap="square" lIns="91440" tIns="45720" rIns="91440" bIns="45720" rtlCol="0" anchor="t"/>
          <a:lstStyle/>
          <a:p>
            <a:pPr marL="0" indent="0">
              <a:lnSpc>
                <a:spcPct val="130000"/>
              </a:lnSpc>
              <a:buNone/>
            </a:pPr>
            <a:r>
              <a:rPr lang="ru-RU" sz="1200" dirty="0">
                <a:solidFill>
                  <a:srgbClr val="262626"/>
                </a:solidFill>
                <a:latin typeface="Onest" pitchFamily="34" charset="0"/>
                <a:ea typeface="Onest" pitchFamily="34" charset="-122"/>
                <a:cs typeface="Onest" pitchFamily="34" charset="-120"/>
              </a:rPr>
              <a:t>трансферттер: республикалық бюджеттен 549 597,7 млн, аудандар мен Тараз қаласының бюджеттерінен 43 718,6 млн</a:t>
            </a:r>
            <a:endParaRPr lang="en-US" sz="1200" dirty="0"/>
          </a:p>
        </p:txBody>
      </p:sp>
      <p:sp>
        <p:nvSpPr>
          <p:cNvPr id="20" name="Shape 18"/>
          <p:cNvSpPr/>
          <p:nvPr/>
        </p:nvSpPr>
        <p:spPr>
          <a:xfrm>
            <a:off x="1153973" y="4667378"/>
            <a:ext cx="794614" cy="794614"/>
          </a:xfrm>
          <a:prstGeom prst="ellipse">
            <a:avLst/>
          </a:prstGeom>
          <a:solidFill>
            <a:srgbClr val="117DBF"/>
          </a:solidFill>
          <a:ln/>
          <a:effectLst>
            <a:outerShdw blurRad="1016000" dist="381000" dir="2100000" algn="bl" rotWithShape="0">
              <a:srgbClr val="000000">
                <a:alpha val="10000"/>
              </a:srgbClr>
            </a:outerShdw>
          </a:effectLst>
        </p:spPr>
      </p:sp>
      <p:sp>
        <p:nvSpPr>
          <p:cNvPr id="21" name="Shape 19"/>
          <p:cNvSpPr/>
          <p:nvPr/>
        </p:nvSpPr>
        <p:spPr>
          <a:xfrm>
            <a:off x="1336734" y="4884467"/>
            <a:ext cx="0" cy="360437"/>
          </a:xfrm>
          <a:prstGeom prst="line">
            <a:avLst/>
          </a:prstGeom>
          <a:noFill/>
          <a:ln w="13111">
            <a:solidFill>
              <a:srgbClr val="FFFFFF"/>
            </a:solidFill>
            <a:prstDash val="solid"/>
          </a:ln>
        </p:spPr>
      </p:sp>
      <p:sp>
        <p:nvSpPr>
          <p:cNvPr id="22" name="Shape 20"/>
          <p:cNvSpPr/>
          <p:nvPr/>
        </p:nvSpPr>
        <p:spPr>
          <a:xfrm>
            <a:off x="1336734" y="5244903"/>
            <a:ext cx="429091" cy="0"/>
          </a:xfrm>
          <a:prstGeom prst="line">
            <a:avLst/>
          </a:prstGeom>
          <a:noFill/>
          <a:ln w="13111">
            <a:solidFill>
              <a:srgbClr val="FFFFFF"/>
            </a:solidFill>
            <a:prstDash val="solid"/>
          </a:ln>
        </p:spPr>
      </p:sp>
      <p:sp>
        <p:nvSpPr>
          <p:cNvPr id="23" name="Shape 21"/>
          <p:cNvSpPr/>
          <p:nvPr/>
        </p:nvSpPr>
        <p:spPr>
          <a:xfrm>
            <a:off x="1396807" y="4935958"/>
            <a:ext cx="317528" cy="214546"/>
          </a:xfrm>
          <a:custGeom>
            <a:avLst/>
            <a:gdLst/>
            <a:ahLst/>
            <a:cxnLst/>
            <a:rect l="l" t="t" r="r" b="b"/>
            <a:pathLst>
              <a:path w="317528" h="214546">
                <a:moveTo>
                  <a:pt x="0" y="32182"/>
                </a:moveTo>
                <a:lnTo>
                  <a:pt x="95258" y="150182"/>
                </a:lnTo>
                <a:lnTo>
                  <a:pt x="165114" y="72946"/>
                </a:lnTo>
                <a:lnTo>
                  <a:pt x="317528" y="214546"/>
                </a:lnTo>
                <a:moveTo>
                  <a:pt x="317528" y="214546"/>
                </a:moveTo>
                <a:lnTo>
                  <a:pt x="317528" y="68655"/>
                </a:lnTo>
              </a:path>
            </a:pathLst>
          </a:custGeom>
          <a:ln w="13111">
            <a:solidFill>
              <a:srgbClr val="FFFFFF"/>
            </a:solidFill>
            <a:prstDash val="solid"/>
          </a:ln>
        </p:spPr>
      </p:sp>
      <p:sp>
        <p:nvSpPr>
          <p:cNvPr id="24" name="Text 22"/>
          <p:cNvSpPr/>
          <p:nvPr/>
        </p:nvSpPr>
        <p:spPr>
          <a:xfrm>
            <a:off x="2359152" y="4500043"/>
            <a:ext cx="4206240" cy="411480"/>
          </a:xfrm>
          <a:prstGeom prst="rect">
            <a:avLst/>
          </a:prstGeom>
          <a:noFill/>
          <a:ln/>
        </p:spPr>
        <p:txBody>
          <a:bodyPr wrap="square" lIns="91440" tIns="45720" rIns="91440" bIns="45720" rtlCol="0" anchor="t"/>
          <a:lstStyle/>
          <a:p>
            <a:pPr marL="0" indent="0">
              <a:buNone/>
            </a:pPr>
            <a:r>
              <a:rPr lang="ru-RU" sz="2000" b="1" dirty="0">
                <a:solidFill>
                  <a:srgbClr val="117DBF"/>
                </a:solidFill>
                <a:latin typeface="Onest" pitchFamily="34" charset="0"/>
                <a:ea typeface="Onest" pitchFamily="34" charset="-122"/>
                <a:cs typeface="Onest" pitchFamily="34" charset="-120"/>
              </a:rPr>
              <a:t>31 584,8 млн</a:t>
            </a:r>
            <a:endParaRPr lang="en-US" sz="2000" dirty="0"/>
          </a:p>
        </p:txBody>
      </p:sp>
      <p:sp>
        <p:nvSpPr>
          <p:cNvPr id="25" name="Text 23"/>
          <p:cNvSpPr/>
          <p:nvPr/>
        </p:nvSpPr>
        <p:spPr>
          <a:xfrm>
            <a:off x="2359152" y="4902379"/>
            <a:ext cx="4206240" cy="731520"/>
          </a:xfrm>
          <a:prstGeom prst="rect">
            <a:avLst/>
          </a:prstGeom>
          <a:noFill/>
          <a:ln/>
        </p:spPr>
        <p:txBody>
          <a:bodyPr wrap="square" lIns="91440" tIns="45720" rIns="91440" bIns="45720" rtlCol="0" anchor="t"/>
          <a:lstStyle/>
          <a:p>
            <a:pPr marL="0" indent="0">
              <a:lnSpc>
                <a:spcPct val="130000"/>
              </a:lnSpc>
              <a:buNone/>
            </a:pPr>
            <a:r>
              <a:rPr lang="ru-RU" sz="1200" dirty="0">
                <a:solidFill>
                  <a:srgbClr val="262626"/>
                </a:solidFill>
                <a:latin typeface="Onest" pitchFamily="34" charset="0"/>
                <a:ea typeface="Onest" pitchFamily="34" charset="-122"/>
                <a:cs typeface="Onest" pitchFamily="34" charset="-120"/>
              </a:rPr>
              <a:t>салықтық түсімдер. Сондай-ақ: салықтық емес — 21 354,3 млн, арнаулы — 8 472,2 млн, негізгі капиталды сатудан — 17,8 млн</a:t>
            </a:r>
            <a:endParaRPr lang="en-US" sz="1200" dirty="0"/>
          </a:p>
        </p:txBody>
      </p:sp>
      <p:sp>
        <p:nvSpPr>
          <p:cNvPr id="26" name="Shape 24"/>
          <p:cNvSpPr/>
          <p:nvPr/>
        </p:nvSpPr>
        <p:spPr>
          <a:xfrm>
            <a:off x="6812280" y="1034467"/>
            <a:ext cx="4535424" cy="511150"/>
          </a:xfrm>
          <a:prstGeom prst="roundRect">
            <a:avLst>
              <a:gd name="adj" fmla="val 13417"/>
            </a:avLst>
          </a:prstGeom>
          <a:solidFill>
            <a:srgbClr val="FFFFFF"/>
          </a:solidFill>
          <a:ln/>
          <a:effectLst>
            <a:outerShdw blurRad="508000" dist="127000" dir="4020000" algn="bl" rotWithShape="0">
              <a:srgbClr val="000000">
                <a:alpha val="12000"/>
              </a:srgbClr>
            </a:outerShdw>
          </a:effectLst>
        </p:spPr>
      </p:sp>
      <p:sp>
        <p:nvSpPr>
          <p:cNvPr id="27" name="Text 25"/>
          <p:cNvSpPr/>
          <p:nvPr/>
        </p:nvSpPr>
        <p:spPr>
          <a:xfrm>
            <a:off x="6915607" y="1109448"/>
            <a:ext cx="4343400" cy="369418"/>
          </a:xfrm>
          <a:prstGeom prst="rect">
            <a:avLst/>
          </a:prstGeom>
          <a:noFill/>
          <a:ln/>
        </p:spPr>
        <p:txBody>
          <a:bodyPr wrap="square" lIns="91440" tIns="45720" rIns="91440" bIns="45720" rtlCol="0" anchor="t"/>
          <a:lstStyle/>
          <a:p>
            <a:pPr marL="0" indent="0" algn="ctr">
              <a:buNone/>
            </a:pPr>
            <a:r>
              <a:rPr lang="ru-RU" sz="1800" b="1" dirty="0">
                <a:solidFill>
                  <a:srgbClr val="03738C"/>
                </a:solidFill>
                <a:latin typeface="Onest" pitchFamily="34" charset="0"/>
                <a:ea typeface="Onest" pitchFamily="34" charset="-122"/>
                <a:cs typeface="Onest" pitchFamily="34" charset="-120"/>
              </a:rPr>
              <a:t>2026 жылғы кірістер құрылымы</a:t>
            </a:r>
            <a:endParaRPr lang="en-US" sz="1800" dirty="0"/>
          </a:p>
        </p:txBody>
      </p:sp>
      <p:sp>
        <p:nvSpPr>
          <p:cNvPr id="28" name="Shape 26"/>
          <p:cNvSpPr/>
          <p:nvPr/>
        </p:nvSpPr>
        <p:spPr>
          <a:xfrm>
            <a:off x="6812280" y="1677291"/>
            <a:ext cx="4535424" cy="4448556"/>
          </a:xfrm>
          <a:prstGeom prst="roundRect">
            <a:avLst>
              <a:gd name="adj" fmla="val 2446"/>
            </a:avLst>
          </a:prstGeom>
          <a:solidFill>
            <a:srgbClr val="FFFFFF"/>
          </a:solidFill>
          <a:ln/>
          <a:effectLst>
            <a:outerShdw blurRad="508000" dist="127000" dir="4020000" algn="bl" rotWithShape="0">
              <a:srgbClr val="000000">
                <a:alpha val="12000"/>
              </a:srgbClr>
            </a:outerShdw>
          </a:effectLst>
        </p:spPr>
      </p:sp>
      <p:sp>
        <p:nvSpPr>
          <p:cNvPr id="29" name="Text 27"/>
          <p:cNvSpPr/>
          <p:nvPr/>
        </p:nvSpPr>
        <p:spPr>
          <a:xfrm>
            <a:off x="6961327" y="1815365"/>
            <a:ext cx="4251960" cy="566928"/>
          </a:xfrm>
          <a:prstGeom prst="rect">
            <a:avLst/>
          </a:prstGeom>
          <a:noFill/>
          <a:ln/>
        </p:spPr>
        <p:txBody>
          <a:bodyPr wrap="square" lIns="91440" tIns="45720" rIns="91440" bIns="45720" rtlCol="0" anchor="t"/>
          <a:lstStyle/>
          <a:p>
            <a:pPr marL="0" indent="0" algn="ctr">
              <a:buNone/>
            </a:pPr>
            <a:r>
              <a:rPr lang="ru-RU" sz="3000" b="1" kern="0" spc="300" dirty="0">
                <a:solidFill>
                  <a:srgbClr val="03738C"/>
                </a:solidFill>
                <a:latin typeface="Onest" pitchFamily="34" charset="0"/>
                <a:ea typeface="Onest" pitchFamily="34" charset="-122"/>
                <a:cs typeface="Onest" pitchFamily="34" charset="-120"/>
              </a:rPr>
              <a:t>654 745,4</a:t>
            </a:r>
            <a:endParaRPr lang="en-US" sz="2800" dirty="0"/>
          </a:p>
        </p:txBody>
      </p:sp>
      <p:sp>
        <p:nvSpPr>
          <p:cNvPr id="30" name="Text 28"/>
          <p:cNvSpPr/>
          <p:nvPr/>
        </p:nvSpPr>
        <p:spPr>
          <a:xfrm>
            <a:off x="6961327" y="2409725"/>
            <a:ext cx="4251960" cy="411480"/>
          </a:xfrm>
          <a:prstGeom prst="rect">
            <a:avLst/>
          </a:prstGeom>
          <a:noFill/>
          <a:ln/>
        </p:spPr>
        <p:txBody>
          <a:bodyPr wrap="square" lIns="91440" tIns="45720" rIns="91440" bIns="45720" rtlCol="0" anchor="t"/>
          <a:lstStyle/>
          <a:p>
            <a:pPr marL="0" indent="0" algn="ctr">
              <a:lnSpc>
                <a:spcPct val="130000"/>
              </a:lnSpc>
              <a:buNone/>
            </a:pPr>
            <a:r>
              <a:rPr lang="ru-RU" sz="1300" dirty="0">
                <a:solidFill>
                  <a:srgbClr val="262626"/>
                </a:solidFill>
                <a:latin typeface="Onest" pitchFamily="34" charset="0"/>
                <a:ea typeface="Onest" pitchFamily="34" charset="-122"/>
                <a:cs typeface="Onest" pitchFamily="34" charset="-120"/>
              </a:rPr>
              <a:t>млн теңге — барлық кіріс; нақтылауда +163,7 млн</a:t>
            </a:r>
            <a:endParaRPr lang="en-US" sz="1400" dirty="0"/>
          </a:p>
        </p:txBody>
      </p:sp>
      <p:sp>
        <p:nvSpPr>
          <p:cNvPr id="31" name="Shape 29"/>
          <p:cNvSpPr/>
          <p:nvPr/>
        </p:nvSpPr>
        <p:spPr>
          <a:xfrm>
            <a:off x="7110374" y="2962937"/>
            <a:ext cx="3938321" cy="0"/>
          </a:xfrm>
          <a:prstGeom prst="line">
            <a:avLst/>
          </a:prstGeom>
          <a:noFill/>
          <a:ln w="12700">
            <a:solidFill>
              <a:srgbClr val="A6A6A6">
                <a:alpha val="50000"/>
              </a:srgbClr>
            </a:solidFill>
            <a:prstDash val="dash"/>
          </a:ln>
        </p:spPr>
      </p:sp>
      <p:graphicFrame>
        <p:nvGraphicFramePr>
          <p:cNvPr id="316" name="Donut chart"/>
          <p:cNvGraphicFramePr>
            <a:graphicFrameLocks noGrp="1"/>
          </p:cNvGraphicFramePr>
          <p:nvPr>
            <p:extLst>
              <p:ext uri="{D42A27DB-BD31-4B8C-83A1-F6EECF244321}">
                <p14:modId xmlns:p14="http://schemas.microsoft.com/office/powerpoint/2010/main" val="3943317202"/>
              </p:ext>
            </p:extLst>
          </p:nvPr>
        </p:nvGraphicFramePr>
        <p:xfrm>
          <a:off x="7098487" y="3305837"/>
          <a:ext cx="2286000" cy="2286000"/>
        </p:xfrm>
        <a:graphic>
          <a:graphicData uri="http://schemas.openxmlformats.org/drawingml/2006/chart">
            <c:chart xmlns:c="http://schemas.openxmlformats.org/drawingml/2006/chart" xmlns:r="http://schemas.openxmlformats.org/officeDocument/2006/relationships" r:id="rId3"/>
          </a:graphicData>
        </a:graphic>
      </p:graphicFrame>
      <p:sp>
        <p:nvSpPr>
          <p:cNvPr id="304" name="Donut center"/>
          <p:cNvSpPr txBox="1"/>
          <p:nvPr/>
        </p:nvSpPr>
        <p:spPr>
          <a:xfrm>
            <a:off x="7509967" y="4064789"/>
            <a:ext cx="1463040" cy="768096"/>
          </a:xfrm>
          <a:prstGeom prst="rect">
            <a:avLst/>
          </a:prstGeom>
          <a:noFill/>
        </p:spPr>
        <p:txBody>
          <a:bodyPr wrap="square" lIns="0" tIns="0" rIns="0" bIns="0" rtlCol="0" anchor="ctr">
            <a:noAutofit/>
          </a:bodyPr>
          <a:lstStyle/>
          <a:p>
            <a:pPr marL="0" indent="0" algn="ctr">
              <a:lnSpc>
                <a:spcPct val="100000"/>
              </a:lnSpc>
              <a:buNone/>
            </a:pPr>
            <a:r>
              <a:rPr lang="ru-RU" sz="2200" b="1" dirty="0">
                <a:solidFill>
                  <a:srgbClr val="03738C"/>
                </a:solidFill>
                <a:latin typeface="Onest" pitchFamily="34" charset="0"/>
                <a:ea typeface="Onest" pitchFamily="34" charset="-122"/>
                <a:cs typeface="Onest" pitchFamily="34" charset="-120"/>
              </a:rPr>
              <a:t>90,6%</a:t>
            </a:r>
          </a:p>
          <a:p>
            <a:pPr marL="0" indent="0" algn="ctr">
              <a:lnSpc>
                <a:spcPct val="100000"/>
              </a:lnSpc>
              <a:buNone/>
            </a:pPr>
            <a:r>
              <a:rPr lang="ru-RU" sz="950" b="0" dirty="0">
                <a:solidFill>
                  <a:srgbClr val="404040"/>
                </a:solidFill>
                <a:latin typeface="Onest" pitchFamily="34" charset="0"/>
                <a:ea typeface="Onest" pitchFamily="34" charset="-122"/>
                <a:cs typeface="Onest" pitchFamily="34" charset="-120"/>
              </a:rPr>
              <a:t>трансферттер</a:t>
            </a:r>
          </a:p>
        </p:txBody>
      </p:sp>
      <p:sp>
        <p:nvSpPr>
          <p:cNvPr id="305" name="Legend dot 0"/>
          <p:cNvSpPr/>
          <p:nvPr/>
        </p:nvSpPr>
        <p:spPr>
          <a:xfrm>
            <a:off x="9521647" y="3388133"/>
            <a:ext cx="164592" cy="164592"/>
          </a:xfrm>
          <a:prstGeom prst="ellipse">
            <a:avLst/>
          </a:prstGeom>
          <a:solidFill>
            <a:srgbClr val="03738C"/>
          </a:solidFill>
          <a:ln>
            <a:noFill/>
          </a:ln>
        </p:spPr>
      </p:sp>
      <p:sp>
        <p:nvSpPr>
          <p:cNvPr id="306" name="Legend 0"/>
          <p:cNvSpPr txBox="1"/>
          <p:nvPr/>
        </p:nvSpPr>
        <p:spPr>
          <a:xfrm>
            <a:off x="9777679" y="3260117"/>
            <a:ext cx="1508760" cy="438912"/>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262626"/>
                </a:solidFill>
                <a:latin typeface="Onest" pitchFamily="34" charset="0"/>
                <a:ea typeface="Onest" pitchFamily="34" charset="-122"/>
                <a:cs typeface="Onest" pitchFamily="34" charset="-120"/>
              </a:rPr>
              <a:t>90,6%</a:t>
            </a:r>
          </a:p>
          <a:p>
            <a:pPr marL="0" indent="0" algn="l">
              <a:lnSpc>
                <a:spcPct val="100000"/>
              </a:lnSpc>
              <a:buNone/>
            </a:pPr>
            <a:r>
              <a:rPr lang="ru-RU" sz="1000" b="0" dirty="0">
                <a:solidFill>
                  <a:srgbClr val="404040"/>
                </a:solidFill>
                <a:latin typeface="Onest" pitchFamily="34" charset="0"/>
                <a:ea typeface="Onest" pitchFamily="34" charset="-122"/>
                <a:cs typeface="Onest" pitchFamily="34" charset="-120"/>
              </a:rPr>
              <a:t>Трансферттер</a:t>
            </a:r>
          </a:p>
        </p:txBody>
      </p:sp>
      <p:sp>
        <p:nvSpPr>
          <p:cNvPr id="307" name="Legend dot 1"/>
          <p:cNvSpPr/>
          <p:nvPr/>
        </p:nvSpPr>
        <p:spPr>
          <a:xfrm>
            <a:off x="9521647" y="3863621"/>
            <a:ext cx="164592" cy="164592"/>
          </a:xfrm>
          <a:prstGeom prst="ellipse">
            <a:avLst/>
          </a:prstGeom>
          <a:solidFill>
            <a:srgbClr val="117DBF"/>
          </a:solidFill>
          <a:ln>
            <a:noFill/>
          </a:ln>
        </p:spPr>
      </p:sp>
      <p:sp>
        <p:nvSpPr>
          <p:cNvPr id="308" name="Legend 1"/>
          <p:cNvSpPr txBox="1"/>
          <p:nvPr/>
        </p:nvSpPr>
        <p:spPr>
          <a:xfrm>
            <a:off x="9777679" y="3735605"/>
            <a:ext cx="1508760" cy="438912"/>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262626"/>
                </a:solidFill>
                <a:latin typeface="Onest" pitchFamily="34" charset="0"/>
                <a:ea typeface="Onest" pitchFamily="34" charset="-122"/>
                <a:cs typeface="Onest" pitchFamily="34" charset="-120"/>
              </a:rPr>
              <a:t>4,8%</a:t>
            </a:r>
          </a:p>
          <a:p>
            <a:pPr marL="0" indent="0" algn="l">
              <a:lnSpc>
                <a:spcPct val="100000"/>
              </a:lnSpc>
              <a:buNone/>
            </a:pPr>
            <a:r>
              <a:rPr lang="ru-RU" sz="1000" b="0" dirty="0">
                <a:solidFill>
                  <a:srgbClr val="404040"/>
                </a:solidFill>
                <a:latin typeface="Onest" pitchFamily="34" charset="0"/>
                <a:ea typeface="Onest" pitchFamily="34" charset="-122"/>
                <a:cs typeface="Onest" pitchFamily="34" charset="-120"/>
              </a:rPr>
              <a:t>Салықтық</a:t>
            </a:r>
          </a:p>
        </p:txBody>
      </p:sp>
      <p:sp>
        <p:nvSpPr>
          <p:cNvPr id="309" name="Legend dot 2"/>
          <p:cNvSpPr/>
          <p:nvPr/>
        </p:nvSpPr>
        <p:spPr>
          <a:xfrm>
            <a:off x="9521647" y="4339109"/>
            <a:ext cx="164592" cy="164592"/>
          </a:xfrm>
          <a:prstGeom prst="ellipse">
            <a:avLst/>
          </a:prstGeom>
          <a:solidFill>
            <a:srgbClr val="5FB3D9"/>
          </a:solidFill>
          <a:ln>
            <a:noFill/>
          </a:ln>
        </p:spPr>
      </p:sp>
      <p:sp>
        <p:nvSpPr>
          <p:cNvPr id="310" name="Legend 2"/>
          <p:cNvSpPr txBox="1"/>
          <p:nvPr/>
        </p:nvSpPr>
        <p:spPr>
          <a:xfrm>
            <a:off x="9777679" y="4211093"/>
            <a:ext cx="1508760" cy="438912"/>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262626"/>
                </a:solidFill>
                <a:latin typeface="Onest" pitchFamily="34" charset="0"/>
                <a:ea typeface="Onest" pitchFamily="34" charset="-122"/>
                <a:cs typeface="Onest" pitchFamily="34" charset="-120"/>
              </a:rPr>
              <a:t>3,3%</a:t>
            </a:r>
          </a:p>
          <a:p>
            <a:pPr marL="0" indent="0" algn="l">
              <a:lnSpc>
                <a:spcPct val="100000"/>
              </a:lnSpc>
              <a:buNone/>
            </a:pPr>
            <a:r>
              <a:rPr lang="ru-RU" sz="1000" b="0" dirty="0">
                <a:solidFill>
                  <a:srgbClr val="404040"/>
                </a:solidFill>
                <a:latin typeface="Onest" pitchFamily="34" charset="0"/>
                <a:ea typeface="Onest" pitchFamily="34" charset="-122"/>
                <a:cs typeface="Onest" pitchFamily="34" charset="-120"/>
              </a:rPr>
              <a:t>Салықтық емес</a:t>
            </a:r>
          </a:p>
        </p:txBody>
      </p:sp>
      <p:sp>
        <p:nvSpPr>
          <p:cNvPr id="311" name="Legend dot 3"/>
          <p:cNvSpPr/>
          <p:nvPr/>
        </p:nvSpPr>
        <p:spPr>
          <a:xfrm>
            <a:off x="9521647" y="4814597"/>
            <a:ext cx="164592" cy="164592"/>
          </a:xfrm>
          <a:prstGeom prst="ellipse">
            <a:avLst/>
          </a:prstGeom>
          <a:solidFill>
            <a:srgbClr val="A9D6E5"/>
          </a:solidFill>
          <a:ln>
            <a:noFill/>
          </a:ln>
        </p:spPr>
      </p:sp>
      <p:sp>
        <p:nvSpPr>
          <p:cNvPr id="312" name="Legend 3"/>
          <p:cNvSpPr txBox="1"/>
          <p:nvPr/>
        </p:nvSpPr>
        <p:spPr>
          <a:xfrm>
            <a:off x="9777679" y="4686581"/>
            <a:ext cx="1508760" cy="438912"/>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262626"/>
                </a:solidFill>
                <a:latin typeface="Onest" pitchFamily="34" charset="0"/>
                <a:ea typeface="Onest" pitchFamily="34" charset="-122"/>
                <a:cs typeface="Onest" pitchFamily="34" charset="-120"/>
              </a:rPr>
              <a:t>1,3%</a:t>
            </a:r>
          </a:p>
          <a:p>
            <a:pPr marL="0" indent="0" algn="l">
              <a:lnSpc>
                <a:spcPct val="100000"/>
              </a:lnSpc>
              <a:buNone/>
            </a:pPr>
            <a:r>
              <a:rPr lang="ru-RU" sz="1000" b="0" dirty="0">
                <a:solidFill>
                  <a:srgbClr val="404040"/>
                </a:solidFill>
                <a:latin typeface="Onest" pitchFamily="34" charset="0"/>
                <a:ea typeface="Onest" pitchFamily="34" charset="-122"/>
                <a:cs typeface="Onest" pitchFamily="34" charset="-120"/>
              </a:rPr>
              <a:t>Арнаулы</a:t>
            </a:r>
          </a:p>
        </p:txBody>
      </p:sp>
      <p:sp>
        <p:nvSpPr>
          <p:cNvPr id="315" name="Source"/>
          <p:cNvSpPr txBox="1"/>
          <p:nvPr/>
        </p:nvSpPr>
        <p:spPr>
          <a:xfrm>
            <a:off x="886968" y="6236208"/>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 мәслихатының 28.09.2026 № 37-5 және 30.07.2026 № 35-2 (нақтылауға дейінгі редакция) шешімдері.</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886968" y="192024"/>
            <a:ext cx="326441" cy="326441"/>
          </a:xfrm>
          <a:prstGeom prst="ellipse">
            <a:avLst/>
          </a:prstGeom>
          <a:solidFill>
            <a:srgbClr val="03738C"/>
          </a:solidFill>
          <a:ln/>
        </p:spPr>
      </p:sp>
      <p:sp>
        <p:nvSpPr>
          <p:cNvPr id="3" name="Shape 1"/>
          <p:cNvSpPr/>
          <p:nvPr/>
        </p:nvSpPr>
        <p:spPr>
          <a:xfrm>
            <a:off x="965606" y="269748"/>
            <a:ext cx="0" cy="169164"/>
          </a:xfrm>
          <a:prstGeom prst="line">
            <a:avLst/>
          </a:prstGeom>
          <a:noFill/>
          <a:ln w="12700">
            <a:solidFill>
              <a:srgbClr val="FFFFFF"/>
            </a:solidFill>
            <a:prstDash val="solid"/>
          </a:ln>
        </p:spPr>
      </p:sp>
      <p:sp>
        <p:nvSpPr>
          <p:cNvPr id="4" name="Shape 2"/>
          <p:cNvSpPr/>
          <p:nvPr/>
        </p:nvSpPr>
        <p:spPr>
          <a:xfrm>
            <a:off x="965606" y="438912"/>
            <a:ext cx="169164" cy="0"/>
          </a:xfrm>
          <a:prstGeom prst="line">
            <a:avLst/>
          </a:prstGeom>
          <a:noFill/>
          <a:ln w="12700">
            <a:solidFill>
              <a:srgbClr val="FFFFFF"/>
            </a:solidFill>
            <a:prstDash val="solid"/>
          </a:ln>
        </p:spPr>
      </p:sp>
      <p:sp>
        <p:nvSpPr>
          <p:cNvPr id="5" name="Shape 3"/>
          <p:cNvSpPr/>
          <p:nvPr/>
        </p:nvSpPr>
        <p:spPr>
          <a:xfrm>
            <a:off x="1002822" y="347564"/>
            <a:ext cx="27066" cy="71049"/>
          </a:xfrm>
          <a:prstGeom prst="rect">
            <a:avLst/>
          </a:prstGeom>
          <a:solidFill>
            <a:srgbClr val="FFFFFF"/>
          </a:solidFill>
          <a:ln/>
        </p:spPr>
      </p:sp>
      <p:sp>
        <p:nvSpPr>
          <p:cNvPr id="6" name="Shape 4"/>
          <p:cNvSpPr/>
          <p:nvPr/>
        </p:nvSpPr>
        <p:spPr>
          <a:xfrm>
            <a:off x="1043421" y="384780"/>
            <a:ext cx="27066" cy="33833"/>
          </a:xfrm>
          <a:prstGeom prst="rect">
            <a:avLst/>
          </a:prstGeom>
          <a:solidFill>
            <a:srgbClr val="FFFFFF"/>
          </a:solidFill>
          <a:ln/>
        </p:spPr>
      </p:sp>
      <p:sp>
        <p:nvSpPr>
          <p:cNvPr id="7" name="Shape 5"/>
          <p:cNvSpPr/>
          <p:nvPr/>
        </p:nvSpPr>
        <p:spPr>
          <a:xfrm>
            <a:off x="1084021" y="325572"/>
            <a:ext cx="27066" cy="93040"/>
          </a:xfrm>
          <a:prstGeom prst="rect">
            <a:avLst/>
          </a:prstGeom>
          <a:solidFill>
            <a:srgbClr val="FFFFFF"/>
          </a:solidFill>
          <a:ln/>
        </p:spPr>
      </p:sp>
      <p:sp>
        <p:nvSpPr>
          <p:cNvPr id="8" name="Text 6"/>
          <p:cNvSpPr/>
          <p:nvPr/>
        </p:nvSpPr>
        <p:spPr>
          <a:xfrm>
            <a:off x="1213409" y="185623"/>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2026 жылғы шығындар</a:t>
            </a:r>
            <a:endParaRPr lang="en-US" sz="1600" dirty="0"/>
          </a:p>
        </p:txBody>
      </p:sp>
      <p:sp>
        <p:nvSpPr>
          <p:cNvPr id="9" name="Text 7"/>
          <p:cNvSpPr/>
          <p:nvPr/>
        </p:nvSpPr>
        <p:spPr>
          <a:xfrm>
            <a:off x="886968" y="539496"/>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Қаржы </a:t>
            </a:r>
            <a:r>
              <a:rPr lang="ru-RU" sz="3000" b="1" dirty="0">
                <a:solidFill>
                  <a:srgbClr val="262626"/>
                </a:solidFill>
                <a:latin typeface="Onest" pitchFamily="34" charset="0"/>
                <a:ea typeface="Onest" pitchFamily="34" charset="-122"/>
                <a:cs typeface="Onest" pitchFamily="34" charset="-120"/>
              </a:rPr>
              <a:t>неге жұмсалады</a:t>
            </a:r>
            <a:endParaRPr lang="en-US" sz="3000" dirty="0"/>
          </a:p>
        </p:txBody>
      </p:sp>
      <p:sp>
        <p:nvSpPr>
          <p:cNvPr id="10" name="Shape 8"/>
          <p:cNvSpPr/>
          <p:nvPr/>
        </p:nvSpPr>
        <p:spPr>
          <a:xfrm>
            <a:off x="886968" y="1051560"/>
            <a:ext cx="6675120" cy="5120640"/>
          </a:xfrm>
          <a:prstGeom prst="roundRect">
            <a:avLst>
              <a:gd name="adj" fmla="val 6605"/>
            </a:avLst>
          </a:prstGeom>
          <a:solidFill>
            <a:srgbClr val="FFFFFF"/>
          </a:solidFill>
          <a:ln/>
          <a:effectLst>
            <a:outerShdw blurRad="508000" dist="127000" dir="4020000" algn="bl" rotWithShape="0">
              <a:srgbClr val="000000">
                <a:alpha val="12000"/>
              </a:srgbClr>
            </a:outerShdw>
          </a:effectLst>
        </p:spPr>
      </p:sp>
      <p:graphicFrame>
        <p:nvGraphicFramePr>
          <p:cNvPr id="11" name="Chart 0"/>
          <p:cNvGraphicFramePr/>
          <p:nvPr>
            <p:extLst>
              <p:ext uri="{D42A27DB-BD31-4B8C-83A1-F6EECF244321}">
                <p14:modId xmlns:p14="http://schemas.microsoft.com/office/powerpoint/2010/main" val="2447747756"/>
              </p:ext>
            </p:extLst>
          </p:nvPr>
        </p:nvGraphicFramePr>
        <p:xfrm>
          <a:off x="978408" y="1554480"/>
          <a:ext cx="6492240" cy="4526280"/>
        </p:xfrm>
        <a:graphic>
          <a:graphicData uri="http://schemas.openxmlformats.org/drawingml/2006/chart">
            <c:chart xmlns:c="http://schemas.openxmlformats.org/drawingml/2006/chart" xmlns:r="http://schemas.openxmlformats.org/officeDocument/2006/relationships" r:id="rId3"/>
          </a:graphicData>
        </a:graphic>
      </p:graphicFrame>
      <p:sp>
        <p:nvSpPr>
          <p:cNvPr id="12" name="Shape 9"/>
          <p:cNvSpPr/>
          <p:nvPr/>
        </p:nvSpPr>
        <p:spPr>
          <a:xfrm>
            <a:off x="7836408" y="1051560"/>
            <a:ext cx="3511296" cy="2423160"/>
          </a:xfrm>
          <a:prstGeom prst="roundRect">
            <a:avLst>
              <a:gd name="adj" fmla="val 13220"/>
            </a:avLst>
          </a:prstGeom>
          <a:solidFill>
            <a:srgbClr val="FFFFFF"/>
          </a:solidFill>
          <a:ln/>
          <a:effectLst>
            <a:outerShdw blurRad="508000" dist="127000" dir="4020000" algn="bl" rotWithShape="0">
              <a:srgbClr val="000000">
                <a:alpha val="12000"/>
              </a:srgbClr>
            </a:outerShdw>
          </a:effectLst>
        </p:spPr>
      </p:sp>
      <p:sp>
        <p:nvSpPr>
          <p:cNvPr id="13" name="Shape 10"/>
          <p:cNvSpPr/>
          <p:nvPr/>
        </p:nvSpPr>
        <p:spPr>
          <a:xfrm>
            <a:off x="8122158" y="1893722"/>
            <a:ext cx="565099" cy="565099"/>
          </a:xfrm>
          <a:prstGeom prst="ellipse">
            <a:avLst/>
          </a:prstGeom>
          <a:solidFill>
            <a:srgbClr val="03738C"/>
          </a:solidFill>
          <a:ln/>
          <a:effectLst>
            <a:outerShdw blurRad="1016000" dist="381000" dir="2100000" algn="bl" rotWithShape="0">
              <a:srgbClr val="000000">
                <a:alpha val="10000"/>
              </a:srgbClr>
            </a:outerShdw>
          </a:effectLst>
        </p:spPr>
      </p:sp>
      <p:sp>
        <p:nvSpPr>
          <p:cNvPr id="14" name="Shape 11"/>
          <p:cNvSpPr/>
          <p:nvPr/>
        </p:nvSpPr>
        <p:spPr>
          <a:xfrm>
            <a:off x="8330114" y="2061896"/>
            <a:ext cx="149186" cy="149186"/>
          </a:xfrm>
          <a:prstGeom prst="ellipse">
            <a:avLst/>
          </a:prstGeom>
          <a:ln w="12700">
            <a:solidFill>
              <a:srgbClr val="FFFFFF"/>
            </a:solidFill>
            <a:prstDash val="solid"/>
          </a:ln>
        </p:spPr>
      </p:sp>
      <p:sp>
        <p:nvSpPr>
          <p:cNvPr id="15" name="Shape 12"/>
          <p:cNvSpPr/>
          <p:nvPr/>
        </p:nvSpPr>
        <p:spPr>
          <a:xfrm>
            <a:off x="8364924" y="2216055"/>
            <a:ext cx="79566" cy="13675"/>
          </a:xfrm>
          <a:prstGeom prst="rect">
            <a:avLst/>
          </a:prstGeom>
          <a:solidFill>
            <a:srgbClr val="FFFFFF"/>
          </a:solidFill>
          <a:ln/>
        </p:spPr>
      </p:sp>
      <p:sp>
        <p:nvSpPr>
          <p:cNvPr id="16" name="Shape 13"/>
          <p:cNvSpPr/>
          <p:nvPr/>
        </p:nvSpPr>
        <p:spPr>
          <a:xfrm>
            <a:off x="8369897" y="2243406"/>
            <a:ext cx="69620" cy="13675"/>
          </a:xfrm>
          <a:prstGeom prst="rect">
            <a:avLst/>
          </a:prstGeom>
          <a:solidFill>
            <a:srgbClr val="FFFFFF"/>
          </a:solidFill>
          <a:ln/>
        </p:spPr>
      </p:sp>
      <p:sp>
        <p:nvSpPr>
          <p:cNvPr id="17" name="Shape 14"/>
          <p:cNvSpPr/>
          <p:nvPr/>
        </p:nvSpPr>
        <p:spPr>
          <a:xfrm>
            <a:off x="8374870" y="2270756"/>
            <a:ext cx="59674" cy="13675"/>
          </a:xfrm>
          <a:prstGeom prst="rect">
            <a:avLst/>
          </a:prstGeom>
          <a:solidFill>
            <a:srgbClr val="FFFFFF"/>
          </a:solidFill>
          <a:ln/>
        </p:spPr>
      </p:sp>
      <p:sp>
        <p:nvSpPr>
          <p:cNvPr id="18" name="Text 15"/>
          <p:cNvSpPr/>
          <p:nvPr/>
        </p:nvSpPr>
        <p:spPr>
          <a:xfrm>
            <a:off x="8859164" y="1648663"/>
            <a:ext cx="2423160" cy="502920"/>
          </a:xfrm>
          <a:prstGeom prst="rect">
            <a:avLst/>
          </a:prstGeom>
          <a:noFill/>
          <a:ln/>
        </p:spPr>
        <p:txBody>
          <a:bodyPr wrap="square" lIns="91440" tIns="45720" rIns="91440" bIns="45720" rtlCol="0" anchor="t"/>
          <a:lstStyle/>
          <a:p>
            <a:pPr marL="0" indent="0">
              <a:buNone/>
            </a:pPr>
            <a:r>
              <a:rPr lang="ru-RU" sz="2600" b="1" dirty="0">
                <a:solidFill>
                  <a:srgbClr val="03738C"/>
                </a:solidFill>
                <a:latin typeface="Onest" pitchFamily="34" charset="0"/>
                <a:ea typeface="Onest" pitchFamily="34" charset="-122"/>
                <a:cs typeface="Onest" pitchFamily="34" charset="-120"/>
              </a:rPr>
              <a:t>412 117,3</a:t>
            </a:r>
            <a:endParaRPr lang="en-US" sz="2400" dirty="0"/>
          </a:p>
        </p:txBody>
      </p:sp>
      <p:sp>
        <p:nvSpPr>
          <p:cNvPr id="19" name="Text 16"/>
          <p:cNvSpPr/>
          <p:nvPr/>
        </p:nvSpPr>
        <p:spPr>
          <a:xfrm>
            <a:off x="8859164" y="2160727"/>
            <a:ext cx="2423160" cy="365760"/>
          </a:xfrm>
          <a:prstGeom prst="rect">
            <a:avLst/>
          </a:prstGeom>
          <a:noFill/>
          <a:ln/>
        </p:spPr>
        <p:txBody>
          <a:bodyPr wrap="square" lIns="91440" tIns="45720" rIns="91440" bIns="45720" rtlCol="0" anchor="t"/>
          <a:lstStyle/>
          <a:p>
            <a:pPr marL="0" indent="0">
              <a:buNone/>
            </a:pPr>
            <a:r>
              <a:rPr lang="ru-RU" sz="1400" dirty="0">
                <a:solidFill>
                  <a:srgbClr val="262626"/>
                </a:solidFill>
                <a:latin typeface="Onest" pitchFamily="34" charset="0"/>
                <a:ea typeface="Onest" pitchFamily="34" charset="-122"/>
                <a:cs typeface="Onest" pitchFamily="34" charset="-120"/>
              </a:rPr>
              <a:t>млн теңге — білім беруге</a:t>
            </a:r>
            <a:endParaRPr lang="en-US" sz="1600" dirty="0"/>
          </a:p>
        </p:txBody>
      </p:sp>
      <p:sp>
        <p:nvSpPr>
          <p:cNvPr id="20" name="Text 17"/>
          <p:cNvSpPr/>
          <p:nvPr/>
        </p:nvSpPr>
        <p:spPr>
          <a:xfrm>
            <a:off x="8859164" y="2499055"/>
            <a:ext cx="2423160" cy="45720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барлық шығынның 62,8%-ы</a:t>
            </a:r>
            <a:endParaRPr lang="en-US" sz="1200" dirty="0"/>
          </a:p>
        </p:txBody>
      </p:sp>
      <p:sp>
        <p:nvSpPr>
          <p:cNvPr id="21" name="Shape 18"/>
          <p:cNvSpPr/>
          <p:nvPr/>
        </p:nvSpPr>
        <p:spPr>
          <a:xfrm>
            <a:off x="7836408" y="3749040"/>
            <a:ext cx="3511296" cy="2423160"/>
          </a:xfrm>
          <a:prstGeom prst="roundRect">
            <a:avLst>
              <a:gd name="adj" fmla="val 13220"/>
            </a:avLst>
          </a:prstGeom>
          <a:solidFill>
            <a:srgbClr val="FFFFFF"/>
          </a:solidFill>
          <a:ln/>
          <a:effectLst>
            <a:outerShdw blurRad="508000" dist="127000" dir="4020000" algn="bl" rotWithShape="0">
              <a:srgbClr val="000000">
                <a:alpha val="12000"/>
              </a:srgbClr>
            </a:outerShdw>
          </a:effectLst>
        </p:spPr>
      </p:sp>
      <p:sp>
        <p:nvSpPr>
          <p:cNvPr id="22" name="Shape 19"/>
          <p:cNvSpPr/>
          <p:nvPr/>
        </p:nvSpPr>
        <p:spPr>
          <a:xfrm>
            <a:off x="8122158" y="4591203"/>
            <a:ext cx="565099" cy="565099"/>
          </a:xfrm>
          <a:prstGeom prst="ellipse">
            <a:avLst/>
          </a:prstGeom>
          <a:solidFill>
            <a:srgbClr val="117DBF"/>
          </a:solidFill>
          <a:ln/>
          <a:effectLst>
            <a:outerShdw blurRad="1016000" dist="381000" dir="2100000" algn="bl" rotWithShape="0">
              <a:srgbClr val="000000">
                <a:alpha val="10000"/>
              </a:srgbClr>
            </a:outerShdw>
          </a:effectLst>
        </p:spPr>
      </p:sp>
      <p:sp>
        <p:nvSpPr>
          <p:cNvPr id="23" name="Shape 20"/>
          <p:cNvSpPr/>
          <p:nvPr/>
        </p:nvSpPr>
        <p:spPr>
          <a:xfrm>
            <a:off x="8280386" y="4769322"/>
            <a:ext cx="0" cy="208861"/>
          </a:xfrm>
          <a:prstGeom prst="line">
            <a:avLst/>
          </a:prstGeom>
          <a:noFill/>
          <a:ln w="12700">
            <a:solidFill>
              <a:srgbClr val="FFFFFF"/>
            </a:solidFill>
            <a:prstDash val="solid"/>
          </a:ln>
        </p:spPr>
      </p:sp>
      <p:sp>
        <p:nvSpPr>
          <p:cNvPr id="24" name="Shape 21"/>
          <p:cNvSpPr/>
          <p:nvPr/>
        </p:nvSpPr>
        <p:spPr>
          <a:xfrm>
            <a:off x="8280386" y="4978183"/>
            <a:ext cx="248644" cy="0"/>
          </a:xfrm>
          <a:prstGeom prst="line">
            <a:avLst/>
          </a:prstGeom>
          <a:noFill/>
          <a:ln w="12700">
            <a:solidFill>
              <a:srgbClr val="FFFFFF"/>
            </a:solidFill>
            <a:prstDash val="solid"/>
          </a:ln>
        </p:spPr>
      </p:sp>
      <p:sp>
        <p:nvSpPr>
          <p:cNvPr id="25" name="Shape 22"/>
          <p:cNvSpPr/>
          <p:nvPr/>
        </p:nvSpPr>
        <p:spPr>
          <a:xfrm>
            <a:off x="8315196" y="4799160"/>
            <a:ext cx="183996" cy="124322"/>
          </a:xfrm>
          <a:custGeom>
            <a:avLst/>
            <a:gdLst/>
            <a:ahLst/>
            <a:cxnLst/>
            <a:rect l="l" t="t" r="r" b="b"/>
            <a:pathLst>
              <a:path w="183996" h="124322">
                <a:moveTo>
                  <a:pt x="0" y="18648"/>
                </a:moveTo>
                <a:lnTo>
                  <a:pt x="55199" y="87025"/>
                </a:lnTo>
                <a:lnTo>
                  <a:pt x="95678" y="42269"/>
                </a:lnTo>
                <a:lnTo>
                  <a:pt x="183996" y="124322"/>
                </a:lnTo>
                <a:moveTo>
                  <a:pt x="183996" y="124322"/>
                </a:moveTo>
                <a:lnTo>
                  <a:pt x="183996" y="39783"/>
                </a:lnTo>
              </a:path>
            </a:pathLst>
          </a:custGeom>
          <a:ln w="12700">
            <a:solidFill>
              <a:srgbClr val="FFFFFF"/>
            </a:solidFill>
            <a:prstDash val="solid"/>
          </a:ln>
        </p:spPr>
      </p:sp>
      <p:sp>
        <p:nvSpPr>
          <p:cNvPr id="26" name="Text 23"/>
          <p:cNvSpPr/>
          <p:nvPr/>
        </p:nvSpPr>
        <p:spPr>
          <a:xfrm>
            <a:off x="8859164" y="4348887"/>
            <a:ext cx="2423160" cy="502920"/>
          </a:xfrm>
          <a:prstGeom prst="rect">
            <a:avLst/>
          </a:prstGeom>
          <a:noFill/>
          <a:ln/>
        </p:spPr>
        <p:txBody>
          <a:bodyPr wrap="square" lIns="91440" tIns="45720" rIns="91440" bIns="45720" rtlCol="0" anchor="t"/>
          <a:lstStyle/>
          <a:p>
            <a:pPr marL="0" indent="0">
              <a:buNone/>
            </a:pPr>
            <a:r>
              <a:rPr lang="ru-RU" sz="2600" b="1" dirty="0">
                <a:solidFill>
                  <a:srgbClr val="117DBF"/>
                </a:solidFill>
                <a:latin typeface="Onest" pitchFamily="34" charset="0"/>
                <a:ea typeface="Onest" pitchFamily="34" charset="-122"/>
                <a:cs typeface="Onest" pitchFamily="34" charset="-120"/>
              </a:rPr>
              <a:t>656 676,4</a:t>
            </a:r>
            <a:endParaRPr lang="en-US" sz="2400" dirty="0"/>
          </a:p>
        </p:txBody>
      </p:sp>
      <p:sp>
        <p:nvSpPr>
          <p:cNvPr id="27" name="Text 24"/>
          <p:cNvSpPr/>
          <p:nvPr/>
        </p:nvSpPr>
        <p:spPr>
          <a:xfrm>
            <a:off x="8859164" y="4860951"/>
            <a:ext cx="2423160" cy="365760"/>
          </a:xfrm>
          <a:prstGeom prst="rect">
            <a:avLst/>
          </a:prstGeom>
          <a:noFill/>
          <a:ln/>
        </p:spPr>
        <p:txBody>
          <a:bodyPr wrap="square" lIns="91440" tIns="45720" rIns="91440" bIns="45720" rtlCol="0" anchor="t"/>
          <a:lstStyle/>
          <a:p>
            <a:pPr marL="0" indent="0">
              <a:buNone/>
            </a:pPr>
            <a:r>
              <a:rPr lang="ru-RU" sz="1400" dirty="0">
                <a:solidFill>
                  <a:srgbClr val="262626"/>
                </a:solidFill>
                <a:latin typeface="Onest" pitchFamily="34" charset="0"/>
                <a:ea typeface="Onest" pitchFamily="34" charset="-122"/>
                <a:cs typeface="Onest" pitchFamily="34" charset="-120"/>
              </a:rPr>
              <a:t>барлық шығын, млн теңге</a:t>
            </a:r>
            <a:endParaRPr lang="en-US" sz="1600" dirty="0"/>
          </a:p>
        </p:txBody>
      </p:sp>
      <p:sp>
        <p:nvSpPr>
          <p:cNvPr id="28" name="Text 25"/>
          <p:cNvSpPr/>
          <p:nvPr/>
        </p:nvSpPr>
        <p:spPr>
          <a:xfrm>
            <a:off x="8859164" y="5199279"/>
            <a:ext cx="2423160" cy="457200"/>
          </a:xfrm>
          <a:prstGeom prst="rect">
            <a:avLst/>
          </a:prstGeom>
          <a:noFill/>
          <a:ln/>
        </p:spPr>
        <p:txBody>
          <a:bodyPr wrap="square" lIns="91440" tIns="45720" rIns="91440" bIns="45720" rtlCol="0" anchor="t"/>
          <a:lstStyle/>
          <a:p>
            <a:pPr marL="0" indent="0">
              <a:lnSpc>
                <a:spcPct val="130000"/>
              </a:lnSpc>
              <a:buNone/>
            </a:pPr>
            <a:r>
              <a:rPr lang="ru-RU" sz="1300" dirty="0">
                <a:solidFill>
                  <a:srgbClr val="404040"/>
                </a:solidFill>
                <a:latin typeface="Onest" pitchFamily="34" charset="0"/>
                <a:ea typeface="Onest" pitchFamily="34" charset="-122"/>
                <a:cs typeface="Onest" pitchFamily="34" charset="-120"/>
              </a:rPr>
              <a:t>нақтылауда: −3 657,1 млн</a:t>
            </a:r>
            <a:endParaRPr lang="en-US" sz="1200" dirty="0"/>
          </a:p>
        </p:txBody>
      </p:sp>
      <p:sp>
        <p:nvSpPr>
          <p:cNvPr id="300" name="Chart title"/>
          <p:cNvSpPr txBox="1"/>
          <p:nvPr/>
        </p:nvSpPr>
        <p:spPr>
          <a:xfrm>
            <a:off x="1161288" y="1143000"/>
            <a:ext cx="6126480" cy="365760"/>
          </a:xfrm>
          <a:prstGeom prst="rect">
            <a:avLst/>
          </a:prstGeom>
          <a:noFill/>
        </p:spPr>
        <p:txBody>
          <a:bodyPr wrap="square" lIns="0" tIns="0" rIns="0" bIns="0" rtlCol="0" anchor="ctr">
            <a:noAutofit/>
          </a:bodyPr>
          <a:lstStyle/>
          <a:p>
            <a:pPr marL="0" indent="0" algn="l">
              <a:lnSpc>
                <a:spcPct val="100000"/>
              </a:lnSpc>
              <a:buNone/>
            </a:pPr>
            <a:r>
              <a:rPr lang="ru-RU" sz="1400" b="1" dirty="0">
                <a:solidFill>
                  <a:srgbClr val="03738C"/>
                </a:solidFill>
                <a:latin typeface="Onest" pitchFamily="34" charset="0"/>
                <a:ea typeface="Onest" pitchFamily="34" charset="-122"/>
                <a:cs typeface="Onest" pitchFamily="34" charset="-120"/>
              </a:rPr>
              <a:t>Бағыттар бойынша шығындар, млн теңге</a:t>
            </a:r>
          </a:p>
        </p:txBody>
      </p:sp>
      <p:sp>
        <p:nvSpPr>
          <p:cNvPr id="301" name="Source"/>
          <p:cNvSpPr txBox="1"/>
          <p:nvPr/>
        </p:nvSpPr>
        <p:spPr>
          <a:xfrm>
            <a:off x="886968" y="6236208"/>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 мәслихатының 28.09.2026 № 37-5 және 30.07.2026 № 35-2 (нақтылауға дейінгі редакция) шешімдері.</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799186" y="364729"/>
            <a:ext cx="326441" cy="326441"/>
          </a:xfrm>
          <a:prstGeom prst="ellipse">
            <a:avLst/>
          </a:prstGeom>
          <a:solidFill>
            <a:srgbClr val="03738C"/>
          </a:solidFill>
          <a:ln/>
        </p:spPr>
      </p:sp>
      <p:sp>
        <p:nvSpPr>
          <p:cNvPr id="3" name="Shape 1"/>
          <p:cNvSpPr/>
          <p:nvPr/>
        </p:nvSpPr>
        <p:spPr>
          <a:xfrm>
            <a:off x="877824" y="442453"/>
            <a:ext cx="0" cy="169164"/>
          </a:xfrm>
          <a:prstGeom prst="line">
            <a:avLst/>
          </a:prstGeom>
          <a:noFill/>
          <a:ln w="12700">
            <a:solidFill>
              <a:srgbClr val="FFFFFF"/>
            </a:solidFill>
            <a:prstDash val="solid"/>
          </a:ln>
        </p:spPr>
      </p:sp>
      <p:sp>
        <p:nvSpPr>
          <p:cNvPr id="4" name="Shape 2"/>
          <p:cNvSpPr/>
          <p:nvPr/>
        </p:nvSpPr>
        <p:spPr>
          <a:xfrm>
            <a:off x="877824" y="611617"/>
            <a:ext cx="169164" cy="0"/>
          </a:xfrm>
          <a:prstGeom prst="line">
            <a:avLst/>
          </a:prstGeom>
          <a:noFill/>
          <a:ln w="12700">
            <a:solidFill>
              <a:srgbClr val="FFFFFF"/>
            </a:solidFill>
            <a:prstDash val="solid"/>
          </a:ln>
        </p:spPr>
      </p:sp>
      <p:sp>
        <p:nvSpPr>
          <p:cNvPr id="5" name="Shape 3"/>
          <p:cNvSpPr/>
          <p:nvPr/>
        </p:nvSpPr>
        <p:spPr>
          <a:xfrm>
            <a:off x="915040" y="520268"/>
            <a:ext cx="27066" cy="71049"/>
          </a:xfrm>
          <a:prstGeom prst="rect">
            <a:avLst/>
          </a:prstGeom>
          <a:solidFill>
            <a:srgbClr val="FFFFFF"/>
          </a:solidFill>
          <a:ln/>
        </p:spPr>
      </p:sp>
      <p:sp>
        <p:nvSpPr>
          <p:cNvPr id="6" name="Shape 4"/>
          <p:cNvSpPr/>
          <p:nvPr/>
        </p:nvSpPr>
        <p:spPr>
          <a:xfrm>
            <a:off x="955639" y="557485"/>
            <a:ext cx="27066" cy="33833"/>
          </a:xfrm>
          <a:prstGeom prst="rect">
            <a:avLst/>
          </a:prstGeom>
          <a:solidFill>
            <a:srgbClr val="FFFFFF"/>
          </a:solidFill>
          <a:ln/>
        </p:spPr>
      </p:sp>
      <p:sp>
        <p:nvSpPr>
          <p:cNvPr id="7" name="Shape 5"/>
          <p:cNvSpPr/>
          <p:nvPr/>
        </p:nvSpPr>
        <p:spPr>
          <a:xfrm>
            <a:off x="996239" y="498277"/>
            <a:ext cx="27066" cy="93040"/>
          </a:xfrm>
          <a:prstGeom prst="rect">
            <a:avLst/>
          </a:prstGeom>
          <a:solidFill>
            <a:srgbClr val="FFFFFF"/>
          </a:solidFill>
          <a:ln/>
        </p:spPr>
      </p:sp>
      <p:sp>
        <p:nvSpPr>
          <p:cNvPr id="8" name="Text 6"/>
          <p:cNvSpPr/>
          <p:nvPr/>
        </p:nvSpPr>
        <p:spPr>
          <a:xfrm>
            <a:off x="1125627" y="358328"/>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 37-5 шешімі</a:t>
            </a:r>
            <a:endParaRPr lang="en-US" sz="1600" dirty="0"/>
          </a:p>
        </p:txBody>
      </p:sp>
      <p:sp>
        <p:nvSpPr>
          <p:cNvPr id="9" name="Text 7"/>
          <p:cNvSpPr/>
          <p:nvPr/>
        </p:nvSpPr>
        <p:spPr>
          <a:xfrm>
            <a:off x="799186" y="712201"/>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Не </a:t>
            </a:r>
            <a:r>
              <a:rPr lang="ru-RU" sz="3000" b="1" dirty="0">
                <a:solidFill>
                  <a:srgbClr val="262626"/>
                </a:solidFill>
                <a:latin typeface="Onest" pitchFamily="34" charset="0"/>
                <a:ea typeface="Onest" pitchFamily="34" charset="-122"/>
                <a:cs typeface="Onest" pitchFamily="34" charset="-120"/>
              </a:rPr>
              <a:t>өзгерді</a:t>
            </a:r>
            <a:endParaRPr lang="en-US" sz="3000" dirty="0"/>
          </a:p>
        </p:txBody>
      </p:sp>
      <p:sp>
        <p:nvSpPr>
          <p:cNvPr id="10" name="Shape 8"/>
          <p:cNvSpPr/>
          <p:nvPr/>
        </p:nvSpPr>
        <p:spPr>
          <a:xfrm>
            <a:off x="799186" y="1224265"/>
            <a:ext cx="5027371" cy="3474720"/>
          </a:xfrm>
          <a:prstGeom prst="roundRect">
            <a:avLst>
              <a:gd name="adj" fmla="val 7752"/>
            </a:avLst>
          </a:prstGeom>
          <a:solidFill>
            <a:srgbClr val="FFFFFF"/>
          </a:solidFill>
          <a:ln/>
          <a:effectLst>
            <a:outerShdw blurRad="508000" dist="127000" dir="4020000" algn="bl" rotWithShape="0">
              <a:srgbClr val="000000">
                <a:alpha val="12000"/>
              </a:srgbClr>
            </a:outerShdw>
          </a:effectLst>
        </p:spPr>
      </p:sp>
      <p:sp>
        <p:nvSpPr>
          <p:cNvPr id="11" name="Shape 9"/>
          <p:cNvSpPr/>
          <p:nvPr/>
        </p:nvSpPr>
        <p:spPr>
          <a:xfrm>
            <a:off x="1051561" y="1498585"/>
            <a:ext cx="289865" cy="289865"/>
          </a:xfrm>
          <a:prstGeom prst="ellipse">
            <a:avLst/>
          </a:prstGeom>
          <a:solidFill>
            <a:srgbClr val="03738C"/>
          </a:solidFill>
          <a:ln/>
        </p:spPr>
      </p:sp>
      <p:sp>
        <p:nvSpPr>
          <p:cNvPr id="12" name="Shape 10"/>
          <p:cNvSpPr/>
          <p:nvPr/>
        </p:nvSpPr>
        <p:spPr>
          <a:xfrm>
            <a:off x="1162405" y="1582646"/>
            <a:ext cx="68176" cy="121743"/>
          </a:xfrm>
          <a:custGeom>
            <a:avLst/>
            <a:gdLst/>
            <a:ahLst/>
            <a:cxnLst/>
            <a:rect l="l" t="t" r="r" b="b"/>
            <a:pathLst>
              <a:path w="68176" h="121743">
                <a:moveTo>
                  <a:pt x="11201" y="121743"/>
                </a:moveTo>
                <a:lnTo>
                  <a:pt x="0" y="109764"/>
                </a:lnTo>
                <a:lnTo>
                  <a:pt x="45739" y="60859"/>
                </a:lnTo>
                <a:lnTo>
                  <a:pt x="0" y="11980"/>
                </a:lnTo>
                <a:lnTo>
                  <a:pt x="11201" y="0"/>
                </a:lnTo>
                <a:lnTo>
                  <a:pt x="68176" y="60859"/>
                </a:lnTo>
                <a:lnTo>
                  <a:pt x="11201" y="121743"/>
                </a:lnTo>
                <a:close/>
              </a:path>
            </a:pathLst>
          </a:custGeom>
          <a:solidFill>
            <a:srgbClr val="FFFFFF"/>
          </a:solidFill>
          <a:ln/>
        </p:spPr>
      </p:sp>
      <p:sp>
        <p:nvSpPr>
          <p:cNvPr id="13" name="Text 11"/>
          <p:cNvSpPr/>
          <p:nvPr/>
        </p:nvSpPr>
        <p:spPr>
          <a:xfrm>
            <a:off x="1459383" y="1469324"/>
            <a:ext cx="4206240" cy="338328"/>
          </a:xfrm>
          <a:prstGeom prst="rect">
            <a:avLst/>
          </a:prstGeom>
          <a:noFill/>
          <a:ln/>
        </p:spPr>
        <p:txBody>
          <a:bodyPr wrap="square" lIns="91440" tIns="45720" rIns="91440" bIns="45720" rtlCol="0" anchor="t"/>
          <a:lstStyle/>
          <a:p>
            <a:pPr marL="0" indent="0">
              <a:buNone/>
            </a:pPr>
            <a:r>
              <a:rPr lang="ru-RU" sz="1600" b="1" dirty="0">
                <a:solidFill>
                  <a:srgbClr val="03738C"/>
                </a:solidFill>
                <a:latin typeface="Onest" pitchFamily="34" charset="0"/>
                <a:ea typeface="Onest" pitchFamily="34" charset="-122"/>
                <a:cs typeface="Onest" pitchFamily="34" charset="-120"/>
              </a:rPr>
              <a:t>Ең көп азайғаны, млн теңге</a:t>
            </a:r>
            <a:endParaRPr lang="en-US" sz="1600" dirty="0"/>
          </a:p>
        </p:txBody>
      </p:sp>
      <p:sp>
        <p:nvSpPr>
          <p:cNvPr id="24" name="Text 22"/>
          <p:cNvSpPr/>
          <p:nvPr/>
        </p:nvSpPr>
        <p:spPr>
          <a:xfrm>
            <a:off x="1046074" y="4991593"/>
            <a:ext cx="4408322" cy="457200"/>
          </a:xfrm>
          <a:prstGeom prst="rect">
            <a:avLst/>
          </a:prstGeom>
          <a:noFill/>
          <a:ln/>
        </p:spPr>
        <p:txBody>
          <a:bodyPr wrap="square" lIns="91440" tIns="45720" rIns="91440" bIns="45720" rtlCol="0" anchor="t"/>
          <a:lstStyle/>
          <a:p>
            <a:pPr marL="0" indent="0" algn="ctr">
              <a:lnSpc>
                <a:spcPct val="130000"/>
              </a:lnSpc>
              <a:buNone/>
            </a:pPr>
            <a:r>
              <a:rPr lang="ru-RU" sz="1400" dirty="0">
                <a:solidFill>
                  <a:srgbClr val="404040"/>
                </a:solidFill>
                <a:latin typeface="Onest" pitchFamily="34" charset="0"/>
                <a:ea typeface="Onest" pitchFamily="34" charset="-122"/>
                <a:cs typeface="Onest" pitchFamily="34" charset="-120"/>
              </a:rPr>
              <a:t>Нақтылау нәтижесінде шығындар:</a:t>
            </a:r>
            <a:endParaRPr lang="en-US" sz="1200" dirty="0"/>
          </a:p>
        </p:txBody>
      </p:sp>
      <p:sp>
        <p:nvSpPr>
          <p:cNvPr id="25" name="Shape 23"/>
          <p:cNvSpPr/>
          <p:nvPr/>
        </p:nvSpPr>
        <p:spPr>
          <a:xfrm>
            <a:off x="1965046" y="5503657"/>
            <a:ext cx="2560320" cy="457200"/>
          </a:xfrm>
          <a:prstGeom prst="roundRect">
            <a:avLst>
              <a:gd name="adj" fmla="val 50000"/>
            </a:avLst>
          </a:prstGeom>
          <a:solidFill>
            <a:srgbClr val="FFFFFF"/>
          </a:solidFill>
          <a:ln/>
          <a:effectLst>
            <a:outerShdw blurRad="508000" dist="127000" dir="4020000" algn="bl" rotWithShape="0">
              <a:srgbClr val="000000">
                <a:alpha val="12000"/>
              </a:srgbClr>
            </a:outerShdw>
          </a:effectLst>
        </p:spPr>
      </p:sp>
      <p:sp>
        <p:nvSpPr>
          <p:cNvPr id="26" name="Text 24"/>
          <p:cNvSpPr/>
          <p:nvPr/>
        </p:nvSpPr>
        <p:spPr>
          <a:xfrm>
            <a:off x="1965046" y="5503657"/>
            <a:ext cx="2560320" cy="457200"/>
          </a:xfrm>
          <a:prstGeom prst="rect">
            <a:avLst/>
          </a:prstGeom>
          <a:noFill/>
          <a:ln/>
        </p:spPr>
        <p:txBody>
          <a:bodyPr wrap="square" lIns="91440" tIns="45720" rIns="91440" bIns="45720" rtlCol="0" anchor="ctr"/>
          <a:lstStyle/>
          <a:p>
            <a:pPr marL="0" indent="0" algn="ctr">
              <a:buNone/>
            </a:pPr>
            <a:r>
              <a:rPr lang="ru-RU" sz="1600" b="1" dirty="0">
                <a:solidFill>
                  <a:srgbClr val="03738C"/>
                </a:solidFill>
                <a:latin typeface="Onest" pitchFamily="34" charset="0"/>
                <a:ea typeface="Onest" pitchFamily="34" charset="-122"/>
                <a:cs typeface="Onest" pitchFamily="34" charset="-120"/>
              </a:rPr>
              <a:t>−3 657,1 млн теңге</a:t>
            </a:r>
            <a:endParaRPr lang="en-US" sz="1200" dirty="0"/>
          </a:p>
        </p:txBody>
      </p:sp>
      <p:sp>
        <p:nvSpPr>
          <p:cNvPr id="27" name="Shape 25"/>
          <p:cNvSpPr/>
          <p:nvPr/>
        </p:nvSpPr>
        <p:spPr>
          <a:xfrm>
            <a:off x="6232551" y="1224265"/>
            <a:ext cx="5027371" cy="3474720"/>
          </a:xfrm>
          <a:prstGeom prst="roundRect">
            <a:avLst>
              <a:gd name="adj" fmla="val 8104"/>
            </a:avLst>
          </a:prstGeom>
          <a:solidFill>
            <a:srgbClr val="FFFFFF"/>
          </a:solidFill>
          <a:ln/>
          <a:effectLst>
            <a:outerShdw blurRad="508000" dist="127000" dir="4020000" algn="bl" rotWithShape="0">
              <a:srgbClr val="000000">
                <a:alpha val="12000"/>
              </a:srgbClr>
            </a:outerShdw>
          </a:effectLst>
        </p:spPr>
      </p:sp>
      <p:sp>
        <p:nvSpPr>
          <p:cNvPr id="28" name="Shape 26"/>
          <p:cNvSpPr/>
          <p:nvPr/>
        </p:nvSpPr>
        <p:spPr>
          <a:xfrm>
            <a:off x="6484926" y="1498585"/>
            <a:ext cx="289865" cy="289865"/>
          </a:xfrm>
          <a:prstGeom prst="ellipse">
            <a:avLst/>
          </a:prstGeom>
          <a:solidFill>
            <a:srgbClr val="117DBF"/>
          </a:solidFill>
          <a:ln/>
        </p:spPr>
      </p:sp>
      <p:sp>
        <p:nvSpPr>
          <p:cNvPr id="29" name="Shape 27"/>
          <p:cNvSpPr/>
          <p:nvPr/>
        </p:nvSpPr>
        <p:spPr>
          <a:xfrm>
            <a:off x="6595770" y="1582646"/>
            <a:ext cx="68176" cy="121743"/>
          </a:xfrm>
          <a:custGeom>
            <a:avLst/>
            <a:gdLst/>
            <a:ahLst/>
            <a:cxnLst/>
            <a:rect l="l" t="t" r="r" b="b"/>
            <a:pathLst>
              <a:path w="68176" h="121743">
                <a:moveTo>
                  <a:pt x="11201" y="121743"/>
                </a:moveTo>
                <a:lnTo>
                  <a:pt x="0" y="109764"/>
                </a:lnTo>
                <a:lnTo>
                  <a:pt x="45739" y="60859"/>
                </a:lnTo>
                <a:lnTo>
                  <a:pt x="0" y="11980"/>
                </a:lnTo>
                <a:lnTo>
                  <a:pt x="11201" y="0"/>
                </a:lnTo>
                <a:lnTo>
                  <a:pt x="68176" y="60859"/>
                </a:lnTo>
                <a:lnTo>
                  <a:pt x="11201" y="121743"/>
                </a:lnTo>
                <a:close/>
              </a:path>
            </a:pathLst>
          </a:custGeom>
          <a:solidFill>
            <a:srgbClr val="FFFFFF"/>
          </a:solidFill>
          <a:ln/>
        </p:spPr>
      </p:sp>
      <p:sp>
        <p:nvSpPr>
          <p:cNvPr id="30" name="Text 28"/>
          <p:cNvSpPr/>
          <p:nvPr/>
        </p:nvSpPr>
        <p:spPr>
          <a:xfrm>
            <a:off x="6892748" y="1469324"/>
            <a:ext cx="4206240" cy="338328"/>
          </a:xfrm>
          <a:prstGeom prst="rect">
            <a:avLst/>
          </a:prstGeom>
          <a:noFill/>
          <a:ln/>
        </p:spPr>
        <p:txBody>
          <a:bodyPr wrap="square" lIns="91440" tIns="45720" rIns="91440" bIns="45720" rtlCol="0" anchor="t"/>
          <a:lstStyle/>
          <a:p>
            <a:pPr marL="0" indent="0">
              <a:buNone/>
            </a:pPr>
            <a:r>
              <a:rPr lang="ru-RU" sz="1600" b="1" dirty="0">
                <a:solidFill>
                  <a:srgbClr val="117DBF"/>
                </a:solidFill>
                <a:latin typeface="Onest" pitchFamily="34" charset="0"/>
                <a:ea typeface="Onest" pitchFamily="34" charset="-122"/>
                <a:cs typeface="Onest" pitchFamily="34" charset="-120"/>
              </a:rPr>
              <a:t>Ең көп көбейгені, млн теңге</a:t>
            </a:r>
            <a:endParaRPr lang="en-US" sz="1600" dirty="0"/>
          </a:p>
        </p:txBody>
      </p:sp>
      <p:sp>
        <p:nvSpPr>
          <p:cNvPr id="41" name="Text 39"/>
          <p:cNvSpPr/>
          <p:nvPr/>
        </p:nvSpPr>
        <p:spPr>
          <a:xfrm>
            <a:off x="6610198" y="4991593"/>
            <a:ext cx="4408322" cy="457200"/>
          </a:xfrm>
          <a:prstGeom prst="rect">
            <a:avLst/>
          </a:prstGeom>
          <a:noFill/>
          <a:ln/>
        </p:spPr>
        <p:txBody>
          <a:bodyPr wrap="square" lIns="91440" tIns="45720" rIns="91440" bIns="45720" rtlCol="0" anchor="t"/>
          <a:lstStyle/>
          <a:p>
            <a:pPr marL="0" indent="0" algn="ctr">
              <a:lnSpc>
                <a:spcPct val="130000"/>
              </a:lnSpc>
              <a:buNone/>
            </a:pPr>
            <a:r>
              <a:rPr lang="ru-RU" sz="1400" dirty="0">
                <a:solidFill>
                  <a:srgbClr val="404040"/>
                </a:solidFill>
                <a:latin typeface="Onest" pitchFamily="34" charset="0"/>
                <a:ea typeface="Onest" pitchFamily="34" charset="-122"/>
                <a:cs typeface="Onest" pitchFamily="34" charset="-120"/>
              </a:rPr>
              <a:t>Нақтылау нәтижесінде кірістер:</a:t>
            </a:r>
            <a:endParaRPr lang="en-US" sz="1200" dirty="0"/>
          </a:p>
        </p:txBody>
      </p:sp>
      <p:sp>
        <p:nvSpPr>
          <p:cNvPr id="42" name="Shape 40"/>
          <p:cNvSpPr/>
          <p:nvPr/>
        </p:nvSpPr>
        <p:spPr>
          <a:xfrm>
            <a:off x="7529170" y="5503657"/>
            <a:ext cx="2560320" cy="457200"/>
          </a:xfrm>
          <a:prstGeom prst="roundRect">
            <a:avLst>
              <a:gd name="adj" fmla="val 50000"/>
            </a:avLst>
          </a:prstGeom>
          <a:solidFill>
            <a:srgbClr val="FFFFFF"/>
          </a:solidFill>
          <a:ln/>
          <a:effectLst>
            <a:outerShdw blurRad="508000" dist="127000" dir="4020000" algn="bl" rotWithShape="0">
              <a:srgbClr val="000000">
                <a:alpha val="12000"/>
              </a:srgbClr>
            </a:outerShdw>
          </a:effectLst>
        </p:spPr>
      </p:sp>
      <p:sp>
        <p:nvSpPr>
          <p:cNvPr id="43" name="Text 41"/>
          <p:cNvSpPr/>
          <p:nvPr/>
        </p:nvSpPr>
        <p:spPr>
          <a:xfrm>
            <a:off x="7529170" y="5503657"/>
            <a:ext cx="2560320" cy="457200"/>
          </a:xfrm>
          <a:prstGeom prst="rect">
            <a:avLst/>
          </a:prstGeom>
          <a:noFill/>
          <a:ln/>
        </p:spPr>
        <p:txBody>
          <a:bodyPr wrap="square" lIns="91440" tIns="45720" rIns="91440" bIns="45720" rtlCol="0" anchor="ctr"/>
          <a:lstStyle/>
          <a:p>
            <a:pPr marL="0" indent="0" algn="ctr">
              <a:buNone/>
            </a:pPr>
            <a:r>
              <a:rPr lang="ru-RU" sz="1600" b="1" dirty="0">
                <a:solidFill>
                  <a:srgbClr val="117DBF"/>
                </a:solidFill>
                <a:latin typeface="Onest" pitchFamily="34" charset="0"/>
                <a:ea typeface="Onest" pitchFamily="34" charset="-122"/>
                <a:cs typeface="Onest" pitchFamily="34" charset="-120"/>
              </a:rPr>
              <a:t>+163,7 млн теңге</a:t>
            </a:r>
            <a:endParaRPr lang="en-US" sz="1200" dirty="0"/>
          </a:p>
        </p:txBody>
      </p:sp>
      <p:sp>
        <p:nvSpPr>
          <p:cNvPr id="318" name="Source"/>
          <p:cNvSpPr txBox="1"/>
          <p:nvPr/>
        </p:nvSpPr>
        <p:spPr>
          <a:xfrm>
            <a:off x="886968" y="6236208"/>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 мәслихатының 28.09.2026 № 37-5 және 30.07.2026 № 35-2 (нақтылауға дейінгі редакция) шешімдері.</a:t>
            </a:r>
          </a:p>
        </p:txBody>
      </p:sp>
      <p:graphicFrame>
        <p:nvGraphicFramePr>
          <p:cNvPr id="319" name="Change chart cut"/>
          <p:cNvGraphicFramePr>
            <a:graphicFrameLocks noGrp="1"/>
          </p:cNvGraphicFramePr>
          <p:nvPr>
            <p:extLst>
              <p:ext uri="{D42A27DB-BD31-4B8C-83A1-F6EECF244321}">
                <p14:modId xmlns:p14="http://schemas.microsoft.com/office/powerpoint/2010/main" val="968542441"/>
              </p:ext>
            </p:extLst>
          </p:nvPr>
        </p:nvGraphicFramePr>
        <p:xfrm>
          <a:off x="889712" y="1818625"/>
          <a:ext cx="4846320" cy="2788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0" name="Change chart add"/>
          <p:cNvGraphicFramePr>
            <a:graphicFrameLocks noGrp="1"/>
          </p:cNvGraphicFramePr>
          <p:nvPr>
            <p:extLst>
              <p:ext uri="{D42A27DB-BD31-4B8C-83A1-F6EECF244321}">
                <p14:modId xmlns:p14="http://schemas.microsoft.com/office/powerpoint/2010/main" val="2285207022"/>
              </p:ext>
            </p:extLst>
          </p:nvPr>
        </p:nvGraphicFramePr>
        <p:xfrm>
          <a:off x="6325820" y="1818625"/>
          <a:ext cx="4846320" cy="2788920"/>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886968" y="294359"/>
            <a:ext cx="326441" cy="326441"/>
          </a:xfrm>
          <a:prstGeom prst="ellipse">
            <a:avLst/>
          </a:prstGeom>
          <a:solidFill>
            <a:srgbClr val="03738C"/>
          </a:solidFill>
          <a:ln/>
        </p:spPr>
      </p:sp>
      <p:sp>
        <p:nvSpPr>
          <p:cNvPr id="3" name="Shape 1"/>
          <p:cNvSpPr/>
          <p:nvPr/>
        </p:nvSpPr>
        <p:spPr>
          <a:xfrm>
            <a:off x="965606" y="372083"/>
            <a:ext cx="0" cy="169164"/>
          </a:xfrm>
          <a:prstGeom prst="line">
            <a:avLst/>
          </a:prstGeom>
          <a:noFill/>
          <a:ln w="12700">
            <a:solidFill>
              <a:srgbClr val="FFFFFF"/>
            </a:solidFill>
            <a:prstDash val="solid"/>
          </a:ln>
        </p:spPr>
      </p:sp>
      <p:sp>
        <p:nvSpPr>
          <p:cNvPr id="4" name="Shape 2"/>
          <p:cNvSpPr/>
          <p:nvPr/>
        </p:nvSpPr>
        <p:spPr>
          <a:xfrm>
            <a:off x="965606" y="541247"/>
            <a:ext cx="169164" cy="0"/>
          </a:xfrm>
          <a:prstGeom prst="line">
            <a:avLst/>
          </a:prstGeom>
          <a:noFill/>
          <a:ln w="12700">
            <a:solidFill>
              <a:srgbClr val="FFFFFF"/>
            </a:solidFill>
            <a:prstDash val="solid"/>
          </a:ln>
        </p:spPr>
      </p:sp>
      <p:sp>
        <p:nvSpPr>
          <p:cNvPr id="5" name="Shape 3"/>
          <p:cNvSpPr/>
          <p:nvPr/>
        </p:nvSpPr>
        <p:spPr>
          <a:xfrm>
            <a:off x="1002822" y="449898"/>
            <a:ext cx="27066" cy="71049"/>
          </a:xfrm>
          <a:prstGeom prst="rect">
            <a:avLst/>
          </a:prstGeom>
          <a:solidFill>
            <a:srgbClr val="FFFFFF"/>
          </a:solidFill>
          <a:ln/>
        </p:spPr>
      </p:sp>
      <p:sp>
        <p:nvSpPr>
          <p:cNvPr id="6" name="Shape 4"/>
          <p:cNvSpPr/>
          <p:nvPr/>
        </p:nvSpPr>
        <p:spPr>
          <a:xfrm>
            <a:off x="1043421" y="487115"/>
            <a:ext cx="27066" cy="33833"/>
          </a:xfrm>
          <a:prstGeom prst="rect">
            <a:avLst/>
          </a:prstGeom>
          <a:solidFill>
            <a:srgbClr val="FFFFFF"/>
          </a:solidFill>
          <a:ln/>
        </p:spPr>
      </p:sp>
      <p:sp>
        <p:nvSpPr>
          <p:cNvPr id="7" name="Shape 5"/>
          <p:cNvSpPr/>
          <p:nvPr/>
        </p:nvSpPr>
        <p:spPr>
          <a:xfrm>
            <a:off x="1084021" y="427907"/>
            <a:ext cx="27066" cy="93040"/>
          </a:xfrm>
          <a:prstGeom prst="rect">
            <a:avLst/>
          </a:prstGeom>
          <a:solidFill>
            <a:srgbClr val="FFFFFF"/>
          </a:solidFill>
          <a:ln/>
        </p:spPr>
      </p:sp>
      <p:sp>
        <p:nvSpPr>
          <p:cNvPr id="8" name="Text 6"/>
          <p:cNvSpPr/>
          <p:nvPr/>
        </p:nvSpPr>
        <p:spPr>
          <a:xfrm>
            <a:off x="1213409" y="287958"/>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2026 жыл, № 37-5</a:t>
            </a:r>
            <a:endParaRPr lang="en-US" sz="1600" dirty="0"/>
          </a:p>
        </p:txBody>
      </p:sp>
      <p:sp>
        <p:nvSpPr>
          <p:cNvPr id="9" name="Text 7"/>
          <p:cNvSpPr/>
          <p:nvPr/>
        </p:nvSpPr>
        <p:spPr>
          <a:xfrm>
            <a:off x="886968" y="641831"/>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Бюджет </a:t>
            </a:r>
            <a:r>
              <a:rPr lang="ru-RU" sz="3000" b="1" dirty="0">
                <a:solidFill>
                  <a:srgbClr val="262626"/>
                </a:solidFill>
                <a:latin typeface="Onest" pitchFamily="34" charset="0"/>
                <a:ea typeface="Onest" pitchFamily="34" charset="-122"/>
                <a:cs typeface="Onest" pitchFamily="34" charset="-120"/>
              </a:rPr>
              <a:t>тапшылығы</a:t>
            </a:r>
            <a:endParaRPr lang="en-US" sz="3000" dirty="0"/>
          </a:p>
        </p:txBody>
      </p:sp>
      <p:sp>
        <p:nvSpPr>
          <p:cNvPr id="10" name="Text 8"/>
          <p:cNvSpPr/>
          <p:nvPr/>
        </p:nvSpPr>
        <p:spPr>
          <a:xfrm>
            <a:off x="886968" y="1153895"/>
            <a:ext cx="10460736" cy="640080"/>
          </a:xfrm>
          <a:prstGeom prst="rect">
            <a:avLst/>
          </a:prstGeom>
          <a:noFill/>
          <a:ln/>
        </p:spPr>
        <p:txBody>
          <a:bodyPr wrap="square" lIns="91440" tIns="45720" rIns="91440" bIns="45720" rtlCol="0" anchor="t"/>
          <a:lstStyle/>
          <a:p>
            <a:pPr marL="0" indent="0" algn="l">
              <a:lnSpc>
                <a:spcPct val="130000"/>
              </a:lnSpc>
              <a:buNone/>
            </a:pPr>
            <a:r>
              <a:rPr lang="ru-RU" sz="1400" dirty="0">
                <a:solidFill>
                  <a:srgbClr val="404040"/>
                </a:solidFill>
                <a:latin typeface="Onest" pitchFamily="34" charset="0"/>
                <a:ea typeface="Onest" pitchFamily="34" charset="-122"/>
                <a:cs typeface="Onest" pitchFamily="34" charset="-120"/>
              </a:rPr>
              <a:t>Шығындар мен берілген кредиттер кірістер мен қайтарылған кредиттерден асып кетсе, тапшылық пайда болады. Оны қарыз алу және бюджет қаражатының қалдықтары есебінен жабады.</a:t>
            </a:r>
            <a:endParaRPr lang="en-US" sz="1200" dirty="0"/>
          </a:p>
        </p:txBody>
      </p:sp>
      <p:sp>
        <p:nvSpPr>
          <p:cNvPr id="11" name="Shape 9"/>
          <p:cNvSpPr/>
          <p:nvPr/>
        </p:nvSpPr>
        <p:spPr>
          <a:xfrm>
            <a:off x="886968" y="2022575"/>
            <a:ext cx="7114032" cy="4206240"/>
          </a:xfrm>
          <a:prstGeom prst="roundRect">
            <a:avLst>
              <a:gd name="adj" fmla="val 3349"/>
            </a:avLst>
          </a:prstGeom>
          <a:solidFill>
            <a:srgbClr val="FFFFFF"/>
          </a:solidFill>
          <a:ln/>
          <a:effectLst>
            <a:outerShdw blurRad="508000" dist="127000" dir="4020000" algn="bl" rotWithShape="0">
              <a:srgbClr val="000000">
                <a:alpha val="12000"/>
              </a:srgbClr>
            </a:outerShdw>
          </a:effectLst>
        </p:spPr>
      </p:sp>
      <p:sp>
        <p:nvSpPr>
          <p:cNvPr id="13" name="Text 11"/>
          <p:cNvSpPr/>
          <p:nvPr/>
        </p:nvSpPr>
        <p:spPr>
          <a:xfrm>
            <a:off x="1332281" y="2329409"/>
            <a:ext cx="6217920" cy="411480"/>
          </a:xfrm>
          <a:prstGeom prst="rect">
            <a:avLst/>
          </a:prstGeom>
          <a:noFill/>
          <a:ln/>
        </p:spPr>
        <p:txBody>
          <a:bodyPr wrap="square" lIns="91440" tIns="45720" rIns="91440" bIns="45720" rtlCol="0" anchor="t"/>
          <a:lstStyle/>
          <a:p>
            <a:pPr marL="0" indent="0">
              <a:buNone/>
            </a:pPr>
            <a:r>
              <a:rPr lang="ru-RU" sz="1600" b="1" dirty="0">
                <a:solidFill>
                  <a:srgbClr val="595959"/>
                </a:solidFill>
                <a:latin typeface="Onest" pitchFamily="34" charset="0"/>
                <a:ea typeface="Onest" pitchFamily="34" charset="-122"/>
                <a:cs typeface="Onest" pitchFamily="34" charset="-120"/>
              </a:rPr>
              <a:t>Тапшылық қалай есептеледі, млн теңге</a:t>
            </a:r>
            <a:endParaRPr lang="en-US" sz="1600" dirty="0"/>
          </a:p>
        </p:txBody>
      </p:sp>
      <p:sp>
        <p:nvSpPr>
          <p:cNvPr id="19" name="Shape 17"/>
          <p:cNvSpPr/>
          <p:nvPr/>
        </p:nvSpPr>
        <p:spPr>
          <a:xfrm>
            <a:off x="8273491" y="3257015"/>
            <a:ext cx="3074213" cy="2971800"/>
          </a:xfrm>
          <a:prstGeom prst="roundRect">
            <a:avLst>
              <a:gd name="adj" fmla="val 5250"/>
            </a:avLst>
          </a:prstGeom>
          <a:solidFill>
            <a:srgbClr val="FFFFFF"/>
          </a:solidFill>
          <a:ln/>
          <a:effectLst>
            <a:outerShdw blurRad="508000" dist="127000" dir="4020000" algn="bl" rotWithShape="0">
              <a:srgbClr val="000000">
                <a:alpha val="12000"/>
              </a:srgbClr>
            </a:outerShdw>
          </a:effectLst>
        </p:spPr>
      </p:sp>
      <p:sp>
        <p:nvSpPr>
          <p:cNvPr id="20" name="Shape 18"/>
          <p:cNvSpPr/>
          <p:nvPr/>
        </p:nvSpPr>
        <p:spPr>
          <a:xfrm>
            <a:off x="8332013" y="2055493"/>
            <a:ext cx="527609" cy="527609"/>
          </a:xfrm>
          <a:prstGeom prst="ellipse">
            <a:avLst/>
          </a:prstGeom>
          <a:solidFill>
            <a:srgbClr val="FFFFFF"/>
          </a:solidFill>
          <a:ln/>
          <a:effectLst>
            <a:outerShdw blurRad="508000" dist="127000" dir="4020000" algn="bl" rotWithShape="0">
              <a:srgbClr val="000000">
                <a:alpha val="12000"/>
              </a:srgbClr>
            </a:outerShdw>
          </a:effectLst>
        </p:spPr>
      </p:sp>
      <p:sp>
        <p:nvSpPr>
          <p:cNvPr id="21" name="Shape 19"/>
          <p:cNvSpPr/>
          <p:nvPr/>
        </p:nvSpPr>
        <p:spPr>
          <a:xfrm rot="16200000">
            <a:off x="8514893" y="2221000"/>
            <a:ext cx="160934" cy="195682"/>
          </a:xfrm>
          <a:custGeom>
            <a:avLst/>
            <a:gdLst/>
            <a:ahLst/>
            <a:cxnLst/>
            <a:rect l="l" t="t" r="r" b="b"/>
            <a:pathLst>
              <a:path w="160934" h="195682">
                <a:moveTo>
                  <a:pt x="3830" y="124317"/>
                </a:moveTo>
                <a:cubicBezTo>
                  <a:pt x="-1271" y="119209"/>
                  <a:pt x="-1271" y="110971"/>
                  <a:pt x="3830" y="105864"/>
                </a:cubicBezTo>
                <a:cubicBezTo>
                  <a:pt x="6389" y="103320"/>
                  <a:pt x="9704" y="102028"/>
                  <a:pt x="13052" y="102028"/>
                </a:cubicBezTo>
                <a:cubicBezTo>
                  <a:pt x="16415" y="102028"/>
                  <a:pt x="19731" y="103320"/>
                  <a:pt x="22289" y="105864"/>
                </a:cubicBezTo>
                <a:lnTo>
                  <a:pt x="67576" y="151144"/>
                </a:lnTo>
                <a:lnTo>
                  <a:pt x="67576" y="13052"/>
                </a:lnTo>
                <a:cubicBezTo>
                  <a:pt x="67576" y="5870"/>
                  <a:pt x="73402" y="0"/>
                  <a:pt x="80628" y="0"/>
                </a:cubicBezTo>
                <a:cubicBezTo>
                  <a:pt x="87822" y="0"/>
                  <a:pt x="93680" y="5831"/>
                  <a:pt x="93680" y="13052"/>
                </a:cubicBezTo>
                <a:lnTo>
                  <a:pt x="93680" y="151144"/>
                </a:lnTo>
                <a:lnTo>
                  <a:pt x="138886" y="105864"/>
                </a:lnTo>
                <a:cubicBezTo>
                  <a:pt x="144004" y="100756"/>
                  <a:pt x="152228" y="100756"/>
                  <a:pt x="157346" y="105864"/>
                </a:cubicBezTo>
                <a:cubicBezTo>
                  <a:pt x="162447" y="110971"/>
                  <a:pt x="162447" y="119209"/>
                  <a:pt x="157346" y="124317"/>
                </a:cubicBezTo>
                <a:lnTo>
                  <a:pt x="89817" y="191846"/>
                </a:lnTo>
                <a:cubicBezTo>
                  <a:pt x="87371" y="194292"/>
                  <a:pt x="84056" y="195682"/>
                  <a:pt x="80580" y="195682"/>
                </a:cubicBezTo>
                <a:cubicBezTo>
                  <a:pt x="77120" y="195682"/>
                  <a:pt x="73805" y="194331"/>
                  <a:pt x="71358" y="191846"/>
                </a:cubicBezTo>
                <a:lnTo>
                  <a:pt x="3830" y="124317"/>
                </a:lnTo>
                <a:close/>
              </a:path>
            </a:pathLst>
          </a:custGeom>
          <a:solidFill>
            <a:srgbClr val="03738C"/>
          </a:solidFill>
          <a:ln/>
        </p:spPr>
      </p:sp>
      <p:sp>
        <p:nvSpPr>
          <p:cNvPr id="22" name="Text 20"/>
          <p:cNvSpPr/>
          <p:nvPr/>
        </p:nvSpPr>
        <p:spPr>
          <a:xfrm>
            <a:off x="8915400" y="2022575"/>
            <a:ext cx="2432304" cy="566928"/>
          </a:xfrm>
          <a:prstGeom prst="rect">
            <a:avLst/>
          </a:prstGeom>
          <a:noFill/>
          <a:ln/>
        </p:spPr>
        <p:txBody>
          <a:bodyPr wrap="square" lIns="91440" tIns="45720" rIns="91440" bIns="45720" rtlCol="0" anchor="t"/>
          <a:lstStyle/>
          <a:p>
            <a:pPr marL="0" indent="0">
              <a:buNone/>
            </a:pPr>
            <a:r>
              <a:rPr lang="ru-RU" sz="1500" b="1" dirty="0">
                <a:solidFill>
                  <a:srgbClr val="03738C"/>
                </a:solidFill>
                <a:latin typeface="Onest" pitchFamily="34" charset="0"/>
                <a:ea typeface="Onest" pitchFamily="34" charset="-122"/>
                <a:cs typeface="Onest" pitchFamily="34" charset="-120"/>
              </a:rPr>
              <a:t>Қаржыландыру: 1 291,7 млн</a:t>
            </a:r>
            <a:endParaRPr lang="en-US" sz="1600" dirty="0"/>
          </a:p>
        </p:txBody>
      </p:sp>
      <p:sp>
        <p:nvSpPr>
          <p:cNvPr id="23" name="Text 21"/>
          <p:cNvSpPr/>
          <p:nvPr/>
        </p:nvSpPr>
        <p:spPr>
          <a:xfrm>
            <a:off x="9025128" y="2589503"/>
            <a:ext cx="2377440" cy="548640"/>
          </a:xfrm>
          <a:prstGeom prst="rect">
            <a:avLst/>
          </a:prstGeom>
          <a:noFill/>
          <a:ln/>
        </p:spPr>
        <p:txBody>
          <a:bodyPr wrap="square" lIns="91440" tIns="45720" rIns="91440" bIns="45720" rtlCol="0" anchor="t"/>
          <a:lstStyle/>
          <a:p>
            <a:pPr marL="0" indent="0">
              <a:lnSpc>
                <a:spcPct val="130000"/>
              </a:lnSpc>
              <a:buNone/>
            </a:pPr>
            <a:r>
              <a:rPr lang="ru-RU" sz="1200" dirty="0">
                <a:solidFill>
                  <a:srgbClr val="404040"/>
                </a:solidFill>
                <a:latin typeface="Onest" pitchFamily="34" charset="0"/>
                <a:ea typeface="Onest" pitchFamily="34" charset="-122"/>
                <a:cs typeface="Onest" pitchFamily="34" charset="-120"/>
              </a:rPr>
              <a:t>2026 жылы бюджет тапшылығын қаржыландыру</a:t>
            </a:r>
            <a:endParaRPr lang="en-US" sz="1200" dirty="0"/>
          </a:p>
        </p:txBody>
      </p:sp>
      <p:sp>
        <p:nvSpPr>
          <p:cNvPr id="400" name="Calc box 0"/>
          <p:cNvSpPr/>
          <p:nvPr/>
        </p:nvSpPr>
        <p:spPr>
          <a:xfrm>
            <a:off x="1332281" y="3313630"/>
            <a:ext cx="1325880" cy="1051560"/>
          </a:xfrm>
          <a:prstGeom prst="roundRect">
            <a:avLst>
              <a:gd name="adj" fmla="val 12000"/>
            </a:avLst>
          </a:prstGeom>
          <a:solidFill>
            <a:srgbClr val="EAF4F7"/>
          </a:solidFill>
          <a:ln>
            <a:noFill/>
          </a:ln>
        </p:spPr>
      </p:sp>
      <p:sp>
        <p:nvSpPr>
          <p:cNvPr id="401" name="Calc text 0"/>
          <p:cNvSpPr txBox="1"/>
          <p:nvPr/>
        </p:nvSpPr>
        <p:spPr>
          <a:xfrm>
            <a:off x="1378001" y="3405070"/>
            <a:ext cx="1234440" cy="868680"/>
          </a:xfrm>
          <a:prstGeom prst="rect">
            <a:avLst/>
          </a:prstGeom>
          <a:noFill/>
        </p:spPr>
        <p:txBody>
          <a:bodyPr wrap="square" lIns="0" tIns="0" rIns="0" bIns="0" rtlCol="0" anchor="ctr">
            <a:noAutofit/>
          </a:bodyPr>
          <a:lstStyle/>
          <a:p>
            <a:pPr marL="0" indent="0" algn="ctr">
              <a:lnSpc>
                <a:spcPct val="100000"/>
              </a:lnSpc>
              <a:buNone/>
            </a:pPr>
            <a:r>
              <a:rPr lang="ru-RU" sz="1600" b="1" dirty="0">
                <a:solidFill>
                  <a:srgbClr val="03738C"/>
                </a:solidFill>
                <a:latin typeface="Onest" pitchFamily="34" charset="0"/>
                <a:ea typeface="Onest" pitchFamily="34" charset="-122"/>
                <a:cs typeface="Onest" pitchFamily="34" charset="-120"/>
              </a:rPr>
              <a:t>654 745,4</a:t>
            </a:r>
          </a:p>
          <a:p>
            <a:pPr marL="0" indent="0" algn="ctr">
              <a:lnSpc>
                <a:spcPct val="100000"/>
              </a:lnSpc>
              <a:buNone/>
            </a:pPr>
            <a:r>
              <a:rPr lang="ru-RU" sz="1100" b="0" dirty="0">
                <a:solidFill>
                  <a:srgbClr val="404040"/>
                </a:solidFill>
                <a:latin typeface="Onest" pitchFamily="34" charset="0"/>
                <a:ea typeface="Onest" pitchFamily="34" charset="-122"/>
                <a:cs typeface="Onest" pitchFamily="34" charset="-120"/>
              </a:rPr>
              <a:t>кірістер</a:t>
            </a:r>
          </a:p>
        </p:txBody>
      </p:sp>
      <p:sp>
        <p:nvSpPr>
          <p:cNvPr id="402" name="Calc op 0"/>
          <p:cNvSpPr txBox="1"/>
          <p:nvPr/>
        </p:nvSpPr>
        <p:spPr>
          <a:xfrm>
            <a:off x="2658161" y="3313630"/>
            <a:ext cx="320040" cy="1051560"/>
          </a:xfrm>
          <a:prstGeom prst="rect">
            <a:avLst/>
          </a:prstGeom>
          <a:noFill/>
        </p:spPr>
        <p:txBody>
          <a:bodyPr wrap="square" lIns="0" tIns="0" rIns="0" bIns="0" rtlCol="0" anchor="ctr">
            <a:noAutofit/>
          </a:bodyPr>
          <a:lstStyle/>
          <a:p>
            <a:pPr marL="0" indent="0" algn="ctr">
              <a:lnSpc>
                <a:spcPct val="100000"/>
              </a:lnSpc>
              <a:buNone/>
            </a:pPr>
            <a:r>
              <a:rPr lang="ru-RU" sz="2200" b="1" dirty="0">
                <a:solidFill>
                  <a:srgbClr val="737373"/>
                </a:solidFill>
                <a:latin typeface="Onest" pitchFamily="34" charset="0"/>
                <a:ea typeface="Onest" pitchFamily="34" charset="-122"/>
                <a:cs typeface="Onest" pitchFamily="34" charset="-120"/>
              </a:rPr>
              <a:t>−</a:t>
            </a:r>
          </a:p>
        </p:txBody>
      </p:sp>
      <p:sp>
        <p:nvSpPr>
          <p:cNvPr id="403" name="Calc box 1"/>
          <p:cNvSpPr/>
          <p:nvPr/>
        </p:nvSpPr>
        <p:spPr>
          <a:xfrm>
            <a:off x="2978201" y="3313630"/>
            <a:ext cx="1325880" cy="1051560"/>
          </a:xfrm>
          <a:prstGeom prst="roundRect">
            <a:avLst>
              <a:gd name="adj" fmla="val 12000"/>
            </a:avLst>
          </a:prstGeom>
          <a:solidFill>
            <a:srgbClr val="EAF4F7"/>
          </a:solidFill>
          <a:ln>
            <a:noFill/>
          </a:ln>
        </p:spPr>
      </p:sp>
      <p:sp>
        <p:nvSpPr>
          <p:cNvPr id="404" name="Calc text 1"/>
          <p:cNvSpPr txBox="1"/>
          <p:nvPr/>
        </p:nvSpPr>
        <p:spPr>
          <a:xfrm>
            <a:off x="3023921" y="3405070"/>
            <a:ext cx="1234440" cy="868680"/>
          </a:xfrm>
          <a:prstGeom prst="rect">
            <a:avLst/>
          </a:prstGeom>
          <a:noFill/>
        </p:spPr>
        <p:txBody>
          <a:bodyPr wrap="square" lIns="0" tIns="0" rIns="0" bIns="0" rtlCol="0" anchor="ctr">
            <a:noAutofit/>
          </a:bodyPr>
          <a:lstStyle/>
          <a:p>
            <a:pPr marL="0" indent="0" algn="ctr">
              <a:lnSpc>
                <a:spcPct val="100000"/>
              </a:lnSpc>
              <a:buNone/>
            </a:pPr>
            <a:r>
              <a:rPr lang="ru-RU" sz="1600" b="1" dirty="0">
                <a:solidFill>
                  <a:srgbClr val="03738C"/>
                </a:solidFill>
                <a:latin typeface="Onest" pitchFamily="34" charset="0"/>
                <a:ea typeface="Onest" pitchFamily="34" charset="-122"/>
                <a:cs typeface="Onest" pitchFamily="34" charset="-120"/>
              </a:rPr>
              <a:t>656 676,4</a:t>
            </a:r>
          </a:p>
          <a:p>
            <a:pPr marL="0" indent="0" algn="ctr">
              <a:lnSpc>
                <a:spcPct val="100000"/>
              </a:lnSpc>
              <a:buNone/>
            </a:pPr>
            <a:r>
              <a:rPr lang="ru-RU" sz="1100" b="0" dirty="0">
                <a:solidFill>
                  <a:srgbClr val="404040"/>
                </a:solidFill>
                <a:latin typeface="Onest" pitchFamily="34" charset="0"/>
                <a:ea typeface="Onest" pitchFamily="34" charset="-122"/>
                <a:cs typeface="Onest" pitchFamily="34" charset="-120"/>
              </a:rPr>
              <a:t>шығындар</a:t>
            </a:r>
          </a:p>
        </p:txBody>
      </p:sp>
      <p:sp>
        <p:nvSpPr>
          <p:cNvPr id="405" name="Calc op 1"/>
          <p:cNvSpPr txBox="1"/>
          <p:nvPr/>
        </p:nvSpPr>
        <p:spPr>
          <a:xfrm>
            <a:off x="4304081" y="3313630"/>
            <a:ext cx="320040" cy="1051560"/>
          </a:xfrm>
          <a:prstGeom prst="rect">
            <a:avLst/>
          </a:prstGeom>
          <a:noFill/>
        </p:spPr>
        <p:txBody>
          <a:bodyPr wrap="square" lIns="0" tIns="0" rIns="0" bIns="0" rtlCol="0" anchor="ctr">
            <a:noAutofit/>
          </a:bodyPr>
          <a:lstStyle/>
          <a:p>
            <a:pPr marL="0" indent="0" algn="ctr">
              <a:lnSpc>
                <a:spcPct val="100000"/>
              </a:lnSpc>
              <a:buNone/>
            </a:pPr>
            <a:r>
              <a:rPr lang="ru-RU" sz="2200" b="1" dirty="0">
                <a:solidFill>
                  <a:srgbClr val="737373"/>
                </a:solidFill>
                <a:latin typeface="Onest" pitchFamily="34" charset="0"/>
                <a:ea typeface="Onest" pitchFamily="34" charset="-122"/>
                <a:cs typeface="Onest" pitchFamily="34" charset="-120"/>
              </a:rPr>
              <a:t>−</a:t>
            </a:r>
          </a:p>
        </p:txBody>
      </p:sp>
      <p:sp>
        <p:nvSpPr>
          <p:cNvPr id="406" name="Calc box 2"/>
          <p:cNvSpPr/>
          <p:nvPr/>
        </p:nvSpPr>
        <p:spPr>
          <a:xfrm>
            <a:off x="4624121" y="3313630"/>
            <a:ext cx="1325880" cy="1051560"/>
          </a:xfrm>
          <a:prstGeom prst="roundRect">
            <a:avLst>
              <a:gd name="adj" fmla="val 12000"/>
            </a:avLst>
          </a:prstGeom>
          <a:solidFill>
            <a:srgbClr val="EAF4F7"/>
          </a:solidFill>
          <a:ln>
            <a:noFill/>
          </a:ln>
        </p:spPr>
      </p:sp>
      <p:sp>
        <p:nvSpPr>
          <p:cNvPr id="407" name="Calc text 2"/>
          <p:cNvSpPr txBox="1"/>
          <p:nvPr/>
        </p:nvSpPr>
        <p:spPr>
          <a:xfrm>
            <a:off x="4669841" y="3405070"/>
            <a:ext cx="1234440" cy="868680"/>
          </a:xfrm>
          <a:prstGeom prst="rect">
            <a:avLst/>
          </a:prstGeom>
          <a:noFill/>
        </p:spPr>
        <p:txBody>
          <a:bodyPr wrap="square" lIns="0" tIns="0" rIns="0" bIns="0" rtlCol="0" anchor="ctr">
            <a:noAutofit/>
          </a:bodyPr>
          <a:lstStyle/>
          <a:p>
            <a:pPr marL="0" indent="0" algn="ctr">
              <a:lnSpc>
                <a:spcPct val="100000"/>
              </a:lnSpc>
              <a:buNone/>
            </a:pPr>
            <a:r>
              <a:rPr lang="ru-RU" sz="1600" b="1" dirty="0">
                <a:solidFill>
                  <a:srgbClr val="03738C"/>
                </a:solidFill>
                <a:latin typeface="Onest" pitchFamily="34" charset="0"/>
                <a:ea typeface="Onest" pitchFamily="34" charset="-122"/>
                <a:cs typeface="Onest" pitchFamily="34" charset="-120"/>
              </a:rPr>
              <a:t>−639,3</a:t>
            </a:r>
          </a:p>
          <a:p>
            <a:pPr marL="0" indent="0" algn="ctr">
              <a:lnSpc>
                <a:spcPct val="100000"/>
              </a:lnSpc>
              <a:buNone/>
            </a:pPr>
            <a:r>
              <a:rPr lang="ru-RU" sz="1100" b="0" dirty="0">
                <a:solidFill>
                  <a:srgbClr val="404040"/>
                </a:solidFill>
                <a:latin typeface="Onest" pitchFamily="34" charset="0"/>
                <a:ea typeface="Onest" pitchFamily="34" charset="-122"/>
                <a:cs typeface="Onest" pitchFamily="34" charset="-120"/>
              </a:rPr>
              <a:t>таза бюджеттік кредиттеу</a:t>
            </a:r>
          </a:p>
        </p:txBody>
      </p:sp>
      <p:sp>
        <p:nvSpPr>
          <p:cNvPr id="408" name="Calc op 2"/>
          <p:cNvSpPr txBox="1"/>
          <p:nvPr/>
        </p:nvSpPr>
        <p:spPr>
          <a:xfrm>
            <a:off x="5950001" y="3313630"/>
            <a:ext cx="320040" cy="1051560"/>
          </a:xfrm>
          <a:prstGeom prst="rect">
            <a:avLst/>
          </a:prstGeom>
          <a:noFill/>
        </p:spPr>
        <p:txBody>
          <a:bodyPr wrap="square" lIns="0" tIns="0" rIns="0" bIns="0" rtlCol="0" anchor="ctr">
            <a:noAutofit/>
          </a:bodyPr>
          <a:lstStyle/>
          <a:p>
            <a:pPr marL="0" indent="0" algn="ctr">
              <a:lnSpc>
                <a:spcPct val="100000"/>
              </a:lnSpc>
              <a:buNone/>
            </a:pPr>
            <a:r>
              <a:rPr lang="ru-RU" sz="2200" b="1" dirty="0">
                <a:solidFill>
                  <a:srgbClr val="737373"/>
                </a:solidFill>
                <a:latin typeface="Onest" pitchFamily="34" charset="0"/>
                <a:ea typeface="Onest" pitchFamily="34" charset="-122"/>
                <a:cs typeface="Onest" pitchFamily="34" charset="-120"/>
              </a:rPr>
              <a:t>=</a:t>
            </a:r>
          </a:p>
        </p:txBody>
      </p:sp>
      <p:sp>
        <p:nvSpPr>
          <p:cNvPr id="409" name="Calc box 3"/>
          <p:cNvSpPr/>
          <p:nvPr/>
        </p:nvSpPr>
        <p:spPr>
          <a:xfrm>
            <a:off x="6270041" y="3313630"/>
            <a:ext cx="1325880" cy="1051560"/>
          </a:xfrm>
          <a:prstGeom prst="roundRect">
            <a:avLst>
              <a:gd name="adj" fmla="val 12000"/>
            </a:avLst>
          </a:prstGeom>
          <a:solidFill>
            <a:srgbClr val="03738C"/>
          </a:solidFill>
          <a:ln>
            <a:noFill/>
          </a:ln>
        </p:spPr>
      </p:sp>
      <p:sp>
        <p:nvSpPr>
          <p:cNvPr id="410" name="Calc text 3"/>
          <p:cNvSpPr txBox="1"/>
          <p:nvPr/>
        </p:nvSpPr>
        <p:spPr>
          <a:xfrm>
            <a:off x="6315761" y="3405070"/>
            <a:ext cx="1234440" cy="868680"/>
          </a:xfrm>
          <a:prstGeom prst="rect">
            <a:avLst/>
          </a:prstGeom>
          <a:noFill/>
        </p:spPr>
        <p:txBody>
          <a:bodyPr wrap="square" lIns="0" tIns="0" rIns="0" bIns="0" rtlCol="0" anchor="ctr">
            <a:noAutofit/>
          </a:bodyPr>
          <a:lstStyle/>
          <a:p>
            <a:pPr marL="0" indent="0" algn="ctr">
              <a:lnSpc>
                <a:spcPct val="100000"/>
              </a:lnSpc>
              <a:buNone/>
            </a:pPr>
            <a:r>
              <a:rPr lang="ru-RU" sz="1600" b="1" dirty="0">
                <a:solidFill>
                  <a:srgbClr val="FFFFFF"/>
                </a:solidFill>
                <a:latin typeface="Onest" pitchFamily="34" charset="0"/>
                <a:ea typeface="Onest" pitchFamily="34" charset="-122"/>
                <a:cs typeface="Onest" pitchFamily="34" charset="-120"/>
              </a:rPr>
              <a:t>−1 291,7</a:t>
            </a:r>
          </a:p>
          <a:p>
            <a:pPr marL="0" indent="0" algn="ctr">
              <a:lnSpc>
                <a:spcPct val="100000"/>
              </a:lnSpc>
              <a:buNone/>
            </a:pPr>
            <a:r>
              <a:rPr lang="ru-RU" sz="1100" b="0" dirty="0">
                <a:solidFill>
                  <a:srgbClr val="FFFFFF"/>
                </a:solidFill>
                <a:latin typeface="Onest" pitchFamily="34" charset="0"/>
                <a:ea typeface="Onest" pitchFamily="34" charset="-122"/>
                <a:cs typeface="Onest" pitchFamily="34" charset="-120"/>
              </a:rPr>
              <a:t>тапшылық</a:t>
            </a:r>
          </a:p>
        </p:txBody>
      </p:sp>
      <p:sp>
        <p:nvSpPr>
          <p:cNvPr id="411" name="Calc note"/>
          <p:cNvSpPr txBox="1"/>
          <p:nvPr/>
        </p:nvSpPr>
        <p:spPr>
          <a:xfrm>
            <a:off x="1332281" y="4986521"/>
            <a:ext cx="6263640" cy="822960"/>
          </a:xfrm>
          <a:prstGeom prst="rect">
            <a:avLst/>
          </a:prstGeom>
          <a:noFill/>
        </p:spPr>
        <p:txBody>
          <a:bodyPr wrap="square" lIns="0" tIns="0" rIns="0" bIns="0" rtlCol="0" anchor="t">
            <a:noAutofit/>
          </a:bodyPr>
          <a:lstStyle/>
          <a:p>
            <a:pPr marL="0" indent="0" algn="l">
              <a:lnSpc>
                <a:spcPct val="100000"/>
              </a:lnSpc>
              <a:buNone/>
            </a:pPr>
            <a:r>
              <a:rPr lang="ru-RU" sz="1200" b="0" dirty="0">
                <a:solidFill>
                  <a:srgbClr val="404040"/>
                </a:solidFill>
                <a:latin typeface="Onest" pitchFamily="34" charset="0"/>
                <a:ea typeface="Onest" pitchFamily="34" charset="-122"/>
                <a:cs typeface="Onest" pitchFamily="34" charset="-120"/>
              </a:rPr>
              <a:t>Кірістер − шығындар = −1 931,0.</a:t>
            </a:r>
          </a:p>
          <a:p>
            <a:pPr marL="0" indent="0" algn="l">
              <a:lnSpc>
                <a:spcPct val="100000"/>
              </a:lnSpc>
              <a:buNone/>
            </a:pPr>
            <a:r>
              <a:rPr lang="ru-RU" sz="1200" b="0" dirty="0">
                <a:solidFill>
                  <a:srgbClr val="404040"/>
                </a:solidFill>
                <a:latin typeface="Onest" pitchFamily="34" charset="0"/>
                <a:ea typeface="Onest" pitchFamily="34" charset="-122"/>
                <a:cs typeface="Onest" pitchFamily="34" charset="-120"/>
              </a:rPr>
              <a:t>Кредиттеу: бюджеттік кредиттер 31 418,4 − өтеу 32 057,7 = −639,3. Қаржы активтерімен жасалатын операциялар бойынша сальдо — 0,0.</a:t>
            </a:r>
          </a:p>
        </p:txBody>
      </p:sp>
      <p:sp>
        <p:nvSpPr>
          <p:cNvPr id="412" name="Fin label 0"/>
          <p:cNvSpPr txBox="1"/>
          <p:nvPr/>
        </p:nvSpPr>
        <p:spPr>
          <a:xfrm>
            <a:off x="8446313" y="3949672"/>
            <a:ext cx="1828800" cy="384048"/>
          </a:xfrm>
          <a:prstGeom prst="rect">
            <a:avLst/>
          </a:prstGeom>
          <a:noFill/>
        </p:spPr>
        <p:txBody>
          <a:bodyPr wrap="square" lIns="0" tIns="0" rIns="0" bIns="0" rtlCol="0" anchor="ctr">
            <a:noAutofit/>
          </a:bodyPr>
          <a:lstStyle/>
          <a:p>
            <a:pPr marL="0" indent="0" algn="l">
              <a:lnSpc>
                <a:spcPct val="100000"/>
              </a:lnSpc>
              <a:buNone/>
            </a:pPr>
            <a:r>
              <a:rPr lang="ru-RU" sz="1100" b="0" dirty="0">
                <a:solidFill>
                  <a:srgbClr val="404040"/>
                </a:solidFill>
                <a:latin typeface="Onest" pitchFamily="34" charset="0"/>
                <a:ea typeface="Onest" pitchFamily="34" charset="-122"/>
                <a:cs typeface="Onest" pitchFamily="34" charset="-120"/>
              </a:rPr>
              <a:t>Қарыздар түсімі</a:t>
            </a:r>
          </a:p>
        </p:txBody>
      </p:sp>
      <p:sp>
        <p:nvSpPr>
          <p:cNvPr id="413" name="Fin value 0"/>
          <p:cNvSpPr txBox="1"/>
          <p:nvPr/>
        </p:nvSpPr>
        <p:spPr>
          <a:xfrm>
            <a:off x="10211105" y="3949672"/>
            <a:ext cx="1005840" cy="384048"/>
          </a:xfrm>
          <a:prstGeom prst="rect">
            <a:avLst/>
          </a:prstGeom>
          <a:noFill/>
        </p:spPr>
        <p:txBody>
          <a:bodyPr wrap="square" lIns="0" tIns="0" rIns="0" bIns="0" rtlCol="0" anchor="ctr">
            <a:noAutofit/>
          </a:bodyPr>
          <a:lstStyle/>
          <a:p>
            <a:pPr marL="0" indent="0" algn="r">
              <a:lnSpc>
                <a:spcPct val="100000"/>
              </a:lnSpc>
              <a:buNone/>
            </a:pPr>
            <a:r>
              <a:rPr lang="ru-RU" sz="1300" b="1" dirty="0">
                <a:solidFill>
                  <a:srgbClr val="262626"/>
                </a:solidFill>
                <a:latin typeface="Onest" pitchFamily="34" charset="0"/>
                <a:ea typeface="Onest" pitchFamily="34" charset="-122"/>
                <a:cs typeface="Onest" pitchFamily="34" charset="-120"/>
              </a:rPr>
              <a:t>+31 506,4</a:t>
            </a:r>
          </a:p>
        </p:txBody>
      </p:sp>
      <p:sp>
        <p:nvSpPr>
          <p:cNvPr id="414" name="Fin label 1"/>
          <p:cNvSpPr txBox="1"/>
          <p:nvPr/>
        </p:nvSpPr>
        <p:spPr>
          <a:xfrm>
            <a:off x="8446313" y="4361152"/>
            <a:ext cx="1828800" cy="384048"/>
          </a:xfrm>
          <a:prstGeom prst="rect">
            <a:avLst/>
          </a:prstGeom>
          <a:noFill/>
        </p:spPr>
        <p:txBody>
          <a:bodyPr wrap="square" lIns="0" tIns="0" rIns="0" bIns="0" rtlCol="0" anchor="ctr">
            <a:noAutofit/>
          </a:bodyPr>
          <a:lstStyle/>
          <a:p>
            <a:pPr marL="0" indent="0" algn="l">
              <a:lnSpc>
                <a:spcPct val="100000"/>
              </a:lnSpc>
              <a:buNone/>
            </a:pPr>
            <a:r>
              <a:rPr lang="ru-RU" sz="1100" b="0" dirty="0">
                <a:solidFill>
                  <a:srgbClr val="404040"/>
                </a:solidFill>
                <a:latin typeface="Onest" pitchFamily="34" charset="0"/>
                <a:ea typeface="Onest" pitchFamily="34" charset="-122"/>
                <a:cs typeface="Onest" pitchFamily="34" charset="-120"/>
              </a:rPr>
              <a:t>Бюджет қаражатының қалдықтары</a:t>
            </a:r>
          </a:p>
        </p:txBody>
      </p:sp>
      <p:sp>
        <p:nvSpPr>
          <p:cNvPr id="415" name="Fin value 1"/>
          <p:cNvSpPr txBox="1"/>
          <p:nvPr/>
        </p:nvSpPr>
        <p:spPr>
          <a:xfrm>
            <a:off x="10211105" y="4361152"/>
            <a:ext cx="1005840" cy="384048"/>
          </a:xfrm>
          <a:prstGeom prst="rect">
            <a:avLst/>
          </a:prstGeom>
          <a:noFill/>
        </p:spPr>
        <p:txBody>
          <a:bodyPr wrap="square" lIns="0" tIns="0" rIns="0" bIns="0" rtlCol="0" anchor="ctr">
            <a:noAutofit/>
          </a:bodyPr>
          <a:lstStyle/>
          <a:p>
            <a:pPr marL="0" indent="0" algn="r">
              <a:lnSpc>
                <a:spcPct val="100000"/>
              </a:lnSpc>
              <a:buNone/>
            </a:pPr>
            <a:r>
              <a:rPr lang="ru-RU" sz="1300" b="1" dirty="0">
                <a:solidFill>
                  <a:srgbClr val="262626"/>
                </a:solidFill>
                <a:latin typeface="Onest" pitchFamily="34" charset="0"/>
                <a:ea typeface="Onest" pitchFamily="34" charset="-122"/>
                <a:cs typeface="Onest" pitchFamily="34" charset="-120"/>
              </a:rPr>
              <a:t>+2 855,8</a:t>
            </a:r>
          </a:p>
        </p:txBody>
      </p:sp>
      <p:sp>
        <p:nvSpPr>
          <p:cNvPr id="416" name="Fin label 2"/>
          <p:cNvSpPr txBox="1"/>
          <p:nvPr/>
        </p:nvSpPr>
        <p:spPr>
          <a:xfrm>
            <a:off x="8446313" y="4772633"/>
            <a:ext cx="1828800" cy="384048"/>
          </a:xfrm>
          <a:prstGeom prst="rect">
            <a:avLst/>
          </a:prstGeom>
          <a:noFill/>
        </p:spPr>
        <p:txBody>
          <a:bodyPr wrap="square" lIns="0" tIns="0" rIns="0" bIns="0" rtlCol="0" anchor="ctr">
            <a:noAutofit/>
          </a:bodyPr>
          <a:lstStyle/>
          <a:p>
            <a:pPr marL="0" indent="0" algn="l">
              <a:lnSpc>
                <a:spcPct val="100000"/>
              </a:lnSpc>
              <a:buNone/>
            </a:pPr>
            <a:r>
              <a:rPr lang="ru-RU" sz="1100" b="0" dirty="0">
                <a:solidFill>
                  <a:srgbClr val="404040"/>
                </a:solidFill>
                <a:latin typeface="Onest" pitchFamily="34" charset="0"/>
                <a:ea typeface="Onest" pitchFamily="34" charset="-122"/>
                <a:cs typeface="Onest" pitchFamily="34" charset="-120"/>
              </a:rPr>
              <a:t>Қарыздарды өтеу</a:t>
            </a:r>
          </a:p>
        </p:txBody>
      </p:sp>
      <p:sp>
        <p:nvSpPr>
          <p:cNvPr id="417" name="Fin value 2"/>
          <p:cNvSpPr txBox="1"/>
          <p:nvPr/>
        </p:nvSpPr>
        <p:spPr>
          <a:xfrm>
            <a:off x="10211105" y="4772633"/>
            <a:ext cx="1005840" cy="384048"/>
          </a:xfrm>
          <a:prstGeom prst="rect">
            <a:avLst/>
          </a:prstGeom>
          <a:noFill/>
        </p:spPr>
        <p:txBody>
          <a:bodyPr wrap="square" lIns="0" tIns="0" rIns="0" bIns="0" rtlCol="0" anchor="ctr">
            <a:noAutofit/>
          </a:bodyPr>
          <a:lstStyle/>
          <a:p>
            <a:pPr marL="0" indent="0" algn="r">
              <a:lnSpc>
                <a:spcPct val="100000"/>
              </a:lnSpc>
              <a:buNone/>
            </a:pPr>
            <a:r>
              <a:rPr lang="ru-RU" sz="1300" b="1" dirty="0">
                <a:solidFill>
                  <a:srgbClr val="262626"/>
                </a:solidFill>
                <a:latin typeface="Onest" pitchFamily="34" charset="0"/>
                <a:ea typeface="Onest" pitchFamily="34" charset="-122"/>
                <a:cs typeface="Onest" pitchFamily="34" charset="-120"/>
              </a:rPr>
              <a:t>−33 070,5</a:t>
            </a:r>
          </a:p>
        </p:txBody>
      </p:sp>
      <p:sp>
        <p:nvSpPr>
          <p:cNvPr id="418" name="Fin line"/>
          <p:cNvSpPr/>
          <p:nvPr/>
        </p:nvSpPr>
        <p:spPr>
          <a:xfrm>
            <a:off x="8446313" y="5211545"/>
            <a:ext cx="2770632" cy="10973"/>
          </a:xfrm>
          <a:prstGeom prst="rect">
            <a:avLst/>
          </a:prstGeom>
          <a:solidFill>
            <a:srgbClr val="C9DFE6"/>
          </a:solidFill>
          <a:ln>
            <a:noFill/>
          </a:ln>
        </p:spPr>
      </p:sp>
      <p:sp>
        <p:nvSpPr>
          <p:cNvPr id="419" name="Fin total label"/>
          <p:cNvSpPr txBox="1"/>
          <p:nvPr/>
        </p:nvSpPr>
        <p:spPr>
          <a:xfrm>
            <a:off x="8446313" y="5248121"/>
            <a:ext cx="1737360" cy="384048"/>
          </a:xfrm>
          <a:prstGeom prst="rect">
            <a:avLst/>
          </a:prstGeom>
          <a:noFill/>
        </p:spPr>
        <p:txBody>
          <a:bodyPr wrap="square" lIns="0" tIns="0" rIns="0" bIns="0" rtlCol="0" anchor="ctr">
            <a:noAutofit/>
          </a:bodyPr>
          <a:lstStyle/>
          <a:p>
            <a:pPr marL="0" indent="0" algn="l">
              <a:lnSpc>
                <a:spcPct val="100000"/>
              </a:lnSpc>
              <a:buNone/>
            </a:pPr>
            <a:r>
              <a:rPr lang="ru-RU" sz="1200" b="1" dirty="0">
                <a:solidFill>
                  <a:srgbClr val="03738C"/>
                </a:solidFill>
                <a:latin typeface="Onest" pitchFamily="34" charset="0"/>
                <a:ea typeface="Onest" pitchFamily="34" charset="-122"/>
                <a:cs typeface="Onest" pitchFamily="34" charset="-120"/>
              </a:rPr>
              <a:t>Барлығы</a:t>
            </a:r>
          </a:p>
        </p:txBody>
      </p:sp>
      <p:sp>
        <p:nvSpPr>
          <p:cNvPr id="420" name="Fin total"/>
          <p:cNvSpPr txBox="1"/>
          <p:nvPr/>
        </p:nvSpPr>
        <p:spPr>
          <a:xfrm>
            <a:off x="10028225" y="5248121"/>
            <a:ext cx="1188720" cy="384048"/>
          </a:xfrm>
          <a:prstGeom prst="rect">
            <a:avLst/>
          </a:prstGeom>
          <a:noFill/>
        </p:spPr>
        <p:txBody>
          <a:bodyPr wrap="square" lIns="0" tIns="0" rIns="0" bIns="0" rtlCol="0" anchor="ctr">
            <a:noAutofit/>
          </a:bodyPr>
          <a:lstStyle/>
          <a:p>
            <a:pPr marL="0" indent="0" algn="r">
              <a:lnSpc>
                <a:spcPct val="100000"/>
              </a:lnSpc>
              <a:buNone/>
            </a:pPr>
            <a:r>
              <a:rPr lang="ru-RU" sz="1500" b="1" dirty="0">
                <a:solidFill>
                  <a:srgbClr val="03738C"/>
                </a:solidFill>
                <a:latin typeface="Onest" pitchFamily="34" charset="0"/>
                <a:ea typeface="Onest" pitchFamily="34" charset="-122"/>
                <a:cs typeface="Onest" pitchFamily="34" charset="-120"/>
              </a:rPr>
              <a:t>1 291,7</a:t>
            </a:r>
          </a:p>
        </p:txBody>
      </p:sp>
      <p:sp>
        <p:nvSpPr>
          <p:cNvPr id="421" name="Source"/>
          <p:cNvSpPr txBox="1"/>
          <p:nvPr/>
        </p:nvSpPr>
        <p:spPr>
          <a:xfrm>
            <a:off x="886968" y="6236208"/>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 мәслихатының 28.09.2026 № 37-5 шешімі (2026 жылға арналған бюджеттің негізгі параметрлері).</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749808" y="1142086"/>
            <a:ext cx="5093208" cy="3017520"/>
          </a:xfrm>
          <a:prstGeom prst="roundRect">
            <a:avLst>
              <a:gd name="adj" fmla="val 8629"/>
            </a:avLst>
          </a:prstGeom>
          <a:solidFill>
            <a:srgbClr val="FFFFFF"/>
          </a:solidFill>
          <a:ln/>
          <a:effectLst>
            <a:outerShdw blurRad="508000" dist="127000" dir="4020000" algn="bl" rotWithShape="0">
              <a:srgbClr val="000000">
                <a:alpha val="12000"/>
              </a:srgbClr>
            </a:outerShdw>
          </a:effectLst>
        </p:spPr>
      </p:sp>
      <p:sp>
        <p:nvSpPr>
          <p:cNvPr id="4" name="Shape 1"/>
          <p:cNvSpPr/>
          <p:nvPr/>
        </p:nvSpPr>
        <p:spPr>
          <a:xfrm>
            <a:off x="6117336" y="1142086"/>
            <a:ext cx="5093208" cy="3017520"/>
          </a:xfrm>
          <a:prstGeom prst="roundRect">
            <a:avLst>
              <a:gd name="adj" fmla="val 8629"/>
            </a:avLst>
          </a:prstGeom>
          <a:solidFill>
            <a:srgbClr val="FFFFFF"/>
          </a:solidFill>
          <a:ln/>
          <a:effectLst>
            <a:outerShdw blurRad="508000" dist="127000" dir="4020000" algn="bl" rotWithShape="0">
              <a:srgbClr val="000000">
                <a:alpha val="12000"/>
              </a:srgbClr>
            </a:outerShdw>
          </a:effectLst>
        </p:spPr>
      </p:sp>
      <p:sp>
        <p:nvSpPr>
          <p:cNvPr id="6" name="Shape 2"/>
          <p:cNvSpPr/>
          <p:nvPr/>
        </p:nvSpPr>
        <p:spPr>
          <a:xfrm>
            <a:off x="749808" y="282550"/>
            <a:ext cx="326441" cy="326441"/>
          </a:xfrm>
          <a:prstGeom prst="ellipse">
            <a:avLst/>
          </a:prstGeom>
          <a:solidFill>
            <a:srgbClr val="03738C"/>
          </a:solidFill>
          <a:ln/>
        </p:spPr>
      </p:sp>
      <p:sp>
        <p:nvSpPr>
          <p:cNvPr id="7" name="Shape 3"/>
          <p:cNvSpPr/>
          <p:nvPr/>
        </p:nvSpPr>
        <p:spPr>
          <a:xfrm>
            <a:off x="828447" y="360274"/>
            <a:ext cx="0" cy="169164"/>
          </a:xfrm>
          <a:prstGeom prst="line">
            <a:avLst/>
          </a:prstGeom>
          <a:noFill/>
          <a:ln w="12700">
            <a:solidFill>
              <a:srgbClr val="FFFFFF"/>
            </a:solidFill>
            <a:prstDash val="solid"/>
          </a:ln>
        </p:spPr>
      </p:sp>
      <p:sp>
        <p:nvSpPr>
          <p:cNvPr id="8" name="Shape 4"/>
          <p:cNvSpPr/>
          <p:nvPr/>
        </p:nvSpPr>
        <p:spPr>
          <a:xfrm>
            <a:off x="828447" y="529438"/>
            <a:ext cx="169164" cy="0"/>
          </a:xfrm>
          <a:prstGeom prst="line">
            <a:avLst/>
          </a:prstGeom>
          <a:noFill/>
          <a:ln w="12700">
            <a:solidFill>
              <a:srgbClr val="FFFFFF"/>
            </a:solidFill>
            <a:prstDash val="solid"/>
          </a:ln>
        </p:spPr>
      </p:sp>
      <p:sp>
        <p:nvSpPr>
          <p:cNvPr id="9" name="Shape 5"/>
          <p:cNvSpPr/>
          <p:nvPr/>
        </p:nvSpPr>
        <p:spPr>
          <a:xfrm>
            <a:off x="865663" y="438089"/>
            <a:ext cx="27066" cy="71049"/>
          </a:xfrm>
          <a:prstGeom prst="rect">
            <a:avLst/>
          </a:prstGeom>
          <a:solidFill>
            <a:srgbClr val="FFFFFF"/>
          </a:solidFill>
          <a:ln/>
        </p:spPr>
      </p:sp>
      <p:sp>
        <p:nvSpPr>
          <p:cNvPr id="10" name="Shape 6"/>
          <p:cNvSpPr/>
          <p:nvPr/>
        </p:nvSpPr>
        <p:spPr>
          <a:xfrm>
            <a:off x="906262" y="475305"/>
            <a:ext cx="27066" cy="33833"/>
          </a:xfrm>
          <a:prstGeom prst="rect">
            <a:avLst/>
          </a:prstGeom>
          <a:solidFill>
            <a:srgbClr val="FFFFFF"/>
          </a:solidFill>
          <a:ln/>
        </p:spPr>
      </p:sp>
      <p:sp>
        <p:nvSpPr>
          <p:cNvPr id="11" name="Shape 7"/>
          <p:cNvSpPr/>
          <p:nvPr/>
        </p:nvSpPr>
        <p:spPr>
          <a:xfrm>
            <a:off x="946862" y="416098"/>
            <a:ext cx="27066" cy="93040"/>
          </a:xfrm>
          <a:prstGeom prst="rect">
            <a:avLst/>
          </a:prstGeom>
          <a:solidFill>
            <a:srgbClr val="FFFFFF"/>
          </a:solidFill>
          <a:ln/>
        </p:spPr>
      </p:sp>
      <p:sp>
        <p:nvSpPr>
          <p:cNvPr id="12" name="Text 8"/>
          <p:cNvSpPr/>
          <p:nvPr/>
        </p:nvSpPr>
        <p:spPr>
          <a:xfrm>
            <a:off x="1076249" y="276149"/>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2026 жыл</a:t>
            </a:r>
            <a:endParaRPr lang="en-US" sz="1600" dirty="0"/>
          </a:p>
        </p:txBody>
      </p:sp>
      <p:sp>
        <p:nvSpPr>
          <p:cNvPr id="13" name="Text 9"/>
          <p:cNvSpPr/>
          <p:nvPr/>
        </p:nvSpPr>
        <p:spPr>
          <a:xfrm>
            <a:off x="749808" y="630022"/>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Борыш</a:t>
            </a:r>
            <a:r>
              <a:rPr lang="ru-RU" sz="3000" b="1" dirty="0">
                <a:solidFill>
                  <a:srgbClr val="262626"/>
                </a:solidFill>
                <a:latin typeface="Onest" pitchFamily="34" charset="0"/>
                <a:ea typeface="Onest" pitchFamily="34" charset="-122"/>
                <a:cs typeface="Onest" pitchFamily="34" charset="-120"/>
              </a:rPr>
              <a:t> және МЖӘ</a:t>
            </a:r>
            <a:endParaRPr lang="en-US" sz="3000" dirty="0"/>
          </a:p>
        </p:txBody>
      </p:sp>
      <p:sp>
        <p:nvSpPr>
          <p:cNvPr id="19" name="Shape 15"/>
          <p:cNvSpPr/>
          <p:nvPr/>
        </p:nvSpPr>
        <p:spPr>
          <a:xfrm>
            <a:off x="749808" y="4433926"/>
            <a:ext cx="10460736" cy="1463040"/>
          </a:xfrm>
          <a:prstGeom prst="roundRect">
            <a:avLst>
              <a:gd name="adj" fmla="val 4986"/>
            </a:avLst>
          </a:prstGeom>
          <a:solidFill>
            <a:srgbClr val="117DBF"/>
          </a:solidFill>
          <a:ln/>
          <a:effectLst>
            <a:outerShdw blurRad="508000" dist="127000" dir="4020000" algn="bl" rotWithShape="0">
              <a:srgbClr val="000000">
                <a:alpha val="12000"/>
              </a:srgbClr>
            </a:outerShdw>
          </a:effectLst>
        </p:spPr>
      </p:sp>
      <p:sp>
        <p:nvSpPr>
          <p:cNvPr id="20" name="Text 16"/>
          <p:cNvSpPr/>
          <p:nvPr/>
        </p:nvSpPr>
        <p:spPr>
          <a:xfrm>
            <a:off x="923544" y="5013656"/>
            <a:ext cx="10058400" cy="365760"/>
          </a:xfrm>
          <a:prstGeom prst="rect">
            <a:avLst/>
          </a:prstGeom>
          <a:noFill/>
          <a:ln/>
        </p:spPr>
        <p:txBody>
          <a:bodyPr wrap="square" lIns="91440" tIns="45720" rIns="91440" bIns="45720" rtlCol="0" anchor="t"/>
          <a:lstStyle/>
          <a:p>
            <a:pPr marL="0" indent="0">
              <a:buNone/>
            </a:pPr>
            <a:r>
              <a:rPr lang="ru-RU" sz="1500" b="1" dirty="0">
                <a:solidFill>
                  <a:srgbClr val="FFFFFF"/>
                </a:solidFill>
                <a:latin typeface="Onest" pitchFamily="34" charset="0"/>
                <a:ea typeface="Onest" pitchFamily="34" charset="-122"/>
                <a:cs typeface="Onest" pitchFamily="34" charset="-120"/>
              </a:rPr>
              <a:t>Заңмен бекітілген</a:t>
            </a:r>
            <a:endParaRPr lang="en-US" sz="1600" dirty="0"/>
          </a:p>
        </p:txBody>
      </p:sp>
      <p:sp>
        <p:nvSpPr>
          <p:cNvPr id="21" name="Text 17"/>
          <p:cNvSpPr/>
          <p:nvPr/>
        </p:nvSpPr>
        <p:spPr>
          <a:xfrm>
            <a:off x="923544" y="5370272"/>
            <a:ext cx="10058400" cy="548640"/>
          </a:xfrm>
          <a:prstGeom prst="rect">
            <a:avLst/>
          </a:prstGeom>
          <a:noFill/>
          <a:ln/>
        </p:spPr>
        <p:txBody>
          <a:bodyPr wrap="square" lIns="91440" tIns="45720" rIns="91440" bIns="45720" rtlCol="0" anchor="t"/>
          <a:lstStyle/>
          <a:p>
            <a:pPr marL="0" indent="0">
              <a:lnSpc>
                <a:spcPct val="130000"/>
              </a:lnSpc>
              <a:buNone/>
            </a:pPr>
            <a:r>
              <a:rPr lang="ru-RU" sz="1200" dirty="0">
                <a:solidFill>
                  <a:srgbClr val="FFFFFF"/>
                </a:solidFill>
                <a:latin typeface="Onest" pitchFamily="34" charset="0"/>
                <a:ea typeface="Onest" pitchFamily="34" charset="-122"/>
                <a:cs typeface="Onest" pitchFamily="34" charset="-120"/>
              </a:rPr>
              <a:t>борыш пен МЖӘ лимиттері ҚР № 239-VIII Заңында да көрсетілген</a:t>
            </a:r>
            <a:endParaRPr lang="en-US" sz="1200" dirty="0"/>
          </a:p>
        </p:txBody>
      </p:sp>
      <p:sp>
        <p:nvSpPr>
          <p:cNvPr id="22" name="Shape 18"/>
          <p:cNvSpPr/>
          <p:nvPr/>
        </p:nvSpPr>
        <p:spPr>
          <a:xfrm>
            <a:off x="923544" y="4661612"/>
            <a:ext cx="1433779" cy="312725"/>
          </a:xfrm>
          <a:prstGeom prst="roundRect">
            <a:avLst>
              <a:gd name="adj" fmla="val 50000"/>
            </a:avLst>
          </a:prstGeom>
          <a:solidFill>
            <a:srgbClr val="FFFFFF"/>
          </a:solidFill>
          <a:ln/>
          <a:effectLst>
            <a:outerShdw blurRad="508000" dist="127000" dir="4020000" algn="bl" rotWithShape="0">
              <a:srgbClr val="000000">
                <a:alpha val="12000"/>
              </a:srgbClr>
            </a:outerShdw>
          </a:effectLst>
        </p:spPr>
      </p:sp>
      <p:sp>
        <p:nvSpPr>
          <p:cNvPr id="23" name="Text 19"/>
          <p:cNvSpPr/>
          <p:nvPr/>
        </p:nvSpPr>
        <p:spPr>
          <a:xfrm>
            <a:off x="923544" y="4661612"/>
            <a:ext cx="1433779" cy="312725"/>
          </a:xfrm>
          <a:prstGeom prst="rect">
            <a:avLst/>
          </a:prstGeom>
          <a:noFill/>
          <a:ln/>
        </p:spPr>
        <p:txBody>
          <a:bodyPr wrap="square" lIns="91440" tIns="45720" rIns="91440" bIns="45720" rtlCol="0" anchor="ctr"/>
          <a:lstStyle/>
          <a:p>
            <a:pPr marL="0" indent="0" algn="ctr">
              <a:buNone/>
            </a:pPr>
            <a:r>
              <a:rPr lang="ru-RU" sz="1400" b="1" dirty="0">
                <a:solidFill>
                  <a:srgbClr val="117DBF"/>
                </a:solidFill>
                <a:latin typeface="Onest" pitchFamily="34" charset="0"/>
                <a:ea typeface="Onest" pitchFamily="34" charset="-122"/>
                <a:cs typeface="Onest" pitchFamily="34" charset="-120"/>
              </a:rPr>
              <a:t>Лимиттер</a:t>
            </a:r>
            <a:endParaRPr lang="en-US" sz="1400" dirty="0"/>
          </a:p>
        </p:txBody>
      </p:sp>
      <p:sp>
        <p:nvSpPr>
          <p:cNvPr id="501" name="Debt title"/>
          <p:cNvSpPr txBox="1"/>
          <p:nvPr/>
        </p:nvSpPr>
        <p:spPr>
          <a:xfrm>
            <a:off x="1147115" y="1501902"/>
            <a:ext cx="4389120" cy="365760"/>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03738C"/>
                </a:solidFill>
                <a:latin typeface="Onest" pitchFamily="34" charset="0"/>
                <a:ea typeface="Onest" pitchFamily="34" charset="-122"/>
                <a:cs typeface="Onest" pitchFamily="34" charset="-120"/>
              </a:rPr>
              <a:t>Жергілікті атқарушы органның борышы, млн теңге</a:t>
            </a:r>
          </a:p>
        </p:txBody>
      </p:sp>
      <p:sp>
        <p:nvSpPr>
          <p:cNvPr id="530" name="Num cell"/>
          <p:cNvSpPr/>
          <p:nvPr/>
        </p:nvSpPr>
        <p:spPr>
          <a:xfrm>
            <a:off x="1147115" y="1867662"/>
            <a:ext cx="2240280" cy="585216"/>
          </a:xfrm>
          <a:prstGeom prst="roundRect">
            <a:avLst>
              <a:gd name="adj" fmla="val 12000"/>
            </a:avLst>
          </a:prstGeom>
          <a:solidFill>
            <a:srgbClr val="EAF4F7"/>
          </a:solidFill>
          <a:ln>
            <a:noFill/>
          </a:ln>
        </p:spPr>
      </p:sp>
      <p:sp>
        <p:nvSpPr>
          <p:cNvPr id="531" name="Num cell text"/>
          <p:cNvSpPr txBox="1"/>
          <p:nvPr/>
        </p:nvSpPr>
        <p:spPr>
          <a:xfrm>
            <a:off x="1256843" y="1904238"/>
            <a:ext cx="2020824" cy="512064"/>
          </a:xfrm>
          <a:prstGeom prst="rect">
            <a:avLst/>
          </a:prstGeom>
          <a:noFill/>
        </p:spPr>
        <p:txBody>
          <a:bodyPr wrap="square" lIns="0" tIns="0" rIns="0" bIns="0" rtlCol="0" anchor="ctr">
            <a:noAutofit/>
          </a:bodyPr>
          <a:lstStyle/>
          <a:p>
            <a:pPr marL="0" indent="0" algn="l">
              <a:lnSpc>
                <a:spcPct val="100000"/>
              </a:lnSpc>
              <a:buNone/>
            </a:pPr>
            <a:r>
              <a:rPr lang="kk-KZ" sz="1800" b="1" dirty="0">
                <a:solidFill>
                  <a:srgbClr val="03738C"/>
                </a:solidFill>
                <a:latin typeface="Onest" pitchFamily="34" charset="0"/>
                <a:ea typeface="Onest" pitchFamily="34" charset="-122"/>
                <a:cs typeface="Onest" pitchFamily="34" charset="-120"/>
              </a:rPr>
              <a:t>207 871,6</a:t>
            </a:r>
          </a:p>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нақты борыш, 30.09.2026</a:t>
            </a:r>
          </a:p>
        </p:txBody>
      </p:sp>
      <p:sp>
        <p:nvSpPr>
          <p:cNvPr id="532" name="Num cell"/>
          <p:cNvSpPr/>
          <p:nvPr/>
        </p:nvSpPr>
        <p:spPr>
          <a:xfrm>
            <a:off x="3524554" y="1867662"/>
            <a:ext cx="1965960" cy="585216"/>
          </a:xfrm>
          <a:prstGeom prst="roundRect">
            <a:avLst>
              <a:gd name="adj" fmla="val 12000"/>
            </a:avLst>
          </a:prstGeom>
          <a:solidFill>
            <a:srgbClr val="EAF4F7"/>
          </a:solidFill>
          <a:ln>
            <a:noFill/>
          </a:ln>
        </p:spPr>
      </p:sp>
      <p:sp>
        <p:nvSpPr>
          <p:cNvPr id="533" name="Num cell text"/>
          <p:cNvSpPr txBox="1"/>
          <p:nvPr/>
        </p:nvSpPr>
        <p:spPr>
          <a:xfrm>
            <a:off x="3634283" y="1904238"/>
            <a:ext cx="1746504" cy="512064"/>
          </a:xfrm>
          <a:prstGeom prst="rect">
            <a:avLst/>
          </a:prstGeom>
          <a:noFill/>
        </p:spPr>
        <p:txBody>
          <a:bodyPr wrap="square" lIns="0" tIns="0" rIns="0" bIns="0" rtlCol="0" anchor="ctr">
            <a:noAutofit/>
          </a:bodyPr>
          <a:lstStyle/>
          <a:p>
            <a:pPr marL="0" indent="0" algn="l">
              <a:lnSpc>
                <a:spcPct val="100000"/>
              </a:lnSpc>
              <a:buNone/>
            </a:pPr>
            <a:r>
              <a:rPr lang="kk-KZ" sz="1800" b="1" dirty="0">
                <a:solidFill>
                  <a:srgbClr val="03738C"/>
                </a:solidFill>
                <a:latin typeface="Onest" pitchFamily="34" charset="0"/>
                <a:ea typeface="Onest" pitchFamily="34" charset="-122"/>
                <a:cs typeface="Onest" pitchFamily="34" charset="-120"/>
              </a:rPr>
              <a:t>292 997,8</a:t>
            </a:r>
          </a:p>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2026 жылға борыш лимиті</a:t>
            </a:r>
          </a:p>
        </p:txBody>
      </p:sp>
      <p:sp>
        <p:nvSpPr>
          <p:cNvPr id="534" name="Limit bar track"/>
          <p:cNvSpPr/>
          <p:nvPr/>
        </p:nvSpPr>
        <p:spPr>
          <a:xfrm>
            <a:off x="1147115" y="2535174"/>
            <a:ext cx="3063240" cy="128016"/>
          </a:xfrm>
          <a:prstGeom prst="roundRect">
            <a:avLst>
              <a:gd name="adj" fmla="val 50000"/>
            </a:avLst>
          </a:prstGeom>
          <a:solidFill>
            <a:srgbClr val="EAF4F7"/>
          </a:solidFill>
          <a:ln>
            <a:noFill/>
          </a:ln>
        </p:spPr>
      </p:sp>
      <p:sp>
        <p:nvSpPr>
          <p:cNvPr id="535" name="Limit bar fill"/>
          <p:cNvSpPr/>
          <p:nvPr/>
        </p:nvSpPr>
        <p:spPr>
          <a:xfrm>
            <a:off x="1147115" y="2535174"/>
            <a:ext cx="2173254" cy="128016"/>
          </a:xfrm>
          <a:prstGeom prst="roundRect">
            <a:avLst>
              <a:gd name="adj" fmla="val 50000"/>
            </a:avLst>
          </a:prstGeom>
          <a:solidFill>
            <a:srgbClr val="03738C"/>
          </a:solidFill>
          <a:ln>
            <a:noFill/>
          </a:ln>
        </p:spPr>
      </p:sp>
      <p:sp>
        <p:nvSpPr>
          <p:cNvPr id="536" name="Limit bar label"/>
          <p:cNvSpPr txBox="1"/>
          <p:nvPr/>
        </p:nvSpPr>
        <p:spPr>
          <a:xfrm>
            <a:off x="4320082" y="2462022"/>
            <a:ext cx="1170432" cy="274320"/>
          </a:xfrm>
          <a:prstGeom prst="rect">
            <a:avLst/>
          </a:prstGeom>
          <a:noFill/>
        </p:spPr>
        <p:txBody>
          <a:bodyPr wrap="square" lIns="0" tIns="0" rIns="0" bIns="0" rtlCol="0" anchor="ctr">
            <a:noAutofit/>
          </a:bodyPr>
          <a:lstStyle/>
          <a:p>
            <a:pPr marL="0" indent="0" algn="l">
              <a:lnSpc>
                <a:spcPct val="100000"/>
              </a:lnSpc>
              <a:buNone/>
            </a:pPr>
            <a:r>
              <a:rPr lang="kk-KZ" sz="1100" b="1" dirty="0">
                <a:solidFill>
                  <a:srgbClr val="03738C"/>
                </a:solidFill>
                <a:latin typeface="Onest" pitchFamily="34" charset="0"/>
                <a:ea typeface="Onest" pitchFamily="34" charset="-122"/>
                <a:cs typeface="Onest" pitchFamily="34" charset="-120"/>
              </a:rPr>
              <a:t>лимиттің 70,9%-ы</a:t>
            </a:r>
          </a:p>
        </p:txBody>
      </p:sp>
      <p:sp>
        <p:nvSpPr>
          <p:cNvPr id="537" name="Struct cell"/>
          <p:cNvSpPr/>
          <p:nvPr/>
        </p:nvSpPr>
        <p:spPr>
          <a:xfrm>
            <a:off x="1147115" y="2699766"/>
            <a:ext cx="1325880" cy="713232"/>
          </a:xfrm>
          <a:prstGeom prst="roundRect">
            <a:avLst>
              <a:gd name="adj" fmla="val 12000"/>
            </a:avLst>
          </a:prstGeom>
          <a:solidFill>
            <a:srgbClr val="EAF4F7"/>
          </a:solidFill>
          <a:ln>
            <a:noFill/>
          </a:ln>
        </p:spPr>
      </p:sp>
      <p:sp>
        <p:nvSpPr>
          <p:cNvPr id="538" name="Struct cell text"/>
          <p:cNvSpPr txBox="1"/>
          <p:nvPr/>
        </p:nvSpPr>
        <p:spPr>
          <a:xfrm>
            <a:off x="1238555" y="2727198"/>
            <a:ext cx="1143000" cy="658368"/>
          </a:xfrm>
          <a:prstGeom prst="rect">
            <a:avLst/>
          </a:prstGeom>
          <a:noFill/>
        </p:spPr>
        <p:txBody>
          <a:bodyPr wrap="square" lIns="0" tIns="0" rIns="0" bIns="0" rtlCol="0" anchor="ctr">
            <a:noAutofit/>
          </a:bodyPr>
          <a:lstStyle/>
          <a:p>
            <a:pPr marL="0" indent="0" algn="l">
              <a:lnSpc>
                <a:spcPct val="100000"/>
              </a:lnSpc>
              <a:buNone/>
            </a:pPr>
            <a:r>
              <a:rPr lang="kk-KZ" sz="1300" b="1" dirty="0">
                <a:solidFill>
                  <a:srgbClr val="03738C"/>
                </a:solidFill>
                <a:latin typeface="Onest" pitchFamily="34" charset="0"/>
                <a:ea typeface="Onest" pitchFamily="34" charset="-122"/>
                <a:cs typeface="Onest" pitchFamily="34" charset="-120"/>
              </a:rPr>
              <a:t>113 652,0</a:t>
            </a:r>
          </a:p>
          <a:p>
            <a:pPr marL="0" indent="0" algn="l">
              <a:lnSpc>
                <a:spcPct val="100000"/>
              </a:lnSpc>
              <a:buNone/>
            </a:pPr>
            <a:r>
              <a:rPr lang="kk-KZ" sz="950" b="0" dirty="0">
                <a:solidFill>
                  <a:srgbClr val="404040"/>
                </a:solidFill>
                <a:latin typeface="Onest" pitchFamily="34" charset="0"/>
                <a:ea typeface="Onest" pitchFamily="34" charset="-122"/>
                <a:cs typeface="Onest" pitchFamily="34" charset="-120"/>
              </a:rPr>
              <a:t>облыс әкімдігінің облигациялары</a:t>
            </a:r>
          </a:p>
        </p:txBody>
      </p:sp>
      <p:sp>
        <p:nvSpPr>
          <p:cNvPr id="539" name="Struct cell"/>
          <p:cNvSpPr/>
          <p:nvPr/>
        </p:nvSpPr>
        <p:spPr>
          <a:xfrm>
            <a:off x="2546147" y="2699766"/>
            <a:ext cx="1563624" cy="713232"/>
          </a:xfrm>
          <a:prstGeom prst="roundRect">
            <a:avLst>
              <a:gd name="adj" fmla="val 12000"/>
            </a:avLst>
          </a:prstGeom>
          <a:solidFill>
            <a:srgbClr val="EAF4F7"/>
          </a:solidFill>
          <a:ln>
            <a:noFill/>
          </a:ln>
        </p:spPr>
      </p:sp>
      <p:sp>
        <p:nvSpPr>
          <p:cNvPr id="540" name="Struct cell text"/>
          <p:cNvSpPr txBox="1"/>
          <p:nvPr/>
        </p:nvSpPr>
        <p:spPr>
          <a:xfrm>
            <a:off x="2637586" y="2727198"/>
            <a:ext cx="1380744" cy="658368"/>
          </a:xfrm>
          <a:prstGeom prst="rect">
            <a:avLst/>
          </a:prstGeom>
          <a:noFill/>
        </p:spPr>
        <p:txBody>
          <a:bodyPr wrap="square" lIns="0" tIns="0" rIns="0" bIns="0" rtlCol="0" anchor="ctr">
            <a:noAutofit/>
          </a:bodyPr>
          <a:lstStyle/>
          <a:p>
            <a:pPr marL="0" indent="0" algn="l">
              <a:lnSpc>
                <a:spcPct val="100000"/>
              </a:lnSpc>
              <a:buNone/>
            </a:pPr>
            <a:r>
              <a:rPr lang="kk-KZ" sz="1300" b="1" dirty="0">
                <a:solidFill>
                  <a:srgbClr val="03738C"/>
                </a:solidFill>
                <a:latin typeface="Onest" pitchFamily="34" charset="0"/>
                <a:ea typeface="Onest" pitchFamily="34" charset="-122"/>
                <a:cs typeface="Onest" pitchFamily="34" charset="-120"/>
              </a:rPr>
              <a:t>93 026,7</a:t>
            </a:r>
          </a:p>
          <a:p>
            <a:pPr marL="0" indent="0" algn="l">
              <a:lnSpc>
                <a:spcPct val="100000"/>
              </a:lnSpc>
              <a:buNone/>
            </a:pPr>
            <a:r>
              <a:rPr lang="kk-KZ" sz="950" b="0" dirty="0">
                <a:solidFill>
                  <a:srgbClr val="404040"/>
                </a:solidFill>
                <a:latin typeface="Onest" pitchFamily="34" charset="0"/>
                <a:ea typeface="Onest" pitchFamily="34" charset="-122"/>
                <a:cs typeface="Onest" pitchFamily="34" charset="-120"/>
              </a:rPr>
              <a:t>республикалық бюджеттен берілген кредиттер</a:t>
            </a:r>
          </a:p>
        </p:txBody>
      </p:sp>
      <p:sp>
        <p:nvSpPr>
          <p:cNvPr id="541" name="Struct cell"/>
          <p:cNvSpPr/>
          <p:nvPr/>
        </p:nvSpPr>
        <p:spPr>
          <a:xfrm>
            <a:off x="4182922" y="2699766"/>
            <a:ext cx="1307592" cy="713232"/>
          </a:xfrm>
          <a:prstGeom prst="roundRect">
            <a:avLst>
              <a:gd name="adj" fmla="val 12000"/>
            </a:avLst>
          </a:prstGeom>
          <a:solidFill>
            <a:srgbClr val="EAF4F7"/>
          </a:solidFill>
          <a:ln>
            <a:noFill/>
          </a:ln>
        </p:spPr>
      </p:sp>
      <p:sp>
        <p:nvSpPr>
          <p:cNvPr id="542" name="Struct cell text"/>
          <p:cNvSpPr txBox="1"/>
          <p:nvPr/>
        </p:nvSpPr>
        <p:spPr>
          <a:xfrm>
            <a:off x="4274363" y="2727198"/>
            <a:ext cx="1124712" cy="658368"/>
          </a:xfrm>
          <a:prstGeom prst="rect">
            <a:avLst/>
          </a:prstGeom>
          <a:noFill/>
        </p:spPr>
        <p:txBody>
          <a:bodyPr wrap="square" lIns="0" tIns="0" rIns="0" bIns="0" rtlCol="0" anchor="ctr">
            <a:noAutofit/>
          </a:bodyPr>
          <a:lstStyle/>
          <a:p>
            <a:pPr marL="0" indent="0" algn="l">
              <a:lnSpc>
                <a:spcPct val="100000"/>
              </a:lnSpc>
              <a:buNone/>
            </a:pPr>
            <a:r>
              <a:rPr lang="kk-KZ" sz="1300" b="1" dirty="0">
                <a:solidFill>
                  <a:srgbClr val="03738C"/>
                </a:solidFill>
                <a:latin typeface="Onest" pitchFamily="34" charset="0"/>
                <a:ea typeface="Onest" pitchFamily="34" charset="-122"/>
                <a:cs typeface="Onest" pitchFamily="34" charset="-120"/>
              </a:rPr>
              <a:t>1 192,8</a:t>
            </a:r>
          </a:p>
          <a:p>
            <a:pPr marL="0" indent="0" algn="l">
              <a:lnSpc>
                <a:spcPct val="100000"/>
              </a:lnSpc>
              <a:buNone/>
            </a:pPr>
            <a:r>
              <a:rPr lang="kk-KZ" sz="950" b="0" dirty="0">
                <a:solidFill>
                  <a:srgbClr val="404040"/>
                </a:solidFill>
                <a:latin typeface="Onest" pitchFamily="34" charset="0"/>
                <a:ea typeface="Onest" pitchFamily="34" charset="-122"/>
                <a:cs typeface="Onest" pitchFamily="34" charset="-120"/>
              </a:rPr>
              <a:t>сыртқы қарыздар (ХҚДБ, «Мерхав»)</a:t>
            </a:r>
          </a:p>
        </p:txBody>
      </p:sp>
      <p:sp>
        <p:nvSpPr>
          <p:cNvPr id="543" name="Debt service note"/>
          <p:cNvSpPr txBox="1"/>
          <p:nvPr/>
        </p:nvSpPr>
        <p:spPr>
          <a:xfrm>
            <a:off x="1147115" y="3467862"/>
            <a:ext cx="4343400" cy="329184"/>
          </a:xfrm>
          <a:prstGeom prst="rect">
            <a:avLst/>
          </a:prstGeom>
          <a:noFill/>
        </p:spPr>
        <p:txBody>
          <a:bodyPr wrap="square" lIns="0" tIns="0" rIns="0" bIns="0" rtlCol="0" anchor="ctr">
            <a:noAutofit/>
          </a:bodyPr>
          <a:lstStyle/>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2026 жылы борышқа қызмет көрсету — </a:t>
            </a:r>
            <a:r>
              <a:rPr lang="kk-KZ" sz="1000" b="1" dirty="0">
                <a:solidFill>
                  <a:srgbClr val="03738C"/>
                </a:solidFill>
                <a:latin typeface="Onest" pitchFamily="34" charset="0"/>
                <a:ea typeface="Onest" pitchFamily="34" charset="-122"/>
                <a:cs typeface="Onest" pitchFamily="34" charset="-120"/>
              </a:rPr>
              <a:t>7 886,4</a:t>
            </a:r>
          </a:p>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мерзімі өткен төлем жоқ</a:t>
            </a:r>
          </a:p>
        </p:txBody>
      </p:sp>
      <p:sp>
        <p:nvSpPr>
          <p:cNvPr id="512" name="PPP title"/>
          <p:cNvSpPr txBox="1"/>
          <p:nvPr/>
        </p:nvSpPr>
        <p:spPr>
          <a:xfrm>
            <a:off x="6514642" y="1504646"/>
            <a:ext cx="4389120" cy="365760"/>
          </a:xfrm>
          <a:prstGeom prst="rect">
            <a:avLst/>
          </a:prstGeom>
          <a:noFill/>
        </p:spPr>
        <p:txBody>
          <a:bodyPr wrap="square" lIns="0" tIns="0" rIns="0" bIns="0" rtlCol="0" anchor="ctr">
            <a:noAutofit/>
          </a:bodyPr>
          <a:lstStyle/>
          <a:p>
            <a:pPr marL="0" indent="0" algn="l">
              <a:lnSpc>
                <a:spcPct val="100000"/>
              </a:lnSpc>
              <a:buNone/>
            </a:pPr>
            <a:r>
              <a:rPr lang="ru-RU" sz="1300" b="1" dirty="0">
                <a:solidFill>
                  <a:srgbClr val="117DBF"/>
                </a:solidFill>
                <a:latin typeface="Onest" pitchFamily="34" charset="0"/>
                <a:ea typeface="Onest" pitchFamily="34" charset="-122"/>
                <a:cs typeface="Onest" pitchFamily="34" charset="-120"/>
              </a:rPr>
              <a:t>Мемлекеттік-жекешелік әріптестік, млн теңге</a:t>
            </a:r>
          </a:p>
        </p:txBody>
      </p:sp>
      <p:sp>
        <p:nvSpPr>
          <p:cNvPr id="513" name="Num cell"/>
          <p:cNvSpPr/>
          <p:nvPr/>
        </p:nvSpPr>
        <p:spPr>
          <a:xfrm>
            <a:off x="6514642" y="1897838"/>
            <a:ext cx="2103120" cy="786384"/>
          </a:xfrm>
          <a:prstGeom prst="roundRect">
            <a:avLst>
              <a:gd name="adj" fmla="val 12000"/>
            </a:avLst>
          </a:prstGeom>
          <a:solidFill>
            <a:srgbClr val="EAF4F7"/>
          </a:solidFill>
          <a:ln>
            <a:noFill/>
          </a:ln>
        </p:spPr>
      </p:sp>
      <p:sp>
        <p:nvSpPr>
          <p:cNvPr id="514" name="Num cell text"/>
          <p:cNvSpPr txBox="1"/>
          <p:nvPr/>
        </p:nvSpPr>
        <p:spPr>
          <a:xfrm>
            <a:off x="6624371" y="1934414"/>
            <a:ext cx="1883664" cy="713232"/>
          </a:xfrm>
          <a:prstGeom prst="rect">
            <a:avLst/>
          </a:prstGeom>
          <a:noFill/>
        </p:spPr>
        <p:txBody>
          <a:bodyPr wrap="square" lIns="0" tIns="0" rIns="0" bIns="0" rtlCol="0" anchor="ctr">
            <a:noAutofit/>
          </a:bodyPr>
          <a:lstStyle/>
          <a:p>
            <a:pPr marL="0" indent="0" algn="l">
              <a:lnSpc>
                <a:spcPct val="100000"/>
              </a:lnSpc>
              <a:buNone/>
            </a:pPr>
            <a:r>
              <a:rPr lang="ru-RU" sz="1800" b="1" dirty="0">
                <a:solidFill>
                  <a:srgbClr val="117DBF"/>
                </a:solidFill>
                <a:latin typeface="Onest" pitchFamily="34" charset="0"/>
                <a:ea typeface="Onest" pitchFamily="34" charset="-122"/>
                <a:cs typeface="Onest" pitchFamily="34" charset="-120"/>
              </a:rPr>
              <a:t>130 944,5</a:t>
            </a:r>
          </a:p>
          <a:p>
            <a:pPr marL="0" indent="0" algn="l">
              <a:lnSpc>
                <a:spcPct val="100000"/>
              </a:lnSpc>
              <a:buNone/>
            </a:pPr>
            <a:r>
              <a:rPr lang="ru-RU" sz="1000" b="0" dirty="0">
                <a:solidFill>
                  <a:srgbClr val="404040"/>
                </a:solidFill>
                <a:latin typeface="Onest" pitchFamily="34" charset="0"/>
                <a:ea typeface="Onest" pitchFamily="34" charset="-122"/>
                <a:cs typeface="Onest" pitchFamily="34" charset="-120"/>
              </a:rPr>
              <a:t>2026 жылға МЖӘ жобалары бойынша мемлекеттік міндеттемелер лимиті</a:t>
            </a:r>
          </a:p>
        </p:txBody>
      </p:sp>
      <p:sp>
        <p:nvSpPr>
          <p:cNvPr id="515" name="Num cell"/>
          <p:cNvSpPr/>
          <p:nvPr/>
        </p:nvSpPr>
        <p:spPr>
          <a:xfrm>
            <a:off x="8754922" y="1897838"/>
            <a:ext cx="2103120" cy="786384"/>
          </a:xfrm>
          <a:prstGeom prst="roundRect">
            <a:avLst>
              <a:gd name="adj" fmla="val 12000"/>
            </a:avLst>
          </a:prstGeom>
          <a:solidFill>
            <a:srgbClr val="EAF4F7"/>
          </a:solidFill>
          <a:ln>
            <a:noFill/>
          </a:ln>
        </p:spPr>
      </p:sp>
      <p:sp>
        <p:nvSpPr>
          <p:cNvPr id="516" name="Num cell text"/>
          <p:cNvSpPr txBox="1"/>
          <p:nvPr/>
        </p:nvSpPr>
        <p:spPr>
          <a:xfrm>
            <a:off x="8864651" y="1934414"/>
            <a:ext cx="1883664" cy="713232"/>
          </a:xfrm>
          <a:prstGeom prst="rect">
            <a:avLst/>
          </a:prstGeom>
          <a:noFill/>
        </p:spPr>
        <p:txBody>
          <a:bodyPr wrap="square" lIns="0" tIns="0" rIns="0" bIns="0" rtlCol="0" anchor="ctr">
            <a:noAutofit/>
          </a:bodyPr>
          <a:lstStyle/>
          <a:p>
            <a:pPr marL="0" indent="0" algn="l">
              <a:lnSpc>
                <a:spcPct val="100000"/>
              </a:lnSpc>
              <a:buNone/>
            </a:pPr>
            <a:r>
              <a:rPr lang="kk-KZ" sz="1800" b="1" dirty="0">
                <a:solidFill>
                  <a:srgbClr val="117DBF"/>
                </a:solidFill>
                <a:latin typeface="Onest" pitchFamily="34" charset="0"/>
                <a:ea typeface="Onest" pitchFamily="34" charset="-122"/>
                <a:cs typeface="Onest" pitchFamily="34" charset="-120"/>
              </a:rPr>
              <a:t>3 191,1</a:t>
            </a:r>
          </a:p>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2026 жылы МЖӘ жобаларына барлығы</a:t>
            </a:r>
          </a:p>
        </p:txBody>
      </p:sp>
      <p:sp>
        <p:nvSpPr>
          <p:cNvPr id="517" name="PPP project cell"/>
          <p:cNvSpPr/>
          <p:nvPr/>
        </p:nvSpPr>
        <p:spPr>
          <a:xfrm>
            <a:off x="6514642" y="2729942"/>
            <a:ext cx="4343400" cy="502920"/>
          </a:xfrm>
          <a:prstGeom prst="roundRect">
            <a:avLst>
              <a:gd name="adj" fmla="val 12000"/>
            </a:avLst>
          </a:prstGeom>
          <a:solidFill>
            <a:srgbClr val="EAF4F7"/>
          </a:solidFill>
          <a:ln>
            <a:noFill/>
          </a:ln>
        </p:spPr>
      </p:sp>
      <p:sp>
        <p:nvSpPr>
          <p:cNvPr id="518" name="PPP project amount"/>
          <p:cNvSpPr txBox="1"/>
          <p:nvPr/>
        </p:nvSpPr>
        <p:spPr>
          <a:xfrm>
            <a:off x="6624371" y="2748230"/>
            <a:ext cx="960120" cy="466344"/>
          </a:xfrm>
          <a:prstGeom prst="rect">
            <a:avLst/>
          </a:prstGeom>
          <a:noFill/>
        </p:spPr>
        <p:txBody>
          <a:bodyPr wrap="square" lIns="0" tIns="0" rIns="0" bIns="0" rtlCol="0" anchor="ctr">
            <a:noAutofit/>
          </a:bodyPr>
          <a:lstStyle/>
          <a:p>
            <a:pPr marL="0" indent="0" algn="l">
              <a:lnSpc>
                <a:spcPct val="100000"/>
              </a:lnSpc>
              <a:buNone/>
            </a:pPr>
            <a:r>
              <a:rPr lang="kk-KZ" sz="1600" b="1" dirty="0">
                <a:solidFill>
                  <a:srgbClr val="117DBF"/>
                </a:solidFill>
                <a:latin typeface="Onest" pitchFamily="34" charset="0"/>
                <a:ea typeface="Onest" pitchFamily="34" charset="-122"/>
                <a:cs typeface="Onest" pitchFamily="34" charset="-120"/>
              </a:rPr>
              <a:t>2 226,3</a:t>
            </a:r>
          </a:p>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2026 жыл</a:t>
            </a:r>
          </a:p>
        </p:txBody>
      </p:sp>
      <p:sp>
        <p:nvSpPr>
          <p:cNvPr id="524" name="PPP project name"/>
          <p:cNvSpPr txBox="1"/>
          <p:nvPr/>
        </p:nvSpPr>
        <p:spPr>
          <a:xfrm>
            <a:off x="7584491" y="2748230"/>
            <a:ext cx="3218688" cy="466344"/>
          </a:xfrm>
          <a:prstGeom prst="rect">
            <a:avLst/>
          </a:prstGeom>
          <a:noFill/>
        </p:spPr>
        <p:txBody>
          <a:bodyPr wrap="square" lIns="0" tIns="0" rIns="0" bIns="0" rtlCol="0" anchor="ctr">
            <a:noAutofit/>
          </a:bodyPr>
          <a:lstStyle/>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Тараз қаласында жол қозғалысы қауіпсіздігі мен талдау интеллектуалды жүйесі</a:t>
            </a:r>
          </a:p>
        </p:txBody>
      </p:sp>
      <p:sp>
        <p:nvSpPr>
          <p:cNvPr id="519" name="PPP project cell"/>
          <p:cNvSpPr/>
          <p:nvPr/>
        </p:nvSpPr>
        <p:spPr>
          <a:xfrm>
            <a:off x="6514642" y="3278582"/>
            <a:ext cx="4343400" cy="502920"/>
          </a:xfrm>
          <a:prstGeom prst="roundRect">
            <a:avLst>
              <a:gd name="adj" fmla="val 12000"/>
            </a:avLst>
          </a:prstGeom>
          <a:solidFill>
            <a:srgbClr val="EAF4F7"/>
          </a:solidFill>
          <a:ln>
            <a:noFill/>
          </a:ln>
        </p:spPr>
      </p:sp>
      <p:sp>
        <p:nvSpPr>
          <p:cNvPr id="520" name="PPP project amount"/>
          <p:cNvSpPr txBox="1"/>
          <p:nvPr/>
        </p:nvSpPr>
        <p:spPr>
          <a:xfrm>
            <a:off x="6624371" y="3296870"/>
            <a:ext cx="960120" cy="466344"/>
          </a:xfrm>
          <a:prstGeom prst="rect">
            <a:avLst/>
          </a:prstGeom>
          <a:noFill/>
        </p:spPr>
        <p:txBody>
          <a:bodyPr wrap="square" lIns="0" tIns="0" rIns="0" bIns="0" rtlCol="0" anchor="ctr">
            <a:noAutofit/>
          </a:bodyPr>
          <a:lstStyle/>
          <a:p>
            <a:pPr marL="0" indent="0" algn="l">
              <a:lnSpc>
                <a:spcPct val="100000"/>
              </a:lnSpc>
              <a:buNone/>
            </a:pPr>
            <a:r>
              <a:rPr lang="kk-KZ" sz="1600" b="1" dirty="0">
                <a:solidFill>
                  <a:srgbClr val="117DBF"/>
                </a:solidFill>
                <a:latin typeface="Onest" pitchFamily="34" charset="0"/>
                <a:ea typeface="Onest" pitchFamily="34" charset="-122"/>
                <a:cs typeface="Onest" pitchFamily="34" charset="-120"/>
              </a:rPr>
              <a:t>964,9</a:t>
            </a:r>
          </a:p>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2026 жыл</a:t>
            </a:r>
          </a:p>
        </p:txBody>
      </p:sp>
      <p:sp>
        <p:nvSpPr>
          <p:cNvPr id="525" name="PPP project name"/>
          <p:cNvSpPr txBox="1"/>
          <p:nvPr/>
        </p:nvSpPr>
        <p:spPr>
          <a:xfrm>
            <a:off x="7584491" y="3296870"/>
            <a:ext cx="3218688" cy="466344"/>
          </a:xfrm>
          <a:prstGeom prst="rect">
            <a:avLst/>
          </a:prstGeom>
          <a:noFill/>
        </p:spPr>
        <p:txBody>
          <a:bodyPr wrap="square" lIns="0" tIns="0" rIns="0" bIns="0" rtlCol="0" anchor="ctr">
            <a:noAutofit/>
          </a:bodyPr>
          <a:lstStyle/>
          <a:p>
            <a:pPr marL="0" indent="0" algn="l">
              <a:lnSpc>
                <a:spcPct val="100000"/>
              </a:lnSpc>
              <a:buNone/>
            </a:pPr>
            <a:r>
              <a:rPr lang="kk-KZ" sz="1000" b="0" dirty="0">
                <a:solidFill>
                  <a:srgbClr val="404040"/>
                </a:solidFill>
                <a:latin typeface="Onest" pitchFamily="34" charset="0"/>
                <a:ea typeface="Onest" pitchFamily="34" charset="-122"/>
                <a:cs typeface="Onest" pitchFamily="34" charset="-120"/>
              </a:rPr>
              <a:t>«Гагарин» кен орнындағы алтын өндіру фабрикасы үшін сыртқы электр желілері (Қордай ауданы)</a:t>
            </a:r>
          </a:p>
        </p:txBody>
      </p:sp>
      <p:sp>
        <p:nvSpPr>
          <p:cNvPr id="523" name="Source"/>
          <p:cNvSpPr txBox="1"/>
          <p:nvPr/>
        </p:nvSpPr>
        <p:spPr>
          <a:xfrm>
            <a:off x="886968" y="6108192"/>
            <a:ext cx="10460736" cy="512064"/>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Дереккөз: Жамбыл облысы мәслихатының 12.12.2025 № 29-3 шешімі (№ 35-2 редакциясында), 28.09.2026 № 37-5 шешімі; ҚР 08.12.2025 № 239-VIII Заңы; жергілікті бюджеттен қаржыландыруды талап ететін МЖӘ жобаларының тізбесі; 30.09.2026 жағдай бойынша бюджеттік кредиттерді пайдалану және өтеу барысы туралы ақпарат (Бюджеттің атқарылуы қағидаларына 130-қосымша).</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886968" y="1039906"/>
            <a:ext cx="4923130" cy="502920"/>
          </a:xfrm>
          <a:prstGeom prst="roundRect">
            <a:avLst>
              <a:gd name="adj" fmla="val 50000"/>
            </a:avLst>
          </a:prstGeom>
          <a:solidFill>
            <a:srgbClr val="03738C"/>
          </a:solidFill>
          <a:ln/>
          <a:effectLst>
            <a:outerShdw blurRad="508000" dist="127000" dir="4020000" algn="bl" rotWithShape="0">
              <a:srgbClr val="000000">
                <a:alpha val="12000"/>
              </a:srgbClr>
            </a:outerShdw>
          </a:effectLst>
        </p:spPr>
      </p:sp>
      <p:sp>
        <p:nvSpPr>
          <p:cNvPr id="3" name="Text 1"/>
          <p:cNvSpPr/>
          <p:nvPr/>
        </p:nvSpPr>
        <p:spPr>
          <a:xfrm>
            <a:off x="886968" y="1039906"/>
            <a:ext cx="4923130" cy="502920"/>
          </a:xfrm>
          <a:prstGeom prst="rect">
            <a:avLst/>
          </a:prstGeom>
          <a:noFill/>
          <a:ln/>
        </p:spPr>
        <p:txBody>
          <a:bodyPr wrap="square" lIns="91440" tIns="45720" rIns="91440" bIns="45720" rtlCol="0" anchor="ctr"/>
          <a:lstStyle/>
          <a:p>
            <a:pPr marL="0" indent="0" algn="ctr">
              <a:buNone/>
            </a:pPr>
            <a:r>
              <a:rPr lang="kk-KZ" sz="1800" b="1" dirty="0">
                <a:solidFill>
                  <a:srgbClr val="FFFFFF"/>
                </a:solidFill>
                <a:latin typeface="Onest" pitchFamily="34" charset="0"/>
                <a:ea typeface="Onest" pitchFamily="34" charset="-122"/>
                <a:cs typeface="Onest" pitchFamily="34" charset="-120"/>
              </a:rPr>
              <a:t>Облыстық бюджеттің атқарылуы</a:t>
            </a:r>
            <a:endParaRPr lang="en-US" sz="2000" dirty="0"/>
          </a:p>
        </p:txBody>
      </p:sp>
      <p:sp>
        <p:nvSpPr>
          <p:cNvPr id="4" name="Shape 2"/>
          <p:cNvSpPr/>
          <p:nvPr/>
        </p:nvSpPr>
        <p:spPr>
          <a:xfrm>
            <a:off x="935804" y="1672671"/>
            <a:ext cx="4923130" cy="3774652"/>
          </a:xfrm>
          <a:prstGeom prst="roundRect">
            <a:avLst>
              <a:gd name="adj" fmla="val 4044"/>
            </a:avLst>
          </a:prstGeom>
          <a:solidFill>
            <a:srgbClr val="FFFFFF"/>
          </a:solidFill>
          <a:ln/>
          <a:effectLst>
            <a:outerShdw blurRad="508000" dist="127000" dir="4020000" algn="bl" rotWithShape="0">
              <a:srgbClr val="000000">
                <a:alpha val="12000"/>
              </a:srgbClr>
            </a:outerShdw>
          </a:effectLst>
        </p:spPr>
      </p:sp>
      <p:sp>
        <p:nvSpPr>
          <p:cNvPr id="5" name="Text 3"/>
          <p:cNvSpPr/>
          <p:nvPr/>
        </p:nvSpPr>
        <p:spPr>
          <a:xfrm>
            <a:off x="1028700" y="1834520"/>
            <a:ext cx="4636008" cy="713232"/>
          </a:xfrm>
          <a:prstGeom prst="rect">
            <a:avLst/>
          </a:prstGeom>
          <a:noFill/>
          <a:ln/>
        </p:spPr>
        <p:txBody>
          <a:bodyPr wrap="square" lIns="91440" tIns="45720" rIns="91440" bIns="45720" rtlCol="0" anchor="t"/>
          <a:lstStyle/>
          <a:p>
            <a:pPr marL="0" indent="0" algn="ctr">
              <a:buNone/>
            </a:pPr>
            <a:r>
              <a:rPr lang="kk-KZ" sz="4000" b="1" dirty="0">
                <a:solidFill>
                  <a:srgbClr val="03738C"/>
                </a:solidFill>
                <a:latin typeface="Onest" pitchFamily="34" charset="0"/>
                <a:ea typeface="Onest" pitchFamily="34" charset="-122"/>
                <a:cs typeface="Onest" pitchFamily="34" charset="-120"/>
              </a:rPr>
              <a:t>100,3%</a:t>
            </a:r>
            <a:endParaRPr lang="en-US" sz="3200" dirty="0"/>
          </a:p>
        </p:txBody>
      </p:sp>
      <p:sp>
        <p:nvSpPr>
          <p:cNvPr id="6" name="Text 4"/>
          <p:cNvSpPr/>
          <p:nvPr/>
        </p:nvSpPr>
        <p:spPr>
          <a:xfrm>
            <a:off x="1028700" y="2547752"/>
            <a:ext cx="4636008" cy="777240"/>
          </a:xfrm>
          <a:prstGeom prst="rect">
            <a:avLst/>
          </a:prstGeom>
          <a:noFill/>
          <a:ln/>
        </p:spPr>
        <p:txBody>
          <a:bodyPr wrap="square" lIns="91440" tIns="45720" rIns="91440" bIns="45720" rtlCol="0" anchor="t"/>
          <a:lstStyle/>
          <a:p>
            <a:pPr marL="0" indent="0" algn="ctr">
              <a:lnSpc>
                <a:spcPct val="130000"/>
              </a:lnSpc>
              <a:buNone/>
            </a:pPr>
            <a:r>
              <a:rPr lang="kk-KZ" sz="1300" dirty="0">
                <a:solidFill>
                  <a:srgbClr val="595959"/>
                </a:solidFill>
                <a:latin typeface="Onest" pitchFamily="34" charset="0"/>
                <a:ea typeface="Onest" pitchFamily="34" charset="-122"/>
                <a:cs typeface="Onest" pitchFamily="34" charset="-120"/>
              </a:rPr>
              <a:t>түсімдер: жоспар 360 334,5 млн теңге, атқарылғаны 361 592,1 млн теңге; кірістер — 100,4%</a:t>
            </a:r>
            <a:endParaRPr lang="en-US" sz="1200" dirty="0"/>
          </a:p>
        </p:txBody>
      </p:sp>
      <p:cxnSp>
        <p:nvCxnSpPr>
          <p:cNvPr id="103" name="Divider"/>
          <p:cNvCxnSpPr/>
          <p:nvPr/>
        </p:nvCxnSpPr>
        <p:spPr>
          <a:xfrm>
            <a:off x="1303020" y="3425576"/>
            <a:ext cx="4087368" cy="0"/>
          </a:xfrm>
          <a:prstGeom prst="line">
            <a:avLst/>
          </a:prstGeom>
          <a:ln w="9525">
            <a:solidFill>
              <a:srgbClr val="D9D9D9"/>
            </a:solidFill>
          </a:ln>
        </p:spPr>
      </p:cxnSp>
      <p:sp>
        <p:nvSpPr>
          <p:cNvPr id="101" name="Exec B number"/>
          <p:cNvSpPr/>
          <p:nvPr/>
        </p:nvSpPr>
        <p:spPr>
          <a:xfrm>
            <a:off x="1028700" y="3571880"/>
            <a:ext cx="4636008" cy="713232"/>
          </a:xfrm>
          <a:prstGeom prst="rect">
            <a:avLst/>
          </a:prstGeom>
          <a:noFill/>
          <a:ln/>
        </p:spPr>
        <p:txBody>
          <a:bodyPr wrap="square" lIns="91440" tIns="45720" rIns="91440" bIns="45720" rtlCol="0" anchor="t"/>
          <a:lstStyle/>
          <a:p>
            <a:pPr marL="0" indent="0" algn="ctr">
              <a:buNone/>
            </a:pPr>
            <a:r>
              <a:rPr lang="kk-KZ" sz="4000" b="1" dirty="0">
                <a:solidFill>
                  <a:srgbClr val="117DBF"/>
                </a:solidFill>
                <a:latin typeface="Onest" pitchFamily="34" charset="0"/>
                <a:ea typeface="Onest" pitchFamily="34" charset="-122"/>
                <a:cs typeface="Onest" pitchFamily="34" charset="-120"/>
              </a:rPr>
              <a:t>99,9%</a:t>
            </a:r>
            <a:endParaRPr lang="en-US" sz="3200" dirty="0"/>
          </a:p>
        </p:txBody>
      </p:sp>
      <p:sp>
        <p:nvSpPr>
          <p:cNvPr id="102" name="Exec B label"/>
          <p:cNvSpPr/>
          <p:nvPr/>
        </p:nvSpPr>
        <p:spPr>
          <a:xfrm>
            <a:off x="1028700" y="4248536"/>
            <a:ext cx="4636008" cy="1051560"/>
          </a:xfrm>
          <a:prstGeom prst="rect">
            <a:avLst/>
          </a:prstGeom>
          <a:noFill/>
          <a:ln/>
        </p:spPr>
        <p:txBody>
          <a:bodyPr wrap="square" lIns="91440" tIns="45720" rIns="91440" bIns="45720" rtlCol="0" anchor="t"/>
          <a:lstStyle/>
          <a:p>
            <a:pPr marL="0" indent="0" algn="ctr">
              <a:lnSpc>
                <a:spcPct val="130000"/>
              </a:lnSpc>
              <a:buNone/>
            </a:pPr>
            <a:r>
              <a:rPr lang="kk-KZ" sz="1300" dirty="0">
                <a:solidFill>
                  <a:srgbClr val="595959"/>
                </a:solidFill>
                <a:latin typeface="Onest" pitchFamily="34" charset="0"/>
                <a:ea typeface="Onest" pitchFamily="34" charset="-122"/>
                <a:cs typeface="Onest" pitchFamily="34" charset="-120"/>
              </a:rPr>
              <a:t>шығындар: жоспар 324 186,0 млн теңге, атқарылғаны 323 828,2 млн теңге; 357,8 млн теңге игерілмеген, оның 35,7 млн теңгесі — үнемдеу</a:t>
            </a:r>
            <a:endParaRPr lang="en-US" sz="1200" dirty="0"/>
          </a:p>
        </p:txBody>
      </p:sp>
      <p:sp>
        <p:nvSpPr>
          <p:cNvPr id="12" name="Shape 9"/>
          <p:cNvSpPr/>
          <p:nvPr/>
        </p:nvSpPr>
        <p:spPr>
          <a:xfrm>
            <a:off x="886968" y="170312"/>
            <a:ext cx="326441" cy="326441"/>
          </a:xfrm>
          <a:prstGeom prst="ellipse">
            <a:avLst/>
          </a:prstGeom>
          <a:solidFill>
            <a:srgbClr val="03738C"/>
          </a:solidFill>
          <a:ln/>
        </p:spPr>
      </p:sp>
      <p:sp>
        <p:nvSpPr>
          <p:cNvPr id="13" name="Shape 10"/>
          <p:cNvSpPr/>
          <p:nvPr/>
        </p:nvSpPr>
        <p:spPr>
          <a:xfrm>
            <a:off x="965607" y="248036"/>
            <a:ext cx="0" cy="169164"/>
          </a:xfrm>
          <a:prstGeom prst="line">
            <a:avLst/>
          </a:prstGeom>
          <a:noFill/>
          <a:ln w="12700">
            <a:solidFill>
              <a:srgbClr val="FFFFFF"/>
            </a:solidFill>
            <a:prstDash val="solid"/>
          </a:ln>
        </p:spPr>
      </p:sp>
      <p:sp>
        <p:nvSpPr>
          <p:cNvPr id="14" name="Shape 11"/>
          <p:cNvSpPr/>
          <p:nvPr/>
        </p:nvSpPr>
        <p:spPr>
          <a:xfrm>
            <a:off x="965607" y="417200"/>
            <a:ext cx="169164" cy="0"/>
          </a:xfrm>
          <a:prstGeom prst="line">
            <a:avLst/>
          </a:prstGeom>
          <a:noFill/>
          <a:ln w="12700">
            <a:solidFill>
              <a:srgbClr val="FFFFFF"/>
            </a:solidFill>
            <a:prstDash val="solid"/>
          </a:ln>
        </p:spPr>
      </p:sp>
      <p:sp>
        <p:nvSpPr>
          <p:cNvPr id="15" name="Shape 12"/>
          <p:cNvSpPr/>
          <p:nvPr/>
        </p:nvSpPr>
        <p:spPr>
          <a:xfrm>
            <a:off x="1002823" y="325852"/>
            <a:ext cx="27066" cy="71049"/>
          </a:xfrm>
          <a:prstGeom prst="rect">
            <a:avLst/>
          </a:prstGeom>
          <a:solidFill>
            <a:srgbClr val="FFFFFF"/>
          </a:solidFill>
          <a:ln/>
        </p:spPr>
      </p:sp>
      <p:sp>
        <p:nvSpPr>
          <p:cNvPr id="16" name="Shape 13"/>
          <p:cNvSpPr/>
          <p:nvPr/>
        </p:nvSpPr>
        <p:spPr>
          <a:xfrm>
            <a:off x="1043422" y="363068"/>
            <a:ext cx="27066" cy="33833"/>
          </a:xfrm>
          <a:prstGeom prst="rect">
            <a:avLst/>
          </a:prstGeom>
          <a:solidFill>
            <a:srgbClr val="FFFFFF"/>
          </a:solidFill>
          <a:ln/>
        </p:spPr>
      </p:sp>
      <p:sp>
        <p:nvSpPr>
          <p:cNvPr id="17" name="Shape 14"/>
          <p:cNvSpPr/>
          <p:nvPr/>
        </p:nvSpPr>
        <p:spPr>
          <a:xfrm>
            <a:off x="1084021" y="303860"/>
            <a:ext cx="27066" cy="93040"/>
          </a:xfrm>
          <a:prstGeom prst="rect">
            <a:avLst/>
          </a:prstGeom>
          <a:solidFill>
            <a:srgbClr val="FFFFFF"/>
          </a:solidFill>
          <a:ln/>
        </p:spPr>
      </p:sp>
      <p:sp>
        <p:nvSpPr>
          <p:cNvPr id="18" name="Text 15"/>
          <p:cNvSpPr/>
          <p:nvPr/>
        </p:nvSpPr>
        <p:spPr>
          <a:xfrm>
            <a:off x="1213409" y="163911"/>
            <a:ext cx="7315200" cy="338328"/>
          </a:xfrm>
          <a:prstGeom prst="rect">
            <a:avLst/>
          </a:prstGeom>
          <a:noFill/>
          <a:ln/>
        </p:spPr>
        <p:txBody>
          <a:bodyPr wrap="none" lIns="91440" tIns="45720" rIns="91440" bIns="45720" rtlCol="0" anchor="t"/>
          <a:lstStyle/>
          <a:p>
            <a:pPr marL="0" indent="0" algn="l">
              <a:buNone/>
            </a:pPr>
            <a:r>
              <a:rPr lang="kk-KZ" sz="1600" b="1" dirty="0">
                <a:solidFill>
                  <a:srgbClr val="262626"/>
                </a:solidFill>
                <a:latin typeface="Onest" pitchFamily="34" charset="0"/>
                <a:ea typeface="Onest" pitchFamily="34" charset="-122"/>
                <a:cs typeface="Onest" pitchFamily="34" charset="-120"/>
              </a:rPr>
              <a:t>2026 жылғы 1 шілдедегі атқарылуы</a:t>
            </a:r>
            <a:endParaRPr lang="en-US" sz="1600" dirty="0"/>
          </a:p>
        </p:txBody>
      </p:sp>
      <p:sp>
        <p:nvSpPr>
          <p:cNvPr id="19" name="Text 16"/>
          <p:cNvSpPr/>
          <p:nvPr/>
        </p:nvSpPr>
        <p:spPr>
          <a:xfrm>
            <a:off x="886968" y="517784"/>
            <a:ext cx="10332720" cy="457200"/>
          </a:xfrm>
          <a:prstGeom prst="rect">
            <a:avLst/>
          </a:prstGeom>
          <a:noFill/>
          <a:ln/>
        </p:spPr>
        <p:txBody>
          <a:bodyPr wrap="square" lIns="0" tIns="0" rIns="0" bIns="0" rtlCol="0" anchor="ctr"/>
          <a:lstStyle/>
          <a:p>
            <a:pPr marL="0" indent="0" algn="l">
              <a:buNone/>
            </a:pPr>
            <a:r>
              <a:rPr lang="kk-KZ" sz="3000" b="1" dirty="0">
                <a:solidFill>
                  <a:srgbClr val="03738C"/>
                </a:solidFill>
                <a:latin typeface="Onest" pitchFamily="34" charset="0"/>
                <a:ea typeface="Onest" pitchFamily="34" charset="-122"/>
                <a:cs typeface="Onest" pitchFamily="34" charset="-120"/>
              </a:rPr>
              <a:t>Тексеру комиссиясының </a:t>
            </a:r>
            <a:r>
              <a:rPr lang="kk-KZ" sz="3000" b="1" dirty="0">
                <a:solidFill>
                  <a:srgbClr val="262626"/>
                </a:solidFill>
                <a:latin typeface="Onest" pitchFamily="34" charset="0"/>
                <a:ea typeface="Onest" pitchFamily="34" charset="-122"/>
                <a:cs typeface="Onest" pitchFamily="34" charset="-120"/>
              </a:rPr>
              <a:t>бағалауы</a:t>
            </a:r>
            <a:endParaRPr lang="en-US" sz="3000" dirty="0"/>
          </a:p>
        </p:txBody>
      </p:sp>
      <p:sp>
        <p:nvSpPr>
          <p:cNvPr id="20" name="Shape 17"/>
          <p:cNvSpPr/>
          <p:nvPr/>
        </p:nvSpPr>
        <p:spPr>
          <a:xfrm>
            <a:off x="6084418" y="1039906"/>
            <a:ext cx="5263286" cy="2743200"/>
          </a:xfrm>
          <a:prstGeom prst="roundRect">
            <a:avLst>
              <a:gd name="adj" fmla="val 9671"/>
            </a:avLst>
          </a:prstGeom>
          <a:solidFill>
            <a:srgbClr val="FFFFFF"/>
          </a:solidFill>
          <a:ln/>
          <a:effectLst>
            <a:outerShdw blurRad="508000" dist="127000" dir="4020000" algn="bl" rotWithShape="0">
              <a:srgbClr val="000000">
                <a:alpha val="12000"/>
              </a:srgbClr>
            </a:outerShdw>
          </a:effectLst>
        </p:spPr>
      </p:sp>
      <p:sp>
        <p:nvSpPr>
          <p:cNvPr id="21" name="Shape 18"/>
          <p:cNvSpPr/>
          <p:nvPr/>
        </p:nvSpPr>
        <p:spPr>
          <a:xfrm>
            <a:off x="6749643" y="1563857"/>
            <a:ext cx="579730" cy="579730"/>
          </a:xfrm>
          <a:prstGeom prst="ellipse">
            <a:avLst/>
          </a:prstGeom>
          <a:solidFill>
            <a:srgbClr val="03738C"/>
          </a:solidFill>
          <a:ln/>
        </p:spPr>
      </p:sp>
      <p:sp>
        <p:nvSpPr>
          <p:cNvPr id="22" name="Shape 19"/>
          <p:cNvSpPr/>
          <p:nvPr/>
        </p:nvSpPr>
        <p:spPr>
          <a:xfrm>
            <a:off x="6933418" y="1691050"/>
            <a:ext cx="212181" cy="212181"/>
          </a:xfrm>
          <a:prstGeom prst="ellipse">
            <a:avLst/>
          </a:prstGeom>
          <a:ln w="12700">
            <a:solidFill>
              <a:srgbClr val="FFFFFF"/>
            </a:solidFill>
            <a:prstDash val="solid"/>
          </a:ln>
        </p:spPr>
      </p:sp>
      <p:sp>
        <p:nvSpPr>
          <p:cNvPr id="23" name="Shape 20"/>
          <p:cNvSpPr/>
          <p:nvPr/>
        </p:nvSpPr>
        <p:spPr>
          <a:xfrm>
            <a:off x="6982927" y="1910304"/>
            <a:ext cx="113163" cy="19450"/>
          </a:xfrm>
          <a:prstGeom prst="rect">
            <a:avLst/>
          </a:prstGeom>
          <a:solidFill>
            <a:srgbClr val="FFFFFF"/>
          </a:solidFill>
          <a:ln/>
        </p:spPr>
      </p:sp>
      <p:sp>
        <p:nvSpPr>
          <p:cNvPr id="24" name="Shape 21"/>
          <p:cNvSpPr/>
          <p:nvPr/>
        </p:nvSpPr>
        <p:spPr>
          <a:xfrm>
            <a:off x="6989999" y="1949204"/>
            <a:ext cx="99018" cy="19450"/>
          </a:xfrm>
          <a:prstGeom prst="rect">
            <a:avLst/>
          </a:prstGeom>
          <a:solidFill>
            <a:srgbClr val="FFFFFF"/>
          </a:solidFill>
          <a:ln/>
        </p:spPr>
      </p:sp>
      <p:sp>
        <p:nvSpPr>
          <p:cNvPr id="25" name="Shape 22"/>
          <p:cNvSpPr/>
          <p:nvPr/>
        </p:nvSpPr>
        <p:spPr>
          <a:xfrm>
            <a:off x="6997072" y="1988104"/>
            <a:ext cx="84872" cy="19450"/>
          </a:xfrm>
          <a:prstGeom prst="rect">
            <a:avLst/>
          </a:prstGeom>
          <a:solidFill>
            <a:srgbClr val="FFFFFF"/>
          </a:solidFill>
          <a:ln/>
        </p:spPr>
      </p:sp>
      <p:sp>
        <p:nvSpPr>
          <p:cNvPr id="26" name="Text 23"/>
          <p:cNvSpPr/>
          <p:nvPr/>
        </p:nvSpPr>
        <p:spPr>
          <a:xfrm>
            <a:off x="7411669" y="1617807"/>
            <a:ext cx="1600200" cy="438912"/>
          </a:xfrm>
          <a:prstGeom prst="rect">
            <a:avLst/>
          </a:prstGeom>
          <a:noFill/>
          <a:ln/>
        </p:spPr>
        <p:txBody>
          <a:bodyPr wrap="none" lIns="91440" tIns="45720" rIns="91440" bIns="45720" rtlCol="0" anchor="t"/>
          <a:lstStyle/>
          <a:p>
            <a:pPr marL="0" indent="0">
              <a:buNone/>
            </a:pPr>
            <a:r>
              <a:rPr lang="kk-KZ" sz="2200" b="1" dirty="0">
                <a:solidFill>
                  <a:srgbClr val="03738C"/>
                </a:solidFill>
                <a:latin typeface="Onest" pitchFamily="34" charset="0"/>
                <a:ea typeface="Onest" pitchFamily="34" charset="-122"/>
                <a:cs typeface="Onest" pitchFamily="34" charset="-120"/>
              </a:rPr>
              <a:t>30 501,8</a:t>
            </a:r>
            <a:endParaRPr lang="en-US" sz="2000" dirty="0"/>
          </a:p>
        </p:txBody>
      </p:sp>
      <p:sp>
        <p:nvSpPr>
          <p:cNvPr id="27" name="Text 24"/>
          <p:cNvSpPr/>
          <p:nvPr/>
        </p:nvSpPr>
        <p:spPr>
          <a:xfrm>
            <a:off x="6682892" y="2344755"/>
            <a:ext cx="2194560" cy="369418"/>
          </a:xfrm>
          <a:prstGeom prst="rect">
            <a:avLst/>
          </a:prstGeom>
          <a:noFill/>
          <a:ln/>
        </p:spPr>
        <p:txBody>
          <a:bodyPr wrap="none" lIns="91440" tIns="45720" rIns="91440" bIns="45720" rtlCol="0" anchor="t"/>
          <a:lstStyle/>
          <a:p>
            <a:pPr marL="0" indent="0">
              <a:buNone/>
            </a:pPr>
            <a:r>
              <a:rPr lang="kk-KZ" sz="1800" b="1" dirty="0">
                <a:solidFill>
                  <a:srgbClr val="03738C"/>
                </a:solidFill>
                <a:latin typeface="Onest" pitchFamily="34" charset="0"/>
                <a:ea typeface="Onest" pitchFamily="34" charset="-122"/>
                <a:cs typeface="Onest" pitchFamily="34" charset="-120"/>
              </a:rPr>
              <a:t>млн теңге</a:t>
            </a:r>
            <a:endParaRPr lang="en-US" sz="1800" dirty="0"/>
          </a:p>
        </p:txBody>
      </p:sp>
      <p:sp>
        <p:nvSpPr>
          <p:cNvPr id="28" name="Text 25"/>
          <p:cNvSpPr/>
          <p:nvPr/>
        </p:nvSpPr>
        <p:spPr>
          <a:xfrm>
            <a:off x="6682892" y="2733375"/>
            <a:ext cx="2194560" cy="621792"/>
          </a:xfrm>
          <a:prstGeom prst="rect">
            <a:avLst/>
          </a:prstGeom>
          <a:noFill/>
          <a:ln/>
        </p:spPr>
        <p:txBody>
          <a:bodyPr wrap="square" lIns="91440" tIns="45720" rIns="91440" bIns="45720" rtlCol="0" anchor="t"/>
          <a:lstStyle/>
          <a:p>
            <a:pPr marL="0" indent="0">
              <a:lnSpc>
                <a:spcPct val="130000"/>
              </a:lnSpc>
              <a:buNone/>
            </a:pPr>
            <a:r>
              <a:rPr lang="kk-KZ" sz="1200" dirty="0">
                <a:solidFill>
                  <a:srgbClr val="404040"/>
                </a:solidFill>
                <a:latin typeface="Onest" pitchFamily="34" charset="0"/>
                <a:ea typeface="Onest" pitchFamily="34" charset="-122"/>
                <a:cs typeface="Onest" pitchFamily="34" charset="-120"/>
              </a:rPr>
              <a:t>7 аудит іс-шарасында анықталған бұзушылықтар</a:t>
            </a:r>
            <a:endParaRPr lang="en-US" sz="1200" dirty="0"/>
          </a:p>
        </p:txBody>
      </p:sp>
      <p:sp>
        <p:nvSpPr>
          <p:cNvPr id="29" name="Shape 26"/>
          <p:cNvSpPr/>
          <p:nvPr/>
        </p:nvSpPr>
        <p:spPr>
          <a:xfrm>
            <a:off x="9168231" y="1563857"/>
            <a:ext cx="579730" cy="579730"/>
          </a:xfrm>
          <a:prstGeom prst="ellipse">
            <a:avLst/>
          </a:prstGeom>
          <a:solidFill>
            <a:srgbClr val="117DBF"/>
          </a:solidFill>
          <a:ln/>
        </p:spPr>
      </p:sp>
      <p:sp>
        <p:nvSpPr>
          <p:cNvPr id="30" name="Shape 27"/>
          <p:cNvSpPr/>
          <p:nvPr/>
        </p:nvSpPr>
        <p:spPr>
          <a:xfrm>
            <a:off x="9281279" y="1705195"/>
            <a:ext cx="0" cy="297053"/>
          </a:xfrm>
          <a:prstGeom prst="line">
            <a:avLst/>
          </a:prstGeom>
          <a:noFill/>
          <a:ln w="12700">
            <a:solidFill>
              <a:srgbClr val="FFFFFF"/>
            </a:solidFill>
            <a:prstDash val="solid"/>
          </a:ln>
        </p:spPr>
      </p:sp>
      <p:sp>
        <p:nvSpPr>
          <p:cNvPr id="31" name="Shape 28"/>
          <p:cNvSpPr/>
          <p:nvPr/>
        </p:nvSpPr>
        <p:spPr>
          <a:xfrm>
            <a:off x="9281279" y="2002249"/>
            <a:ext cx="353635" cy="0"/>
          </a:xfrm>
          <a:prstGeom prst="line">
            <a:avLst/>
          </a:prstGeom>
          <a:noFill/>
          <a:ln w="12700">
            <a:solidFill>
              <a:srgbClr val="FFFFFF"/>
            </a:solidFill>
            <a:prstDash val="solid"/>
          </a:ln>
        </p:spPr>
      </p:sp>
      <p:sp>
        <p:nvSpPr>
          <p:cNvPr id="32" name="Shape 29"/>
          <p:cNvSpPr/>
          <p:nvPr/>
        </p:nvSpPr>
        <p:spPr>
          <a:xfrm>
            <a:off x="9330788" y="1747632"/>
            <a:ext cx="261690" cy="176818"/>
          </a:xfrm>
          <a:custGeom>
            <a:avLst/>
            <a:gdLst/>
            <a:ahLst/>
            <a:cxnLst/>
            <a:rect l="l" t="t" r="r" b="b"/>
            <a:pathLst>
              <a:path w="261690" h="176818">
                <a:moveTo>
                  <a:pt x="0" y="26523"/>
                </a:moveTo>
                <a:lnTo>
                  <a:pt x="78507" y="123772"/>
                </a:lnTo>
                <a:lnTo>
                  <a:pt x="136079" y="60118"/>
                </a:lnTo>
                <a:lnTo>
                  <a:pt x="261690" y="176818"/>
                </a:lnTo>
                <a:moveTo>
                  <a:pt x="261690" y="176818"/>
                </a:moveTo>
                <a:lnTo>
                  <a:pt x="261690" y="56582"/>
                </a:lnTo>
              </a:path>
            </a:pathLst>
          </a:custGeom>
          <a:ln w="12700">
            <a:solidFill>
              <a:srgbClr val="FFFFFF"/>
            </a:solidFill>
            <a:prstDash val="solid"/>
          </a:ln>
        </p:spPr>
      </p:sp>
      <p:sp>
        <p:nvSpPr>
          <p:cNvPr id="33" name="Text 30"/>
          <p:cNvSpPr/>
          <p:nvPr/>
        </p:nvSpPr>
        <p:spPr>
          <a:xfrm>
            <a:off x="9834829" y="1617807"/>
            <a:ext cx="1234440" cy="438912"/>
          </a:xfrm>
          <a:prstGeom prst="rect">
            <a:avLst/>
          </a:prstGeom>
          <a:noFill/>
          <a:ln/>
        </p:spPr>
        <p:txBody>
          <a:bodyPr wrap="none" lIns="91440" tIns="45720" rIns="91440" bIns="45720" rtlCol="0" anchor="t"/>
          <a:lstStyle/>
          <a:p>
            <a:pPr marL="0" indent="0">
              <a:buNone/>
            </a:pPr>
            <a:r>
              <a:rPr lang="kk-KZ" sz="2200" b="1" dirty="0">
                <a:solidFill>
                  <a:srgbClr val="117DBF"/>
                </a:solidFill>
                <a:latin typeface="Onest" pitchFamily="34" charset="0"/>
                <a:ea typeface="Onest" pitchFamily="34" charset="-122"/>
                <a:cs typeface="Onest" pitchFamily="34" charset="-120"/>
              </a:rPr>
              <a:t>23 241,0</a:t>
            </a:r>
            <a:endParaRPr lang="en-US" sz="2000" dirty="0"/>
          </a:p>
        </p:txBody>
      </p:sp>
      <p:sp>
        <p:nvSpPr>
          <p:cNvPr id="34" name="Text 31"/>
          <p:cNvSpPr/>
          <p:nvPr/>
        </p:nvSpPr>
        <p:spPr>
          <a:xfrm>
            <a:off x="9101480" y="2344755"/>
            <a:ext cx="1920240" cy="369418"/>
          </a:xfrm>
          <a:prstGeom prst="rect">
            <a:avLst/>
          </a:prstGeom>
          <a:noFill/>
          <a:ln/>
        </p:spPr>
        <p:txBody>
          <a:bodyPr wrap="none" lIns="91440" tIns="45720" rIns="91440" bIns="45720" rtlCol="0" anchor="t"/>
          <a:lstStyle/>
          <a:p>
            <a:pPr marL="0" indent="0">
              <a:buNone/>
            </a:pPr>
            <a:r>
              <a:rPr lang="kk-KZ" sz="1800" b="1" dirty="0">
                <a:solidFill>
                  <a:srgbClr val="117DBF"/>
                </a:solidFill>
                <a:latin typeface="Onest" pitchFamily="34" charset="0"/>
                <a:ea typeface="Onest" pitchFamily="34" charset="-122"/>
                <a:cs typeface="Onest" pitchFamily="34" charset="-120"/>
              </a:rPr>
              <a:t>млн теңге</a:t>
            </a:r>
            <a:endParaRPr lang="en-US" sz="1800" dirty="0"/>
          </a:p>
        </p:txBody>
      </p:sp>
      <p:sp>
        <p:nvSpPr>
          <p:cNvPr id="35" name="Text 32"/>
          <p:cNvSpPr/>
          <p:nvPr/>
        </p:nvSpPr>
        <p:spPr>
          <a:xfrm>
            <a:off x="9101480" y="2733375"/>
            <a:ext cx="1920240" cy="621792"/>
          </a:xfrm>
          <a:prstGeom prst="rect">
            <a:avLst/>
          </a:prstGeom>
          <a:noFill/>
          <a:ln/>
        </p:spPr>
        <p:txBody>
          <a:bodyPr wrap="square" lIns="91440" tIns="45720" rIns="91440" bIns="45720" rtlCol="0" anchor="t"/>
          <a:lstStyle/>
          <a:p>
            <a:pPr marL="0" indent="0">
              <a:lnSpc>
                <a:spcPct val="130000"/>
              </a:lnSpc>
              <a:buNone/>
            </a:pPr>
            <a:r>
              <a:rPr lang="kk-KZ" sz="1200" dirty="0">
                <a:solidFill>
                  <a:srgbClr val="404040"/>
                </a:solidFill>
                <a:latin typeface="Onest" pitchFamily="34" charset="0"/>
                <a:ea typeface="Onest" pitchFamily="34" charset="-122"/>
                <a:cs typeface="Onest" pitchFamily="34" charset="-120"/>
              </a:rPr>
              <a:t>оның ішінде қаржылық бұзушылықтар</a:t>
            </a:r>
            <a:endParaRPr lang="en-US" sz="1200" dirty="0"/>
          </a:p>
        </p:txBody>
      </p:sp>
      <p:sp>
        <p:nvSpPr>
          <p:cNvPr id="36" name="Shape 33"/>
          <p:cNvSpPr/>
          <p:nvPr/>
        </p:nvSpPr>
        <p:spPr>
          <a:xfrm>
            <a:off x="6177686" y="4178127"/>
            <a:ext cx="502006" cy="502006"/>
          </a:xfrm>
          <a:prstGeom prst="ellipse">
            <a:avLst/>
          </a:prstGeom>
          <a:solidFill>
            <a:srgbClr val="03738C"/>
          </a:solidFill>
          <a:ln/>
          <a:effectLst>
            <a:outerShdw blurRad="1016000" dist="381000" dir="2100000" algn="bl" rotWithShape="0">
              <a:srgbClr val="000000">
                <a:alpha val="10000"/>
              </a:srgbClr>
            </a:outerShdw>
          </a:effectLst>
        </p:spPr>
      </p:sp>
      <p:sp>
        <p:nvSpPr>
          <p:cNvPr id="37" name="Text 34"/>
          <p:cNvSpPr/>
          <p:nvPr/>
        </p:nvSpPr>
        <p:spPr>
          <a:xfrm>
            <a:off x="6106363" y="4268653"/>
            <a:ext cx="623621" cy="314554"/>
          </a:xfrm>
          <a:prstGeom prst="rect">
            <a:avLst/>
          </a:prstGeom>
          <a:noFill/>
          <a:ln/>
        </p:spPr>
        <p:txBody>
          <a:bodyPr wrap="square" lIns="91440" tIns="45720" rIns="91440" bIns="45720" rtlCol="0" anchor="t"/>
          <a:lstStyle/>
          <a:p>
            <a:pPr marL="0" indent="0" algn="ctr">
              <a:lnSpc>
                <a:spcPct val="130000"/>
              </a:lnSpc>
              <a:buNone/>
            </a:pPr>
            <a:r>
              <a:rPr lang="en-US" sz="1200" b="1" dirty="0">
                <a:solidFill>
                  <a:srgbClr val="FFFFFF"/>
                </a:solidFill>
                <a:latin typeface="Onest" pitchFamily="34" charset="0"/>
                <a:ea typeface="Onest" pitchFamily="34" charset="-122"/>
                <a:cs typeface="Onest" pitchFamily="34" charset="-120"/>
              </a:rPr>
              <a:t>01</a:t>
            </a:r>
            <a:endParaRPr lang="en-US" sz="1200" dirty="0"/>
          </a:p>
        </p:txBody>
      </p:sp>
      <p:sp>
        <p:nvSpPr>
          <p:cNvPr id="38" name="Text 35"/>
          <p:cNvSpPr/>
          <p:nvPr/>
        </p:nvSpPr>
        <p:spPr>
          <a:xfrm>
            <a:off x="6855257" y="4093088"/>
            <a:ext cx="4492447" cy="777240"/>
          </a:xfrm>
          <a:prstGeom prst="rect">
            <a:avLst/>
          </a:prstGeom>
          <a:noFill/>
          <a:ln/>
        </p:spPr>
        <p:txBody>
          <a:bodyPr wrap="square" lIns="91440" tIns="45720" rIns="91440" bIns="45720" rtlCol="0" anchor="t"/>
          <a:lstStyle/>
          <a:p>
            <a:pPr marL="0" indent="0">
              <a:lnSpc>
                <a:spcPct val="130000"/>
              </a:lnSpc>
              <a:buNone/>
            </a:pPr>
            <a:r>
              <a:rPr lang="kk-KZ" sz="1200" b="0" dirty="0">
                <a:solidFill>
                  <a:srgbClr val="404040"/>
                </a:solidFill>
                <a:latin typeface="Onest" pitchFamily="34" charset="0"/>
                <a:ea typeface="Onest" pitchFamily="34" charset="-122"/>
                <a:cs typeface="Onest" pitchFamily="34" charset="-120"/>
              </a:rPr>
              <a:t>Ең көп игерілмегені — құрылыс басқармасы: </a:t>
            </a:r>
            <a:r>
              <a:rPr lang="kk-KZ" sz="1200" b="1" dirty="0">
                <a:solidFill>
                  <a:srgbClr val="03738C"/>
                </a:solidFill>
                <a:latin typeface="Onest" pitchFamily="34" charset="0"/>
                <a:ea typeface="Onest" pitchFamily="34" charset="-122"/>
                <a:cs typeface="Onest" pitchFamily="34" charset="-120"/>
              </a:rPr>
              <a:t>228,3 млн теңге</a:t>
            </a:r>
            <a:r>
              <a:rPr lang="kk-KZ" sz="1200" b="0" dirty="0">
                <a:solidFill>
                  <a:srgbClr val="404040"/>
                </a:solidFill>
                <a:latin typeface="Onest" pitchFamily="34" charset="0"/>
                <a:ea typeface="Onest" pitchFamily="34" charset="-122"/>
                <a:cs typeface="Onest" pitchFamily="34" charset="-120"/>
              </a:rPr>
              <a:t>. Негізгі себеп — «Тараз» индустриялық аймағы бойынша сот процестері</a:t>
            </a:r>
            <a:endParaRPr lang="en-US" sz="1200" dirty="0"/>
          </a:p>
        </p:txBody>
      </p:sp>
      <p:sp>
        <p:nvSpPr>
          <p:cNvPr id="39" name="Shape 36"/>
          <p:cNvSpPr/>
          <p:nvPr/>
        </p:nvSpPr>
        <p:spPr>
          <a:xfrm>
            <a:off x="6177686" y="5187625"/>
            <a:ext cx="502006" cy="502006"/>
          </a:xfrm>
          <a:prstGeom prst="ellipse">
            <a:avLst/>
          </a:prstGeom>
          <a:solidFill>
            <a:srgbClr val="117DBF"/>
          </a:solidFill>
          <a:ln/>
          <a:effectLst>
            <a:outerShdw blurRad="1016000" dist="381000" dir="2100000" algn="bl" rotWithShape="0">
              <a:srgbClr val="000000">
                <a:alpha val="10000"/>
              </a:srgbClr>
            </a:outerShdw>
          </a:effectLst>
        </p:spPr>
      </p:sp>
      <p:sp>
        <p:nvSpPr>
          <p:cNvPr id="40" name="Text 37"/>
          <p:cNvSpPr/>
          <p:nvPr/>
        </p:nvSpPr>
        <p:spPr>
          <a:xfrm>
            <a:off x="6106363" y="5295524"/>
            <a:ext cx="623621" cy="314554"/>
          </a:xfrm>
          <a:prstGeom prst="rect">
            <a:avLst/>
          </a:prstGeom>
          <a:noFill/>
          <a:ln/>
        </p:spPr>
        <p:txBody>
          <a:bodyPr wrap="square" lIns="91440" tIns="45720" rIns="91440" bIns="45720" rtlCol="0" anchor="t"/>
          <a:lstStyle/>
          <a:p>
            <a:pPr marL="0" indent="0" algn="ctr">
              <a:lnSpc>
                <a:spcPct val="130000"/>
              </a:lnSpc>
              <a:buNone/>
            </a:pPr>
            <a:r>
              <a:rPr lang="en-US" sz="1200" b="1" dirty="0">
                <a:solidFill>
                  <a:srgbClr val="FFFFFF"/>
                </a:solidFill>
                <a:latin typeface="Onest" pitchFamily="34" charset="0"/>
                <a:ea typeface="Onest" pitchFamily="34" charset="-122"/>
                <a:cs typeface="Onest" pitchFamily="34" charset="-120"/>
              </a:rPr>
              <a:t>02</a:t>
            </a:r>
            <a:endParaRPr lang="en-US" sz="1200" dirty="0"/>
          </a:p>
        </p:txBody>
      </p:sp>
      <p:sp>
        <p:nvSpPr>
          <p:cNvPr id="41" name="Text 38"/>
          <p:cNvSpPr/>
          <p:nvPr/>
        </p:nvSpPr>
        <p:spPr>
          <a:xfrm>
            <a:off x="6855257" y="5098928"/>
            <a:ext cx="4492447" cy="685800"/>
          </a:xfrm>
          <a:prstGeom prst="rect">
            <a:avLst/>
          </a:prstGeom>
          <a:noFill/>
          <a:ln/>
        </p:spPr>
        <p:txBody>
          <a:bodyPr wrap="square" lIns="91440" tIns="45720" rIns="91440" bIns="45720" rtlCol="0" anchor="t"/>
          <a:lstStyle/>
          <a:p>
            <a:pPr marL="0" indent="0">
              <a:lnSpc>
                <a:spcPct val="130000"/>
              </a:lnSpc>
              <a:buNone/>
            </a:pPr>
            <a:r>
              <a:rPr lang="kk-KZ" sz="1200" b="1" dirty="0">
                <a:solidFill>
                  <a:srgbClr val="117DBF"/>
                </a:solidFill>
                <a:latin typeface="Onest" pitchFamily="34" charset="0"/>
                <a:ea typeface="Onest" pitchFamily="34" charset="-122"/>
                <a:cs typeface="Onest" pitchFamily="34" charset="-120"/>
              </a:rPr>
              <a:t>Ұсыным: </a:t>
            </a:r>
            <a:r>
              <a:rPr lang="kk-KZ" sz="1200" b="0" dirty="0">
                <a:solidFill>
                  <a:srgbClr val="404040"/>
                </a:solidFill>
                <a:latin typeface="Onest" pitchFamily="34" charset="0"/>
                <a:ea typeface="Onest" pitchFamily="34" charset="-122"/>
                <a:cs typeface="Onest" pitchFamily="34" charset="-120"/>
              </a:rPr>
              <a:t>бюджет қаражатын тиімдірек пайдалану үшін қосымша шаралар қабылдау</a:t>
            </a:r>
            <a:endParaRPr lang="en-US" sz="1200" dirty="0"/>
          </a:p>
        </p:txBody>
      </p:sp>
      <p:sp>
        <p:nvSpPr>
          <p:cNvPr id="200" name="Source"/>
          <p:cNvSpPr txBox="1"/>
          <p:nvPr/>
        </p:nvSpPr>
        <p:spPr>
          <a:xfrm>
            <a:off x="886968" y="6217920"/>
            <a:ext cx="10460736" cy="457200"/>
          </a:xfrm>
          <a:prstGeom prst="rect">
            <a:avLst/>
          </a:prstGeom>
          <a:noFill/>
        </p:spPr>
        <p:txBody>
          <a:bodyPr wrap="square" lIns="0" tIns="0" rIns="0" bIns="0" rtlCol="0" anchor="ctr">
            <a:noAutofit/>
          </a:bodyPr>
          <a:lstStyle/>
          <a:p>
            <a:pPr marL="0" indent="0" algn="l">
              <a:lnSpc>
                <a:spcPct val="100000"/>
              </a:lnSpc>
              <a:buNone/>
            </a:pPr>
            <a:r>
              <a:rPr lang="kk-KZ" sz="1000" b="0" dirty="0">
                <a:solidFill>
                  <a:srgbClr val="737373"/>
                </a:solidFill>
                <a:latin typeface="Onest" pitchFamily="34" charset="0"/>
                <a:ea typeface="Onest" pitchFamily="34" charset="-122"/>
                <a:cs typeface="Onest" pitchFamily="34" charset="-120"/>
              </a:rPr>
              <a:t>Дереккөз: Жамбыл облысы бойынша тексеру комиссиясының 01.07.2026 жағдай бойынша облыстық бюджеттің атқарылуын ағымдағы бағалау туралы ақпараты, 20.08.2026 шығ. № 02-1262-Ш.</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832260" y="441241"/>
            <a:ext cx="326441" cy="326441"/>
          </a:xfrm>
          <a:prstGeom prst="ellipse">
            <a:avLst/>
          </a:prstGeom>
          <a:solidFill>
            <a:srgbClr val="03738C"/>
          </a:solidFill>
          <a:ln/>
        </p:spPr>
      </p:sp>
      <p:sp>
        <p:nvSpPr>
          <p:cNvPr id="3" name="Shape 1"/>
          <p:cNvSpPr/>
          <p:nvPr/>
        </p:nvSpPr>
        <p:spPr>
          <a:xfrm>
            <a:off x="910898" y="518965"/>
            <a:ext cx="0" cy="169164"/>
          </a:xfrm>
          <a:prstGeom prst="line">
            <a:avLst/>
          </a:prstGeom>
          <a:noFill/>
          <a:ln w="12700">
            <a:solidFill>
              <a:srgbClr val="FFFFFF"/>
            </a:solidFill>
            <a:prstDash val="solid"/>
          </a:ln>
        </p:spPr>
      </p:sp>
      <p:sp>
        <p:nvSpPr>
          <p:cNvPr id="4" name="Shape 2"/>
          <p:cNvSpPr/>
          <p:nvPr/>
        </p:nvSpPr>
        <p:spPr>
          <a:xfrm>
            <a:off x="910898" y="688129"/>
            <a:ext cx="169164" cy="0"/>
          </a:xfrm>
          <a:prstGeom prst="line">
            <a:avLst/>
          </a:prstGeom>
          <a:noFill/>
          <a:ln w="12700">
            <a:solidFill>
              <a:srgbClr val="FFFFFF"/>
            </a:solidFill>
            <a:prstDash val="solid"/>
          </a:ln>
        </p:spPr>
      </p:sp>
      <p:sp>
        <p:nvSpPr>
          <p:cNvPr id="5" name="Shape 3"/>
          <p:cNvSpPr/>
          <p:nvPr/>
        </p:nvSpPr>
        <p:spPr>
          <a:xfrm>
            <a:off x="948114" y="596780"/>
            <a:ext cx="27066" cy="71049"/>
          </a:xfrm>
          <a:prstGeom prst="rect">
            <a:avLst/>
          </a:prstGeom>
          <a:solidFill>
            <a:srgbClr val="FFFFFF"/>
          </a:solidFill>
          <a:ln/>
        </p:spPr>
      </p:sp>
      <p:sp>
        <p:nvSpPr>
          <p:cNvPr id="6" name="Shape 4"/>
          <p:cNvSpPr/>
          <p:nvPr/>
        </p:nvSpPr>
        <p:spPr>
          <a:xfrm>
            <a:off x="988713" y="633997"/>
            <a:ext cx="27066" cy="33833"/>
          </a:xfrm>
          <a:prstGeom prst="rect">
            <a:avLst/>
          </a:prstGeom>
          <a:solidFill>
            <a:srgbClr val="FFFFFF"/>
          </a:solidFill>
          <a:ln/>
        </p:spPr>
      </p:sp>
      <p:sp>
        <p:nvSpPr>
          <p:cNvPr id="7" name="Shape 5"/>
          <p:cNvSpPr/>
          <p:nvPr/>
        </p:nvSpPr>
        <p:spPr>
          <a:xfrm>
            <a:off x="1029313" y="574789"/>
            <a:ext cx="27066" cy="93040"/>
          </a:xfrm>
          <a:prstGeom prst="rect">
            <a:avLst/>
          </a:prstGeom>
          <a:solidFill>
            <a:srgbClr val="FFFFFF"/>
          </a:solidFill>
          <a:ln/>
        </p:spPr>
      </p:sp>
      <p:sp>
        <p:nvSpPr>
          <p:cNvPr id="8" name="Text 6"/>
          <p:cNvSpPr/>
          <p:nvPr/>
        </p:nvSpPr>
        <p:spPr>
          <a:xfrm>
            <a:off x="1158701" y="434840"/>
            <a:ext cx="7315200" cy="338328"/>
          </a:xfrm>
          <a:prstGeom prst="rect">
            <a:avLst/>
          </a:prstGeom>
          <a:noFill/>
          <a:ln/>
        </p:spPr>
        <p:txBody>
          <a:bodyPr wrap="none" lIns="91440" tIns="45720" rIns="91440" bIns="45720" rtlCol="0" anchor="t"/>
          <a:lstStyle/>
          <a:p>
            <a:pPr marL="0" indent="0" algn="l">
              <a:buNone/>
            </a:pPr>
            <a:r>
              <a:rPr lang="ru-RU" sz="1600" b="1" dirty="0">
                <a:solidFill>
                  <a:srgbClr val="262626"/>
                </a:solidFill>
                <a:latin typeface="Onest" pitchFamily="34" charset="0"/>
                <a:ea typeface="Onest" pitchFamily="34" charset="-122"/>
                <a:cs typeface="Onest" pitchFamily="34" charset="-120"/>
              </a:rPr>
              <a:t>Ашық деректер</a:t>
            </a:r>
            <a:endParaRPr lang="en-US" sz="1600" dirty="0"/>
          </a:p>
        </p:txBody>
      </p:sp>
      <p:sp>
        <p:nvSpPr>
          <p:cNvPr id="9" name="Text 7"/>
          <p:cNvSpPr/>
          <p:nvPr/>
        </p:nvSpPr>
        <p:spPr>
          <a:xfrm>
            <a:off x="832260" y="788713"/>
            <a:ext cx="10332720" cy="457200"/>
          </a:xfrm>
          <a:prstGeom prst="rect">
            <a:avLst/>
          </a:prstGeom>
          <a:noFill/>
          <a:ln/>
        </p:spPr>
        <p:txBody>
          <a:bodyPr wrap="square" lIns="0" tIns="0" rIns="0" bIns="0" rtlCol="0" anchor="ctr"/>
          <a:lstStyle/>
          <a:p>
            <a:pPr marL="0" indent="0" algn="l">
              <a:buNone/>
            </a:pPr>
            <a:r>
              <a:rPr lang="ru-RU" sz="3000" b="1" dirty="0">
                <a:solidFill>
                  <a:srgbClr val="03738C"/>
                </a:solidFill>
                <a:latin typeface="Onest" pitchFamily="34" charset="0"/>
                <a:ea typeface="Onest" pitchFamily="34" charset="-122"/>
                <a:cs typeface="Onest" pitchFamily="34" charset="-120"/>
              </a:rPr>
              <a:t>Қосымша </a:t>
            </a:r>
            <a:r>
              <a:rPr lang="ru-RU" sz="3000" b="1" dirty="0">
                <a:solidFill>
                  <a:srgbClr val="262626"/>
                </a:solidFill>
                <a:latin typeface="Onest" pitchFamily="34" charset="0"/>
                <a:ea typeface="Onest" pitchFamily="34" charset="-122"/>
                <a:cs typeface="Onest" pitchFamily="34" charset="-120"/>
              </a:rPr>
              <a:t>ақпарат</a:t>
            </a:r>
            <a:endParaRPr lang="en-US" sz="3000" dirty="0"/>
          </a:p>
        </p:txBody>
      </p:sp>
      <p:sp>
        <p:nvSpPr>
          <p:cNvPr id="10" name="Shape 8"/>
          <p:cNvSpPr/>
          <p:nvPr/>
        </p:nvSpPr>
        <p:spPr>
          <a:xfrm>
            <a:off x="832260" y="1300777"/>
            <a:ext cx="4983480" cy="2727569"/>
          </a:xfrm>
          <a:prstGeom prst="roundRect">
            <a:avLst>
              <a:gd name="adj" fmla="val 8789"/>
            </a:avLst>
          </a:prstGeom>
          <a:solidFill>
            <a:srgbClr val="03738C"/>
          </a:solidFill>
          <a:ln/>
        </p:spPr>
      </p:sp>
      <p:sp>
        <p:nvSpPr>
          <p:cNvPr id="11" name="Text 9"/>
          <p:cNvSpPr/>
          <p:nvPr/>
        </p:nvSpPr>
        <p:spPr>
          <a:xfrm>
            <a:off x="1027942" y="1999379"/>
            <a:ext cx="4023360" cy="411480"/>
          </a:xfrm>
          <a:prstGeom prst="rect">
            <a:avLst/>
          </a:prstGeom>
          <a:noFill/>
          <a:ln/>
        </p:spPr>
        <p:txBody>
          <a:bodyPr wrap="square" lIns="91440" tIns="45720" rIns="91440" bIns="45720" rtlCol="0" anchor="t"/>
          <a:lstStyle/>
          <a:p>
            <a:pPr marL="0" indent="0">
              <a:buNone/>
            </a:pPr>
            <a:r>
              <a:rPr lang="ru-RU" sz="1800" b="1" dirty="0">
                <a:solidFill>
                  <a:srgbClr val="FFFFFF"/>
                </a:solidFill>
                <a:latin typeface="Onest" pitchFamily="34" charset="0"/>
                <a:ea typeface="Onest" pitchFamily="34" charset="-122"/>
                <a:cs typeface="Onest" pitchFamily="34" charset="-120"/>
              </a:rPr>
              <a:t>Ресми сайттар</a:t>
            </a:r>
            <a:endParaRPr lang="en-US" sz="1800" dirty="0"/>
          </a:p>
        </p:txBody>
      </p:sp>
      <p:sp>
        <p:nvSpPr>
          <p:cNvPr id="16" name="Shape 14"/>
          <p:cNvSpPr/>
          <p:nvPr/>
        </p:nvSpPr>
        <p:spPr>
          <a:xfrm>
            <a:off x="6090060" y="1300777"/>
            <a:ext cx="5202936" cy="3840480"/>
          </a:xfrm>
          <a:prstGeom prst="roundRect">
            <a:avLst>
              <a:gd name="adj" fmla="val 5875"/>
            </a:avLst>
          </a:prstGeom>
          <a:solidFill>
            <a:srgbClr val="FFFFFF"/>
          </a:solidFill>
          <a:ln/>
          <a:effectLst>
            <a:outerShdw blurRad="508000" dist="127000" dir="4020000" algn="bl" rotWithShape="0">
              <a:srgbClr val="000000">
                <a:alpha val="12000"/>
              </a:srgbClr>
            </a:outerShdw>
          </a:effectLst>
        </p:spPr>
      </p:sp>
      <p:sp>
        <p:nvSpPr>
          <p:cNvPr id="20" name="Shape 17"/>
          <p:cNvSpPr/>
          <p:nvPr/>
        </p:nvSpPr>
        <p:spPr>
          <a:xfrm>
            <a:off x="845976" y="5473184"/>
            <a:ext cx="1292047" cy="418795"/>
          </a:xfrm>
          <a:prstGeom prst="roundRect">
            <a:avLst>
              <a:gd name="adj" fmla="val 17467"/>
            </a:avLst>
          </a:prstGeom>
          <a:solidFill>
            <a:srgbClr val="03738C"/>
          </a:solidFill>
          <a:ln/>
        </p:spPr>
      </p:sp>
      <p:sp>
        <p:nvSpPr>
          <p:cNvPr id="21" name="Text 18"/>
          <p:cNvSpPr/>
          <p:nvPr/>
        </p:nvSpPr>
        <p:spPr>
          <a:xfrm>
            <a:off x="845976" y="5473184"/>
            <a:ext cx="1292047" cy="418795"/>
          </a:xfrm>
          <a:prstGeom prst="rect">
            <a:avLst/>
          </a:prstGeom>
          <a:noFill/>
          <a:ln/>
        </p:spPr>
        <p:txBody>
          <a:bodyPr wrap="none" lIns="91440" tIns="45720" rIns="91440" bIns="45720" rtlCol="0" anchor="ctr"/>
          <a:lstStyle/>
          <a:p>
            <a:pPr marL="0" indent="0" algn="ctr">
              <a:buNone/>
            </a:pPr>
            <a:r>
              <a:rPr lang="ru-RU" sz="1500" b="1" dirty="0">
                <a:solidFill>
                  <a:srgbClr val="FFFFFF"/>
                </a:solidFill>
                <a:latin typeface="Onest" pitchFamily="34" charset="0"/>
                <a:ea typeface="Onest" pitchFamily="34" charset="-122"/>
                <a:cs typeface="Onest" pitchFamily="34" charset="-120"/>
              </a:rPr>
              <a:t>Қағидалар</a:t>
            </a:r>
            <a:endParaRPr lang="en-US" sz="1800" dirty="0"/>
          </a:p>
        </p:txBody>
      </p:sp>
      <p:sp>
        <p:nvSpPr>
          <p:cNvPr id="22" name="Text 19"/>
          <p:cNvSpPr/>
          <p:nvPr/>
        </p:nvSpPr>
        <p:spPr>
          <a:xfrm>
            <a:off x="2304444" y="5324137"/>
            <a:ext cx="8988552" cy="640080"/>
          </a:xfrm>
          <a:prstGeom prst="rect">
            <a:avLst/>
          </a:prstGeom>
          <a:noFill/>
          <a:ln/>
        </p:spPr>
        <p:txBody>
          <a:bodyPr wrap="square" lIns="91440" tIns="45720" rIns="91440" bIns="45720" rtlCol="0" anchor="t"/>
          <a:lstStyle/>
          <a:p>
            <a:pPr marL="0" indent="0">
              <a:lnSpc>
                <a:spcPct val="130000"/>
              </a:lnSpc>
              <a:buNone/>
            </a:pPr>
            <a:r>
              <a:rPr lang="ru-RU" sz="1200" dirty="0">
                <a:solidFill>
                  <a:srgbClr val="404040"/>
                </a:solidFill>
                <a:latin typeface="Onest" pitchFamily="34" charset="0"/>
                <a:ea typeface="Onest" pitchFamily="34" charset="-122"/>
                <a:cs typeface="Onest" pitchFamily="34" charset="-120"/>
              </a:rPr>
              <a:t>Бюджетті жоспарлау және атқару сатыларында азаматтық бюджетті жасау, ұсыну және жариялау қағидалары: ҚР Қаржы министрінің 21.05.2025 № 244 бұйрығы (19.06.2026 № 419 бұйрығының редакциясында).</a:t>
            </a:r>
            <a:endParaRPr lang="en-US" sz="1200" dirty="0"/>
          </a:p>
        </p:txBody>
      </p:sp>
      <p:sp>
        <p:nvSpPr>
          <p:cNvPr id="524" name="Link 0"/>
          <p:cNvSpPr txBox="1"/>
          <p:nvPr/>
        </p:nvSpPr>
        <p:spPr>
          <a:xfrm>
            <a:off x="1110238" y="2484011"/>
            <a:ext cx="4114800" cy="566928"/>
          </a:xfrm>
          <a:prstGeom prst="rect">
            <a:avLst/>
          </a:prstGeom>
          <a:noFill/>
        </p:spPr>
        <p:txBody>
          <a:bodyPr wrap="square" lIns="0" tIns="0" rIns="0" bIns="0" rtlCol="0" anchor="t">
            <a:noAutofit/>
          </a:bodyPr>
          <a:lstStyle/>
          <a:p>
            <a:pPr marL="0" indent="0" algn="l">
              <a:lnSpc>
                <a:spcPct val="100000"/>
              </a:lnSpc>
              <a:buNone/>
            </a:pPr>
            <a:r>
              <a:rPr lang="ru-RU" sz="1400" b="1" dirty="0">
                <a:solidFill>
                  <a:srgbClr val="FFFFFF"/>
                </a:solidFill>
                <a:latin typeface="Onest" pitchFamily="34" charset="0"/>
                <a:ea typeface="Onest" pitchFamily="34" charset="-122"/>
                <a:cs typeface="Onest" pitchFamily="34" charset="-120"/>
              </a:rPr>
              <a:t>Ашық бюджеттер порталы</a:t>
            </a:r>
          </a:p>
          <a:p>
            <a:pPr marL="0" indent="0" algn="l">
              <a:lnSpc>
                <a:spcPct val="100000"/>
              </a:lnSpc>
              <a:buNone/>
            </a:pPr>
            <a:r>
              <a:rPr lang="ru-RU" sz="1200" b="0" dirty="0">
                <a:solidFill>
                  <a:srgbClr val="D9F0F5"/>
                </a:solidFill>
                <a:latin typeface="Onest" pitchFamily="34" charset="0"/>
                <a:ea typeface="Onest" pitchFamily="34" charset="-122"/>
                <a:cs typeface="Onest" pitchFamily="34" charset="-120"/>
              </a:rPr>
              <a:t>budget.egov.kz</a:t>
            </a:r>
          </a:p>
        </p:txBody>
      </p:sp>
      <p:sp>
        <p:nvSpPr>
          <p:cNvPr id="525" name="Link 1"/>
          <p:cNvSpPr txBox="1"/>
          <p:nvPr/>
        </p:nvSpPr>
        <p:spPr>
          <a:xfrm>
            <a:off x="1110238" y="3142379"/>
            <a:ext cx="4114800" cy="566928"/>
          </a:xfrm>
          <a:prstGeom prst="rect">
            <a:avLst/>
          </a:prstGeom>
          <a:noFill/>
        </p:spPr>
        <p:txBody>
          <a:bodyPr wrap="square" lIns="0" tIns="0" rIns="0" bIns="0" rtlCol="0" anchor="t">
            <a:noAutofit/>
          </a:bodyPr>
          <a:lstStyle/>
          <a:p>
            <a:pPr marL="0" indent="0" algn="l">
              <a:lnSpc>
                <a:spcPct val="100000"/>
              </a:lnSpc>
              <a:buNone/>
            </a:pPr>
            <a:r>
              <a:rPr lang="ru-RU" sz="1400" b="1" dirty="0">
                <a:solidFill>
                  <a:srgbClr val="FFFFFF"/>
                </a:solidFill>
                <a:latin typeface="Onest" pitchFamily="34" charset="0"/>
                <a:ea typeface="Onest" pitchFamily="34" charset="-122"/>
                <a:cs typeface="Onest" pitchFamily="34" charset="-120"/>
              </a:rPr>
              <a:t>Жамбыл облысының әкімдігі</a:t>
            </a:r>
          </a:p>
          <a:p>
            <a:pPr marL="0" indent="0" algn="l">
              <a:lnSpc>
                <a:spcPct val="100000"/>
              </a:lnSpc>
              <a:buNone/>
            </a:pPr>
            <a:r>
              <a:rPr lang="ru-RU" sz="1200" b="0" dirty="0">
                <a:solidFill>
                  <a:srgbClr val="D9F0F5"/>
                </a:solidFill>
                <a:latin typeface="Onest" pitchFamily="34" charset="0"/>
                <a:ea typeface="Onest" pitchFamily="34" charset="-122"/>
                <a:cs typeface="Onest" pitchFamily="34" charset="-120"/>
              </a:rPr>
              <a:t>gov.kz/memleket/entities/zhambyl</a:t>
            </a:r>
          </a:p>
        </p:txBody>
      </p:sp>
      <p:sp>
        <p:nvSpPr>
          <p:cNvPr id="529" name="Lang title"/>
          <p:cNvSpPr txBox="1"/>
          <p:nvPr/>
        </p:nvSpPr>
        <p:spPr>
          <a:xfrm>
            <a:off x="6378096" y="2072531"/>
            <a:ext cx="4389120" cy="365760"/>
          </a:xfrm>
          <a:prstGeom prst="rect">
            <a:avLst/>
          </a:prstGeom>
          <a:noFill/>
        </p:spPr>
        <p:txBody>
          <a:bodyPr wrap="square" lIns="0" tIns="0" rIns="0" bIns="0" rtlCol="0" anchor="ctr">
            <a:noAutofit/>
          </a:bodyPr>
          <a:lstStyle/>
          <a:p>
            <a:pPr marL="0" indent="0" algn="l">
              <a:lnSpc>
                <a:spcPct val="100000"/>
              </a:lnSpc>
              <a:buNone/>
            </a:pPr>
            <a:r>
              <a:rPr lang="ru-RU" sz="1600" b="1" dirty="0">
                <a:solidFill>
                  <a:srgbClr val="03738C"/>
                </a:solidFill>
                <a:latin typeface="Onest" pitchFamily="34" charset="0"/>
                <a:ea typeface="Onest" pitchFamily="34" charset="-122"/>
                <a:cs typeface="Onest" pitchFamily="34" charset="-120"/>
              </a:rPr>
              <a:t>Қай тілде</a:t>
            </a:r>
          </a:p>
        </p:txBody>
      </p:sp>
      <p:sp>
        <p:nvSpPr>
          <p:cNvPr id="530" name="Lang text"/>
          <p:cNvSpPr txBox="1"/>
          <p:nvPr/>
        </p:nvSpPr>
        <p:spPr>
          <a:xfrm>
            <a:off x="6378096" y="2456579"/>
            <a:ext cx="4389120" cy="685800"/>
          </a:xfrm>
          <a:prstGeom prst="rect">
            <a:avLst/>
          </a:prstGeom>
          <a:noFill/>
        </p:spPr>
        <p:txBody>
          <a:bodyPr wrap="square" lIns="0" tIns="0" rIns="0" bIns="0" rtlCol="0" anchor="t">
            <a:noAutofit/>
          </a:bodyPr>
          <a:lstStyle/>
          <a:p>
            <a:pPr marL="0" indent="0" algn="l">
              <a:lnSpc>
                <a:spcPct val="100000"/>
              </a:lnSpc>
              <a:buNone/>
            </a:pPr>
            <a:r>
              <a:rPr lang="ru-RU" sz="1400" b="0" dirty="0">
                <a:solidFill>
                  <a:srgbClr val="404040"/>
                </a:solidFill>
                <a:latin typeface="Onest" pitchFamily="34" charset="0"/>
                <a:ea typeface="Onest" pitchFamily="34" charset="-122"/>
                <a:cs typeface="Onest" pitchFamily="34" charset="-120"/>
              </a:rPr>
              <a:t>Азаматтық бюджет қазақ және орыс тілдерінде жарияланады (Қағидалардың 23-тармағы).</a:t>
            </a:r>
          </a:p>
        </p:txBody>
      </p:sp>
      <p:sp>
        <p:nvSpPr>
          <p:cNvPr id="531" name="Contacts title"/>
          <p:cNvSpPr txBox="1"/>
          <p:nvPr/>
        </p:nvSpPr>
        <p:spPr>
          <a:xfrm>
            <a:off x="6378096" y="3306971"/>
            <a:ext cx="4389120" cy="365760"/>
          </a:xfrm>
          <a:prstGeom prst="rect">
            <a:avLst/>
          </a:prstGeom>
          <a:noFill/>
        </p:spPr>
        <p:txBody>
          <a:bodyPr wrap="square" lIns="0" tIns="0" rIns="0" bIns="0" rtlCol="0" anchor="ctr">
            <a:noAutofit/>
          </a:bodyPr>
          <a:lstStyle/>
          <a:p>
            <a:pPr marL="0" indent="0" algn="l">
              <a:lnSpc>
                <a:spcPct val="100000"/>
              </a:lnSpc>
              <a:buNone/>
            </a:pPr>
            <a:r>
              <a:rPr lang="ru-RU" sz="1600" b="1" dirty="0">
                <a:solidFill>
                  <a:srgbClr val="03738C"/>
                </a:solidFill>
                <a:latin typeface="Onest" pitchFamily="34" charset="0"/>
                <a:ea typeface="Onest" pitchFamily="34" charset="-122"/>
                <a:cs typeface="Onest" pitchFamily="34" charset="-120"/>
              </a:rPr>
              <a:t>Байланыс</a:t>
            </a:r>
          </a:p>
        </p:txBody>
      </p:sp>
      <p:sp>
        <p:nvSpPr>
          <p:cNvPr id="533" name="Contacts text"/>
          <p:cNvSpPr txBox="1"/>
          <p:nvPr/>
        </p:nvSpPr>
        <p:spPr>
          <a:xfrm>
            <a:off x="6378096" y="3718451"/>
            <a:ext cx="4389120" cy="1234440"/>
          </a:xfrm>
          <a:prstGeom prst="rect">
            <a:avLst/>
          </a:prstGeom>
          <a:noFill/>
        </p:spPr>
        <p:txBody>
          <a:bodyPr wrap="square" lIns="0" tIns="0" rIns="0" bIns="0" rtlCol="0" anchor="t">
            <a:noAutofit/>
          </a:bodyPr>
          <a:lstStyle/>
          <a:p>
            <a:pPr marL="0" indent="0" algn="l">
              <a:lnSpc>
                <a:spcPct val="100000"/>
              </a:lnSpc>
              <a:buNone/>
            </a:pPr>
            <a:r>
              <a:rPr lang="kk-KZ" sz="1200" b="0" dirty="0">
                <a:solidFill>
                  <a:srgbClr val="404040"/>
                </a:solidFill>
                <a:latin typeface="Onest" pitchFamily="34" charset="0"/>
                <a:ea typeface="Onest" pitchFamily="34" charset="-122"/>
                <a:cs typeface="Onest" pitchFamily="34" charset="-120"/>
              </a:rPr>
              <a:t>Жамбыл облысы әкімдігінің экономика және бюджеттік жоспарлау басқармасының бюджеттік саясат, кірістерді жоспарлау және инвестициялық саясат бөлімінің басшысы — </a:t>
            </a:r>
          </a:p>
          <a:p>
            <a:pPr marL="0" indent="0" algn="l">
              <a:lnSpc>
                <a:spcPct val="100000"/>
              </a:lnSpc>
              <a:buNone/>
            </a:pPr>
            <a:r>
              <a:rPr lang="kk-KZ" sz="1200" b="1" dirty="0">
                <a:solidFill>
                  <a:srgbClr val="404040"/>
                </a:solidFill>
                <a:latin typeface="Onest" pitchFamily="34" charset="0"/>
                <a:ea typeface="Onest" pitchFamily="34" charset="-122"/>
                <a:cs typeface="Onest" pitchFamily="34" charset="-120"/>
              </a:rPr>
              <a:t>А. Әскер, тел. 8 7262 434475</a:t>
            </a:r>
          </a:p>
        </p:txBody>
      </p:sp>
      <p:sp>
        <p:nvSpPr>
          <p:cNvPr id="534" name="Source"/>
          <p:cNvSpPr txBox="1"/>
          <p:nvPr/>
        </p:nvSpPr>
        <p:spPr>
          <a:xfrm>
            <a:off x="886968" y="6272784"/>
            <a:ext cx="10460736" cy="365760"/>
          </a:xfrm>
          <a:prstGeom prst="rect">
            <a:avLst/>
          </a:prstGeom>
          <a:noFill/>
        </p:spPr>
        <p:txBody>
          <a:bodyPr wrap="square" lIns="0" tIns="0" rIns="0" bIns="0" rtlCol="0" anchor="ctr">
            <a:noAutofit/>
          </a:bodyPr>
          <a:lstStyle/>
          <a:p>
            <a:pPr marL="0" indent="0" algn="l">
              <a:lnSpc>
                <a:spcPct val="100000"/>
              </a:lnSpc>
              <a:buNone/>
            </a:pPr>
            <a:r>
              <a:rPr lang="ru-RU" sz="1000" b="0" dirty="0">
                <a:solidFill>
                  <a:srgbClr val="737373"/>
                </a:solidFill>
                <a:latin typeface="Onest" pitchFamily="34" charset="0"/>
                <a:ea typeface="Onest" pitchFamily="34" charset="-122"/>
                <a:cs typeface="Onest" pitchFamily="34" charset="-120"/>
              </a:rPr>
              <a:t>Сайт мекенжайлары 08.10.2026 тексерілді.</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Ones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Onest"/>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1961</Words>
  <Application>Microsoft Office PowerPoint</Application>
  <PresentationFormat>Широкоэкранный</PresentationFormat>
  <Paragraphs>314</Paragraphs>
  <Slides>14</Slides>
  <Notes>14</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14</vt:i4>
      </vt:variant>
    </vt:vector>
  </HeadingPairs>
  <TitlesOfParts>
    <vt:vector size="17" baseType="lpstr">
      <vt:lpstr>Calibri</vt:lpstr>
      <vt:lpstr>Onest</vt: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Азаматтық бюджет — Жамбыл облысы, нақтылау 2026–2028</dc:title>
  <dc:subject>PptxGenJS Presentation</dc:subject>
  <dc:creator>PptxGenJS</dc:creator>
  <cp:lastModifiedBy>ashat.askerr@gmail.com</cp:lastModifiedBy>
  <cp:revision>7</cp:revision>
  <dcterms:created xsi:type="dcterms:W3CDTF">2026-10-08T07:22:43Z</dcterms:created>
  <dcterms:modified xsi:type="dcterms:W3CDTF">2026-10-13T10:32:04Z</dcterms:modified>
</cp:coreProperties>
</file>