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7" r:id="rId2"/>
    <p:sldId id="273" r:id="rId3"/>
    <p:sldId id="275" r:id="rId4"/>
    <p:sldId id="259" r:id="rId5"/>
    <p:sldId id="278" r:id="rId6"/>
    <p:sldId id="262" r:id="rId7"/>
    <p:sldId id="263" r:id="rId8"/>
    <p:sldId id="279" r:id="rId9"/>
    <p:sldId id="264" r:id="rId10"/>
    <p:sldId id="265" r:id="rId11"/>
    <p:sldId id="266" r:id="rId12"/>
    <p:sldId id="280" r:id="rId13"/>
    <p:sldId id="27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2016E4"/>
    <a:srgbClr val="0972F1"/>
    <a:srgbClr val="0D72ED"/>
    <a:srgbClr val="000099"/>
    <a:srgbClr val="E6FDFE"/>
    <a:srgbClr val="CCECFF"/>
    <a:srgbClr val="99CCFF"/>
    <a:srgbClr val="67B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Меншікті кіріс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9947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4AC-421E-B0DB-1E42613BA24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6631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AC-421E-B0DB-1E42613BA24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6947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AC-421E-B0DB-1E42613BA2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жыл</c:v>
                </c:pt>
                <c:pt idx="1">
                  <c:v>2027 жыл</c:v>
                </c:pt>
                <c:pt idx="2">
                  <c:v>20287 жыл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9747</c:v>
                </c:pt>
                <c:pt idx="1">
                  <c:v>6631</c:v>
                </c:pt>
                <c:pt idx="2">
                  <c:v>6947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AC-421E-B0DB-1E42613BA24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субвенциялар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3877787807814469E-17"/>
                  <c:y val="4.93823704159940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73979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639754089927967E-2"/>
                      <c:h val="5.736598324576711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94AC-421E-B0DB-1E42613BA24B}"/>
                </c:ext>
              </c:extLst>
            </c:dLbl>
            <c:dLbl>
              <c:idx val="1"/>
              <c:layout>
                <c:manualLayout>
                  <c:x val="1.9277077547820785E-2"/>
                  <c:y val="1.975294816639758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79869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4AC-421E-B0DB-1E42613BA24B}"/>
                </c:ext>
              </c:extLst>
            </c:dLbl>
            <c:dLbl>
              <c:idx val="2"/>
              <c:layout>
                <c:manualLayout>
                  <c:x val="3.9910128004517252E-3"/>
                  <c:y val="-2.5922504155377456E-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81229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4AC-421E-B0DB-1E42613BA2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жыл</c:v>
                </c:pt>
                <c:pt idx="1">
                  <c:v>2027 жыл</c:v>
                </c:pt>
                <c:pt idx="2">
                  <c:v>20287 жыл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73979</c:v>
                </c:pt>
                <c:pt idx="1">
                  <c:v>79869</c:v>
                </c:pt>
                <c:pt idx="2">
                  <c:v>81229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4AC-421E-B0DB-1E42613BA24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трасферттер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89976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4337298598389496E-2"/>
                      <c:h val="5.53248452685726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2E3A-418F-9D15-F737CEA7C1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жыл</c:v>
                </c:pt>
                <c:pt idx="1">
                  <c:v>2027 жыл</c:v>
                </c:pt>
                <c:pt idx="2">
                  <c:v>20287 жыл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93748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EA-42F7-AD69-C52CC0DC4C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7218816"/>
        <c:axId val="88445312"/>
        <c:axId val="0"/>
      </c:bar3DChart>
      <c:catAx>
        <c:axId val="872188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8445312"/>
        <c:crosses val="autoZero"/>
        <c:auto val="1"/>
        <c:lblAlgn val="ctr"/>
        <c:lblOffset val="100"/>
        <c:noMultiLvlLbl val="0"/>
      </c:catAx>
      <c:valAx>
        <c:axId val="88445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one"/>
        <c:crossAx val="8721881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4409269727634966"/>
          <c:y val="2.1585409985141222E-2"/>
          <c:w val="0.24034468021807553"/>
          <c:h val="0.21218243636284451"/>
        </c:manualLayout>
      </c:layout>
      <c:overlay val="0"/>
      <c:txPr>
        <a:bodyPr/>
        <a:lstStyle/>
        <a:p>
          <a:pPr>
            <a:defRPr sz="1400"/>
          </a:pPr>
          <a:endParaRPr lang="ru-K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3114308911223836E-4"/>
          <c:y val="5.8163926545590112E-2"/>
          <c:w val="0.55777888985320601"/>
          <c:h val="0.84031183913940766"/>
        </c:manualLayout>
      </c:layout>
      <c:pie3DChart>
        <c:varyColors val="1"/>
        <c:ser>
          <c:idx val="0"/>
          <c:order val="0"/>
          <c:tx>
            <c:strRef>
              <c:f>Лист1!$C$1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explosion val="0"/>
            <c:extLst>
              <c:ext xmlns:c16="http://schemas.microsoft.com/office/drawing/2014/chart" uri="{C3380CC4-5D6E-409C-BE32-E72D297353CC}">
                <c16:uniqueId val="{00000000-FC26-4F6B-9AFB-A3C26918695A}"/>
              </c:ext>
            </c:extLst>
          </c:dPt>
          <c:dPt>
            <c:idx val="1"/>
            <c:bubble3D val="0"/>
            <c:explosion val="0"/>
            <c:extLst>
              <c:ext xmlns:c16="http://schemas.microsoft.com/office/drawing/2014/chart" uri="{C3380CC4-5D6E-409C-BE32-E72D297353CC}">
                <c16:uniqueId val="{00000001-FC26-4F6B-9AFB-A3C26918695A}"/>
              </c:ext>
            </c:extLst>
          </c:dPt>
          <c:dPt>
            <c:idx val="3"/>
            <c:bubble3D val="0"/>
            <c:explosion val="30"/>
            <c:extLst>
              <c:ext xmlns:c16="http://schemas.microsoft.com/office/drawing/2014/chart" uri="{C3380CC4-5D6E-409C-BE32-E72D297353CC}">
                <c16:uniqueId val="{00000002-FC26-4F6B-9AFB-A3C26918695A}"/>
              </c:ext>
            </c:extLst>
          </c:dPt>
          <c:dLbls>
            <c:dLbl>
              <c:idx val="0"/>
              <c:layout>
                <c:manualLayout>
                  <c:x val="-0.10337151329357863"/>
                  <c:y val="-1.136227844419122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59222</a:t>
                    </a:r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4888224754332423E-2"/>
                      <c:h val="5.138196470675799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FC26-4F6B-9AFB-A3C26918695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24960</a:t>
                    </a:r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C26-4F6B-9AFB-A3C26918695A}"/>
                </c:ext>
              </c:extLst>
            </c:dLbl>
            <c:dLbl>
              <c:idx val="2"/>
              <c:layout>
                <c:manualLayout>
                  <c:x val="1.8656037403062659E-3"/>
                  <c:y val="2.181330758573220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2187</a:t>
                    </a:r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C26-4F6B-9AFB-A3C26918695A}"/>
                </c:ext>
              </c:extLst>
            </c:dLbl>
            <c:dLbl>
              <c:idx val="3"/>
              <c:layout>
                <c:manualLayout>
                  <c:x val="6.2006973412842829E-2"/>
                  <c:y val="6.896849583433767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93234</a:t>
                    </a:r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672517894304617"/>
                      <c:h val="5.138196470675799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C26-4F6B-9AFB-A3C26918695A}"/>
                </c:ext>
              </c:extLst>
            </c:dLbl>
            <c:dLbl>
              <c:idx val="4"/>
              <c:layout>
                <c:manualLayout>
                  <c:x val="3.4482639958192188E-2"/>
                  <c:y val="7.7889793802958518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</a:t>
                    </a:r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C26-4F6B-9AFB-A3C26918695A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915-40C2-9FBA-17E15E6068E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1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Лист1!$A$3:$A$13</c:f>
              <c:strCache>
                <c:ptCount val="4"/>
                <c:pt idx="0">
                  <c:v>Аудандық манызы бар </c:v>
                </c:pt>
                <c:pt idx="1">
                  <c:v>Тұрғын үй-коммуналдық шаруашылығы</c:v>
                </c:pt>
                <c:pt idx="2">
                  <c:v>Мәдениет, спорт, туризм жә
ақпараттық кеңістік</c:v>
                </c:pt>
                <c:pt idx="3">
                  <c:v>Көлік және байланыс</c:v>
                </c:pt>
              </c:strCache>
            </c:strRef>
          </c:cat>
          <c:val>
            <c:numRef>
              <c:f>Лист1!$C$3:$C$6</c:f>
              <c:numCache>
                <c:formatCode>General</c:formatCode>
                <c:ptCount val="4"/>
                <c:pt idx="0">
                  <c:v>60022</c:v>
                </c:pt>
                <c:pt idx="1">
                  <c:v>24760</c:v>
                </c:pt>
                <c:pt idx="2">
                  <c:v>2187</c:v>
                </c:pt>
                <c:pt idx="3">
                  <c:v>96206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C26-4F6B-9AFB-A3C269186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57195878477374318"/>
          <c:y val="5.939867105777983E-2"/>
          <c:w val="0.42804126325913405"/>
          <c:h val="0.91458514428057069"/>
        </c:manualLayout>
      </c:layout>
      <c:overlay val="0"/>
      <c:txPr>
        <a:bodyPr/>
        <a:lstStyle/>
        <a:p>
          <a:pPr>
            <a:defRPr sz="1200"/>
          </a:pPr>
          <a:endParaRPr lang="ru-KZ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DB97B-0540-45FE-AEC8-B609918EC959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9DBBD-B72E-4645-A5BE-61972F7F540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9DBBD-B72E-4645-A5BE-61972F7F540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148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9DBBD-B72E-4645-A5BE-61972F7F5401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61E43-1A02-4EFB-914A-6FDA65E6334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977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sz="quarter" idx="2"/>
          </p:nvPr>
        </p:nvSpPr>
        <p:spPr>
          <a:xfrm>
            <a:off x="928662" y="500063"/>
            <a:ext cx="6999313" cy="567213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sz="4000" b="1" dirty="0">
                <a:solidFill>
                  <a:schemeClr val="accent1"/>
                </a:solidFill>
                <a:latin typeface="Times New Roman" pitchFamily="18" charset="0"/>
                <a:ea typeface="Segoe UI Symbol" pitchFamily="34" charset="0"/>
                <a:cs typeface="Simplified Arabic" pitchFamily="18" charset="-78"/>
              </a:rPr>
              <a:t>Аққулы ауданы ЯМЫШЕВ ауылдық округінің нақтыланған</a:t>
            </a:r>
            <a:br>
              <a:rPr lang="kk-KZ" sz="4000" b="1" dirty="0">
                <a:solidFill>
                  <a:schemeClr val="accent1"/>
                </a:solidFill>
                <a:latin typeface="Times New Roman" pitchFamily="18" charset="0"/>
                <a:ea typeface="Segoe UI Symbol" pitchFamily="34" charset="0"/>
                <a:cs typeface="Simplified Arabic" pitchFamily="18" charset="-78"/>
              </a:rPr>
            </a:br>
            <a:r>
              <a:rPr lang="kk-KZ" sz="4000" b="1" dirty="0">
                <a:solidFill>
                  <a:schemeClr val="accent1"/>
                </a:solidFill>
                <a:latin typeface="Times New Roman" pitchFamily="18" charset="0"/>
                <a:ea typeface="Segoe UI Symbol" pitchFamily="34" charset="0"/>
                <a:cs typeface="Simplified Arabic" pitchFamily="18" charset="-78"/>
              </a:rPr>
              <a:t>азаматтық бюджеті 2026-2028 жылдарға арналған</a:t>
            </a:r>
          </a:p>
          <a:p>
            <a:pPr marL="0" lvl="0" indent="0" algn="ctr">
              <a:spcBef>
                <a:spcPts val="0"/>
              </a:spcBef>
              <a:buClrTx/>
              <a:buSzTx/>
              <a:buNone/>
            </a:pPr>
            <a:endParaRPr lang="ru-RU" sz="1800" dirty="0">
              <a:solidFill>
                <a:srgbClr val="0F6FC6">
                  <a:lumMod val="75000"/>
                </a:srgbClr>
              </a:solidFill>
            </a:endParaRPr>
          </a:p>
          <a:p>
            <a:pPr marL="0" lvl="0" indent="0" algn="ctr">
              <a:spcBef>
                <a:spcPts val="0"/>
              </a:spcBef>
              <a:buClrTx/>
              <a:buSzTx/>
              <a:buNone/>
            </a:pPr>
            <a:endParaRPr lang="ru-RU" sz="1800" dirty="0">
              <a:solidFill>
                <a:srgbClr val="0F6FC6">
                  <a:lumMod val="75000"/>
                </a:srgbClr>
              </a:solidFill>
            </a:endParaRPr>
          </a:p>
          <a:p>
            <a:pPr marL="0" lvl="0" indent="0" algn="ctr">
              <a:spcBef>
                <a:spcPts val="0"/>
              </a:spcBef>
              <a:buClrTx/>
              <a:buSzTx/>
              <a:buNone/>
            </a:pPr>
            <a:r>
              <a:rPr lang="ru-RU" dirty="0">
                <a:solidFill>
                  <a:srgbClr val="0F6FC6">
                    <a:lumMod val="75000"/>
                  </a:srgbClr>
                </a:solidFill>
              </a:rPr>
              <a:t>2026 </a:t>
            </a:r>
            <a:r>
              <a:rPr lang="ru-RU" dirty="0" err="1">
                <a:solidFill>
                  <a:srgbClr val="0F6FC6">
                    <a:lumMod val="75000"/>
                  </a:srgbClr>
                </a:solidFill>
              </a:rPr>
              <a:t>жылғы</a:t>
            </a:r>
            <a:r>
              <a:rPr lang="ru-RU" dirty="0">
                <a:solidFill>
                  <a:srgbClr val="0F6FC6">
                    <a:lumMod val="75000"/>
                  </a:srgbClr>
                </a:solidFill>
              </a:rPr>
              <a:t> </a:t>
            </a:r>
            <a:r>
              <a:rPr lang="ru-RU" dirty="0" err="1">
                <a:solidFill>
                  <a:srgbClr val="0F6FC6">
                    <a:lumMod val="75000"/>
                  </a:srgbClr>
                </a:solidFill>
              </a:rPr>
              <a:t>маусымдағы</a:t>
            </a:r>
            <a:r>
              <a:rPr lang="ru-RU" dirty="0">
                <a:solidFill>
                  <a:srgbClr val="0F6FC6">
                    <a:lumMod val="75000"/>
                  </a:srgbClr>
                </a:solidFill>
              </a:rPr>
              <a:t> </a:t>
            </a:r>
            <a:r>
              <a:rPr lang="ru-RU" dirty="0" err="1">
                <a:solidFill>
                  <a:srgbClr val="0F6FC6">
                    <a:lumMod val="75000"/>
                  </a:srgbClr>
                </a:solidFill>
              </a:rPr>
              <a:t>бюджетті</a:t>
            </a:r>
            <a:r>
              <a:rPr lang="ru-RU" dirty="0">
                <a:solidFill>
                  <a:srgbClr val="0F6FC6">
                    <a:lumMod val="75000"/>
                  </a:srgbClr>
                </a:solidFill>
              </a:rPr>
              <a:t> </a:t>
            </a:r>
            <a:r>
              <a:rPr lang="ru-RU" dirty="0" err="1">
                <a:solidFill>
                  <a:srgbClr val="0F6FC6">
                    <a:lumMod val="75000"/>
                  </a:srgbClr>
                </a:solidFill>
              </a:rPr>
              <a:t>нақтылауды</a:t>
            </a:r>
            <a:r>
              <a:rPr lang="ru-RU" dirty="0">
                <a:solidFill>
                  <a:srgbClr val="0F6FC6">
                    <a:lumMod val="75000"/>
                  </a:srgbClr>
                </a:solidFill>
              </a:rPr>
              <a:t> </a:t>
            </a:r>
            <a:r>
              <a:rPr lang="ru-RU" dirty="0" err="1">
                <a:solidFill>
                  <a:srgbClr val="0F6FC6">
                    <a:lumMod val="75000"/>
                  </a:srgbClr>
                </a:solidFill>
              </a:rPr>
              <a:t>ескере</a:t>
            </a:r>
            <a:r>
              <a:rPr lang="ru-RU" dirty="0">
                <a:solidFill>
                  <a:srgbClr val="0F6FC6">
                    <a:lumMod val="75000"/>
                  </a:srgbClr>
                </a:solidFill>
              </a:rPr>
              <a:t> </a:t>
            </a:r>
            <a:r>
              <a:rPr lang="ru-RU" dirty="0" err="1">
                <a:solidFill>
                  <a:srgbClr val="0F6FC6">
                    <a:lumMod val="75000"/>
                  </a:srgbClr>
                </a:solidFill>
              </a:rPr>
              <a:t>отырып</a:t>
            </a:r>
            <a:br>
              <a:rPr lang="ru-RU" dirty="0">
                <a:solidFill>
                  <a:srgbClr val="0F6FC6">
                    <a:lumMod val="75000"/>
                  </a:srgbClr>
                </a:solidFill>
              </a:rPr>
            </a:br>
            <a:endParaRPr lang="ru-RU" dirty="0">
              <a:solidFill>
                <a:srgbClr val="0F6FC6">
                  <a:lumMod val="75000"/>
                </a:srgb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r>
              <a:rPr lang="ru-RU" dirty="0"/>
              <a:t>        </a:t>
            </a:r>
            <a:r>
              <a:rPr lang="ru-RU" b="1" dirty="0" err="1">
                <a:latin typeface="+mn-lt"/>
              </a:rPr>
              <a:t>Құрметті</a:t>
            </a:r>
            <a:r>
              <a:rPr lang="ru-RU" b="1" dirty="0">
                <a:latin typeface="+mn-lt"/>
              </a:rPr>
              <a:t> </a:t>
            </a:r>
            <a:r>
              <a:rPr lang="ru-RU" b="1" dirty="0" err="1">
                <a:latin typeface="+mn-lt"/>
              </a:rPr>
              <a:t>сайтқа</a:t>
            </a:r>
            <a:r>
              <a:rPr lang="ru-RU" b="1" dirty="0">
                <a:latin typeface="+mn-lt"/>
              </a:rPr>
              <a:t> </a:t>
            </a:r>
            <a:r>
              <a:rPr lang="ru-RU" b="1" dirty="0" err="1">
                <a:latin typeface="+mn-lt"/>
              </a:rPr>
              <a:t>кірушілер</a:t>
            </a:r>
            <a:r>
              <a:rPr lang="ru-RU" b="1" dirty="0"/>
              <a:t>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000108"/>
            <a:ext cx="7424766" cy="5473844"/>
          </a:xfrm>
        </p:spPr>
        <p:txBody>
          <a:bodyPr>
            <a:normAutofit/>
          </a:bodyPr>
          <a:lstStyle/>
          <a:p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назарыңызға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Ямышев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қаражатын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ақпараттар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Аққулы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Ямышев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округінің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2026-2028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түсініктемесі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ұсынылған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Аққұлы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Ямышев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кірістері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шығыстары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процестің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заңнамалық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негіздері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0528" y="1556792"/>
            <a:ext cx="79598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Аққулы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Ямышев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округінің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ҚР Бюджет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Кодексінің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91-бабының 3-тармағына, "ҚР-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дағы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2001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23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қаңтардағы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Заңының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6-бабы 1-тармағының 1)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тармақшасына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2005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шілдедегі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ҚР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Заңының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18-бабының 4-тармағына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бекітілді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Агроөнеркәсіптік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кешенді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аумақтарды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дамытуды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4077072"/>
            <a:ext cx="72828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Аққулы ауданы Ямышев ауылдық округінің бюджеті "Аққулы ауданы мәслихатының 2025 жылғы 19 желтоқсандағы №170/41" Аққулы ауданының 2026-2028 жылдарға арналған ауылдық округтерінің бюджеттері туралы "шешіміне өзгерістер енгізу туралы" 2026 жылғы 29 қыркүйектегі №220/53 шешімімен нақтыланды.</a:t>
            </a:r>
            <a:endParaRPr lang="ru-RU" sz="20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043890" cy="1071546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Аққулы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Ямышев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округінің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2026-2028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5"/>
          <p:cNvSpPr txBox="1">
            <a:spLocks/>
          </p:cNvSpPr>
          <p:nvPr/>
        </p:nvSpPr>
        <p:spPr>
          <a:xfrm>
            <a:off x="3357554" y="1428736"/>
            <a:ext cx="5000660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algn="ctr">
              <a:spcBef>
                <a:spcPts val="600"/>
              </a:spcBef>
              <a:buClr>
                <a:schemeClr val="accent1"/>
              </a:buClr>
              <a:buSzPct val="70000"/>
              <a:buBlip>
                <a:blip r:embed="rId3"/>
              </a:buBlip>
              <a:defRPr/>
            </a:pP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Аққулы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ауданы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Ямышев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ауылдық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округінің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бюджет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көлемі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мың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теңге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951535450"/>
              </p:ext>
            </p:extLst>
          </p:nvPr>
        </p:nvGraphicFramePr>
        <p:xfrm>
          <a:off x="3214678" y="2143116"/>
          <a:ext cx="5929322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42844" y="1571612"/>
            <a:ext cx="31432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3"/>
              </a:buBlip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округтің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округ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әкімінің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бағынысты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мекемелердің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функцияларын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әкімшілік-аумақтық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бірлікте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саясатты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асыруға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орталықтандырылған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33375"/>
            <a:ext cx="8496300" cy="865188"/>
          </a:xfrm>
        </p:spPr>
        <p:txBody>
          <a:bodyPr/>
          <a:lstStyle/>
          <a:p>
            <a:pPr algn="ctr" eaLnBrk="1" hangingPunct="1"/>
            <a:r>
              <a:rPr lang="ru-RU" altLang="ru-RU" sz="2400" dirty="0" err="1">
                <a:cs typeface="Times New Roman" pitchFamily="18" charset="0"/>
              </a:rPr>
              <a:t>Ауданның</a:t>
            </a:r>
            <a:r>
              <a:rPr lang="ru-RU" altLang="ru-RU" sz="2400" dirty="0">
                <a:cs typeface="Times New Roman" pitchFamily="18" charset="0"/>
              </a:rPr>
              <a:t> 2025-2028 </a:t>
            </a:r>
            <a:r>
              <a:rPr lang="ru-RU" altLang="ru-RU" sz="2400" dirty="0" err="1">
                <a:cs typeface="Times New Roman" pitchFamily="18" charset="0"/>
              </a:rPr>
              <a:t>жылдарға</a:t>
            </a:r>
            <a:r>
              <a:rPr lang="ru-RU" altLang="ru-RU" sz="2400" dirty="0">
                <a:cs typeface="Times New Roman" pitchFamily="18" charset="0"/>
              </a:rPr>
              <a:t> </a:t>
            </a:r>
            <a:r>
              <a:rPr lang="ru-RU" altLang="ru-RU" sz="2400" dirty="0" err="1">
                <a:cs typeface="Times New Roman" pitchFamily="18" charset="0"/>
              </a:rPr>
              <a:t>арналған</a:t>
            </a:r>
            <a:r>
              <a:rPr lang="ru-RU" altLang="ru-RU" sz="2400" dirty="0">
                <a:cs typeface="Times New Roman" pitchFamily="18" charset="0"/>
              </a:rPr>
              <a:t> </a:t>
            </a:r>
            <a:r>
              <a:rPr lang="ru-RU" altLang="ru-RU" sz="2400" dirty="0" err="1">
                <a:cs typeface="Times New Roman" pitchFamily="18" charset="0"/>
              </a:rPr>
              <a:t>әлеуметтік-экономикалық</a:t>
            </a:r>
            <a:r>
              <a:rPr lang="ru-RU" altLang="ru-RU" sz="2400" dirty="0">
                <a:cs typeface="Times New Roman" pitchFamily="18" charset="0"/>
              </a:rPr>
              <a:t> </a:t>
            </a:r>
            <a:r>
              <a:rPr lang="ru-RU" altLang="ru-RU" sz="2400" dirty="0" err="1">
                <a:cs typeface="Times New Roman" pitchFamily="18" charset="0"/>
              </a:rPr>
              <a:t>дамуының</a:t>
            </a:r>
            <a:r>
              <a:rPr lang="ru-RU" altLang="ru-RU" sz="2400" dirty="0">
                <a:cs typeface="Times New Roman" pitchFamily="18" charset="0"/>
              </a:rPr>
              <a:t> </a:t>
            </a:r>
            <a:r>
              <a:rPr lang="ru-RU" altLang="ru-RU" sz="2400" dirty="0" err="1">
                <a:cs typeface="Times New Roman" pitchFamily="18" charset="0"/>
              </a:rPr>
              <a:t>негізгі</a:t>
            </a:r>
            <a:r>
              <a:rPr lang="ru-RU" altLang="ru-RU" sz="2400" dirty="0">
                <a:cs typeface="Times New Roman" pitchFamily="18" charset="0"/>
              </a:rPr>
              <a:t> </a:t>
            </a:r>
            <a:r>
              <a:rPr lang="ru-RU" altLang="ru-RU" sz="2400" dirty="0" err="1">
                <a:cs typeface="Times New Roman" pitchFamily="18" charset="0"/>
              </a:rPr>
              <a:t>көрсеткіштері</a:t>
            </a:r>
            <a:endParaRPr lang="ru-RU" altLang="ru-RU" sz="2400" dirty="0"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937314"/>
              </p:ext>
            </p:extLst>
          </p:nvPr>
        </p:nvGraphicFramePr>
        <p:xfrm>
          <a:off x="323850" y="1341438"/>
          <a:ext cx="8280600" cy="2479031"/>
        </p:xfrm>
        <a:graphic>
          <a:graphicData uri="http://schemas.openxmlformats.org/drawingml/2006/table">
            <a:tbl>
              <a:tblPr/>
              <a:tblGrid>
                <a:gridCol w="495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3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79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9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92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53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50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№ р/с</a:t>
                      </a:r>
                    </a:p>
                  </a:txBody>
                  <a:tcPr marL="91437" marR="91437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Көрсеткіштердің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атаулары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</a:p>
                  </a:txBody>
                  <a:tcPr marL="89997" marR="89997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Бағалау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2025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89997" marR="89997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Жоспар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2026 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89997" marR="89997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Болжам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2027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89997" marR="89997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Болжам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8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89997" marR="89997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8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</a:t>
                      </a: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Жұмыссыздық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деңгейі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жұмыс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күші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санына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%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7" marR="489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</a:p>
                  </a:txBody>
                  <a:tcPr marL="91432" marR="91432"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3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Айлық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есептік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көрсеткіш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(АЕК),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065" marR="510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3932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4325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4693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5022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Ең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төменгі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жалақы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65" marR="510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</a:p>
                  </a:txBody>
                  <a:tcPr marL="91432" marR="91432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30" marB="457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0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</a:t>
                      </a: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Бір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қызметкердің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орташа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айлық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жалақысы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065" marR="510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274323</a:t>
                      </a:r>
                    </a:p>
                  </a:txBody>
                  <a:tcPr marL="91432" marR="91432"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305129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311250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317475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4158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474722"/>
              </p:ext>
            </p:extLst>
          </p:nvPr>
        </p:nvGraphicFramePr>
        <p:xfrm>
          <a:off x="142844" y="1142985"/>
          <a:ext cx="8643998" cy="5532847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84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1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0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85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83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8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№ </a:t>
                      </a:r>
                      <a:r>
                        <a:rPr lang="ru-RU" sz="1400" b="1" i="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р</a:t>
                      </a:r>
                      <a:r>
                        <a:rPr lang="ru-RU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/ б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Аты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2026 </a:t>
                      </a:r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2027 </a:t>
                      </a:r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2028 </a:t>
                      </a:r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7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227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kumimoji="0" lang="ru-RU" sz="14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Салық</a:t>
                      </a:r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түсімдері</a:t>
                      </a:r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kumimoji="0" lang="ru-RU" sz="14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оның</a:t>
                      </a:r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ішінде</a:t>
                      </a:r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:</a:t>
                      </a:r>
                    </a:p>
                    <a:p>
                      <a:pPr algn="l" fontAlgn="ctr"/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 </a:t>
                      </a:r>
                      <a:endParaRPr kumimoji="0" lang="ru-RU" sz="14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9947,0</a:t>
                      </a:r>
                      <a:endParaRPr kumimoji="0" lang="ru-RU" sz="14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6631,0</a:t>
                      </a:r>
                      <a:endParaRPr lang="ru-RU" sz="14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8790,0</a:t>
                      </a:r>
                      <a:endParaRPr lang="ru-RU" sz="14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756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 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жеке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табыс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салық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4018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3500,0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6947,0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198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мүлік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салығы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84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150,0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150,0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059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жер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салығы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6</a:t>
                      </a:r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0,0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60,0</a:t>
                      </a:r>
                      <a:endParaRPr lang="ru-RU" sz="14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60,0</a:t>
                      </a:r>
                      <a:endParaRPr lang="ru-RU" sz="14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756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көлік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салығы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5100</a:t>
                      </a:r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2820,0</a:t>
                      </a:r>
                      <a:endParaRPr lang="ru-RU" sz="14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2961,0</a:t>
                      </a:r>
                      <a:endParaRPr lang="ru-RU" sz="14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8436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Бірыңғай жер салығы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615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0,0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0,0</a:t>
                      </a:r>
                      <a:endParaRPr lang="ru-RU" sz="14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2034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Табиғи және</a:t>
                      </a:r>
                      <a:r>
                        <a:rPr kumimoji="0" lang="kk-KZ" sz="14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басқа да ресустарды пайдаланғаны үшін түсетін түсімдер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80</a:t>
                      </a:r>
                      <a:r>
                        <a:rPr kumimoji="0" lang="en-US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101,0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101,0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887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Салықты</a:t>
                      </a:r>
                      <a:r>
                        <a:rPr kumimoji="0" lang="kk-KZ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қ емес</a:t>
                      </a:r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түсімдері</a:t>
                      </a:r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kumimoji="0" lang="ru-RU" sz="14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оның</a:t>
                      </a:r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ішінде</a:t>
                      </a:r>
                      <a:endParaRPr kumimoji="0" lang="ru-RU" sz="1400" b="1" u="none" strike="noStrike" kern="1200" baseline="0" dirty="0">
                        <a:solidFill>
                          <a:srgbClr val="000099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  </a:t>
                      </a:r>
                      <a:r>
                        <a:rPr kumimoji="0" lang="ru-RU" sz="14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оның</a:t>
                      </a:r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ішінде</a:t>
                      </a:r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:</a:t>
                      </a:r>
                      <a:endParaRPr kumimoji="0" lang="ru-RU" sz="14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0,0</a:t>
                      </a:r>
                      <a:endParaRPr kumimoji="0" lang="ru-RU" sz="14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7462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kk-KZ" sz="14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Мемлекет меншігіндегі мүлікті жалға беруден түсетін кірістер</a:t>
                      </a:r>
                      <a:endParaRPr kumimoji="0" lang="ru-RU" sz="14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1878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kk-KZ" sz="14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4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kk-KZ" sz="14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Жерді және материалдық емес активдерді</a:t>
                      </a:r>
                      <a:r>
                        <a:rPr kumimoji="0" lang="kk-KZ" sz="1400" b="1" i="0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сату</a:t>
                      </a:r>
                      <a:endParaRPr kumimoji="0" lang="ru-RU" sz="14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1389,0</a:t>
                      </a:r>
                      <a:endParaRPr kumimoji="0" lang="ru-RU" sz="14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8412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kk-KZ" sz="14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</a:t>
                      </a:r>
                      <a:endParaRPr kumimoji="0" lang="ru-RU" sz="14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kk-KZ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Субвенциялар</a:t>
                      </a:r>
                      <a:endParaRPr kumimoji="0" lang="ru-RU" sz="14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73979,0</a:t>
                      </a:r>
                      <a:endParaRPr kumimoji="0" lang="ru-RU" sz="14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79869,0</a:t>
                      </a:r>
                      <a:endParaRPr kumimoji="0" lang="ru-RU" sz="14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81229,0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758528"/>
                  </a:ext>
                </a:extLst>
              </a:tr>
              <a:tr h="510528">
                <a:tc>
                  <a:txBody>
                    <a:bodyPr/>
                    <a:lstStyle/>
                    <a:p>
                      <a:pPr algn="ctr" fontAlgn="b"/>
                      <a:endParaRPr kumimoji="0" lang="ru-RU" sz="14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Трансферттердің</a:t>
                      </a:r>
                      <a:r>
                        <a:rPr kumimoji="0" lang="ru-RU" sz="14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түсімдері</a:t>
                      </a:r>
                      <a:r>
                        <a:rPr kumimoji="0" lang="ru-RU" sz="14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  </a:t>
                      </a:r>
                      <a:r>
                        <a:rPr kumimoji="0" lang="ru-RU" sz="14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жоғары</a:t>
                      </a:r>
                      <a:r>
                        <a:rPr kumimoji="0" lang="ru-RU" sz="14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органдардан</a:t>
                      </a:r>
                      <a:r>
                        <a:rPr kumimoji="0" lang="ru-RU" sz="14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  </a:t>
                      </a:r>
                      <a:r>
                        <a:rPr kumimoji="0" lang="ru-RU" sz="14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мемлекеттік</a:t>
                      </a:r>
                      <a:r>
                        <a:rPr kumimoji="0" lang="ru-RU" sz="14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басқару</a:t>
                      </a:r>
                      <a:endParaRPr kumimoji="0" lang="ru-RU" sz="14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89976</a:t>
                      </a:r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428728" y="142852"/>
            <a:ext cx="59293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Аққұлы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ауданы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Ямышев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ауылдық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округінің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әлеуметтік-экономикалық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дамуының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негізгі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көрсеткіштері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196791"/>
              </p:ext>
            </p:extLst>
          </p:nvPr>
        </p:nvGraphicFramePr>
        <p:xfrm>
          <a:off x="281367" y="1628800"/>
          <a:ext cx="8429684" cy="406064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79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15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47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64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№ </a:t>
                      </a:r>
                      <a:r>
                        <a:rPr lang="ru-RU" sz="1800" b="1" i="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р</a:t>
                      </a:r>
                      <a:r>
                        <a:rPr lang="ru-RU" sz="1800" b="1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/ б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800" b="1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Аты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2026 </a:t>
                      </a:r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2027 </a:t>
                      </a:r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2028 </a:t>
                      </a:r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904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Шығындар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kumimoji="0" lang="en-US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79</a:t>
                      </a:r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6</a:t>
                      </a:r>
                      <a:r>
                        <a:rPr kumimoji="0" lang="en-US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03</a:t>
                      </a:r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86500,0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88176,0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042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Жалпы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мемлекеттік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қызметтер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 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сипаты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5922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58379,0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58710,0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451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kk-KZ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Тұрғын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үй-коммуналдық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шаруашылығы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24960,0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24111,0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25257,0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1169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kk-KZ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Мәдениет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 спорт, туризм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және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 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ақпараттық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кеңістік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2187,0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317,0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332,0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306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0099"/>
                          </a:solidFill>
                        </a:rPr>
                        <a:t>  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Көлік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байланыс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93234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3693,0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3877,0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643042" y="0"/>
            <a:ext cx="63579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Бюджеттің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шығын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құрылымы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Аққулы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ауданының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Ямышев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ауылдық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округі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, 2026-2028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жылдарға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мың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теңге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548680"/>
            <a:ext cx="7858180" cy="2405795"/>
          </a:xfrm>
          <a:prstGeom prst="rect">
            <a:avLst/>
          </a:prstGeom>
          <a:solidFill>
            <a:srgbClr val="F8F9FA"/>
          </a:solidFill>
          <a:ln w="9525">
            <a:solidFill>
              <a:srgbClr val="2016E4"/>
            </a:solidFill>
            <a:miter lim="800000"/>
            <a:headEnd/>
            <a:tailEnd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Аққулы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Ямышев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әкімінің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аппараты ММ 2026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қосымша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қажеттілігі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түсіндірме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жазба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rgbClr val="2016E4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1400" dirty="0">
                <a:solidFill>
                  <a:srgbClr val="2016E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2026 жылға арналған ауылдық округ бюджетінің кіріс бөлігіне мынадай кодтар бойынша өзгерістер енгізілді: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1400" dirty="0">
                <a:solidFill>
                  <a:srgbClr val="2016E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101202 "жеке табыс салығы" 263,0 тоннаға өсті.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1400" dirty="0">
                <a:solidFill>
                  <a:srgbClr val="2016E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104102 "Жеке тұлғалардың мүлкіне салынатын салық" 44,0 тоннаға азайды.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1400" dirty="0">
                <a:solidFill>
                  <a:srgbClr val="2016E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105315 "жер учаскелерін пайдаланғаны үшін төлем" 19,0 тоннаға азайды.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1400" dirty="0">
                <a:solidFill>
                  <a:srgbClr val="2016E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Шығыс бөлігінде :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1400" dirty="0">
                <a:solidFill>
                  <a:srgbClr val="2016E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Келесі бағдарламалар бойынша шығыс бөлігін ұлғайту: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1400" dirty="0">
                <a:solidFill>
                  <a:srgbClr val="2016E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07.03.124.009.015" елді мекендердің санитариясын қамтамасыз ету " (200,0 т. т. сомасына Тілектес ауылында көңі бар 2 га жердің рұқсатсыз қоқыс үйіндісін жабу үшін ЖСҚ әзірлеуге) </a:t>
            </a: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2016E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142852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Аққулы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Ямышев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округінің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қаражатын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жұмсаудың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бағыттары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28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716875824"/>
              </p:ext>
            </p:extLst>
          </p:nvPr>
        </p:nvGraphicFramePr>
        <p:xfrm>
          <a:off x="0" y="1000108"/>
          <a:ext cx="8572560" cy="5857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142852"/>
            <a:ext cx="88582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Абаттандыру</a:t>
            </a:r>
            <a:endParaRPr lang="ru-RU" sz="28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Ямышев</a:t>
            </a:r>
            <a:r>
              <a:rPr 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округінде</a:t>
            </a:r>
            <a:endParaRPr lang="ru-RU" sz="28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Аққулы</a:t>
            </a:r>
            <a:r>
              <a:rPr 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 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7158" y="1643050"/>
            <a:ext cx="835824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dirty="0">
                <a:solidFill>
                  <a:srgbClr val="000099"/>
                </a:solidFill>
              </a:rPr>
              <a:t> </a:t>
            </a:r>
            <a:endParaRPr lang="ru-RU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000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ru-RU" dirty="0">
                <a:solidFill>
                  <a:srgbClr val="000099"/>
                </a:solidFill>
              </a:rPr>
              <a:t> </a:t>
            </a:r>
            <a:endParaRPr lang="ru-RU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000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b="1" dirty="0">
                <a:solidFill>
                  <a:srgbClr val="000099"/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8613" y="3813237"/>
            <a:ext cx="40005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endParaRPr lang="ru-RU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мекенді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абаттандыру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көгалдандыру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ауылдың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алаңы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алаңын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күтіп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ұстау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алаңын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т.б.) – 5556,0 </a:t>
            </a:r>
            <a:r>
              <a:rPr lang="ru-RU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1589371"/>
            <a:ext cx="64294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Ауылдың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көшелерін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жарықтандыруға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- 15629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мекенді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санитарлық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тазарту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- 1700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v"/>
            </a:pP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Жерлеу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орындарын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күтіп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ұстау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түпсіз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жерлеу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- 500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20180709_1629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3429000"/>
            <a:ext cx="4000528" cy="30003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42852"/>
            <a:ext cx="67741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ішіндегі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күтіп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ұстау</a:t>
            </a: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Аққулы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Ямышев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округі</a:t>
            </a: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7" descr="20170107_1002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28596" y="4071942"/>
            <a:ext cx="374177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85720" y="1357298"/>
            <a:ext cx="84296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defRPr/>
            </a:pP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Жолдардың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істеуін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жазғы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қыста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күтіп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ұстау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тегістеу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шөптермен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тазарту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қардан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тазарту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қож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қиыршық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тасты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қосу</a:t>
            </a:r>
            <a:r>
              <a:rPr lang="ru-RU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ru-RU" sz="22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7" name="Рисунок 10" descr="DSC_06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57686" y="4071942"/>
            <a:ext cx="385666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85786" y="2714621"/>
            <a:ext cx="321015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buFont typeface="Wingdings" pitchFamily="2" charset="2"/>
              <a:buChar char="§"/>
              <a:defRPr/>
            </a:pP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2026 - 5176 </a:t>
            </a:r>
            <a:r>
              <a:rPr lang="ru-RU" sz="2200" b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2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22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t">
              <a:buFont typeface="Wingdings" pitchFamily="2" charset="2"/>
              <a:buChar char="§"/>
              <a:defRPr/>
            </a:pPr>
            <a:r>
              <a:rPr lang="ru-RU" sz="22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2027 - 3693 </a:t>
            </a:r>
            <a:r>
              <a:rPr lang="ru-RU" sz="2200" b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2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22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t">
              <a:buFont typeface="Wingdings" pitchFamily="2" charset="2"/>
              <a:buChar char="§"/>
              <a:defRPr/>
            </a:pPr>
            <a:r>
              <a:rPr lang="ru-RU" sz="22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2028– 3877 </a:t>
            </a:r>
            <a:r>
              <a:rPr lang="ru-RU" sz="2200" b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2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22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t">
              <a:defRPr/>
            </a:pPr>
            <a:endParaRPr lang="ru-RU" b="1" dirty="0">
              <a:solidFill>
                <a:srgbClr val="003399"/>
              </a:solidFill>
              <a:latin typeface="Times New Roman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428604"/>
            <a:ext cx="7715304" cy="923330"/>
          </a:xfrm>
          <a:prstGeom prst="rect">
            <a:avLst/>
          </a:prstGeom>
          <a:ln>
            <a:solidFill>
              <a:srgbClr val="2016E4"/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Аққулы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Ямышев ауылдық округінде </a:t>
            </a:r>
            <a:br>
              <a:rPr lang="kk-KZ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Мәдениет, тарих, туризм және ақпараттық кеңістік </a:t>
            </a:r>
            <a:br>
              <a:rPr lang="ru-RU" b="1" dirty="0">
                <a:solidFill>
                  <a:srgbClr val="2016E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2136338"/>
            <a:ext cx="75724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Жергілікті деңгейде мәдени-демалыс жұмысын қолдау</a:t>
            </a:r>
            <a:r>
              <a:rPr lang="ru-RU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300,0 </a:t>
            </a:r>
            <a:r>
              <a:rPr lang="ru-RU" b="1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тенге :</a:t>
            </a:r>
          </a:p>
          <a:p>
            <a:r>
              <a:rPr lang="kk-KZ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елді мекенде мәдени іс-шараларды өткізу құны (залды безендіру, музыкалық сүйемелдеу, сатып алу және жеткізу сертификаттар, алғыс хаттар, сыйлықтар</a:t>
            </a:r>
            <a:r>
              <a:rPr lang="ru-RU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27584" y="1556792"/>
            <a:ext cx="7467600" cy="1786210"/>
          </a:xfrm>
        </p:spPr>
        <p:txBody>
          <a:bodyPr/>
          <a:lstStyle/>
          <a:p>
            <a:r>
              <a:rPr lang="kk-KZ" dirty="0"/>
              <a:t>   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НАЗАРЛАРЫНЫЗҒА РАХМЕТ</a:t>
            </a:r>
            <a:r>
              <a:rPr lang="kk-KZ" dirty="0"/>
              <a:t>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2116</TotalTime>
  <Words>858</Words>
  <Application>Microsoft Office PowerPoint</Application>
  <PresentationFormat>Экран (4:3)</PresentationFormat>
  <Paragraphs>200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Calibri</vt:lpstr>
      <vt:lpstr>Century Schoolbook</vt:lpstr>
      <vt:lpstr>Times New Roman</vt:lpstr>
      <vt:lpstr>Wingdings</vt:lpstr>
      <vt:lpstr>Wingdings 2</vt:lpstr>
      <vt:lpstr>Эркер</vt:lpstr>
      <vt:lpstr>Презентация PowerPoint</vt:lpstr>
      <vt:lpstr>        Құрметті сайтқа кірушілер!</vt:lpstr>
      <vt:lpstr>     Бюджеттік процестің заңнамалық негіздері</vt:lpstr>
      <vt:lpstr>Аққулы ауданының Ямышев ауылдық округінің 2026-2028 жылдарға арналған бюджет жобасы</vt:lpstr>
      <vt:lpstr>Ауданның 2025-2028 жылдарға арналған әлеуметтік-экономикалық дамуының негізгі көрсеткіштері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НАЗАРЛАРЫНЫЗҒА РАХМЕТ!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Анна Алина</cp:lastModifiedBy>
  <cp:revision>274</cp:revision>
  <dcterms:created xsi:type="dcterms:W3CDTF">2018-01-26T02:54:43Z</dcterms:created>
  <dcterms:modified xsi:type="dcterms:W3CDTF">2026-10-12T11:56:43Z</dcterms:modified>
</cp:coreProperties>
</file>