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9" r:id="rId4"/>
    <p:sldId id="268" r:id="rId5"/>
    <p:sldId id="258" r:id="rId6"/>
    <p:sldId id="266" r:id="rId7"/>
    <p:sldId id="260" r:id="rId8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4" name="Дата 2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A0F8E64-C97D-4B7D-9A88-BBC2888C4BA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18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26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A9A187C-1330-4CB6-8382-13F044F5C4B4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A595CE3-C7DA-43CB-9777-E3242EBCF83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D86C0FE-EE4B-4DC8-80A1-79E3FBF9864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Прямоугольный треугольник 14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Полилиния 15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Полилиния 16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>
            <a:normAutofit/>
          </a:bodyPr>
          <a:lstStyle>
            <a:lvl1pPr marL="0" indent="0">
              <a:buNone/>
              <a:defRPr sz="3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None/>
              <a:defRPr/>
            </a:pPr>
            <a:r>
              <a:rPr kumimoji="0" lang="ru-RU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Дата 4"/>
          <p:cNvSpPr>
            <a:spLocks noGrp="1"/>
          </p:cNvSpPr>
          <p:nvPr>
            <p:ph type="dt" sz="half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17BD0AC-A299-43F5-A985-E8F7F74803AE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>
              <a:defRPr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5E5D3AE-3C20-4B81-87A6-943AE6CF5DD5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937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937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lIns="0" rIns="0" bIns="0" anchor="b" anchorCtr="0"/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  <a:endParaRPr lang="en-US" altLang="ru-RU" dirty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11EFF57-2062-4894-8AFE-FADC8607C48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shade val="9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12.10.2026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2">
                  <a:shade val="9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 eaLnBrk="1" hangingPunct="1">
              <a:defRPr sz="1200" smtClean="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761CD5C-2A4B-49D0-BCFF-2B854AB57622}" type="slidenum">
              <a:rPr kumimoji="0" lang="ru-RU" altLang="ru-RU" sz="1200" b="0" i="0" u="none" strike="noStrike" kern="120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Arial" panose="020B0604020202020204" pitchFamily="34" charset="0"/>
              </a:rPr>
              <a:t>‹#›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33" name="Группа 1"/>
          <p:cNvGrpSpPr/>
          <p:nvPr/>
        </p:nvGrpSpPr>
        <p:grpSpPr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33400" y="1142984"/>
            <a:ext cx="7851648" cy="3857652"/>
          </a:xfrm>
          <a:ln>
            <a:miter lim="800000"/>
          </a:ln>
          <a:effectLst/>
          <a:sp3d prstMaterial="plastic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8288" bIns="0" numCol="1" anchor="b" anchorCtr="0" compatLnSpc="1"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ru-RU" sz="56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ГРАЖДАНСКИЙ БЮДЖЕТ</a:t>
            </a:r>
            <a:r>
              <a:rPr kumimoji="0" lang="en-US" altLang="ru-RU" sz="5600" b="1" i="0" u="none" strike="noStrike" kern="1200" cap="none" spc="0" normalizeH="0" baseline="0" noProof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</a:t>
            </a:r>
            <a:r>
              <a:rPr kumimoji="0" lang="en-US" altLang="ru-RU" sz="4000" b="1" i="0" u="none" strike="noStrike" kern="1200" cap="none" spc="0" normalizeH="0" baseline="0" noProof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ГУ “Аппарат акима Шакинского сельского округа района Аққулы” </a:t>
            </a:r>
            <a:br>
              <a:rPr kumimoji="0" lang="en-US" altLang="ru-RU" sz="4000" b="1" i="0" u="none" strike="noStrike" kern="1200" cap="none" spc="0" normalizeH="0" baseline="0" noProof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altLang="ru-RU" sz="4000" b="1" i="0" u="none" strike="noStrike" kern="1200" cap="none" spc="0" normalizeH="0" baseline="0" noProof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на 2026-2028 годы</a:t>
            </a:r>
            <a:br>
              <a:rPr kumimoji="0" lang="en-US" altLang="ru-RU" sz="4000" b="1" i="0" u="none" strike="noStrike" kern="1200" cap="none" spc="0" normalizeH="0" baseline="0" noProof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altLang="en-US" sz="4000" noProof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sym typeface="+mn-ea"/>
              </a:rPr>
              <a:t>с учетом уточнения бюджета</a:t>
            </a:r>
            <a:br>
              <a:rPr kumimoji="0" lang="en-US" altLang="ru-RU" sz="4000" b="1" i="0" u="none" strike="noStrike" kern="1200" cap="none" spc="0" normalizeH="0" baseline="0" noProof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000" b="1" i="0" u="none" strike="noStrike" kern="1200" cap="none" spc="0" normalizeH="0" baseline="0" noProof="0" dirty="0">
              <a:ln w="1905"/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1214438"/>
            <a:ext cx="8572500" cy="5110163"/>
          </a:xfrm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>
              <a:spcBef>
                <a:spcPct val="0"/>
              </a:spcBef>
              <a:buClr>
                <a:srgbClr val="0F6FC6"/>
              </a:buClr>
              <a:buSzPct val="70000"/>
              <a:defRPr/>
            </a:pPr>
            <a:r>
              <a:rPr lang="ru-RU" sz="2400" dirty="0">
                <a:solidFill>
                  <a:srgbClr val="0070C0"/>
                </a:solidFill>
                <a:latin typeface="Century Schoolbook" panose="02040604050505020304" pitchFamily="18" charset="0"/>
              </a:rPr>
              <a:t>Вашему вниманию представлен гражданский бюджет Шакинского сельского округа района </a:t>
            </a:r>
            <a:r>
              <a:rPr lang="ru-RU" sz="2400" dirty="0" err="1">
                <a:solidFill>
                  <a:srgbClr val="0070C0"/>
                </a:solidFill>
                <a:latin typeface="Century Schoolbook" panose="02040604050505020304" pitchFamily="18" charset="0"/>
              </a:rPr>
              <a:t>Аққулы</a:t>
            </a:r>
            <a:r>
              <a:rPr lang="ru-RU" sz="2400" dirty="0">
                <a:solidFill>
                  <a:srgbClr val="0070C0"/>
                </a:solidFill>
                <a:latin typeface="Century Schoolbook" panose="02040604050505020304" pitchFamily="18" charset="0"/>
              </a:rPr>
              <a:t> на 2026-2028 годы, который содержит информацию об основных показателях бюджета Шакинского сельского округа параметрах его формирования, направлениях расходования бюджетных средств.</a:t>
            </a:r>
          </a:p>
          <a:p>
            <a:pPr lvl="0">
              <a:spcBef>
                <a:spcPct val="0"/>
              </a:spcBef>
              <a:buClr>
                <a:srgbClr val="0F6FC6"/>
              </a:buClr>
              <a:buSzPct val="70000"/>
              <a:defRPr/>
            </a:pPr>
            <a:endParaRPr lang="ru-RU" sz="2400" dirty="0">
              <a:solidFill>
                <a:srgbClr val="0070C0"/>
              </a:solidFill>
              <a:latin typeface="Century Schoolbook" panose="02040604050505020304" pitchFamily="18" charset="0"/>
            </a:endParaRPr>
          </a:p>
          <a:p>
            <a:pPr lvl="0">
              <a:spcBef>
                <a:spcPct val="0"/>
              </a:spcBef>
              <a:buClr>
                <a:srgbClr val="0F6FC6"/>
              </a:buClr>
              <a:buSzPct val="70000"/>
              <a:defRPr/>
            </a:pPr>
            <a:r>
              <a:rPr lang="ru-RU" sz="2400" dirty="0">
                <a:solidFill>
                  <a:srgbClr val="0070C0"/>
                </a:solidFill>
                <a:latin typeface="Century Schoolbook" panose="02040604050505020304" pitchFamily="18" charset="0"/>
              </a:rPr>
              <a:t>Данный документ включает подробную информацию о поступлениях и расходах бюджета Шакинского сельского округа района </a:t>
            </a:r>
            <a:r>
              <a:rPr lang="ru-RU" sz="2400" dirty="0" err="1">
                <a:solidFill>
                  <a:srgbClr val="0070C0"/>
                </a:solidFill>
                <a:latin typeface="Century Schoolbook" panose="02040604050505020304" pitchFamily="18" charset="0"/>
              </a:rPr>
              <a:t>Аққулы</a:t>
            </a:r>
            <a:r>
              <a:rPr lang="ru-RU" sz="2400" dirty="0">
                <a:solidFill>
                  <a:srgbClr val="0070C0"/>
                </a:solidFill>
                <a:latin typeface="Century Schoolbook" panose="02040604050505020304" pitchFamily="18" charset="0"/>
              </a:rPr>
              <a:t>.</a:t>
            </a:r>
          </a:p>
          <a:p>
            <a:pPr algn="just" eaLnBrk="1" hangingPunct="1"/>
            <a:endParaRPr sz="24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147" name="Заголовок 3"/>
          <p:cNvSpPr>
            <a:spLocks noGrp="1"/>
          </p:cNvSpPr>
          <p:nvPr>
            <p:ph type="title"/>
          </p:nvPr>
        </p:nvSpPr>
        <p:spPr>
          <a:xfrm>
            <a:off x="357188" y="357188"/>
            <a:ext cx="8229600" cy="938212"/>
          </a:xfrm>
        </p:spPr>
        <p:txBody>
          <a:bodyPr vert="horz" wrap="square" lIns="0" tIns="45720" rIns="0" bIns="0" anchor="b" anchorCtr="0"/>
          <a:lstStyle/>
          <a:p>
            <a:pPr algn="ctr" eaLnBrk="1" hangingPunct="1"/>
            <a:r>
              <a:rPr lang="ru-RU" altLang="ru-RU" b="1" dirty="0">
                <a:solidFill>
                  <a:srgbClr val="FF0000"/>
                </a:solidFill>
              </a:rPr>
              <a:t>Уважаемые читатели!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5991944"/>
          </a:xfrm>
        </p:spPr>
        <p:txBody>
          <a:bodyPr/>
          <a:lstStyle/>
          <a:p>
            <a: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  <a:t>Гражданский бюджет </a:t>
            </a:r>
            <a: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</a:rPr>
              <a:t>Шакинского</a:t>
            </a:r>
            <a: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  <a:t> сельского округа района </a:t>
            </a:r>
            <a:r>
              <a:rPr lang="ru-RU" sz="2800" dirty="0" err="1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  <a:t>Аққулы</a:t>
            </a:r>
            <a: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  <a:t> на 2026-2028 годы содержит информацию об основных показателях бюджета  параметрах его формирования, направлениях расходования бюджетных средств. </a:t>
            </a:r>
            <a:b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</a:br>
            <a: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  <a:t>Бюджет </a:t>
            </a:r>
            <a: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</a:rPr>
              <a:t>Шакинского </a:t>
            </a:r>
            <a:r>
              <a:rPr lang="ru-RU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  <a:t>сельского округа 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+mj-cs"/>
              </a:rPr>
              <a:t>утвержден 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решением маслихата района Аққулы от </a:t>
            </a:r>
            <a:r>
              <a:rPr lang="ru-RU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9 </a:t>
            </a:r>
            <a:r>
              <a:rPr lang="ru-RU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сентяб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ря 202</a:t>
            </a:r>
            <a:r>
              <a:rPr lang="ru-RU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6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 года № </a:t>
            </a:r>
            <a:r>
              <a:rPr lang="ru-RU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220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/</a:t>
            </a:r>
            <a:r>
              <a:rPr lang="ru-RU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53 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«</a:t>
            </a:r>
            <a:r>
              <a:rPr lang="en-US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О внесении изменений в решение маслихата района Аққулы от 19 декабря 2025 года </a:t>
            </a:r>
            <a:r>
              <a:rPr lang="ru-RU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№ 170/41 «О бюджетах сельских округов района Аққулы на 2026</a:t>
            </a:r>
            <a:r>
              <a:rPr lang="ru-RU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2028 годы</a:t>
            </a:r>
            <a:r>
              <a:rPr lang="en-US" sz="2800" dirty="0">
                <a:solidFill>
                  <a:srgbClr val="0070C0"/>
                </a:solidFill>
                <a:latin typeface="Century Schoolbook" panose="02040604050505020304" pitchFamily="18" charset="0"/>
                <a:ea typeface="+mj-ea"/>
                <a:cs typeface="Times New Roman" panose="02020603050405020304" pitchFamily="18" charset="0"/>
              </a:rPr>
              <a:t>»</a:t>
            </a:r>
            <a:endParaRPr lang="ru-RU" sz="2800" dirty="0">
              <a:latin typeface="Century Schoolbook" panose="020406040505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298575"/>
          </a:xfrm>
        </p:spPr>
        <p:txBody>
          <a:bodyPr vert="horz" wrap="square" lIns="0" tIns="45720" rIns="0" bIns="0" anchor="b" anchorCtr="0"/>
          <a:lstStyle/>
          <a:p>
            <a:pPr algn="ctr"/>
            <a:r>
              <a:rPr lang="ru-RU" altLang="ru-RU" sz="1600" b="1" dirty="0">
                <a:solidFill>
                  <a:srgbClr val="000099"/>
                </a:solidFill>
                <a:latin typeface="Century Schoolbook" panose="02040604050505020304" pitchFamily="18" charset="0"/>
              </a:rPr>
              <a:t>       </a:t>
            </a:r>
            <a:br>
              <a:rPr lang="ru-RU" altLang="ru-RU" sz="1600" b="1" dirty="0">
                <a:solidFill>
                  <a:srgbClr val="000099"/>
                </a:solidFill>
                <a:latin typeface="Century Schoolbook" panose="02040604050505020304" pitchFamily="18" charset="0"/>
              </a:rPr>
            </a:br>
            <a:br>
              <a:rPr lang="ru-RU" altLang="ru-RU" sz="1600" b="1" dirty="0">
                <a:solidFill>
                  <a:srgbClr val="000099"/>
                </a:solidFill>
                <a:latin typeface="Century Schoolbook" panose="02040604050505020304" pitchFamily="18" charset="0"/>
              </a:rPr>
            </a:br>
            <a:r>
              <a:rPr lang="ru-RU" altLang="ru-RU" sz="1800" b="1" dirty="0">
                <a:solidFill>
                  <a:srgbClr val="000099"/>
                </a:solidFill>
                <a:latin typeface="Century Schoolbook" panose="02040604050505020304" pitchFamily="18" charset="0"/>
              </a:rPr>
              <a:t>Основные показатели социально-экономического развития района </a:t>
            </a:r>
            <a:br>
              <a:rPr lang="ru-RU" altLang="ru-RU" sz="1800" b="1" dirty="0">
                <a:solidFill>
                  <a:srgbClr val="000099"/>
                </a:solidFill>
                <a:latin typeface="Century Schoolbook" panose="02040604050505020304" pitchFamily="18" charset="0"/>
              </a:rPr>
            </a:br>
            <a:r>
              <a:rPr lang="ru-RU" altLang="ru-RU" sz="1800" b="1" dirty="0">
                <a:solidFill>
                  <a:srgbClr val="000099"/>
                </a:solidFill>
                <a:latin typeface="Century Schoolbook" panose="02040604050505020304" pitchFamily="18" charset="0"/>
              </a:rPr>
              <a:t>на 202</a:t>
            </a:r>
            <a:r>
              <a:rPr lang="en-US" altLang="ru-RU" sz="1800" b="1" dirty="0">
                <a:solidFill>
                  <a:srgbClr val="000099"/>
                </a:solidFill>
                <a:latin typeface="Century Schoolbook" panose="02040604050505020304" pitchFamily="18" charset="0"/>
              </a:rPr>
              <a:t>5</a:t>
            </a:r>
            <a:r>
              <a:rPr lang="ru-RU" altLang="ru-RU" sz="1800" b="1" dirty="0">
                <a:solidFill>
                  <a:srgbClr val="000099"/>
                </a:solidFill>
                <a:latin typeface="Century Schoolbook" panose="02040604050505020304" pitchFamily="18" charset="0"/>
              </a:rPr>
              <a:t>-202</a:t>
            </a:r>
            <a:r>
              <a:rPr lang="en-US" altLang="ru-RU" sz="1800" b="1" dirty="0">
                <a:solidFill>
                  <a:srgbClr val="000099"/>
                </a:solidFill>
                <a:latin typeface="Century Schoolbook" panose="02040604050505020304" pitchFamily="18" charset="0"/>
              </a:rPr>
              <a:t>8</a:t>
            </a:r>
            <a:r>
              <a:rPr lang="ru-RU" altLang="ru-RU" sz="1800" b="1" dirty="0">
                <a:solidFill>
                  <a:srgbClr val="000099"/>
                </a:solidFill>
                <a:latin typeface="Century Schoolbook" panose="02040604050505020304" pitchFamily="18" charset="0"/>
              </a:rPr>
              <a:t> годы</a:t>
            </a:r>
            <a:br>
              <a:rPr lang="ru-RU" altLang="ru-RU" sz="5400" b="1" dirty="0">
                <a:solidFill>
                  <a:srgbClr val="000099"/>
                </a:solidFill>
                <a:latin typeface="Century Schoolbook" panose="02040604050505020304" pitchFamily="18" charset="0"/>
              </a:rPr>
            </a:br>
            <a:endParaRPr lang="ru-RU" altLang="ru-RU" dirty="0"/>
          </a:p>
        </p:txBody>
      </p:sp>
      <p:graphicFrame>
        <p:nvGraphicFramePr>
          <p:cNvPr id="7171" name="Замещающее содержимое 717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93798"/>
              </p:ext>
            </p:extLst>
          </p:nvPr>
        </p:nvGraphicFramePr>
        <p:xfrm>
          <a:off x="457200" y="1935163"/>
          <a:ext cx="8229600" cy="2445008"/>
        </p:xfrm>
        <a:graphic>
          <a:graphicData uri="http://schemas.openxmlformats.org/drawingml/2006/table">
            <a:tbl>
              <a:tblPr/>
              <a:tblGrid>
                <a:gridCol w="585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1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09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5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2025год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altLang="en-US" sz="16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altLang="en-US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безработицы,% к численности рабочей силы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altLang="en-US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Месячный расчетный показатель (МРП) в тенге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3932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4693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5022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91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altLang="en-US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Минимальный размер заработной платы,тенге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5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altLang="en-US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плата, одного работника, тенге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274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305148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311250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317475</a:t>
                      </a:r>
                      <a:endParaRPr lang="ru-RU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0" marB="4571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57158" y="500042"/>
            <a:ext cx="8229600" cy="624701"/>
          </a:xfrm>
          <a:ln>
            <a:miter lim="800000"/>
          </a:ln>
          <a:effectLst/>
          <a:scene3d>
            <a:camera prst="orthographicFront"/>
            <a:lightRig rig="balanced" dir="t"/>
          </a:scene3d>
          <a:sp3d prstMaterial="plastic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Расходы бюджета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ГУ «Аппарат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акима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Шакинского сельского округа района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Аққулы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»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(в разрезе функциональных групп)  на 2026-2028 </a:t>
            </a:r>
            <a:r>
              <a:rPr kumimoji="0" 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гг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тыс.тенге</a:t>
            </a:r>
          </a:p>
        </p:txBody>
      </p:sp>
      <p:graphicFrame>
        <p:nvGraphicFramePr>
          <p:cNvPr id="8195" name="Замещающее содержимое 8194"/>
          <p:cNvGraphicFramePr>
            <a:graphicFrameLocks noGrp="1"/>
          </p:cNvGraphicFramePr>
          <p:nvPr>
            <p:ph idx="1"/>
          </p:nvPr>
        </p:nvGraphicFramePr>
        <p:xfrm>
          <a:off x="179388" y="1123950"/>
          <a:ext cx="8281045" cy="5422928"/>
        </p:xfrm>
        <a:graphic>
          <a:graphicData uri="http://schemas.openxmlformats.org/drawingml/2006/table">
            <a:tbl>
              <a:tblPr/>
              <a:tblGrid>
                <a:gridCol w="508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3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54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3236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Наименование</a:t>
                      </a:r>
                      <a:endParaRPr lang="ru-RU" altLang="en-US" b="1" dirty="0">
                        <a:solidFill>
                          <a:srgbClr val="FFFFFF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202</a:t>
                      </a:r>
                      <a:r>
                        <a:rPr lang="ru-RU" altLang="en-US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6</a:t>
                      </a:r>
                      <a:endParaRPr lang="en-US" altLang="x-none" sz="1400" b="1" dirty="0">
                        <a:solidFill>
                          <a:srgbClr val="FFFFFF"/>
                        </a:solidFill>
                        <a:latin typeface="Constantia" panose="02030602050306030303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год</a:t>
                      </a:r>
                      <a:endParaRPr lang="ru-RU" altLang="en-US" sz="1400" b="1" dirty="0">
                        <a:solidFill>
                          <a:srgbClr val="FFFFFF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91442" marR="91442" marT="45722" marB="4572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202</a:t>
                      </a:r>
                      <a:r>
                        <a:rPr lang="ru-RU" altLang="en-US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7</a:t>
                      </a:r>
                      <a:endParaRPr lang="en-US" altLang="x-none" sz="1400" b="1" dirty="0">
                        <a:solidFill>
                          <a:srgbClr val="FFFFFF"/>
                        </a:solidFill>
                        <a:latin typeface="Constantia" panose="02030602050306030303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год</a:t>
                      </a:r>
                      <a:endParaRPr lang="ru-RU" altLang="en-US" sz="1400" b="1" dirty="0">
                        <a:solidFill>
                          <a:srgbClr val="FFFFFF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202</a:t>
                      </a:r>
                      <a:r>
                        <a:rPr lang="ru-RU" altLang="en-US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8</a:t>
                      </a:r>
                      <a:r>
                        <a:rPr lang="en-US" altLang="x-none" sz="1400" b="1" dirty="0">
                          <a:solidFill>
                            <a:srgbClr val="FFFFFF"/>
                          </a:solidFill>
                          <a:latin typeface="Constantia" panose="02030602050306030303" pitchFamily="18" charset="0"/>
                        </a:rPr>
                        <a:t> год</a:t>
                      </a:r>
                      <a:endParaRPr lang="ru-RU" altLang="en-US" sz="1400" b="1" dirty="0">
                        <a:solidFill>
                          <a:srgbClr val="FFFFFF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49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Constantia" panose="02030602050306030303" pitchFamily="18" charset="0"/>
                        </a:rPr>
                        <a:t>ИТОГО: 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Constantia" panose="02030602050306030303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50109,0</a:t>
                      </a:r>
                    </a:p>
                  </a:txBody>
                  <a:tcPr marL="91442" marR="91442" marT="45722" marB="4572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50026,0</a:t>
                      </a: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51090,0</a:t>
                      </a: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246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marL="12700" lvl="0" indent="0" eaLnBrk="1" hangingPunct="1">
                        <a:spcAft>
                          <a:spcPts val="100"/>
                        </a:spcAft>
                        <a:buNone/>
                      </a:pPr>
                      <a:r>
                        <a:rPr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 001</a:t>
                      </a:r>
                    </a:p>
                    <a:p>
                      <a:pPr marL="12700" lvl="0" indent="0" eaLnBrk="1" hangingPunct="1">
                        <a:spcAft>
                          <a:spcPts val="100"/>
                        </a:spcAft>
                        <a:buNone/>
                      </a:pPr>
                      <a:r>
                        <a:rPr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обеспечению деятельности акима города районного значения, села, поселка, сельского округа</a:t>
                      </a:r>
                      <a:endParaRPr lang="ru-RU" altLang="en-US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33400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675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3941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08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006 </a:t>
                      </a:r>
                    </a:p>
                    <a:p>
                      <a:pPr lvl="0" eaLnBrk="1" hangingPunct="1">
                        <a:buNone/>
                      </a:pPr>
                      <a:r>
                        <a:rPr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культурно-досуговой работы на местном уровне</a:t>
                      </a:r>
                      <a:endParaRPr lang="ru-RU" altLang="en-US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236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008</a:t>
                      </a:r>
                    </a:p>
                    <a:p>
                      <a:pPr lvl="0" eaLnBrk="1" hangingPunct="1">
                        <a:buNone/>
                      </a:pPr>
                      <a:r>
                        <a:rPr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 улиц в населенных пунктах</a:t>
                      </a:r>
                      <a:endParaRPr lang="ru-RU" altLang="en-US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7768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8138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084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009</a:t>
                      </a:r>
                    </a:p>
                    <a:p>
                      <a:pPr lvl="0" eaLnBrk="1" hangingPunct="1">
                        <a:buNone/>
                      </a:pPr>
                      <a:r>
                        <a:rPr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санитарии населенных пунктов</a:t>
                      </a:r>
                      <a:endParaRPr lang="ru-RU" altLang="en-US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794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883</a:t>
                      </a:r>
                      <a:r>
                        <a:rPr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236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010</a:t>
                      </a:r>
                    </a:p>
                    <a:p>
                      <a:pPr lvl="0" eaLnBrk="1" hangingPunct="1">
                        <a:buNone/>
                      </a:pPr>
                      <a:r>
                        <a:rPr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мест захоронений и погребение безродных</a:t>
                      </a:r>
                      <a:endParaRPr lang="ru-RU" altLang="en-US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9741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en-US" altLang="x-none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lang="en-US" altLang="x-none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011</a:t>
                      </a:r>
                      <a:endParaRPr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и озеленение населенных пунктов</a:t>
                      </a:r>
                    </a:p>
                    <a:p>
                      <a:pPr lvl="0" eaLnBrk="1" hangingPunct="1">
                        <a:buNone/>
                      </a:pPr>
                      <a:endParaRPr lang="en-US" altLang="x-none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lang="en-US" altLang="x-none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013</a:t>
                      </a:r>
                    </a:p>
                    <a:p>
                      <a:pPr lvl="0" eaLnBrk="1" hangingPunct="1">
                        <a:buNone/>
                      </a:pPr>
                      <a:r>
                        <a:rPr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функционирования автомобильных дорог в городах районного значения, селах, поселках, сельских округах</a:t>
                      </a:r>
                    </a:p>
                    <a:p>
                      <a:pPr lvl="0" eaLnBrk="1" hangingPunct="1">
                        <a:buNone/>
                      </a:pPr>
                      <a:endParaRPr lang="en-US" altLang="x-none" sz="11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eaLnBrk="1" hangingPunct="1">
                        <a:buNone/>
                      </a:pPr>
                      <a:r>
                        <a:rPr lang="ru-RU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022</a:t>
                      </a:r>
                    </a:p>
                    <a:p>
                      <a:pPr lvl="0" eaLnBrk="1" hangingPunct="1">
                        <a:buNone/>
                      </a:pPr>
                      <a:r>
                        <a:rPr lang="ru-RU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государственного органа</a:t>
                      </a:r>
                    </a:p>
                  </a:txBody>
                  <a:tcPr marL="68582" marR="68582" marT="0" marB="0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2931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00,0</a:t>
                      </a: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1500,0</a:t>
                      </a:r>
                    </a:p>
                  </a:txBody>
                  <a:tcPr marL="91442" marR="91442" marT="45722" marB="45722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</a:t>
                      </a: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3328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3102</a:t>
                      </a:r>
                      <a:r>
                        <a:rPr lang="en-US" altLang="x-none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lvl="0" algn="ctr" eaLnBrk="1" hangingPunct="1">
                        <a:buNone/>
                      </a:pPr>
                      <a:endParaRPr lang="en-US" altLang="x-none" sz="14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1442" marR="91442" marT="45722" marB="45722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6380"/>
            <a:ext cx="8229600" cy="886460"/>
          </a:xfrm>
        </p:spPr>
        <p:txBody>
          <a:bodyPr vert="horz" wrap="square" lIns="0" tIns="45720" rIns="0" bIns="0" numCol="1" anchor="b" anchorCtr="0" compatLnSpc="1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Структура поступлений бюджета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Шакинского сельского округа </a:t>
            </a:r>
            <a:b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района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Аққулы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на 2026-2028 годы, тыс. тенге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219" name="Замещающее содержимое 9218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395605" y="981075"/>
          <a:ext cx="8064827" cy="5691505"/>
        </p:xfrm>
        <a:graphic>
          <a:graphicData uri="http://schemas.openxmlformats.org/drawingml/2006/table">
            <a:tbl>
              <a:tblPr/>
              <a:tblGrid>
                <a:gridCol w="744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1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63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altLang="en-US" sz="16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altLang="en-US" sz="16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altLang="en-US" sz="16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altLang="en-US" sz="16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sz="1600" b="1" dirty="0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</a:t>
                      </a:r>
                      <a:endParaRPr lang="ru-RU" altLang="en-US" sz="1600" b="1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86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altLang="en-US" sz="12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Налоговые поступления, в том  числе:</a:t>
                      </a:r>
                      <a:endParaRPr lang="ru-RU" altLang="en-US" sz="1400" b="1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3857</a:t>
                      </a: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1803</a:t>
                      </a: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88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altLang="en-US" sz="12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Font typeface="Wingdings" panose="05000000000000000000" pitchFamily="2" charset="2"/>
                        <a:buChar char="Ø"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Индивидуальный подоходный налог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431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   </a:t>
                      </a:r>
                      <a:endParaRPr lang="ru-RU" altLang="en-US" sz="12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Font typeface="Wingdings" panose="05000000000000000000" pitchFamily="2" charset="2"/>
                        <a:buChar char="Ø"/>
                      </a:pPr>
                      <a:r>
                        <a:rPr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налог на имущество</a:t>
                      </a:r>
                      <a:endParaRPr lang="ru-RU" altLang="en-US" sz="1400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09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lang="en-US" altLang="x-none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altLang="en-US" sz="12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Font typeface="Wingdings" panose="05000000000000000000" pitchFamily="2" charset="2"/>
                        <a:buChar char="Ø"/>
                      </a:pPr>
                      <a:r>
                        <a:rPr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земельный налог</a:t>
                      </a:r>
                      <a:endParaRPr lang="ru-RU" altLang="en-US" sz="1400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6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lang="en-US" altLang="x-none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altLang="en-US" sz="12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Font typeface="Wingdings" panose="05000000000000000000" pitchFamily="2" charset="2"/>
                        <a:buChar char="Ø"/>
                      </a:pPr>
                      <a:r>
                        <a:rPr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налог на транспортные средства с физических лиц</a:t>
                      </a:r>
                      <a:endParaRPr lang="ru-RU" altLang="en-US" sz="1400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2882</a:t>
                      </a: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lang="en-US" altLang="x-none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altLang="en-US" sz="12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lnSpc>
                          <a:spcPct val="107000"/>
                        </a:lnSpc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змельный налог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64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altLang="en-US" sz="12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Font typeface="Wingdings" panose="05000000000000000000" pitchFamily="2" charset="2"/>
                        <a:buChar char="Ø"/>
                      </a:pPr>
                      <a:r>
                        <a:rPr sz="14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Плата за пользование земельными участками</a:t>
                      </a:r>
                      <a:endParaRPr lang="ru-RU" altLang="en-US" sz="1400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x-none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7130">
                <a:tc>
                  <a:txBody>
                    <a:bodyPr/>
                    <a:lstStyle/>
                    <a:p>
                      <a:pPr lvl="0" algn="ctr" eaLnBrk="1" fontAlgn="b" hangingPunct="1">
                        <a:buNone/>
                      </a:pPr>
                      <a:r>
                        <a:rPr lang="en-US" altLang="ru-RU" sz="12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lvl="0" eaLnBrk="1" fontAlgn="ctr" hangingPunct="1">
                        <a:buFont typeface="Wingdings" panose="05000000000000000000" pitchFamily="2" charset="2"/>
                        <a:buChar char="Ø"/>
                      </a:pP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Налог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добычу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полезных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ископаемых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общераспространенные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полезные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ископаемые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подземные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воды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лечебные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грязи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исключением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поступлений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организаций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нефтяного</a:t>
                      </a:r>
                      <a:r>
                        <a:rPr lang="en-US" altLang="ru-RU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400" i="1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сектора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eaLnBrk="1" fontAlgn="ctr" hangingPunct="1">
                        <a:buNone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eaLnBrk="1" fontAlgn="ctr" hangingPunct="1">
                        <a:buNone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eaLnBrk="1" hangingPunct="1">
                        <a:buNone/>
                      </a:pPr>
                      <a:r>
                        <a:rPr lang="ru-RU" altLang="en-US" sz="14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38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b" hangingPunct="1">
                        <a:buNone/>
                      </a:pPr>
                      <a:r>
                        <a:rPr lang="en-US" altLang="ru-RU" sz="1200" dirty="0"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fontAlgn="ctr" hangingPunct="1">
                        <a:buNone/>
                      </a:pPr>
                      <a:r>
                        <a:rPr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Поступления трансфертов </a:t>
                      </a:r>
                    </a:p>
                    <a:p>
                      <a:pPr lvl="0" eaLnBrk="1" fontAlgn="ctr" hangingPunct="1">
                        <a:buNone/>
                      </a:pPr>
                      <a:r>
                        <a:rPr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вышестоящих органов </a:t>
                      </a:r>
                    </a:p>
                    <a:p>
                      <a:pPr lvl="0" eaLnBrk="1" fontAlgn="ctr" hangingPunct="1">
                        <a:buNone/>
                      </a:pPr>
                      <a:r>
                        <a:rPr sz="14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государственного управления</a:t>
                      </a:r>
                      <a:endParaRPr lang="ru-RU" altLang="en-US" sz="1400" b="1" i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46125</a:t>
                      </a:r>
                      <a:r>
                        <a:rPr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ctr" hangingPunct="1">
                        <a:buNone/>
                      </a:pPr>
                      <a:r>
                        <a:rPr lang="ru-RU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48304</a:t>
                      </a: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49287</a:t>
                      </a:r>
                      <a:r>
                        <a:rPr lang="en-US" altLang="x-none" sz="1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  <a:endParaRPr lang="ru-RU" altLang="en-US" sz="1400" b="1" dirty="0"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bg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000375"/>
          </a:xfrm>
        </p:spPr>
        <p:txBody>
          <a:bodyPr vert="horz" wrap="square" lIns="0" tIns="45720" rIns="0" bIns="0" anchor="b" anchorCtr="0"/>
          <a:lstStyle/>
          <a:p>
            <a:pPr algn="ctr" eaLnBrk="1" hangingPunct="1"/>
            <a:r>
              <a:rPr lang="ru-RU" altLang="ru-RU" sz="4000" b="1" dirty="0">
                <a:solidFill>
                  <a:srgbClr val="FF0000"/>
                </a:solidFill>
              </a:rPr>
              <a:t>Аким</a:t>
            </a:r>
            <a:br>
              <a:rPr lang="ru-RU" altLang="ru-RU" sz="4000" b="1" dirty="0">
                <a:solidFill>
                  <a:srgbClr val="FF0000"/>
                </a:solidFill>
              </a:rPr>
            </a:br>
            <a:r>
              <a:rPr lang="ru-RU" altLang="ru-RU" sz="4000" dirty="0">
                <a:solidFill>
                  <a:srgbClr val="FF0000"/>
                </a:solidFill>
              </a:rPr>
              <a:t> Шакинского сельского округа  района Аққулы</a:t>
            </a:r>
            <a:br>
              <a:rPr lang="ru-RU" altLang="ru-RU" sz="4000" dirty="0">
                <a:solidFill>
                  <a:srgbClr val="FF0000"/>
                </a:solidFill>
              </a:rPr>
            </a:br>
            <a:r>
              <a:rPr lang="ru-RU" altLang="ru-RU" sz="4000" dirty="0">
                <a:solidFill>
                  <a:srgbClr val="FF0000"/>
                </a:solidFill>
              </a:rPr>
              <a:t>М.Мурсалимов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35*492"/>
  <p:tag name="TABLE_ENDDRAG_RECT" val="36*100*635*49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</TotalTime>
  <Words>592</Words>
  <Application>Microsoft Office PowerPoint</Application>
  <PresentationFormat>Экран (4:3)</PresentationFormat>
  <Paragraphs>176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Calibri</vt:lpstr>
      <vt:lpstr>Century Schoolbook</vt:lpstr>
      <vt:lpstr>Constantia</vt:lpstr>
      <vt:lpstr>Times New Roman</vt:lpstr>
      <vt:lpstr>Wingdings</vt:lpstr>
      <vt:lpstr>Wingdings 2</vt:lpstr>
      <vt:lpstr>Поток</vt:lpstr>
      <vt:lpstr>ГРАЖДАНСКИЙ БЮДЖЕТ    ГУ “Аппарат акима Шакинского сельского округа района Аққулы”  на 2026-2028 годы с учетом уточнения бюджета </vt:lpstr>
      <vt:lpstr>Уважаемые читатели!    </vt:lpstr>
      <vt:lpstr>Презентация PowerPoint</vt:lpstr>
      <vt:lpstr>         Основные показатели социально-экономического развития района  на 2025-2028 годы </vt:lpstr>
      <vt:lpstr>Расходы бюджета  ГУ «Аппарат акима Шакинского сельского округа района Аққулы»  (в разрезе функциональных групп)  на 2026-2028 гг                     тыс.тенге</vt:lpstr>
      <vt:lpstr>Структура поступлений бюджета  Шакинского сельского округа  района Аққулы на 2026-2028 годы, тыс. тенге </vt:lpstr>
      <vt:lpstr>Аким  Шакинского сельского округа  района Аққулы М.Мурсалимов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ГУ “ОТДЕЛ СЕЛЬСКОГО ХОЗЯЙСТВА, ПРЕДПРИНИМАТЕЛЬСТВА И ВЕТЕРИНАРИИ РАЙОНА АЌЌУЛЫ”  на 2020-2022 годы</dc:title>
  <dc:creator>Work</dc:creator>
  <cp:lastModifiedBy>Анна Алина</cp:lastModifiedBy>
  <cp:revision>87</cp:revision>
  <dcterms:created xsi:type="dcterms:W3CDTF">2020-04-28T05:36:00Z</dcterms:created>
  <dcterms:modified xsi:type="dcterms:W3CDTF">2026-10-12T12:08:40Z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6E725965B18C46859474BEA196A4FD15_12</vt:lpwstr>
  </property>
  <property fmtid="{D5CDD505-2E9C-101B-9397-08002B2CF9AE}" pid="3" name="KSOProductBuildVer">
    <vt:lpwstr>1049-12.1.0.28485</vt:lpwstr>
  </property>
</Properties>
</file>