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"/>
  </p:notesMasterIdLst>
  <p:handoutMasterIdLst>
    <p:handoutMasterId r:id="rId13"/>
  </p:handoutMasterIdLst>
  <p:sldIdLst>
    <p:sldId id="351" r:id="rId3"/>
    <p:sldId id="352" r:id="rId5"/>
    <p:sldId id="353" r:id="rId6"/>
    <p:sldId id="333" r:id="rId7"/>
    <p:sldId id="362" r:id="rId8"/>
    <p:sldId id="363" r:id="rId9"/>
    <p:sldId id="345" r:id="rId10"/>
    <p:sldId id="361" r:id="rId11"/>
    <p:sldId id="360" r:id="rId12"/>
  </p:sldIdLst>
  <p:sldSz cx="9144000" cy="6858000" type="screen4x3"/>
  <p:notesSz cx="6797675" cy="99250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1BD"/>
    <a:srgbClr val="3333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5" autoAdjust="0"/>
    <p:restoredTop sz="94598" autoAdjust="0"/>
  </p:normalViewPr>
  <p:slideViewPr>
    <p:cSldViewPr showGuides="1">
      <p:cViewPr>
        <p:scale>
          <a:sx n="118" d="100"/>
          <a:sy n="118" d="100"/>
        </p:scale>
        <p:origin x="1494" y="408"/>
      </p:cViewPr>
      <p:guideLst>
        <p:guide orient="horz" pos="2160"/>
        <p:guide pos="2902"/>
      </p:guideLst>
    </p:cSldViewPr>
  </p:slideViewPr>
  <p:outlineViewPr>
    <p:cViewPr>
      <p:scale>
        <a:sx n="33" d="100"/>
        <a:sy n="33" d="100"/>
      </p:scale>
      <p:origin x="0" y="12156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поступления</c:v>
                </c:pt>
              </c:strCache>
            </c:strRef>
          </c:tx>
          <c:invertIfNegative val="0"/>
          <c:dLbls>
            <c:delete val="1"/>
          </c:dLbls>
          <c:cat>
            <c:numRef>
              <c:f>Лист1!$A$2:$A$4</c:f>
              <c:numCache>
                <c:formatCode>"О""с""н""о""в""н""о""й"</c:formatCode>
                <c:ptCount val="3"/>
                <c:pt idx="0" c:formatCode="&quot;О&quot;&quot;с&quot;&quot;н&quot;&quot;о&quot;&quot;в&quot;&quot;н&quot;&quot;о&quot;&quot;й&quot;">
                  <c:v>2025</c:v>
                </c:pt>
                <c:pt idx="1" c:formatCode="&quot;О&quot;&quot;с&quot;&quot;н&quot;&quot;о&quot;&quot;в&quot;&quot;н&quot;&quot;о&quot;&quot;й&quot;">
                  <c:v>2026</c:v>
                </c:pt>
              </c:numCache>
            </c:numRef>
          </c:cat>
          <c:val>
            <c:numRef>
              <c:f>Лист1!$B$2:$B$4</c:f>
              <c:numCache>
                <c:formatCode>"О""с""н""о""в""н""о""й"</c:formatCode>
                <c:ptCount val="3"/>
                <c:pt idx="0">
                  <c:v>11134.6</c:v>
                </c:pt>
                <c:pt idx="1">
                  <c:v>17146.4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поступления</c:v>
                </c:pt>
              </c:strCache>
            </c:strRef>
          </c:tx>
          <c:invertIfNegative val="0"/>
          <c:dLbls>
            <c:delete val="1"/>
          </c:dLbls>
          <c:cat>
            <c:numRef>
              <c:f>Лист1!$A$2:$A$4</c:f>
              <c:numCache>
                <c:formatCode>"О""с""н""о""в""н""о""й"</c:formatCode>
                <c:ptCount val="3"/>
                <c:pt idx="0" c:formatCode="&quot;О&quot;&quot;с&quot;&quot;н&quot;&quot;о&quot;&quot;в&quot;&quot;н&quot;&quot;о&quot;&quot;й&quot;">
                  <c:v>2025</c:v>
                </c:pt>
                <c:pt idx="1" c:formatCode="&quot;О&quot;&quot;с&quot;&quot;н&quot;&quot;о&quot;&quot;в&quot;&quot;н&quot;&quot;о&quot;&quot;й&quot;">
                  <c:v>2026</c:v>
                </c:pt>
              </c:numCache>
            </c:numRef>
          </c:cat>
          <c:val>
            <c:numRef>
              <c:f>Лист1!$C$2:$C$4</c:f>
              <c:numCache>
                <c:formatCode>"О""с""н""о""в""н""о""й"</c:formatCode>
                <c:ptCount val="3"/>
                <c:pt idx="0">
                  <c:v>70.3</c:v>
                </c:pt>
                <c:pt idx="1">
                  <c:v>77.4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Поступления от продажи основного капитала</c:v>
                </c:pt>
              </c:strCache>
            </c:strRef>
          </c:tx>
          <c:invertIfNegative val="0"/>
          <c:dLbls>
            <c:delete val="1"/>
          </c:dLbls>
          <c:cat>
            <c:numRef>
              <c:f>Лист1!$A$2:$A$4</c:f>
              <c:numCache>
                <c:formatCode>"О""с""н""о""в""н""о""й"</c:formatCode>
                <c:ptCount val="3"/>
                <c:pt idx="0" c:formatCode="&quot;О&quot;&quot;с&quot;&quot;н&quot;&quot;о&quot;&quot;в&quot;&quot;н&quot;&quot;о&quot;&quot;й&quot;">
                  <c:v>2025</c:v>
                </c:pt>
                <c:pt idx="1" c:formatCode="&quot;О&quot;&quot;с&quot;&quot;н&quot;&quot;о&quot;&quot;в&quot;&quot;н&quot;&quot;о&quot;&quot;й&quot;">
                  <c:v>2026</c:v>
                </c:pt>
              </c:numCache>
            </c:numRef>
          </c:cat>
          <c:val>
            <c:numRef>
              <c:f>Лист1!$D$2:$D$4</c:f>
              <c:numCache>
                <c:formatCode>"О""с""н""о""в""н""о""й"</c:formatCode>
                <c:ptCount val="3"/>
                <c:pt idx="0">
                  <c:v>744.3</c:v>
                </c:pt>
                <c:pt idx="1">
                  <c:v>10935.1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3385216"/>
        <c:axId val="291431552"/>
      </c:barChart>
      <c:catAx>
        <c:axId val="283385216"/>
        <c:scaling>
          <c:orientation val="minMax"/>
        </c:scaling>
        <c:delete val="0"/>
        <c:axPos val="b"/>
        <c:numFmt formatCode="&quot;О&quot;&quot;с&quot;&quot;н&quot;&quot;о&quot;&quot;в&quot;&quot;н&quot;&quot;о&quot;&quot;й&quot;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91431552"/>
        <c:crosses val="autoZero"/>
        <c:auto val="1"/>
        <c:lblAlgn val="ctr"/>
        <c:lblOffset val="100"/>
        <c:noMultiLvlLbl val="0"/>
      </c:catAx>
      <c:valAx>
        <c:axId val="291431552"/>
        <c:scaling>
          <c:orientation val="minMax"/>
        </c:scaling>
        <c:delete val="0"/>
        <c:axPos val="l"/>
        <c:majorGridlines/>
        <c:numFmt formatCode="&quot;О&quot;&quot;с&quot;&quot;н&quot;&quot;о&quot;&quot;в&quot;&quot;н&quot;&quot;о&quot;&quot;й&quot;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8338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aa725a0-b8dc-4c68-8dea-6de17baa95c2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delete val="1"/>
          </c:dLbls>
          <c:cat>
            <c:strRef>
              <c:f>Лист1!$A$2:$A$3</c:f>
              <c:strCache>
                <c:ptCount val="2"/>
                <c:pt idx="0" c:formatCode="dd\.mm\.yyyy">
                  <c:v>45686,70тыс.тенге</c:v>
                </c:pt>
                <c:pt idx="1" c:formatCode="dd\.mm\.yyyy">
                  <c:v>48375,2тыс.тенге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45686.7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dLbls>
            <c:delete val="1"/>
          </c:dLbls>
          <c:cat>
            <c:strRef>
              <c:f>Лист1!$A$2:$A$3</c:f>
              <c:strCache>
                <c:ptCount val="2"/>
                <c:pt idx="0" c:formatCode="dd\.mm\.yyyy">
                  <c:v>45686,70тыс.тенге</c:v>
                </c:pt>
                <c:pt idx="1" c:formatCode="dd\.mm\.yyyy">
                  <c:v>48375,2тыс.тенге</c:v>
                </c:pt>
              </c:strCache>
            </c:strRef>
          </c:cat>
          <c:val>
            <c:numRef>
              <c:f>Лист1!$C$2:$C$3</c:f>
              <c:numCache>
                <c:formatCode>"О""с""н""о""в""н""о""й"</c:formatCode>
                <c:ptCount val="2"/>
                <c:pt idx="1" c:formatCode="0.0">
                  <c:v>48375.2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2758016"/>
        <c:axId val="208912768"/>
      </c:barChart>
      <c:catAx>
        <c:axId val="202758016"/>
        <c:scaling>
          <c:orientation val="minMax"/>
        </c:scaling>
        <c:delete val="0"/>
        <c:axPos val="b"/>
        <c:numFmt formatCode="&quot;О&quot;&quot;с&quot;&quot;н&quot;&quot;о&quot;&quot;в&quot;&quot;н&quot;&quot;о&quot;&quot;й&quot;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08912768"/>
        <c:crosses val="autoZero"/>
        <c:auto val="1"/>
        <c:lblAlgn val="ctr"/>
        <c:lblOffset val="100"/>
        <c:noMultiLvlLbl val="0"/>
      </c:catAx>
      <c:valAx>
        <c:axId val="208912768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0275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txPr>
        <a:bodyPr rot="0" spcFirstLastPara="0" vertOverflow="ellipsis" vert="horz" wrap="square" anchor="ctr" anchorCtr="1"/>
        <a:lstStyle/>
        <a:p>
          <a:pPr>
            <a:defRPr lang="ru-RU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d9c7079b-8c39-4032-8c4f-e91dfae2da19}"/>
      </c:ext>
    </c:extLst>
  </c:chart>
  <c:txPr>
    <a:bodyPr/>
    <a:lstStyle/>
    <a:p>
      <a:pPr>
        <a:defRPr lang="ru-RU" sz="1800"/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AFB076-E8E9-4005-A660-90E4B6DDAC2F}" type="doc">
      <dgm:prSet loTypeId="urn:microsoft.com/office/officeart/2005/8/layout/arrow2#1" loCatId="process" qsTypeId="urn:microsoft.com/office/officeart/2005/8/quickstyle/simple1#1" qsCatId="simple" csTypeId="urn:microsoft.com/office/officeart/2005/8/colors/accent1_2#1" csCatId="accent1" phldr="1"/>
      <dgm:spPr/>
    </dgm:pt>
    <dgm:pt modelId="{141CAC25-E1F6-4EAC-8D20-62089DAEE151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aseline="0" dirty="0"/>
            <a:t>План на </a:t>
          </a:r>
          <a:r>
            <a:rPr lang="ru-RU" sz="2000" baseline="0" dirty="0" smtClean="0"/>
            <a:t>2026 </a:t>
          </a:r>
          <a:r>
            <a:rPr lang="ru-RU" sz="2000" baseline="0" dirty="0"/>
            <a:t>год   </a:t>
          </a:r>
          <a:r>
            <a:rPr lang="ru-RU" sz="2000" baseline="0" dirty="0" smtClean="0"/>
            <a:t>1</a:t>
          </a:r>
          <a:r>
            <a:rPr lang="en-US" sz="2000" baseline="0" dirty="0" smtClean="0"/>
            <a:t>5972</a:t>
          </a:r>
          <a:r>
            <a:rPr lang="ru-RU" sz="2000" baseline="0" dirty="0" smtClean="0"/>
            <a:t>,0 </a:t>
          </a:r>
          <a:r>
            <a:rPr lang="ru-RU" sz="2000" baseline="0" dirty="0"/>
            <a:t>тыс.тенге</a:t>
          </a:r>
          <a:endParaRPr sz="6500" dirty="0"/>
        </a:p>
      </dgm:t>
    </dgm:pt>
    <dgm:pt modelId="{80AB1494-FB6E-4325-A711-FC03444ABF27}" cxnId="{8ACE217B-23CB-4366-A414-180B3C0E2B2D}" type="parTrans">
      <dgm:prSet/>
      <dgm:spPr/>
      <dgm:t>
        <a:bodyPr/>
        <a:lstStyle/>
        <a:p>
          <a:endParaRPr lang="ru-RU"/>
        </a:p>
      </dgm:t>
    </dgm:pt>
    <dgm:pt modelId="{57B5F001-7B28-4E78-88A5-9AD43949CC54}" cxnId="{8ACE217B-23CB-4366-A414-180B3C0E2B2D}" type="sibTrans">
      <dgm:prSet/>
      <dgm:spPr/>
      <dgm:t>
        <a:bodyPr/>
        <a:lstStyle/>
        <a:p>
          <a:endParaRPr lang="ru-RU"/>
        </a:p>
      </dgm:t>
    </dgm:pt>
    <dgm:pt modelId="{1D81421C-DBF2-4598-A461-024E6B15FC96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aseline="0" dirty="0"/>
            <a:t>ФАКТ на </a:t>
          </a:r>
          <a:r>
            <a:rPr lang="ru-RU" sz="2000" baseline="0" dirty="0" smtClean="0"/>
            <a:t>01.10.202</a:t>
          </a:r>
          <a:r>
            <a:rPr lang="en-US" altLang="ru-RU" sz="2000" baseline="0" dirty="0" smtClean="0"/>
            <a:t>6</a:t>
          </a:r>
          <a:r>
            <a:rPr lang="ru-RU" sz="2000" baseline="0" dirty="0" smtClean="0"/>
            <a:t> </a:t>
          </a:r>
          <a:r>
            <a:rPr lang="ru-RU" sz="2000" baseline="0" dirty="0"/>
            <a:t>год </a:t>
          </a:r>
          <a:r>
            <a:rPr lang="en-US" altLang="ru-RU" sz="2000" baseline="0" dirty="0"/>
            <a:t>2</a:t>
          </a:r>
          <a:r>
            <a:rPr lang="ru-RU" altLang="en-US" sz="2000" baseline="0" dirty="0"/>
            <a:t>8158,9</a:t>
          </a:r>
          <a:r>
            <a:rPr lang="ru-RU" sz="2000" baseline="0" dirty="0" smtClean="0"/>
            <a:t> </a:t>
          </a:r>
          <a:r>
            <a:rPr lang="ru-RU" sz="2000" baseline="0" dirty="0"/>
            <a:t>тыс.тенге </a:t>
          </a:r>
          <a:r>
            <a:rPr sz="6500" dirty="0"/>
            <a:t/>
          </a:r>
          <a:endParaRPr sz="6500" dirty="0"/>
        </a:p>
      </dgm:t>
    </dgm:pt>
    <dgm:pt modelId="{17E9D268-4C8C-45A0-81DF-238CC83F4499}" cxnId="{55C52A9A-67E7-40F2-BDA2-91BD9C474978}" type="parTrans">
      <dgm:prSet/>
      <dgm:spPr/>
      <dgm:t>
        <a:bodyPr/>
        <a:lstStyle/>
        <a:p>
          <a:endParaRPr lang="ru-RU"/>
        </a:p>
      </dgm:t>
    </dgm:pt>
    <dgm:pt modelId="{E70536F0-4CAB-4697-843E-EBC83D996164}" cxnId="{55C52A9A-67E7-40F2-BDA2-91BD9C474978}" type="sibTrans">
      <dgm:prSet/>
      <dgm:spPr/>
      <dgm:t>
        <a:bodyPr/>
        <a:lstStyle/>
        <a:p>
          <a:endParaRPr lang="ru-RU"/>
        </a:p>
      </dgm:t>
    </dgm:pt>
    <dgm:pt modelId="{27B81B9D-1885-400B-A93A-BD91322107BF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aseline="0" dirty="0"/>
            <a:t>Темп роста 93,7</a:t>
          </a:r>
          <a:r>
            <a:rPr lang="ru-RU" sz="2000" baseline="0" dirty="0" smtClean="0"/>
            <a:t>%</a:t>
          </a:r>
          <a:r>
            <a:rPr lang="ru-RU" sz="2000" baseline="0" dirty="0"/>
            <a:t/>
          </a:r>
          <a:endParaRPr lang="ru-RU" sz="2000" baseline="0" dirty="0"/>
        </a:p>
      </dgm:t>
    </dgm:pt>
    <dgm:pt modelId="{08899D74-F808-4A43-96B0-64A065F07FE0}" cxnId="{C2482918-4439-4AB3-815F-FBBE32950818}" type="parTrans">
      <dgm:prSet/>
      <dgm:spPr/>
      <dgm:t>
        <a:bodyPr/>
        <a:lstStyle/>
        <a:p>
          <a:endParaRPr lang="ru-RU"/>
        </a:p>
      </dgm:t>
    </dgm:pt>
    <dgm:pt modelId="{07AA12A9-DF45-4F0E-84F1-DE55090EE707}" cxnId="{C2482918-4439-4AB3-815F-FBBE32950818}" type="sibTrans">
      <dgm:prSet/>
      <dgm:spPr/>
      <dgm:t>
        <a:bodyPr/>
        <a:lstStyle/>
        <a:p>
          <a:endParaRPr lang="ru-RU"/>
        </a:p>
      </dgm:t>
    </dgm:pt>
    <dgm:pt modelId="{66DAC439-744B-4F19-A241-CE67F1FB7D69}" type="pres">
      <dgm:prSet presAssocID="{5AAFB076-E8E9-4005-A660-90E4B6DDAC2F}" presName="arrowDiagram" presStyleCnt="0">
        <dgm:presLayoutVars>
          <dgm:chMax val="5"/>
          <dgm:dir/>
          <dgm:resizeHandles val="exact"/>
        </dgm:presLayoutVars>
      </dgm:prSet>
      <dgm:spPr/>
    </dgm:pt>
    <dgm:pt modelId="{57594172-32B6-4ADA-8B20-393A879EDCC9}" type="pres">
      <dgm:prSet presAssocID="{5AAFB076-E8E9-4005-A660-90E4B6DDAC2F}" presName="arrow" presStyleLbl="bgShp" presStyleIdx="0" presStyleCnt="1"/>
      <dgm:spPr/>
    </dgm:pt>
    <dgm:pt modelId="{B86954FF-AB42-40EA-B5A1-949DAD523746}" type="pres">
      <dgm:prSet presAssocID="{5AAFB076-E8E9-4005-A660-90E4B6DDAC2F}" presName="arrowDiagram3" presStyleCnt="0"/>
      <dgm:spPr/>
    </dgm:pt>
    <dgm:pt modelId="{E6DC323D-0180-4E13-8405-D6BB2B2F8467}" type="pres">
      <dgm:prSet presAssocID="{141CAC25-E1F6-4EAC-8D20-62089DAEE151}" presName="bullet3a" presStyleLbl="node1" presStyleIdx="0" presStyleCnt="3"/>
      <dgm:spPr/>
    </dgm:pt>
    <dgm:pt modelId="{43ED75DD-1F91-4A7B-94E2-A18393233DEC}" type="pres">
      <dgm:prSet presAssocID="{141CAC25-E1F6-4EAC-8D20-62089DAEE151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64017D-12BF-4A5C-8F5D-DA06E3504199}" type="pres">
      <dgm:prSet presAssocID="{1D81421C-DBF2-4598-A461-024E6B15FC96}" presName="bullet3b" presStyleLbl="node1" presStyleIdx="1" presStyleCnt="3"/>
      <dgm:spPr/>
    </dgm:pt>
    <dgm:pt modelId="{ABEC93AD-59DE-4C05-807F-4DA2BD51BE72}" type="pres">
      <dgm:prSet presAssocID="{1D81421C-DBF2-4598-A461-024E6B15FC96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3CAAD-7C4A-4009-AE2D-A776F39277D2}" type="pres">
      <dgm:prSet presAssocID="{27B81B9D-1885-400B-A93A-BD91322107BF}" presName="bullet3c" presStyleLbl="node1" presStyleIdx="2" presStyleCnt="3"/>
      <dgm:spPr/>
    </dgm:pt>
    <dgm:pt modelId="{8E67F943-4252-46BB-8443-53CDBBE74950}" type="pres">
      <dgm:prSet presAssocID="{27B81B9D-1885-400B-A93A-BD91322107BF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CE217B-23CB-4366-A414-180B3C0E2B2D}" srcId="{5AAFB076-E8E9-4005-A660-90E4B6DDAC2F}" destId="{141CAC25-E1F6-4EAC-8D20-62089DAEE151}" srcOrd="0" destOrd="0" parTransId="{80AB1494-FB6E-4325-A711-FC03444ABF27}" sibTransId="{57B5F001-7B28-4E78-88A5-9AD43949CC54}"/>
    <dgm:cxn modelId="{55C52A9A-67E7-40F2-BDA2-91BD9C474978}" srcId="{5AAFB076-E8E9-4005-A660-90E4B6DDAC2F}" destId="{1D81421C-DBF2-4598-A461-024E6B15FC96}" srcOrd="1" destOrd="0" parTransId="{17E9D268-4C8C-45A0-81DF-238CC83F4499}" sibTransId="{E70536F0-4CAB-4697-843E-EBC83D996164}"/>
    <dgm:cxn modelId="{C2482918-4439-4AB3-815F-FBBE32950818}" srcId="{5AAFB076-E8E9-4005-A660-90E4B6DDAC2F}" destId="{27B81B9D-1885-400B-A93A-BD91322107BF}" srcOrd="2" destOrd="0" parTransId="{08899D74-F808-4A43-96B0-64A065F07FE0}" sibTransId="{07AA12A9-DF45-4F0E-84F1-DE55090EE707}"/>
    <dgm:cxn modelId="{EBA9E013-4FF3-4717-8160-E10D1C09BADF}" type="presOf" srcId="{5AAFB076-E8E9-4005-A660-90E4B6DDAC2F}" destId="{66DAC439-744B-4F19-A241-CE67F1FB7D69}" srcOrd="0" destOrd="0" presId="urn:microsoft.com/office/officeart/2005/8/layout/arrow2#1"/>
    <dgm:cxn modelId="{5222A2DE-F8CD-4880-A456-31175C326CBA}" type="presParOf" srcId="{66DAC439-744B-4F19-A241-CE67F1FB7D69}" destId="{57594172-32B6-4ADA-8B20-393A879EDCC9}" srcOrd="0" destOrd="0" presId="urn:microsoft.com/office/officeart/2005/8/layout/arrow2#1"/>
    <dgm:cxn modelId="{31607973-4773-4F78-AB88-CC82E7F0FB7F}" type="presParOf" srcId="{66DAC439-744B-4F19-A241-CE67F1FB7D69}" destId="{B86954FF-AB42-40EA-B5A1-949DAD523746}" srcOrd="1" destOrd="0" presId="urn:microsoft.com/office/officeart/2005/8/layout/arrow2#1"/>
    <dgm:cxn modelId="{BCBA68C8-B666-4781-8DFB-31665A74F011}" type="presParOf" srcId="{B86954FF-AB42-40EA-B5A1-949DAD523746}" destId="{E6DC323D-0180-4E13-8405-D6BB2B2F8467}" srcOrd="0" destOrd="1" presId="urn:microsoft.com/office/officeart/2005/8/layout/arrow2#1"/>
    <dgm:cxn modelId="{8CB46354-B0D3-4163-905C-88F15CD3FE07}" type="presParOf" srcId="{B86954FF-AB42-40EA-B5A1-949DAD523746}" destId="{43ED75DD-1F91-4A7B-94E2-A18393233DEC}" srcOrd="1" destOrd="1" presId="urn:microsoft.com/office/officeart/2005/8/layout/arrow2#1"/>
    <dgm:cxn modelId="{31BA98BB-A40B-46DB-A3B9-352A6440577B}" type="presOf" srcId="{141CAC25-E1F6-4EAC-8D20-62089DAEE151}" destId="{43ED75DD-1F91-4A7B-94E2-A18393233DEC}" srcOrd="0" destOrd="0" presId="urn:microsoft.com/office/officeart/2005/8/layout/arrow2#1"/>
    <dgm:cxn modelId="{04C665A0-BB95-4BC4-8D6F-463EE7C48948}" type="presParOf" srcId="{B86954FF-AB42-40EA-B5A1-949DAD523746}" destId="{9664017D-12BF-4A5C-8F5D-DA06E3504199}" srcOrd="2" destOrd="1" presId="urn:microsoft.com/office/officeart/2005/8/layout/arrow2#1"/>
    <dgm:cxn modelId="{5382A735-4A39-4081-9326-FD9137AB9F9C}" type="presParOf" srcId="{B86954FF-AB42-40EA-B5A1-949DAD523746}" destId="{ABEC93AD-59DE-4C05-807F-4DA2BD51BE72}" srcOrd="3" destOrd="1" presId="urn:microsoft.com/office/officeart/2005/8/layout/arrow2#1"/>
    <dgm:cxn modelId="{3427D331-4425-4DF0-A60F-C2A4A1015012}" type="presOf" srcId="{1D81421C-DBF2-4598-A461-024E6B15FC96}" destId="{ABEC93AD-59DE-4C05-807F-4DA2BD51BE72}" srcOrd="0" destOrd="0" presId="urn:microsoft.com/office/officeart/2005/8/layout/arrow2#1"/>
    <dgm:cxn modelId="{3F78F7C1-7725-4EF3-AB92-5628E6F9D50B}" type="presParOf" srcId="{B86954FF-AB42-40EA-B5A1-949DAD523746}" destId="{06E3CAAD-7C4A-4009-AE2D-A776F39277D2}" srcOrd="4" destOrd="1" presId="urn:microsoft.com/office/officeart/2005/8/layout/arrow2#1"/>
    <dgm:cxn modelId="{A4E22FB5-1AC4-46F7-B309-6A560C069B9D}" type="presParOf" srcId="{B86954FF-AB42-40EA-B5A1-949DAD523746}" destId="{8E67F943-4252-46BB-8443-53CDBBE74950}" srcOrd="5" destOrd="1" presId="urn:microsoft.com/office/officeart/2005/8/layout/arrow2#1"/>
    <dgm:cxn modelId="{8961890B-FB68-478C-8B51-4B3C4C85B183}" type="presOf" srcId="{27B81B9D-1885-400B-A93A-BD91322107BF}" destId="{8E67F943-4252-46BB-8443-53CDBBE74950}" srcOrd="0" destOrd="0" presId="urn:microsoft.com/office/officeart/2005/8/layout/arrow2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BFF36CF-5D93-41AE-80CF-526E5F4EAEAF}" type="doc">
      <dgm:prSet loTypeId="process" loCatId="process" qsTypeId="urn:microsoft.com/office/officeart/2005/8/quickstyle/3d6#1" qsCatId="3D" csTypeId="urn:microsoft.com/office/officeart/2005/8/colors/colorful2#1" csCatId="colorful" phldr="1"/>
      <dgm:spPr/>
      <dgm:t>
        <a:bodyPr/>
        <a:lstStyle/>
        <a:p>
          <a:endParaRPr lang="ru-RU"/>
        </a:p>
      </dgm:t>
    </dgm:pt>
    <dgm:pt modelId="{0EDE35F4-D238-419A-BDBC-74399AB08187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aseline="0" dirty="0"/>
            <a:t>63412</a:t>
          </a:r>
          <a:r>
            <a:rPr sz="6500"/>
            <a:t/>
          </a:r>
          <a:endParaRPr sz="6500"/>
        </a:p>
      </dgm:t>
    </dgm:pt>
    <dgm:pt modelId="{D2C89A0E-82DB-43BF-B09A-5B5031885417}" cxnId="{9C31254F-5E55-41C3-835B-52EF97C1E8A8}" type="parTrans">
      <dgm:prSet/>
      <dgm:spPr/>
      <dgm:t>
        <a:bodyPr/>
        <a:lstStyle/>
        <a:p>
          <a:endParaRPr lang="ru-RU"/>
        </a:p>
      </dgm:t>
    </dgm:pt>
    <dgm:pt modelId="{0BD2546C-0AD3-4BE2-B031-AE1D390684F7}" cxnId="{9C31254F-5E55-41C3-835B-52EF97C1E8A8}" type="sibTrans">
      <dgm:prSet/>
      <dgm:spPr/>
      <dgm:t>
        <a:bodyPr/>
        <a:lstStyle/>
        <a:p>
          <a:endParaRPr lang="ru-RU"/>
        </a:p>
      </dgm:t>
    </dgm:pt>
    <dgm:pt modelId="{081950BE-A231-478D-8C31-28F9FC0308BB}">
      <dgm:prSet phldrT="[Текст]" custT="1"/>
      <dgm:spPr/>
      <dgm:t>
        <a:bodyPr/>
        <a:lstStyle/>
        <a:p>
          <a:r>
            <a:rPr lang="ru-RU" sz="2000" baseline="0" dirty="0"/>
            <a:t>План на год</a:t>
          </a:r>
        </a:p>
      </dgm:t>
    </dgm:pt>
    <dgm:pt modelId="{93B48354-17C9-4671-B10C-1EAB18D19FB7}" cxnId="{4D11542A-CA4F-4E58-A867-507BDC862E4A}" type="parTrans">
      <dgm:prSet/>
      <dgm:spPr/>
      <dgm:t>
        <a:bodyPr/>
        <a:lstStyle/>
        <a:p>
          <a:endParaRPr lang="ru-RU"/>
        </a:p>
      </dgm:t>
    </dgm:pt>
    <dgm:pt modelId="{19624C17-13CC-4A20-81C9-AA16A5C1B5EC}" cxnId="{4D11542A-CA4F-4E58-A867-507BDC862E4A}" type="sibTrans">
      <dgm:prSet/>
      <dgm:spPr/>
      <dgm:t>
        <a:bodyPr/>
        <a:lstStyle/>
        <a:p>
          <a:endParaRPr lang="ru-RU"/>
        </a:p>
      </dgm:t>
    </dgm:pt>
    <dgm:pt modelId="{049436F4-ED78-43F1-B346-A00DDD61F04F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ru-RU" sz="2000" baseline="0" dirty="0"/>
            <a:t>4</a:t>
          </a:r>
          <a:r>
            <a:rPr lang="ru-RU" altLang="en-US" sz="2000" baseline="0" dirty="0"/>
            <a:t>8375,2</a:t>
          </a:r>
          <a:r>
            <a:rPr lang="ru-RU" altLang="en-US" sz="2000" baseline="0" dirty="0"/>
            <a:t/>
          </a:r>
          <a:endParaRPr lang="ru-RU" altLang="en-US" sz="2000" baseline="0" dirty="0"/>
        </a:p>
      </dgm:t>
    </dgm:pt>
    <dgm:pt modelId="{E02448C5-6370-416D-B768-303179F788AB}" cxnId="{9867FC62-1F45-4DC0-9F2D-5E48DE324335}" type="parTrans">
      <dgm:prSet/>
      <dgm:spPr/>
      <dgm:t>
        <a:bodyPr/>
        <a:lstStyle/>
        <a:p>
          <a:endParaRPr lang="ru-RU"/>
        </a:p>
      </dgm:t>
    </dgm:pt>
    <dgm:pt modelId="{62779490-DD44-4DB5-87BB-833106E7EF43}" cxnId="{9867FC62-1F45-4DC0-9F2D-5E48DE324335}" type="sibTrans">
      <dgm:prSet/>
      <dgm:spPr/>
      <dgm:t>
        <a:bodyPr/>
        <a:lstStyle/>
        <a:p>
          <a:endParaRPr lang="ru-RU"/>
        </a:p>
      </dgm:t>
    </dgm:pt>
    <dgm:pt modelId="{CECE19DF-8FA2-4767-82D8-4C48E52EE851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ru-RU" sz="2000" baseline="0" dirty="0"/>
            <a:t> Факт на </a:t>
          </a:r>
          <a:r>
            <a:rPr lang="ru-RU" sz="2000" baseline="0" dirty="0" smtClean="0"/>
            <a:t>01.10.2026 </a:t>
          </a:r>
          <a:r>
            <a:rPr lang="ru-RU" sz="2000" baseline="0" dirty="0"/>
            <a:t>год</a:t>
          </a:r>
          <a:r>
            <a:rPr sz="6500"/>
            <a:t/>
          </a:r>
          <a:endParaRPr sz="6500"/>
        </a:p>
      </dgm:t>
    </dgm:pt>
    <dgm:pt modelId="{93084FDC-33D6-4E94-8FC9-F04C0705BD55}" cxnId="{08926C57-7879-4F56-8E71-ADD792F32190}" type="parTrans">
      <dgm:prSet/>
      <dgm:spPr/>
      <dgm:t>
        <a:bodyPr/>
        <a:lstStyle/>
        <a:p>
          <a:endParaRPr lang="ru-RU"/>
        </a:p>
      </dgm:t>
    </dgm:pt>
    <dgm:pt modelId="{37A174C3-AA51-4B95-A77E-C9D0E421A911}" cxnId="{08926C57-7879-4F56-8E71-ADD792F32190}" type="sibTrans">
      <dgm:prSet/>
      <dgm:spPr/>
      <dgm:t>
        <a:bodyPr/>
        <a:lstStyle/>
        <a:p>
          <a:endParaRPr lang="ru-RU"/>
        </a:p>
      </dgm:t>
    </dgm:pt>
    <dgm:pt modelId="{29D0398B-7F82-42FF-9215-E71CCCD909F9}">
      <dgm:prSet phldrT="[Текст]" phldr="0" custT="1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en-US" sz="2000" baseline="0" dirty="0"/>
            <a:t>76,3</a:t>
          </a:r>
          <a:endParaRPr lang="ru-RU" altLang="en-US" sz="2000" baseline="0" dirty="0"/>
        </a:p>
      </dgm:t>
    </dgm:pt>
    <dgm:pt modelId="{35954B4E-3ED9-42B1-AF5E-794E4AE54A33}" cxnId="{838CAA8A-649E-45D1-A0A3-5CB0277BEA32}" type="parTrans">
      <dgm:prSet/>
      <dgm:spPr/>
      <dgm:t>
        <a:bodyPr/>
        <a:lstStyle/>
        <a:p>
          <a:endParaRPr lang="ru-RU"/>
        </a:p>
      </dgm:t>
    </dgm:pt>
    <dgm:pt modelId="{D1C67F9B-F0E0-47C7-BBE4-6BE5E1DF03DB}" cxnId="{838CAA8A-649E-45D1-A0A3-5CB0277BEA32}" type="sibTrans">
      <dgm:prSet/>
      <dgm:spPr/>
      <dgm:t>
        <a:bodyPr/>
        <a:lstStyle/>
        <a:p>
          <a:endParaRPr lang="ru-RU"/>
        </a:p>
      </dgm:t>
    </dgm:pt>
    <dgm:pt modelId="{0AA986EC-2932-44EA-8F9F-2734110DCAAA}">
      <dgm:prSet phldrT="[Текст]" custT="1"/>
      <dgm:spPr/>
      <dgm:t>
        <a:bodyPr/>
        <a:lstStyle/>
        <a:p>
          <a:r>
            <a:rPr lang="ru-RU" sz="2000" baseline="0" dirty="0"/>
            <a:t>Темп роста %</a:t>
          </a:r>
        </a:p>
      </dgm:t>
    </dgm:pt>
    <dgm:pt modelId="{B78AA587-C8CE-403B-A7E1-F6A8C9417B85}" cxnId="{C7B8F764-5288-479F-8557-FE06E03106B3}" type="parTrans">
      <dgm:prSet/>
      <dgm:spPr/>
      <dgm:t>
        <a:bodyPr/>
        <a:lstStyle/>
        <a:p>
          <a:endParaRPr lang="ru-RU"/>
        </a:p>
      </dgm:t>
    </dgm:pt>
    <dgm:pt modelId="{B8A9032E-758D-4C04-A261-0F1F65FFFE18}" cxnId="{C7B8F764-5288-479F-8557-FE06E03106B3}" type="sibTrans">
      <dgm:prSet/>
      <dgm:spPr/>
      <dgm:t>
        <a:bodyPr/>
        <a:lstStyle/>
        <a:p>
          <a:endParaRPr lang="ru-RU"/>
        </a:p>
      </dgm:t>
    </dgm:pt>
    <dgm:pt modelId="{5DD72068-BD1F-4942-A3F1-262196138192}" type="pres">
      <dgm:prSet presAssocID="{EBFF36CF-5D93-41AE-80CF-526E5F4EAEA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F4F92AD-74D6-4827-8606-A703DA973979}" type="pres">
      <dgm:prSet presAssocID="{0EDE35F4-D238-419A-BDBC-74399AB08187}" presName="composite" presStyleCnt="0"/>
      <dgm:spPr/>
    </dgm:pt>
    <dgm:pt modelId="{8F6A8E65-7F9C-4FF3-8048-641B7D5312AA}" type="pres">
      <dgm:prSet presAssocID="{0EDE35F4-D238-419A-BDBC-74399AB0818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718893-A4EA-402D-ABA8-A8AC42F55B0F}" type="pres">
      <dgm:prSet presAssocID="{0EDE35F4-D238-419A-BDBC-74399AB0818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682201-5386-4FC2-A8F4-C92A488806EE}" type="pres">
      <dgm:prSet presAssocID="{0BD2546C-0AD3-4BE2-B031-AE1D390684F7}" presName="sp" presStyleCnt="0"/>
      <dgm:spPr/>
      <dgm:t>
        <a:bodyPr/>
        <a:lstStyle/>
        <a:p>
          <a:endParaRPr lang="ru-RU"/>
        </a:p>
      </dgm:t>
    </dgm:pt>
    <dgm:pt modelId="{FB53ACF0-608B-44A9-B20E-45FABC59C061}" type="pres">
      <dgm:prSet presAssocID="{049436F4-ED78-43F1-B346-A00DDD61F04F}" presName="composite" presStyleCnt="0"/>
      <dgm:spPr/>
    </dgm:pt>
    <dgm:pt modelId="{77269CF6-7ABE-4B26-AEE2-83F7CBF0B05D}" type="pres">
      <dgm:prSet presAssocID="{049436F4-ED78-43F1-B346-A00DDD61F04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4D7CF4-F195-4D33-ACA0-425AA8699E2F}" type="pres">
      <dgm:prSet presAssocID="{049436F4-ED78-43F1-B346-A00DDD61F04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526A13-A0FB-4FAA-B25B-332C283FC465}" type="pres">
      <dgm:prSet presAssocID="{62779490-DD44-4DB5-87BB-833106E7EF43}" presName="sp" presStyleCnt="0"/>
      <dgm:spPr/>
      <dgm:t>
        <a:bodyPr/>
        <a:lstStyle/>
        <a:p>
          <a:endParaRPr lang="ru-RU"/>
        </a:p>
      </dgm:t>
    </dgm:pt>
    <dgm:pt modelId="{9C0CE49A-05FE-4FAE-8B0C-8FED6627241C}" type="pres">
      <dgm:prSet presAssocID="{29D0398B-7F82-42FF-9215-E71CCCD909F9}" presName="composite" presStyleCnt="0"/>
      <dgm:spPr/>
    </dgm:pt>
    <dgm:pt modelId="{A5590BD7-B565-485C-B136-E59D7D8E2504}" type="pres">
      <dgm:prSet presAssocID="{29D0398B-7F82-42FF-9215-E71CCCD909F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FFEBD9-AC77-46AB-B383-92198CB01B10}" type="pres">
      <dgm:prSet presAssocID="{29D0398B-7F82-42FF-9215-E71CCCD909F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C31254F-5E55-41C3-835B-52EF97C1E8A8}" srcId="{EBFF36CF-5D93-41AE-80CF-526E5F4EAEAF}" destId="{0EDE35F4-D238-419A-BDBC-74399AB08187}" srcOrd="0" destOrd="0" parTransId="{D2C89A0E-82DB-43BF-B09A-5B5031885417}" sibTransId="{0BD2546C-0AD3-4BE2-B031-AE1D390684F7}"/>
    <dgm:cxn modelId="{4D11542A-CA4F-4E58-A867-507BDC862E4A}" srcId="{0EDE35F4-D238-419A-BDBC-74399AB08187}" destId="{081950BE-A231-478D-8C31-28F9FC0308BB}" srcOrd="0" destOrd="0" parTransId="{93B48354-17C9-4671-B10C-1EAB18D19FB7}" sibTransId="{19624C17-13CC-4A20-81C9-AA16A5C1B5EC}"/>
    <dgm:cxn modelId="{9867FC62-1F45-4DC0-9F2D-5E48DE324335}" srcId="{EBFF36CF-5D93-41AE-80CF-526E5F4EAEAF}" destId="{049436F4-ED78-43F1-B346-A00DDD61F04F}" srcOrd="1" destOrd="0" parTransId="{E02448C5-6370-416D-B768-303179F788AB}" sibTransId="{62779490-DD44-4DB5-87BB-833106E7EF43}"/>
    <dgm:cxn modelId="{08926C57-7879-4F56-8E71-ADD792F32190}" srcId="{049436F4-ED78-43F1-B346-A00DDD61F04F}" destId="{CECE19DF-8FA2-4767-82D8-4C48E52EE851}" srcOrd="0" destOrd="1" parTransId="{93084FDC-33D6-4E94-8FC9-F04C0705BD55}" sibTransId="{37A174C3-AA51-4B95-A77E-C9D0E421A911}"/>
    <dgm:cxn modelId="{838CAA8A-649E-45D1-A0A3-5CB0277BEA32}" srcId="{EBFF36CF-5D93-41AE-80CF-526E5F4EAEAF}" destId="{29D0398B-7F82-42FF-9215-E71CCCD909F9}" srcOrd="2" destOrd="0" parTransId="{35954B4E-3ED9-42B1-AF5E-794E4AE54A33}" sibTransId="{D1C67F9B-F0E0-47C7-BBE4-6BE5E1DF03DB}"/>
    <dgm:cxn modelId="{C7B8F764-5288-479F-8557-FE06E03106B3}" srcId="{29D0398B-7F82-42FF-9215-E71CCCD909F9}" destId="{0AA986EC-2932-44EA-8F9F-2734110DCAAA}" srcOrd="0" destOrd="2" parTransId="{B78AA587-C8CE-403B-A7E1-F6A8C9417B85}" sibTransId="{B8A9032E-758D-4C04-A261-0F1F65FFFE18}"/>
    <dgm:cxn modelId="{DF8234D9-5D99-4D2F-B483-19738FE326D6}" type="presOf" srcId="{EBFF36CF-5D93-41AE-80CF-526E5F4EAEAF}" destId="{5DD72068-BD1F-4942-A3F1-262196138192}" srcOrd="0" destOrd="0" presId="urn:microsoft.com/office/officeart/2005/8/layout/chevron2"/>
    <dgm:cxn modelId="{D069AD9B-FDCE-4392-A471-2570BCCB942D}" type="presParOf" srcId="{5DD72068-BD1F-4942-A3F1-262196138192}" destId="{3F4F92AD-74D6-4827-8606-A703DA973979}" srcOrd="0" destOrd="0" presId="urn:microsoft.com/office/officeart/2005/8/layout/chevron2"/>
    <dgm:cxn modelId="{08B84043-181D-43F2-992E-BEBD769E1B41}" type="presParOf" srcId="{3F4F92AD-74D6-4827-8606-A703DA973979}" destId="{8F6A8E65-7F9C-4FF3-8048-641B7D5312AA}" srcOrd="0" destOrd="0" presId="urn:microsoft.com/office/officeart/2005/8/layout/chevron2"/>
    <dgm:cxn modelId="{EF968054-1012-4751-B3E7-1445F7F3D9A8}" type="presOf" srcId="{0EDE35F4-D238-419A-BDBC-74399AB08187}" destId="{8F6A8E65-7F9C-4FF3-8048-641B7D5312AA}" srcOrd="0" destOrd="0" presId="urn:microsoft.com/office/officeart/2005/8/layout/chevron2"/>
    <dgm:cxn modelId="{7FFF3BD1-B5BE-4721-B91D-1C00B42676AD}" type="presParOf" srcId="{3F4F92AD-74D6-4827-8606-A703DA973979}" destId="{53718893-A4EA-402D-ABA8-A8AC42F55B0F}" srcOrd="1" destOrd="0" presId="urn:microsoft.com/office/officeart/2005/8/layout/chevron2"/>
    <dgm:cxn modelId="{BB3FCC0B-28B5-4195-80A1-BAEBB1C870F5}" type="presOf" srcId="{081950BE-A231-478D-8C31-28F9FC0308BB}" destId="{53718893-A4EA-402D-ABA8-A8AC42F55B0F}" srcOrd="0" destOrd="0" presId="urn:microsoft.com/office/officeart/2005/8/layout/chevron2"/>
    <dgm:cxn modelId="{414FE141-9200-4B65-AA45-0F19B10BEBC2}" type="presParOf" srcId="{5DD72068-BD1F-4942-A3F1-262196138192}" destId="{86682201-5386-4FC2-A8F4-C92A488806EE}" srcOrd="1" destOrd="0" presId="urn:microsoft.com/office/officeart/2005/8/layout/chevron2"/>
    <dgm:cxn modelId="{D368972A-21FB-4F3F-B082-2AE226787311}" type="presOf" srcId="{0BD2546C-0AD3-4BE2-B031-AE1D390684F7}" destId="{86682201-5386-4FC2-A8F4-C92A488806EE}" srcOrd="0" destOrd="0" presId="urn:microsoft.com/office/officeart/2005/8/layout/chevron2"/>
    <dgm:cxn modelId="{D0D30804-62CE-47DD-9733-92F386EAD850}" type="presParOf" srcId="{5DD72068-BD1F-4942-A3F1-262196138192}" destId="{FB53ACF0-608B-44A9-B20E-45FABC59C061}" srcOrd="2" destOrd="0" presId="urn:microsoft.com/office/officeart/2005/8/layout/chevron2"/>
    <dgm:cxn modelId="{541D43D4-432B-4D45-90B5-073AFABE0241}" type="presParOf" srcId="{FB53ACF0-608B-44A9-B20E-45FABC59C061}" destId="{77269CF6-7ABE-4B26-AEE2-83F7CBF0B05D}" srcOrd="0" destOrd="2" presId="urn:microsoft.com/office/officeart/2005/8/layout/chevron2"/>
    <dgm:cxn modelId="{0E53A4E5-27EB-4C07-B917-BC37065970E4}" type="presOf" srcId="{049436F4-ED78-43F1-B346-A00DDD61F04F}" destId="{77269CF6-7ABE-4B26-AEE2-83F7CBF0B05D}" srcOrd="0" destOrd="0" presId="urn:microsoft.com/office/officeart/2005/8/layout/chevron2"/>
    <dgm:cxn modelId="{0903F233-B199-4A31-A5C1-99B6C0E76EB2}" type="presParOf" srcId="{FB53ACF0-608B-44A9-B20E-45FABC59C061}" destId="{D24D7CF4-F195-4D33-ACA0-425AA8699E2F}" srcOrd="1" destOrd="2" presId="urn:microsoft.com/office/officeart/2005/8/layout/chevron2"/>
    <dgm:cxn modelId="{319334AA-728C-4B94-A006-5D4648B94DB8}" type="presOf" srcId="{CECE19DF-8FA2-4767-82D8-4C48E52EE851}" destId="{D24D7CF4-F195-4D33-ACA0-425AA8699E2F}" srcOrd="0" destOrd="0" presId="urn:microsoft.com/office/officeart/2005/8/layout/chevron2"/>
    <dgm:cxn modelId="{3B729C4C-E3A2-41E0-8C9B-8E351E2D5998}" type="presParOf" srcId="{5DD72068-BD1F-4942-A3F1-262196138192}" destId="{68526A13-A0FB-4FAA-B25B-332C283FC465}" srcOrd="3" destOrd="0" presId="urn:microsoft.com/office/officeart/2005/8/layout/chevron2"/>
    <dgm:cxn modelId="{5010A783-2A7F-4D20-8F31-C92ACF607939}" type="presOf" srcId="{62779490-DD44-4DB5-87BB-833106E7EF43}" destId="{68526A13-A0FB-4FAA-B25B-332C283FC465}" srcOrd="0" destOrd="0" presId="urn:microsoft.com/office/officeart/2005/8/layout/chevron2"/>
    <dgm:cxn modelId="{8496037C-DAB8-4F87-A446-639567373DF0}" type="presParOf" srcId="{5DD72068-BD1F-4942-A3F1-262196138192}" destId="{9C0CE49A-05FE-4FAE-8B0C-8FED6627241C}" srcOrd="4" destOrd="0" presId="urn:microsoft.com/office/officeart/2005/8/layout/chevron2"/>
    <dgm:cxn modelId="{80B4125E-6CD9-498D-8655-B93899D41E50}" type="presParOf" srcId="{9C0CE49A-05FE-4FAE-8B0C-8FED6627241C}" destId="{A5590BD7-B565-485C-B136-E59D7D8E2504}" srcOrd="0" destOrd="4" presId="urn:microsoft.com/office/officeart/2005/8/layout/chevron2"/>
    <dgm:cxn modelId="{100228AE-F95B-4E70-BDEA-3FCE84C89049}" type="presOf" srcId="{29D0398B-7F82-42FF-9215-E71CCCD909F9}" destId="{A5590BD7-B565-485C-B136-E59D7D8E2504}" srcOrd="0" destOrd="0" presId="urn:microsoft.com/office/officeart/2005/8/layout/chevron2"/>
    <dgm:cxn modelId="{928FB445-8E2E-473A-A193-55B9AD2B0A43}" type="presParOf" srcId="{9C0CE49A-05FE-4FAE-8B0C-8FED6627241C}" destId="{28FFEBD9-AC77-46AB-B383-92198CB01B10}" srcOrd="1" destOrd="4" presId="urn:microsoft.com/office/officeart/2005/8/layout/chevron2"/>
    <dgm:cxn modelId="{C83704A8-D492-480F-A080-C70288C44694}" type="presOf" srcId="{0AA986EC-2932-44EA-8F9F-2734110DCAAA}" destId="{28FFEBD9-AC77-46AB-B383-92198CB01B10}" srcOrd="0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6502400" cy="4064000"/>
        <a:chOff x="0" y="0"/>
        <a:chExt cx="6502400" cy="4064000"/>
      </a:xfrm>
    </dsp:grpSpPr>
    <dsp:sp modelId="{57594172-32B6-4ADA-8B20-393A879EDCC9}">
      <dsp:nvSpPr>
        <dsp:cNvPr id="3" name="Фигура 2"/>
        <dsp:cNvSpPr/>
      </dsp:nvSpPr>
      <dsp:spPr bwMode="white">
        <a:xfrm>
          <a:off x="673236" y="0"/>
          <a:ext cx="6502400" cy="4064000"/>
        </a:xfrm>
        <a:prstGeom prst="swooshArrow">
          <a:avLst>
            <a:gd name="adj1" fmla="val 25000"/>
            <a:gd name="adj2" fmla="val 25000"/>
          </a:avLst>
        </a:prstGeom>
      </dsp:spPr>
      <dsp:style>
        <a:lnRef idx="0">
          <a:schemeClr val="accent1"/>
        </a:lnRef>
        <a:fillRef idx="1">
          <a:schemeClr val="accent1">
            <a:tint val="40000"/>
          </a:schemeClr>
        </a:fillRef>
        <a:effectRef idx="0">
          <a:scrgbClr r="0" g="0" b="0"/>
        </a:effectRef>
        <a:fontRef idx="minor"/>
      </dsp:style>
      <dsp:txXfrm>
        <a:off x="673236" y="0"/>
        <a:ext cx="6502400" cy="4064000"/>
      </dsp:txXfrm>
    </dsp:sp>
    <dsp:sp modelId="{E6DC323D-0180-4E13-8405-D6BB2B2F8467}">
      <dsp:nvSpPr>
        <dsp:cNvPr id="4" name="Овал 3"/>
        <dsp:cNvSpPr/>
      </dsp:nvSpPr>
      <dsp:spPr bwMode="white">
        <a:xfrm>
          <a:off x="1499041" y="2804973"/>
          <a:ext cx="169062" cy="169062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1499041" y="2804973"/>
        <a:ext cx="169062" cy="169062"/>
      </dsp:txXfrm>
    </dsp:sp>
    <dsp:sp modelId="{43ED75DD-1F91-4A7B-94E2-A18393233DEC}">
      <dsp:nvSpPr>
        <dsp:cNvPr id="5" name="Прямоугольник 4"/>
        <dsp:cNvSpPr/>
      </dsp:nvSpPr>
      <dsp:spPr bwMode="white">
        <a:xfrm>
          <a:off x="1583572" y="2889504"/>
          <a:ext cx="1515059" cy="1174496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vert="horz" wrap="square" lIns="89582" tIns="0" rIns="0" bIns="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aseline="0" dirty="0">
              <a:solidFill>
                <a:schemeClr val="tx1"/>
              </a:solidFill>
            </a:rPr>
            <a:t>План на </a:t>
          </a:r>
          <a:r>
            <a:rPr lang="ru-RU" sz="2000" baseline="0" dirty="0" smtClean="0">
              <a:solidFill>
                <a:schemeClr val="tx1"/>
              </a:solidFill>
            </a:rPr>
            <a:t>2026 </a:t>
          </a:r>
          <a:r>
            <a:rPr lang="ru-RU" sz="2000" baseline="0" dirty="0">
              <a:solidFill>
                <a:schemeClr val="tx1"/>
              </a:solidFill>
            </a:rPr>
            <a:t>год   </a:t>
          </a:r>
          <a:r>
            <a:rPr lang="ru-RU" sz="2000" baseline="0" dirty="0" smtClean="0">
              <a:solidFill>
                <a:schemeClr val="tx1"/>
              </a:solidFill>
            </a:rPr>
            <a:t>1</a:t>
          </a:r>
          <a:r>
            <a:rPr lang="en-US" sz="2000" baseline="0" dirty="0" smtClean="0">
              <a:solidFill>
                <a:schemeClr val="tx1"/>
              </a:solidFill>
            </a:rPr>
            <a:t>5972</a:t>
          </a:r>
          <a:r>
            <a:rPr lang="ru-RU" sz="2000" baseline="0" dirty="0" smtClean="0">
              <a:solidFill>
                <a:schemeClr val="tx1"/>
              </a:solidFill>
            </a:rPr>
            <a:t>,0 </a:t>
          </a:r>
          <a:r>
            <a:rPr lang="ru-RU" sz="2000" baseline="0" dirty="0">
              <a:solidFill>
                <a:schemeClr val="tx1"/>
              </a:solidFill>
            </a:rPr>
            <a:t>тыс.тенге</a:t>
          </a:r>
          <a:endParaRPr sz="6500" dirty="0">
            <a:solidFill>
              <a:schemeClr val="tx1"/>
            </a:solidFill>
          </a:endParaRPr>
        </a:p>
      </dsp:txBody>
      <dsp:txXfrm>
        <a:off x="1583572" y="2889504"/>
        <a:ext cx="1515059" cy="1174496"/>
      </dsp:txXfrm>
    </dsp:sp>
    <dsp:sp modelId="{9664017D-12BF-4A5C-8F5D-DA06E3504199}">
      <dsp:nvSpPr>
        <dsp:cNvPr id="6" name="Овал 5"/>
        <dsp:cNvSpPr/>
      </dsp:nvSpPr>
      <dsp:spPr bwMode="white">
        <a:xfrm>
          <a:off x="2991342" y="1700378"/>
          <a:ext cx="305613" cy="305613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2991342" y="1700378"/>
        <a:ext cx="305613" cy="305613"/>
      </dsp:txXfrm>
    </dsp:sp>
    <dsp:sp modelId="{ABEC93AD-59DE-4C05-807F-4DA2BD51BE72}">
      <dsp:nvSpPr>
        <dsp:cNvPr id="7" name="Прямоугольник 6"/>
        <dsp:cNvSpPr/>
      </dsp:nvSpPr>
      <dsp:spPr bwMode="white">
        <a:xfrm>
          <a:off x="3144148" y="1853184"/>
          <a:ext cx="1560576" cy="2210816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vert="horz" wrap="square" lIns="161937" tIns="0" rIns="0" bIns="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aseline="0" dirty="0">
              <a:solidFill>
                <a:schemeClr val="tx1"/>
              </a:solidFill>
            </a:rPr>
            <a:t>ФАКТ на </a:t>
          </a:r>
          <a:r>
            <a:rPr lang="ru-RU" sz="2000" baseline="0" dirty="0" smtClean="0">
              <a:solidFill>
                <a:schemeClr val="tx1"/>
              </a:solidFill>
            </a:rPr>
            <a:t>01.10.202</a:t>
          </a:r>
          <a:r>
            <a:rPr lang="en-US" altLang="ru-RU" sz="2000" baseline="0" dirty="0" smtClean="0">
              <a:solidFill>
                <a:schemeClr val="tx1"/>
              </a:solidFill>
            </a:rPr>
            <a:t>6</a:t>
          </a:r>
          <a:r>
            <a:rPr lang="ru-RU" sz="2000" baseline="0" dirty="0" smtClean="0">
              <a:solidFill>
                <a:schemeClr val="tx1"/>
              </a:solidFill>
            </a:rPr>
            <a:t> </a:t>
          </a:r>
          <a:r>
            <a:rPr lang="ru-RU" sz="2000" baseline="0" dirty="0">
              <a:solidFill>
                <a:schemeClr val="tx1"/>
              </a:solidFill>
            </a:rPr>
            <a:t>год </a:t>
          </a:r>
          <a:r>
            <a:rPr lang="en-US" altLang="ru-RU" sz="2000" baseline="0" dirty="0">
              <a:solidFill>
                <a:schemeClr val="tx1"/>
              </a:solidFill>
            </a:rPr>
            <a:t>2</a:t>
          </a:r>
          <a:r>
            <a:rPr lang="ru-RU" altLang="en-US" sz="2000" baseline="0" dirty="0">
              <a:solidFill>
                <a:schemeClr val="tx1"/>
              </a:solidFill>
            </a:rPr>
            <a:t>8158,9</a:t>
          </a:r>
          <a:r>
            <a:rPr lang="ru-RU" sz="2000" baseline="0" dirty="0" smtClean="0">
              <a:solidFill>
                <a:schemeClr val="tx1"/>
              </a:solidFill>
            </a:rPr>
            <a:t> </a:t>
          </a:r>
          <a:r>
            <a:rPr lang="ru-RU" sz="2000" baseline="0" dirty="0">
              <a:solidFill>
                <a:schemeClr val="tx1"/>
              </a:solidFill>
            </a:rPr>
            <a:t>тыс.тенге </a:t>
          </a:r>
          <a:endParaRPr sz="6500" dirty="0">
            <a:solidFill>
              <a:schemeClr val="tx1"/>
            </a:solidFill>
          </a:endParaRPr>
        </a:p>
      </dsp:txBody>
      <dsp:txXfrm>
        <a:off x="3144148" y="1853184"/>
        <a:ext cx="1560576" cy="2210816"/>
      </dsp:txXfrm>
    </dsp:sp>
    <dsp:sp modelId="{06E3CAAD-7C4A-4009-AE2D-A776F39277D2}">
      <dsp:nvSpPr>
        <dsp:cNvPr id="8" name="Овал 7"/>
        <dsp:cNvSpPr/>
      </dsp:nvSpPr>
      <dsp:spPr bwMode="white">
        <a:xfrm>
          <a:off x="4786004" y="1028192"/>
          <a:ext cx="422656" cy="422656"/>
        </a:xfrm>
        <a:prstGeom prst="ellipse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Xfrm>
        <a:off x="4786004" y="1028192"/>
        <a:ext cx="422656" cy="422656"/>
      </dsp:txXfrm>
    </dsp:sp>
    <dsp:sp modelId="{8E67F943-4252-46BB-8443-53CDBBE74950}">
      <dsp:nvSpPr>
        <dsp:cNvPr id="9" name="Прямоугольник 8"/>
        <dsp:cNvSpPr/>
      </dsp:nvSpPr>
      <dsp:spPr bwMode="white">
        <a:xfrm>
          <a:off x="4997332" y="1239520"/>
          <a:ext cx="1560576" cy="2824480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vert="horz" wrap="square" lIns="223956" tIns="0" rIns="0" bIns="0" anchor="t"/>
        <a:lstStyle>
          <a:lvl1pPr algn="l">
            <a:defRPr sz="6500"/>
          </a:lvl1pPr>
          <a:lvl2pPr marL="285750" indent="-285750" algn="l">
            <a:defRPr sz="5000"/>
          </a:lvl2pPr>
          <a:lvl3pPr marL="571500" indent="-285750" algn="l">
            <a:defRPr sz="5000"/>
          </a:lvl3pPr>
          <a:lvl4pPr marL="857250" indent="-285750" algn="l">
            <a:defRPr sz="5000"/>
          </a:lvl4pPr>
          <a:lvl5pPr marL="1143000" indent="-285750" algn="l">
            <a:defRPr sz="5000"/>
          </a:lvl5pPr>
          <a:lvl6pPr marL="1428750" indent="-285750" algn="l">
            <a:defRPr sz="5000"/>
          </a:lvl6pPr>
          <a:lvl7pPr marL="1714500" indent="-285750" algn="l">
            <a:defRPr sz="5000"/>
          </a:lvl7pPr>
          <a:lvl8pPr marL="2000250" indent="-285750" algn="l">
            <a:defRPr sz="5000"/>
          </a:lvl8pPr>
          <a:lvl9pPr marL="2286000" indent="-285750" algn="l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aseline="0" dirty="0">
              <a:solidFill>
                <a:schemeClr val="tx1"/>
              </a:solidFill>
            </a:rPr>
            <a:t>Темп роста 93,7</a:t>
          </a:r>
          <a:r>
            <a:rPr lang="ru-RU" sz="2000" baseline="0" dirty="0" smtClean="0">
              <a:solidFill>
                <a:schemeClr val="tx1"/>
              </a:solidFill>
            </a:rPr>
            <a:t>%</a:t>
          </a:r>
          <a:endParaRPr lang="ru-RU" sz="2000" baseline="0" dirty="0">
            <a:solidFill>
              <a:schemeClr val="tx1"/>
            </a:solidFill>
          </a:endParaRPr>
        </a:p>
      </dsp:txBody>
      <dsp:txXfrm>
        <a:off x="4997332" y="1239520"/>
        <a:ext cx="1560576" cy="28244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7128792" cy="3904208"/>
        <a:chOff x="0" y="0"/>
        <a:chExt cx="7128792" cy="3904208"/>
      </a:xfrm>
      <a:scene3d>
        <a:camera prst="perspectiveRelaxedModerately" zoom="92000"/>
        <a:lightRig rig="balanced" dir="t">
          <a:rot lat="0" lon="0" rev="12700000"/>
        </a:lightRig>
      </a:scene3d>
    </dsp:grpSpPr>
    <dsp:sp modelId="{8F6A8E65-7F9C-4FF3-8048-641B7D5312AA}">
      <dsp:nvSpPr>
        <dsp:cNvPr id="3" name="Угол 2"/>
        <dsp:cNvSpPr/>
      </dsp:nvSpPr>
      <dsp:spPr bwMode="white">
        <a:xfrm rot="5400000">
          <a:off x="-214864" y="214864"/>
          <a:ext cx="1432428" cy="1002699"/>
        </a:xfrm>
        <a:prstGeom prst="chevron">
          <a:avLst/>
        </a:prstGeom>
        <a:sp3d prstMaterial="plastic">
          <a:bevelT w="50800" h="50800"/>
          <a:bevelB w="50800" h="50800"/>
        </a:sp3d>
      </dsp:spPr>
      <dsp:style>
        <a:lnRef idx="1">
          <a:schemeClr val="accent2">
            <a:hueOff val="0"/>
            <a:satOff val="0"/>
            <a:lumOff val="0"/>
            <a:alpha val="100000"/>
          </a:schemeClr>
        </a:lnRef>
        <a:fillRef idx="1">
          <a:schemeClr val="accent2">
            <a:hueOff val="0"/>
            <a:satOff val="0"/>
            <a:lumOff val="0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rot="-5400000" vert="horz" wrap="square" lIns="12700" tIns="12700" rIns="1270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baseline="0" dirty="0"/>
            <a:t>63412</a:t>
          </a:r>
          <a:endParaRPr sz="6500"/>
        </a:p>
      </dsp:txBody>
      <dsp:txXfrm rot="5400000">
        <a:off x="-214864" y="214864"/>
        <a:ext cx="1432428" cy="1002699"/>
      </dsp:txXfrm>
    </dsp:sp>
    <dsp:sp modelId="{53718893-A4EA-402D-ABA8-A8AC42F55B0F}">
      <dsp:nvSpPr>
        <dsp:cNvPr id="4" name="Прямоугольник с двумя скругленными соседними углами 3"/>
        <dsp:cNvSpPr/>
      </dsp:nvSpPr>
      <dsp:spPr bwMode="white">
        <a:xfrm rot="5400000">
          <a:off x="3600207" y="-2597507"/>
          <a:ext cx="931078" cy="6126093"/>
        </a:xfrm>
        <a:prstGeom prst="round2SameRect">
          <a:avLst/>
        </a:prstGeom>
        <a:sp3d prstMaterial="plastic">
          <a:bevelT w="25400" h="25400"/>
          <a:bevelB w="25400" h="25400"/>
        </a:sp3d>
      </dsp:spPr>
      <dsp:style>
        <a:lnRef idx="1">
          <a:schemeClr val="accent2">
            <a:hueOff val="0"/>
            <a:satOff val="0"/>
            <a:lumOff val="0"/>
            <a:alpha val="100000"/>
          </a:schemeClr>
        </a:lnRef>
        <a:fillRef idx="1">
          <a:schemeClr val="lt1">
            <a:alpha val="90000"/>
          </a:schemeClr>
        </a:fillRef>
        <a:effectRef idx="2">
          <a:scrgbClr r="0" g="0" b="0"/>
        </a:effectRef>
        <a:fontRef idx="minor"/>
      </dsp:style>
      <dsp:txBody>
        <a:bodyPr rot="-5400000" lIns="142240" tIns="12700" rIns="12700" bIns="1270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aseline="0" dirty="0">
              <a:solidFill>
                <a:schemeClr val="dk1"/>
              </a:solidFill>
            </a:rPr>
            <a:t>План на год</a:t>
          </a:r>
          <a:endParaRPr>
            <a:solidFill>
              <a:schemeClr val="dk1"/>
            </a:solidFill>
          </a:endParaRPr>
        </a:p>
      </dsp:txBody>
      <dsp:txXfrm rot="5400000">
        <a:off x="3600207" y="-2597507"/>
        <a:ext cx="931078" cy="6126093"/>
      </dsp:txXfrm>
    </dsp:sp>
    <dsp:sp modelId="{77269CF6-7ABE-4B26-AEE2-83F7CBF0B05D}">
      <dsp:nvSpPr>
        <dsp:cNvPr id="5" name="Угол 4"/>
        <dsp:cNvSpPr/>
      </dsp:nvSpPr>
      <dsp:spPr bwMode="white">
        <a:xfrm rot="5400000">
          <a:off x="-214864" y="1450754"/>
          <a:ext cx="1432428" cy="1002699"/>
        </a:xfrm>
        <a:prstGeom prst="chevron">
          <a:avLst/>
        </a:prstGeom>
        <a:sp3d prstMaterial="plastic">
          <a:bevelT w="50800" h="50800"/>
          <a:bevelB w="50800" h="50800"/>
        </a:sp3d>
      </dsp:spPr>
      <dsp:style>
        <a:lnRef idx="1">
          <a:schemeClr val="accent2">
            <a:hueOff val="-420000"/>
            <a:satOff val="-4705"/>
            <a:lumOff val="1176"/>
            <a:alpha val="100000"/>
          </a:schemeClr>
        </a:lnRef>
        <a:fillRef idx="1">
          <a:schemeClr val="accent2">
            <a:hueOff val="-420000"/>
            <a:satOff val="-4705"/>
            <a:lumOff val="1176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rot="-5400000" vert="horz" wrap="square" lIns="12700" tIns="12700" rIns="1270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ru-RU" sz="2000" baseline="0" dirty="0"/>
            <a:t>4</a:t>
          </a:r>
          <a:r>
            <a:rPr lang="ru-RU" altLang="en-US" sz="2000" baseline="0" dirty="0"/>
            <a:t>8375,2</a:t>
          </a:r>
          <a:endParaRPr lang="ru-RU" altLang="en-US" sz="2000" baseline="0" dirty="0"/>
        </a:p>
      </dsp:txBody>
      <dsp:txXfrm rot="5400000">
        <a:off x="-214864" y="1450754"/>
        <a:ext cx="1432428" cy="1002699"/>
      </dsp:txXfrm>
    </dsp:sp>
    <dsp:sp modelId="{D24D7CF4-F195-4D33-ACA0-425AA8699E2F}">
      <dsp:nvSpPr>
        <dsp:cNvPr id="6" name="Прямоугольник с двумя скругленными соседними углами 5"/>
        <dsp:cNvSpPr/>
      </dsp:nvSpPr>
      <dsp:spPr bwMode="white">
        <a:xfrm rot="5400000">
          <a:off x="3600207" y="-1361617"/>
          <a:ext cx="931078" cy="6126093"/>
        </a:xfrm>
        <a:prstGeom prst="round2SameRect">
          <a:avLst/>
        </a:prstGeom>
        <a:sp3d prstMaterial="plastic">
          <a:bevelT w="25400" h="25400"/>
          <a:bevelB w="25400" h="25400"/>
        </a:sp3d>
      </dsp:spPr>
      <dsp:style>
        <a:lnRef idx="1">
          <a:schemeClr val="accent2">
            <a:hueOff val="-420000"/>
            <a:satOff val="-4705"/>
            <a:lumOff val="1176"/>
            <a:alpha val="100000"/>
          </a:schemeClr>
        </a:lnRef>
        <a:fillRef idx="1">
          <a:schemeClr val="lt1">
            <a:alpha val="90000"/>
          </a:schemeClr>
        </a:fillRef>
        <a:effectRef idx="2">
          <a:scrgbClr r="0" g="0" b="0"/>
        </a:effectRef>
        <a:fontRef idx="minor"/>
      </dsp:style>
      <dsp:txBody>
        <a:bodyPr rot="-5400000" vert="horz" wrap="square" lIns="142240" tIns="12700" rIns="12700" bIns="1270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aseline="0" dirty="0">
              <a:solidFill>
                <a:schemeClr val="dk1"/>
              </a:solidFill>
            </a:rPr>
            <a:t> Факт на </a:t>
          </a:r>
          <a:r>
            <a:rPr lang="ru-RU" sz="2000" baseline="0" dirty="0" smtClean="0">
              <a:solidFill>
                <a:schemeClr val="dk1"/>
              </a:solidFill>
            </a:rPr>
            <a:t>01.10.2026 </a:t>
          </a:r>
          <a:r>
            <a:rPr lang="ru-RU" sz="2000" baseline="0" dirty="0">
              <a:solidFill>
                <a:schemeClr val="dk1"/>
              </a:solidFill>
            </a:rPr>
            <a:t>год</a:t>
          </a:r>
          <a:endParaRPr sz="6500">
            <a:solidFill>
              <a:schemeClr val="dk1"/>
            </a:solidFill>
          </a:endParaRPr>
        </a:p>
      </dsp:txBody>
      <dsp:txXfrm rot="5400000">
        <a:off x="3600207" y="-1361617"/>
        <a:ext cx="931078" cy="6126093"/>
      </dsp:txXfrm>
    </dsp:sp>
    <dsp:sp modelId="{A5590BD7-B565-485C-B136-E59D7D8E2504}">
      <dsp:nvSpPr>
        <dsp:cNvPr id="7" name="Угол 6"/>
        <dsp:cNvSpPr/>
      </dsp:nvSpPr>
      <dsp:spPr bwMode="white">
        <a:xfrm rot="5400000">
          <a:off x="-214864" y="2686645"/>
          <a:ext cx="1432428" cy="1002699"/>
        </a:xfrm>
        <a:prstGeom prst="chevron">
          <a:avLst/>
        </a:prstGeom>
        <a:sp3d prstMaterial="plastic">
          <a:bevelT w="50800" h="50800"/>
          <a:bevelB w="50800" h="50800"/>
        </a:sp3d>
      </dsp:spPr>
      <dsp:style>
        <a:lnRef idx="1">
          <a:schemeClr val="accent2">
            <a:hueOff val="-840000"/>
            <a:satOff val="-9411"/>
            <a:lumOff val="2353"/>
            <a:alpha val="100000"/>
          </a:schemeClr>
        </a:lnRef>
        <a:fillRef idx="1">
          <a:schemeClr val="accent2">
            <a:hueOff val="-840000"/>
            <a:satOff val="-9411"/>
            <a:lumOff val="2353"/>
            <a:alpha val="100000"/>
          </a:schemeClr>
        </a:fillRef>
        <a:effectRef idx="2">
          <a:scrgbClr r="0" g="0" b="0"/>
        </a:effectRef>
        <a:fontRef idx="minor">
          <a:schemeClr val="lt1"/>
        </a:fontRef>
      </dsp:style>
      <dsp:txBody>
        <a:bodyPr rot="-5400000" vert="horz" wrap="square" lIns="12700" tIns="12700" rIns="12700" bIns="127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en-US" sz="2000" baseline="0" dirty="0"/>
            <a:t>76,3</a:t>
          </a:r>
          <a:endParaRPr lang="ru-RU" altLang="en-US" sz="2000" baseline="0" dirty="0"/>
        </a:p>
      </dsp:txBody>
      <dsp:txXfrm rot="5400000">
        <a:off x="-214864" y="2686645"/>
        <a:ext cx="1432428" cy="1002699"/>
      </dsp:txXfrm>
    </dsp:sp>
    <dsp:sp modelId="{28FFEBD9-AC77-46AB-B383-92198CB01B10}">
      <dsp:nvSpPr>
        <dsp:cNvPr id="8" name="Прямоугольник с двумя скругленными соседними углами 7"/>
        <dsp:cNvSpPr/>
      </dsp:nvSpPr>
      <dsp:spPr bwMode="white">
        <a:xfrm rot="5400000">
          <a:off x="3600207" y="-125727"/>
          <a:ext cx="931078" cy="6126093"/>
        </a:xfrm>
        <a:prstGeom prst="round2SameRect">
          <a:avLst/>
        </a:prstGeom>
        <a:sp3d prstMaterial="plastic">
          <a:bevelT w="25400" h="25400"/>
          <a:bevelB w="25400" h="25400"/>
        </a:sp3d>
      </dsp:spPr>
      <dsp:style>
        <a:lnRef idx="1">
          <a:schemeClr val="accent2">
            <a:hueOff val="-840000"/>
            <a:satOff val="-9411"/>
            <a:lumOff val="2353"/>
            <a:alpha val="100000"/>
          </a:schemeClr>
        </a:lnRef>
        <a:fillRef idx="1">
          <a:schemeClr val="lt1">
            <a:alpha val="90000"/>
          </a:schemeClr>
        </a:fillRef>
        <a:effectRef idx="2">
          <a:scrgbClr r="0" g="0" b="0"/>
        </a:effectRef>
        <a:fontRef idx="minor"/>
      </dsp:style>
      <dsp:txBody>
        <a:bodyPr rot="-5400000" lIns="142240" tIns="12700" rIns="12700" bIns="12700" anchor="ctr"/>
        <a:lstStyle>
          <a:lvl1pPr algn="l">
            <a:defRPr sz="6500"/>
          </a:lvl1pPr>
          <a:lvl2pPr marL="285750" indent="-285750" algn="l">
            <a:defRPr sz="6500"/>
          </a:lvl2pPr>
          <a:lvl3pPr marL="571500" indent="-285750" algn="l">
            <a:defRPr sz="6500"/>
          </a:lvl3pPr>
          <a:lvl4pPr marL="857250" indent="-285750" algn="l">
            <a:defRPr sz="6500"/>
          </a:lvl4pPr>
          <a:lvl5pPr marL="1143000" indent="-285750" algn="l">
            <a:defRPr sz="6500"/>
          </a:lvl5pPr>
          <a:lvl6pPr marL="1428750" indent="-285750" algn="l">
            <a:defRPr sz="6500"/>
          </a:lvl6pPr>
          <a:lvl7pPr marL="1714500" indent="-285750" algn="l">
            <a:defRPr sz="6500"/>
          </a:lvl7pPr>
          <a:lvl8pPr marL="2000250" indent="-285750" algn="l">
            <a:defRPr sz="6500"/>
          </a:lvl8pPr>
          <a:lvl9pPr marL="2286000" indent="-285750" algn="l">
            <a:defRPr sz="6500"/>
          </a:lvl9pPr>
        </a:lstStyle>
        <a:p>
          <a:pPr marL="228600" lvl="1" indent="-2286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aseline="0" dirty="0">
              <a:solidFill>
                <a:schemeClr val="dk1"/>
              </a:solidFill>
            </a:rPr>
            <a:t>Темп роста %</a:t>
          </a:r>
          <a:endParaRPr>
            <a:solidFill>
              <a:schemeClr val="dk1"/>
            </a:solidFill>
          </a:endParaRPr>
        </a:p>
      </dsp:txBody>
      <dsp:txXfrm rot="5400000">
        <a:off x="3600207" y="-125727"/>
        <a:ext cx="931078" cy="61260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#1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parTxLTRAlign" val="r"/>
                    <dgm:param type="parTxRTLAlign" val="r"/>
                    <dgm:param type="txAnchorVert" val="t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5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9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2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3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45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49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5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6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71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75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8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9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01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05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14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18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27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31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44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48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57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61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70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74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83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87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96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200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type="chevron" r:blip="" rot="90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90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ound2SameRect" r:blip="" rot="-90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#1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7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185D7-184D-40EB-8928-7A68F484011D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6734"/>
            <a:ext cx="2946400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6734"/>
            <a:ext cx="2946400" cy="4967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06E83-8929-4E1B-9D26-D703DDCEF67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5659" cy="49714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4" y="3"/>
            <a:ext cx="2945659" cy="49714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4764"/>
            <a:ext cx="5438140" cy="446619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noProof="0"/>
              <a:t>Образец текста</a:t>
            </a:r>
            <a:endParaRPr lang="ru-RU" noProof="0"/>
          </a:p>
          <a:p>
            <a:pPr lvl="1"/>
            <a:r>
              <a:rPr lang="ru-RU" noProof="0"/>
              <a:t>Второй уровень</a:t>
            </a:r>
            <a:endParaRPr lang="ru-RU" noProof="0"/>
          </a:p>
          <a:p>
            <a:pPr lvl="2"/>
            <a:r>
              <a:rPr lang="ru-RU" noProof="0"/>
              <a:t>Третий уровень</a:t>
            </a:r>
            <a:endParaRPr lang="ru-RU" noProof="0"/>
          </a:p>
          <a:p>
            <a:pPr lvl="3"/>
            <a:r>
              <a:rPr lang="ru-RU" noProof="0"/>
              <a:t>Четвертый уровень</a:t>
            </a:r>
            <a:endParaRPr lang="ru-RU" noProof="0"/>
          </a:p>
          <a:p>
            <a:pPr lvl="4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6280"/>
            <a:ext cx="2945659" cy="49714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4" y="9426280"/>
            <a:ext cx="2945659" cy="49714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/>
            </a:lvl1pPr>
          </a:lstStyle>
          <a:p>
            <a:pPr>
              <a:defRPr/>
            </a:pPr>
            <a:fld id="{16F58EF4-BDEC-4FB3-819B-924E20E3276E}" type="slidenum">
              <a:rPr lang="ru-RU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2124374" y="753761"/>
            <a:ext cx="2548928" cy="372249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0328" tIns="45164" rIns="90328" bIns="45164" anchor="ctr"/>
          <a:lstStyle/>
          <a:p>
            <a:endParaRPr lang="ru-RU" altLang="ru-RU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9288" y="4714199"/>
            <a:ext cx="5437498" cy="4466672"/>
          </a:xfrm>
          <a:noFill/>
        </p:spPr>
        <p:txBody>
          <a:bodyPr wrap="none" numCol="1" anchor="ctr" anchorCtr="0" compatLnSpc="1"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487F9-A3E6-456F-B062-2B798CC8973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58BE6A-C55E-482D-89BD-59C0D327D76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2EDC2-EEB9-4D46-A4D9-EE1791929412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C390FC-16C2-436C-BA17-5D42C761404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59092-59A2-41DC-9EEA-D1EBF3EEF33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A6448-0A28-4F30-A484-C40A81DEA10B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98FF81-015E-4DF2-8608-6160010A54B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BBC3D-1451-4076-B762-3D9DED4875F4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E9C7DBA2-71AE-4D58-8364-FD065173BC2C}" type="slidenum">
              <a:rPr lang="ru-RU" smtClean="0"/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423A0-B752-41B6-BE25-96613A1F68E9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  <a:endParaRPr lang="ru-RU"/>
          </a:p>
          <a:p>
            <a:pPr lvl="1" eaLnBrk="1" latinLnBrk="0" hangingPunct="1"/>
            <a:r>
              <a:rPr lang="ru-RU"/>
              <a:t>Второй уровень</a:t>
            </a:r>
            <a:endParaRPr lang="ru-RU"/>
          </a:p>
          <a:p>
            <a:pPr lvl="2" eaLnBrk="1" latinLnBrk="0" hangingPunct="1"/>
            <a:r>
              <a:rPr lang="ru-RU"/>
              <a:t>Третий уровень</a:t>
            </a:r>
            <a:endParaRPr lang="ru-RU"/>
          </a:p>
          <a:p>
            <a:pPr lvl="3" eaLnBrk="1" latinLnBrk="0" hangingPunct="1"/>
            <a:r>
              <a:rPr lang="ru-RU"/>
              <a:t>Четвертый уровень</a:t>
            </a:r>
            <a:endParaRPr lang="ru-RU"/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FEB1F1-C639-4817-8D08-83AFEAA76E5A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  <a:endParaRPr kumimoji="0" lang="ru-RU"/>
          </a:p>
          <a:p>
            <a:pPr lvl="1" eaLnBrk="1" latinLnBrk="0" hangingPunct="1"/>
            <a:r>
              <a:rPr kumimoji="0" lang="ru-RU"/>
              <a:t>Второй уровень</a:t>
            </a:r>
            <a:endParaRPr kumimoji="0" lang="ru-RU"/>
          </a:p>
          <a:p>
            <a:pPr lvl="2" eaLnBrk="1" latinLnBrk="0" hangingPunct="1"/>
            <a:r>
              <a:rPr kumimoji="0" lang="ru-RU"/>
              <a:t>Третий уровень</a:t>
            </a:r>
            <a:endParaRPr kumimoji="0" lang="ru-RU"/>
          </a:p>
          <a:p>
            <a:pPr lvl="3" eaLnBrk="1" latinLnBrk="0" hangingPunct="1"/>
            <a:r>
              <a:rPr kumimoji="0" lang="ru-RU"/>
              <a:t>Четвертый уровень</a:t>
            </a:r>
            <a:endParaRPr kumimoji="0" lang="ru-RU"/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21</a:t>
            </a: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BBDF437-806E-469C-B1B2-8515253D8EB4}" type="slidenum">
              <a:rPr lang="ru-RU" smtClean="0"/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701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701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18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18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 panose="05020102010507070707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071538" y="642918"/>
            <a:ext cx="7244308" cy="482453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бюджет 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>
                <a:solidFill>
                  <a:srgbClr val="FF0000"/>
                </a:solidFill>
              </a:rPr>
              <a:t>"на стадии исполнения бюджета"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Александровского сельского округа Щербактинского района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на 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01.10.2026 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928670"/>
            <a:ext cx="8247092" cy="5813443"/>
          </a:xfrm>
        </p:spPr>
        <p:txBody>
          <a:bodyPr>
            <a:normAutofit/>
          </a:bodyPr>
          <a:lstStyle/>
          <a:p>
            <a:pPr algn="ctr">
              <a:buFont typeface="Wingdings 2" panose="05020102010507070707" pitchFamily="18" charset="2"/>
              <a:buNone/>
            </a:pPr>
            <a:r>
              <a:rPr lang="ru-RU" altLang="ru-RU" sz="1400" dirty="0"/>
              <a:t>  </a:t>
            </a:r>
            <a:endParaRPr lang="ru-RU" altLang="ru-RU" sz="1400" dirty="0"/>
          </a:p>
          <a:p>
            <a:pPr algn="ctr">
              <a:buFont typeface="Wingdings 2" panose="05020102010507070707" pitchFamily="18" charset="2"/>
              <a:buNone/>
            </a:pPr>
            <a:endParaRPr lang="ru-RU" altLang="ru-RU" sz="1400" dirty="0"/>
          </a:p>
          <a:p>
            <a:pPr algn="ctr">
              <a:buFont typeface="Wingdings 2" panose="05020102010507070707" pitchFamily="18" charset="2"/>
              <a:buNone/>
            </a:pPr>
            <a:r>
              <a:rPr lang="ru-RU" altLang="ru-RU" sz="1400" dirty="0"/>
              <a:t> </a:t>
            </a: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бюджет 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 2" panose="05020102010507070707" pitchFamily="18" charset="2"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 в соответствии  с Бюджетным кодексом ст. 67-1 от 4 декабря 2008 года и Налоговым кодексом Республики Казахстан,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Республики Казахстан «О местном государственном управлении и самоуправлении в Республике Казахстан»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 2" panose="05020102010507070707" pitchFamily="18" charset="2"/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23 января 2001 года № 148.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 2" panose="05020102010507070707" pitchFamily="18" charset="2"/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 решением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Щербактинского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районного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маслихата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 2" panose="05020102010507070707" pitchFamily="18" charset="2"/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внеочередная сессия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VIII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созыва) №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155/53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 2" panose="05020102010507070707" pitchFamily="18" charset="2"/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«О бюджете сельских округов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Щербактинского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 на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202</a:t>
            </a:r>
            <a:r>
              <a:rPr lang="en-US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годы»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 2" panose="05020102010507070707" pitchFamily="18" charset="2"/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</a:t>
            </a:r>
            <a:r>
              <a:rPr lang="en-US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60824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,0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тыс.тенге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 2" panose="05020102010507070707" pitchFamily="18" charset="2"/>
              <a:buNone/>
            </a:pP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srgbClr val="0BD0D9"/>
              </a:buClr>
              <a:buNone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Уточнение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бюджета, согласно решения </a:t>
            </a:r>
            <a:r>
              <a:rPr lang="ru-RU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Щербактинского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районного </a:t>
            </a:r>
            <a:r>
              <a:rPr lang="ru-RU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маслихата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177/60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 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мая 2026 года  на сумму 2588,0 </a:t>
            </a:r>
            <a:r>
              <a:rPr lang="ru-RU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тыс.тенге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buClr>
                <a:srgbClr val="0BD0D9"/>
              </a:buClr>
              <a:buNone/>
            </a:pP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 2" panose="05020102010507070707" pitchFamily="18" charset="2"/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 2" panose="05020102010507070707" pitchFamily="18" charset="2"/>
              <a:buNone/>
            </a:pP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 2" panose="05020102010507070707" pitchFamily="18" charset="2"/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бюджета по состоянию на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01.10.202</a:t>
            </a:r>
            <a:r>
              <a:rPr lang="en-US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</a:t>
            </a:r>
            <a:r>
              <a:rPr lang="en-US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3412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,0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тыс.тенге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altLang="ru-RU" sz="1400" dirty="0"/>
              <a:t>	</a:t>
            </a:r>
            <a:endParaRPr lang="ru-RU" altLang="ru-RU" sz="1400" dirty="0"/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ru-RU" altLang="ru-RU" sz="2000" dirty="0"/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000" dirty="0">
                <a:cs typeface="Times New Roman" panose="02020603050405020304" pitchFamily="18" charset="0"/>
              </a:rPr>
              <a:t>	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8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 dirty="0" smtClean="0">
                <a:solidFill>
                  <a:srgbClr val="000000"/>
                </a:solidFill>
              </a:rPr>
              <a:t>Завершается           </a:t>
            </a:r>
            <a:r>
              <a:rPr lang="ru-RU" altLang="ru-RU" sz="1000" b="1" dirty="0">
                <a:solidFill>
                  <a:srgbClr val="000000"/>
                </a:solidFill>
              </a:rPr>
              <a:t>31 декабря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395536" y="260649"/>
            <a:ext cx="8542088" cy="1761637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endParaRPr lang="ru-RU" altLang="ru-RU" dirty="0">
              <a:solidFill>
                <a:srgbClr val="000000"/>
              </a:solidFill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Основанием для исполнения бюджета являются следующие документы</a:t>
            </a:r>
            <a:endParaRPr lang="ru-RU" alt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endParaRPr lang="ru-RU" altLang="ru-RU" sz="24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>
                <a:solidFill>
                  <a:srgbClr val="000000"/>
                </a:solidFill>
              </a:rPr>
              <a:t>Начи-нается        1 января</a:t>
            </a:r>
            <a:endParaRPr lang="ru-RU" altLang="ru-RU" sz="1000" b="1">
              <a:solidFill>
                <a:srgbClr val="000000"/>
              </a:solidFill>
            </a:endParaRPr>
          </a:p>
        </p:txBody>
      </p:sp>
      <p:sp>
        <p:nvSpPr>
          <p:cNvPr id="14341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 dirty="0">
                <a:solidFill>
                  <a:srgbClr val="000000"/>
                </a:solidFill>
              </a:rPr>
              <a:t>ИСПОЛНЕНИЕ БЮДЖЕТА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Бюджетный</a:t>
            </a: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</a:rPr>
              <a:t> кодекс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66800" y="2606675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Закон о республиканском бюджете и решение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маслихата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о местном бюджете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Постановления Правительства РК или акимата о реализации закона о республиканском бюджете или решения </a:t>
            </a:r>
            <a:r>
              <a:rPr lang="ru-RU" altLang="ru-RU" sz="1100" dirty="0" err="1">
                <a:solidFill>
                  <a:srgbClr val="000000"/>
                </a:solidFill>
                <a:latin typeface="Arial" panose="020B0604020202020204" pitchFamily="34" charset="0"/>
              </a:rPr>
              <a:t>маслихата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 о местном бюджете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050925" y="3641725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</a:rPr>
              <a:t>Соглашения о результатах по целевым трансфертам</a:t>
            </a:r>
            <a:endParaRPr lang="ru-RU" altLang="ru-RU" sz="11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42988" y="4191000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Сводный план финансирования по обязательствам, сводный план поступлений и финансирования по платежам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66800" y="4724400"/>
            <a:ext cx="6934200" cy="458788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Планы финансирования по обязательствам и платежам администраторов бюджетных программ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66800" y="5373688"/>
            <a:ext cx="6934200" cy="455612"/>
          </a:xfrm>
          <a:prstGeom prst="roundRect">
            <a:avLst>
              <a:gd name="adj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Индивидуальные планы финансирования по обязательствам и платежам государственных учреждений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5949950"/>
            <a:ext cx="6934200" cy="48895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</a:rPr>
              <a:t>Нормативно-правовые акты, определяющие порядок исполнения бюджета в соответствии с Бюджетным кодексом</a:t>
            </a:r>
            <a:endParaRPr lang="ru-RU" altLang="ru-RU" sz="11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46720" cy="1944216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Отчетные данные                                                                                   в сравнении с плановыми данными на отчетный период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доходы исполнены 93,7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                                                                                           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уточненном плане 15</a:t>
            </a:r>
            <a:r>
              <a:rPr lang="en-US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972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тыс.тенге, фактически поступило  </a:t>
            </a:r>
            <a:r>
              <a:rPr lang="en-US" altLang="ru-RU" sz="1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27269,5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тыс.тенге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1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95535" y="2348881"/>
          <a:ext cx="8326435" cy="2352389"/>
        </p:xfrm>
        <a:graphic>
          <a:graphicData uri="http://schemas.openxmlformats.org/drawingml/2006/table">
            <a:tbl>
              <a:tblPr/>
              <a:tblGrid>
                <a:gridCol w="3144026"/>
                <a:gridCol w="1316380"/>
                <a:gridCol w="1323763"/>
                <a:gridCol w="1416632"/>
                <a:gridCol w="1125634"/>
              </a:tblGrid>
              <a:tr h="61614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нения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9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Налоговые поступления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5535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alt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7146,4</a:t>
                      </a:r>
                      <a:endParaRPr lang="ru-RU" altLang="en-US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alt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110,4</a:t>
                      </a:r>
                      <a:endParaRPr lang="ru-RU" altLang="en-US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alt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1611,4</a:t>
                      </a:r>
                      <a:endParaRPr lang="ru-RU" altLang="en-US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4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Неналоговые поступления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98</a:t>
                      </a:r>
                      <a:r>
                        <a:rPr lang="ru-RU" alt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alt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77,4</a:t>
                      </a:r>
                      <a:endParaRPr lang="ru-RU" altLang="en-US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altLang="en-US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79</a:t>
                      </a:r>
                      <a:endParaRPr lang="ru-RU" altLang="en-US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lang="ru-RU" alt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0,6</a:t>
                      </a:r>
                      <a:endParaRPr lang="ru-RU" altLang="en-US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2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Поступления от продажи основного капитала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339</a:t>
                      </a:r>
                      <a:r>
                        <a:rPr lang="ru-RU" alt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10935,1</a:t>
                      </a:r>
                      <a:endParaRPr lang="en-US" alt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3225,7</a:t>
                      </a:r>
                      <a:endParaRPr lang="en-US" altLang="ru-RU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+10596,1</a:t>
                      </a:r>
                      <a:endParaRPr lang="en-US" altLang="en-US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64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5972</a:t>
                      </a: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,0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600" b="1" i="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altLang="en-US" sz="1600" b="1" i="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8158,9</a:t>
                      </a:r>
                      <a:endParaRPr lang="ru-RU" altLang="en-US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altLang="en-US" sz="1600" b="1" i="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93,7</a:t>
                      </a:r>
                      <a:endParaRPr lang="ru-RU" altLang="en-US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600" b="1" i="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+1</a:t>
                      </a:r>
                      <a:r>
                        <a:rPr lang="ru-RU" altLang="en-US" sz="1600" b="1" i="0" u="non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2186,9</a:t>
                      </a:r>
                      <a:endParaRPr lang="ru-RU" altLang="en-US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971600" y="5229200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4714884"/>
            <a:ext cx="7674646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</a:rPr>
              <a:t>Основные источники перевыполнения:</a:t>
            </a:r>
            <a:endParaRPr lang="ru-RU" sz="12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1200" b="0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КБК </a:t>
            </a:r>
            <a:r>
              <a:rPr lang="ru-RU" sz="1200" b="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101202- 7404,9</a:t>
            </a:r>
            <a:r>
              <a:rPr lang="ru-RU" sz="1200" b="0" i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тыс.тенге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b="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0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КБК </a:t>
            </a:r>
            <a:r>
              <a:rPr lang="ru-RU" sz="1200" b="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104102-</a:t>
            </a:r>
            <a:r>
              <a:rPr lang="ru-RU" sz="1200" b="0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161,1</a:t>
            </a:r>
            <a:r>
              <a:rPr lang="ru-RU" sz="1200" b="0" i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ыс.тенге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b="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КБК 104302-  </a:t>
            </a:r>
            <a:r>
              <a:rPr lang="en-US" alt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20,8 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тыс.тенге</a:t>
            </a:r>
            <a:endParaRPr lang="ru-RU" sz="1200" b="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КБК 104401- 0,0тыс.тенге</a:t>
            </a:r>
            <a:endParaRPr lang="ru-RU" sz="1200" b="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b="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КБК </a:t>
            </a:r>
            <a:r>
              <a:rPr lang="ru-RU" sz="1200" b="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104402-   6122,4</a:t>
            </a:r>
            <a:r>
              <a:rPr lang="en-US" altLang="ru-RU" sz="1200" b="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1200" b="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ыс.тенге</a:t>
            </a:r>
            <a:endParaRPr lang="ru-RU" sz="1200" b="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0" i="1" dirty="0">
                <a:latin typeface="Arial" panose="020B0604020202020204" pitchFamily="34" charset="0"/>
                <a:cs typeface="Arial" panose="020B0604020202020204" pitchFamily="34" charset="0"/>
              </a:rPr>
              <a:t>КБК 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104501-  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2157,6тыс.тенге</a:t>
            </a:r>
            <a:endParaRPr lang="ru-RU" sz="1200" b="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0" i="1" dirty="0">
                <a:latin typeface="Arial" panose="020B0604020202020204" pitchFamily="34" charset="0"/>
                <a:cs typeface="Arial" panose="020B0604020202020204" pitchFamily="34" charset="0"/>
              </a:rPr>
              <a:t>КБК 105315- </a:t>
            </a:r>
            <a:r>
              <a:rPr 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ru-RU" alt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79,6</a:t>
            </a:r>
            <a:r>
              <a:rPr lang="en-US" altLang="en-US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,0</a:t>
            </a:r>
            <a:r>
              <a:rPr lang="ru-RU" sz="1200" b="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тыс.тенге</a:t>
            </a:r>
            <a:endParaRPr lang="ru-RU" sz="1200" b="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b="0" i="1" dirty="0">
                <a:solidFill>
                  <a:srgbClr val="04617B">
                    <a:lumMod val="75000"/>
                  </a:srgbClr>
                </a:solidFill>
              </a:rPr>
              <a:t>КБК201510-  77,4</a:t>
            </a:r>
            <a:r>
              <a:rPr lang="en-US" altLang="ru-RU" sz="1200" b="0" i="1" dirty="0">
                <a:solidFill>
                  <a:srgbClr val="04617B">
                    <a:lumMod val="75000"/>
                  </a:srgbClr>
                </a:solidFill>
              </a:rPr>
              <a:t> </a:t>
            </a:r>
            <a:r>
              <a:rPr lang="ru-RU" sz="1200" b="0" i="1" dirty="0" smtClean="0">
                <a:solidFill>
                  <a:srgbClr val="04617B">
                    <a:lumMod val="75000"/>
                  </a:srgbClr>
                </a:solidFill>
              </a:rPr>
              <a:t>тыс </a:t>
            </a:r>
            <a:r>
              <a:rPr lang="ru-RU" sz="1200" b="0" i="1" dirty="0">
                <a:solidFill>
                  <a:srgbClr val="04617B">
                    <a:lumMod val="75000"/>
                  </a:srgbClr>
                </a:solidFill>
              </a:rPr>
              <a:t>.тенге                                                                                                                                                      </a:t>
            </a:r>
            <a:endParaRPr lang="ru-RU" sz="1200" b="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0" i="1" dirty="0">
                <a:latin typeface="Arial" panose="020B0604020202020204" pitchFamily="34" charset="0"/>
                <a:cs typeface="Arial" panose="020B0604020202020204" pitchFamily="34" charset="0"/>
              </a:rPr>
              <a:t>КБК 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303202-  </a:t>
            </a:r>
            <a:r>
              <a:rPr lang="en-US" alt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10935,1</a:t>
            </a:r>
            <a:r>
              <a:rPr lang="ru-RU" sz="1200" b="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тыс.тенге</a:t>
            </a:r>
            <a:endParaRPr lang="ru-RU" sz="1200" b="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0" i="1" dirty="0">
                <a:solidFill>
                  <a:schemeClr val="tx2">
                    <a:lumMod val="75000"/>
                  </a:schemeClr>
                </a:solidFill>
              </a:rPr>
              <a:t>КБК </a:t>
            </a:r>
            <a:r>
              <a:rPr lang="ru-RU" sz="1200" b="0" i="1" dirty="0" smtClean="0">
                <a:solidFill>
                  <a:schemeClr val="tx2">
                    <a:lumMod val="75000"/>
                  </a:schemeClr>
                </a:solidFill>
              </a:rPr>
              <a:t>303101 -0 </a:t>
            </a:r>
            <a:r>
              <a:rPr lang="ru-RU" sz="1200" b="0" i="1" dirty="0" err="1">
                <a:solidFill>
                  <a:schemeClr val="tx2">
                    <a:lumMod val="75000"/>
                  </a:schemeClr>
                </a:solidFill>
              </a:rPr>
              <a:t>тыс.тенге</a:t>
            </a:r>
            <a:r>
              <a:rPr lang="ru-RU" sz="1200" b="0" i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200" b="0" i="1" dirty="0" smtClean="0">
                <a:solidFill>
                  <a:schemeClr val="tx2">
                    <a:lumMod val="75000"/>
                  </a:schemeClr>
                </a:solidFill>
              </a:rPr>
              <a:t>   </a:t>
            </a:r>
            <a:endParaRPr lang="ru-RU" sz="1200" b="0" i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1200" b="0" i="1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                                                                                                                       </a:t>
            </a:r>
            <a:endParaRPr lang="ru-RU" sz="1200" b="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46720" cy="1296144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Отчетные данные                                                                                   в сравнении с плановыми данными на отчетный год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2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58112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971600" y="1397000"/>
          <a:ext cx="78488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Отчетные данные                                                                                      в сравнении с фактическими данными предыдущих периодов на соответствующую отчетную дату</a:t>
            </a:r>
            <a:br>
              <a:rPr lang="en-US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58BE6A-C55E-482D-89BD-59C0D327D76F}" type="slidenum">
              <a:rPr lang="ru-RU" smtClean="0"/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46720" cy="1296144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Отчетные данные                                                                                   в сравнении с плановыми данными на отчетный период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4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1553827"/>
          <a:ext cx="8268406" cy="3002541"/>
        </p:xfrm>
        <a:graphic>
          <a:graphicData uri="http://schemas.openxmlformats.org/drawingml/2006/table">
            <a:tbl>
              <a:tblPr/>
              <a:tblGrid>
                <a:gridCol w="3242736"/>
                <a:gridCol w="683504"/>
                <a:gridCol w="763700"/>
                <a:gridCol w="642942"/>
                <a:gridCol w="714380"/>
                <a:gridCol w="2221144"/>
              </a:tblGrid>
              <a:tr h="6315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</a:t>
                      </a: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нения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неисполнения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77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001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-Услуги по обеспечению деятельности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акима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города районного значения, села, поселка, сельского округа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44663,0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altLang="en-US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4573,9</a:t>
                      </a:r>
                      <a:endParaRPr lang="ru-RU" altLang="en-US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4,01</a:t>
                      </a:r>
                      <a:endParaRPr lang="en-US" alt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4,01 Оплата по факту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6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008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-Освещение улиц в населенных пунктах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9595,0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altLang="en-US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7223,3</a:t>
                      </a:r>
                      <a:endParaRPr lang="ru-RU" altLang="en-US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0,07</a:t>
                      </a:r>
                      <a:endParaRPr lang="en-US" alt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0,07 оплата по факту</a:t>
                      </a:r>
                      <a:endParaRPr kumimoji="0" lang="ru-RU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6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009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-Обеспечение санитарии населенных пунктов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alt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000</a:t>
                      </a:r>
                      <a:r>
                        <a:rPr 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51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011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-Благоустройство и озеленение населенных пунктов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alt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1350</a:t>
                      </a:r>
                      <a:r>
                        <a:rPr 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950,0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193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013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-Обеспечение функционирования автомобильных дорог в городах районного значения, селах, поселках, сельских округах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alt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6804</a:t>
                      </a:r>
                      <a:r>
                        <a:rPr 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5128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0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ВСЕГО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: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63412,0</a:t>
                      </a:r>
                      <a:endParaRPr lang="ru-RU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altLang="ru-RU" sz="11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44171,1</a:t>
                      </a:r>
                      <a:endParaRPr lang="ru-RU" altLang="en-US" sz="1100" b="1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100</a:t>
                      </a:r>
                      <a:endParaRPr lang="ru-RU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4,08</a:t>
                      </a:r>
                      <a:endParaRPr lang="ru-RU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4,08 Оплата по факту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187624" y="465351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46720" cy="1296144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Отчетные данные                                                                                   в сравнении с плановыми данными на отчетный год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5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58112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Схема 12"/>
          <p:cNvGraphicFramePr/>
          <p:nvPr/>
        </p:nvGraphicFramePr>
        <p:xfrm>
          <a:off x="1043608" y="1556792"/>
          <a:ext cx="7128792" cy="3904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46720" cy="1512168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Отчетные данные                                                                                   в сравнении с фактическими данными предыдущих периодов на соответствующую отчетную дату</a:t>
            </a:r>
            <a:br>
              <a:rPr lang="en-US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6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971600" y="551723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899592" y="2061230"/>
          <a:ext cx="792088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TS010352480</Template>
  <TotalTime>0</TotalTime>
  <Words>4386</Words>
  <Application>WPS Presentation</Application>
  <PresentationFormat>Экран (4:3)</PresentationFormat>
  <Paragraphs>216</Paragraphs>
  <Slides>9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Arial</vt:lpstr>
      <vt:lpstr>SimSun</vt:lpstr>
      <vt:lpstr>Wingdings</vt:lpstr>
      <vt:lpstr>Wingdings 2</vt:lpstr>
      <vt:lpstr>Times New Roman</vt:lpstr>
      <vt:lpstr>Wingdings 2</vt:lpstr>
      <vt:lpstr>Georgia</vt:lpstr>
      <vt:lpstr>Trebuchet MS</vt:lpstr>
      <vt:lpstr>Times New Roman</vt:lpstr>
      <vt:lpstr>Constantia</vt:lpstr>
      <vt:lpstr>Calibri</vt:lpstr>
      <vt:lpstr>Microsoft YaHei</vt:lpstr>
      <vt:lpstr>Arial Unicode MS</vt:lpstr>
      <vt:lpstr>Поток</vt:lpstr>
      <vt:lpstr>Гражданский бюджет   "на стадии исполнения бюджета"    Александровского сельского округа Щербактинского района   на  01.09.2026 год  </vt:lpstr>
      <vt:lpstr>PowerPoint 演示文稿</vt:lpstr>
      <vt:lpstr>PowerPoint 演示文稿</vt:lpstr>
      <vt:lpstr>         Отчетные данные                                                                                   в сравнении с плановыми данными на отчетный период Собственные доходы исполнены 132,9%                                                                                             при уточненном плане 15972,0 тыс.тенге, фактически поступило  27269,5 тыс.тенге   </vt:lpstr>
      <vt:lpstr>                                          Отчетные данные                                                                                   в сравнении с плановыми данными на отчетный год    </vt:lpstr>
      <vt:lpstr> Отчетные данные                                                                                      в сравнении с фактическими данными предыдущих периодов на соответствующую отчетную дату </vt:lpstr>
      <vt:lpstr>                                          Отчетные данные                                                                                   в сравнении с плановыми данными на отчетный период    </vt:lpstr>
      <vt:lpstr>                                          Отчетные данные                                                                                   в сравнении с плановыми данными на отчетный год    </vt:lpstr>
      <vt:lpstr>       Отчетные данные                                                                                   в сравнении с фактическими данными предыдущих периодов на соответствующую отчетную дату </vt:lpstr>
    </vt:vector>
  </TitlesOfParts>
  <Company>MF KBR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Проба 44</dc:title>
  <dc:creator>Ruslan</dc:creator>
  <cp:lastModifiedBy>User</cp:lastModifiedBy>
  <cp:revision>2475</cp:revision>
  <cp:lastPrinted>2025-02-04T06:44:00Z</cp:lastPrinted>
  <dcterms:created xsi:type="dcterms:W3CDTF">2006-10-20T07:25:00Z</dcterms:created>
  <dcterms:modified xsi:type="dcterms:W3CDTF">2026-10-09T12:04:18Z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6309CE7C92F741C5A365EE72AEDEE067_12</vt:lpwstr>
  </property>
  <property fmtid="{D5CDD505-2E9C-101B-9397-08002B2CF9AE}" pid="3" name="KSOProductBuildVer">
    <vt:lpwstr>1049-12.1.0.28485</vt:lpwstr>
  </property>
</Properties>
</file>