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 err="1"/>
            <a:t>Түсімдер</a:t>
          </a:r>
          <a:r>
            <a:rPr lang="ru-RU" dirty="0"/>
            <a:t> </a:t>
          </a:r>
          <a:r>
            <a:rPr lang="en-US" dirty="0"/>
            <a:t>40113,4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1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2856,3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r>
            <a:rPr lang="ru-RU" dirty="0"/>
            <a:t> 3</a:t>
          </a:r>
          <a:r>
            <a:rPr lang="en-US" dirty="0"/>
            <a:t>9229,1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6666" custLinFactNeighborY="0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X="-302" custLinFactNeighborX="-100000" custLinFactNeighborY="1029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NeighborX="-36852" custLinFactNeighborY="-2873">
        <dgm:presLayoutVars>
          <dgm:bulletEnabled val="1"/>
        </dgm:presLayoutVars>
      </dgm:prSet>
      <dgm:spPr/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12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937,5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 err="1"/>
            <a:t>Түсімдер</a:t>
          </a:r>
          <a:r>
            <a:rPr lang="ru-RU" dirty="0"/>
            <a:t> </a:t>
          </a:r>
        </a:p>
        <a:p>
          <a:r>
            <a:rPr lang="en-US" dirty="0"/>
            <a:t>54756,5</a:t>
          </a:r>
          <a:endParaRPr lang="ru-RU" dirty="0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r>
            <a:rPr lang="ru-RU" dirty="0"/>
            <a:t> </a:t>
          </a:r>
          <a:r>
            <a:rPr lang="en-US" dirty="0"/>
            <a:t> 50136,4</a:t>
          </a:r>
          <a:endParaRPr lang="ru-RU" dirty="0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1910" custLinFactNeighborY="2315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14592" custLinFactNeighborY="1780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1438" custLinFactNeighborX="100000" custLinFactNeighborY="-3014">
        <dgm:presLayoutVars>
          <dgm:bulletEnabled val="1"/>
        </dgm:presLayoutVars>
      </dgm:prSet>
      <dgm:spPr/>
    </dgm:pt>
  </dgm:ptLst>
  <dgm:cxnLst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0" y="1080119"/>
          <a:ext cx="2441723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Түсімдер</a:t>
          </a:r>
          <a:r>
            <a:rPr lang="ru-RU" sz="2600" kern="1200" dirty="0"/>
            <a:t> </a:t>
          </a:r>
          <a:r>
            <a:rPr lang="en-US" sz="2600" kern="1200" dirty="0"/>
            <a:t>40113,4</a:t>
          </a:r>
          <a:endParaRPr lang="ru-RU" sz="2600" kern="1200" dirty="0"/>
        </a:p>
      </dsp:txBody>
      <dsp:txXfrm>
        <a:off x="70303" y="1150422"/>
        <a:ext cx="2301117" cy="1299554"/>
      </dsp:txXfrm>
    </dsp:sp>
    <dsp:sp modelId="{7A7068E3-381C-45E7-9CF4-24781F783586}">
      <dsp:nvSpPr>
        <dsp:cNvPr id="0" name=""/>
        <dsp:cNvSpPr/>
      </dsp:nvSpPr>
      <dsp:spPr>
        <a:xfrm>
          <a:off x="2442498" y="1094939"/>
          <a:ext cx="2441723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6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600" kern="1200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sz="2600" kern="1200" dirty="0">
              <a:solidFill>
                <a:schemeClr val="tx2">
                  <a:lumMod val="75000"/>
                </a:schemeClr>
              </a:solidFill>
            </a:rPr>
            <a:t> 1</a:t>
          </a:r>
          <a:r>
            <a:rPr lang="en-US" sz="2600" kern="1200" dirty="0">
              <a:solidFill>
                <a:schemeClr val="tx2">
                  <a:lumMod val="75000"/>
                </a:schemeClr>
              </a:solidFill>
            </a:rPr>
            <a:t>2856,3</a:t>
          </a:r>
          <a:endParaRPr lang="ru-RU" sz="26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512801" y="1165242"/>
        <a:ext cx="2301117" cy="1299554"/>
      </dsp:txXfrm>
    </dsp:sp>
    <dsp:sp modelId="{B7948204-05CF-42AA-92E0-7EBFE3E37489}">
      <dsp:nvSpPr>
        <dsp:cNvPr id="0" name=""/>
        <dsp:cNvSpPr/>
      </dsp:nvSpPr>
      <dsp:spPr>
        <a:xfrm>
          <a:off x="5091018" y="1038744"/>
          <a:ext cx="2441723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Шығындар</a:t>
          </a:r>
          <a:r>
            <a:rPr lang="ru-RU" sz="2600" kern="1200" dirty="0"/>
            <a:t> 3</a:t>
          </a:r>
          <a:r>
            <a:rPr lang="en-US" sz="2600" kern="1200" dirty="0"/>
            <a:t>9229,1</a:t>
          </a:r>
          <a:endParaRPr lang="ru-RU" sz="2600" kern="1200" dirty="0"/>
        </a:p>
      </dsp:txBody>
      <dsp:txXfrm>
        <a:off x="5161321" y="1109047"/>
        <a:ext cx="2301117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0" y="1152122"/>
          <a:ext cx="242640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/>
            <a:t>Түсімдер</a:t>
          </a:r>
          <a:r>
            <a:rPr lang="ru-RU" sz="2700" kern="1200" dirty="0"/>
            <a:t>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54756,5</a:t>
          </a:r>
          <a:endParaRPr lang="ru-RU" sz="2700" kern="1200" dirty="0"/>
        </a:p>
      </dsp:txBody>
      <dsp:txXfrm>
        <a:off x="72744" y="1224866"/>
        <a:ext cx="2280913" cy="1344678"/>
      </dsp:txXfrm>
    </dsp:sp>
    <dsp:sp modelId="{7A7068E3-381C-45E7-9CF4-24781F783586}">
      <dsp:nvSpPr>
        <dsp:cNvPr id="0" name=""/>
        <dsp:cNvSpPr/>
      </dsp:nvSpPr>
      <dsp:spPr>
        <a:xfrm>
          <a:off x="2710859" y="1144149"/>
          <a:ext cx="2426401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7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700" kern="1200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sz="2700" kern="1200" dirty="0">
              <a:solidFill>
                <a:schemeClr val="tx2">
                  <a:lumMod val="75000"/>
                </a:schemeClr>
              </a:solidFill>
            </a:rPr>
            <a:t> 12</a:t>
          </a:r>
          <a:r>
            <a:rPr lang="en-US" sz="2700" kern="1200" dirty="0">
              <a:solidFill>
                <a:schemeClr val="tx2">
                  <a:lumMod val="75000"/>
                </a:schemeClr>
              </a:solidFill>
            </a:rPr>
            <a:t>937,5</a:t>
          </a:r>
          <a:endParaRPr lang="ru-RU" sz="27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83603" y="1216893"/>
        <a:ext cx="2280913" cy="1344678"/>
      </dsp:txXfrm>
    </dsp:sp>
    <dsp:sp modelId="{B7948204-05CF-42AA-92E0-7EBFE3E37489}">
      <dsp:nvSpPr>
        <dsp:cNvPr id="0" name=""/>
        <dsp:cNvSpPr/>
      </dsp:nvSpPr>
      <dsp:spPr>
        <a:xfrm>
          <a:off x="5350462" y="1072711"/>
          <a:ext cx="242640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/>
            <a:t>Шығындар</a:t>
          </a:r>
          <a:r>
            <a:rPr lang="ru-RU" sz="2700" kern="1200" dirty="0"/>
            <a:t> </a:t>
          </a:r>
          <a:r>
            <a:rPr lang="en-US" sz="2700" kern="1200" dirty="0"/>
            <a:t> 50136,4</a:t>
          </a:r>
          <a:endParaRPr lang="ru-RU" sz="2700" kern="1200" dirty="0"/>
        </a:p>
      </dsp:txBody>
      <dsp:txXfrm>
        <a:off x="5423206" y="1145455"/>
        <a:ext cx="2280913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0892795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85720" y="285728"/>
            <a:ext cx="9115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err="1"/>
              <a:t>Атамекен</a:t>
            </a:r>
            <a:r>
              <a:rPr lang="ru-RU" sz="2800" b="1" u="sng" dirty="0"/>
              <a:t> </a:t>
            </a:r>
            <a:r>
              <a:rPr lang="ru-RU" sz="2800" b="1" u="sng" dirty="0" err="1"/>
              <a:t>ауылдық округі</a:t>
            </a:r>
            <a:r>
              <a:rPr lang="ru-RU" sz="2800" b="1" u="sng" dirty="0"/>
              <a:t> </a:t>
            </a:r>
            <a:r>
              <a:rPr lang="ru-RU" sz="2800" b="1" u="sng" dirty="0" err="1"/>
              <a:t>бюджетінің атқарылуы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Мың 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10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.202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6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10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.202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451417504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454264" y="783271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Бюджетке</a:t>
            </a:r>
            <a:r>
              <a:rPr lang="ru-RU" sz="2800" dirty="0"/>
              <a:t> </a:t>
            </a:r>
            <a:r>
              <a:rPr lang="ru-RU" sz="2800" dirty="0" err="1"/>
              <a:t>түсетін түсімдер</a:t>
            </a:r>
            <a:r>
              <a:rPr lang="ru-RU" sz="2800" dirty="0"/>
              <a:t> </a:t>
            </a:r>
          </a:p>
          <a:p>
            <a:pPr algn="ctr"/>
            <a:r>
              <a:rPr lang="en-US" sz="2800" dirty="0"/>
              <a:t>54756,5</a:t>
            </a:r>
            <a:r>
              <a:rPr lang="ru-RU" sz="2800" dirty="0"/>
              <a:t> </a:t>
            </a:r>
            <a:r>
              <a:rPr lang="ru-RU" sz="2800" dirty="0" err="1"/>
              <a:t>мың</a:t>
            </a:r>
            <a:r>
              <a:rPr lang="ru-RU" sz="2800" dirty="0"/>
              <a:t> </a:t>
            </a:r>
            <a:r>
              <a:rPr lang="ru-RU" sz="2800" dirty="0" err="1"/>
              <a:t>теңге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Кірістер</a:t>
            </a:r>
            <a:r>
              <a:rPr lang="ru-RU" dirty="0"/>
              <a:t> </a:t>
            </a:r>
            <a:r>
              <a:rPr lang="en-US" dirty="0"/>
              <a:t>54756,5 </a:t>
            </a:r>
            <a:r>
              <a:rPr lang="ru-RU" dirty="0" err="1"/>
              <a:t>мың</a:t>
            </a:r>
            <a:r>
              <a:rPr lang="ru-RU" dirty="0"/>
              <a:t> </a:t>
            </a:r>
            <a:r>
              <a:rPr lang="ru-RU" dirty="0" err="1"/>
              <a:t>теңге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b="1" dirty="0" err="1"/>
              <a:t>Бюджеттік</a:t>
            </a:r>
            <a:r>
              <a:rPr lang="ru-RU" b="1" dirty="0"/>
              <a:t> </a:t>
            </a:r>
            <a:r>
              <a:rPr lang="ru-RU" b="1" dirty="0" err="1"/>
              <a:t>кредиттерді</a:t>
            </a:r>
            <a:r>
              <a:rPr lang="ru-RU" b="1" dirty="0"/>
              <a:t> өтеу0 теңге0</a:t>
            </a:r>
            <a:r>
              <a:rPr lang="ru-RU" dirty="0"/>
              <a:t>тенге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Қаржы активтерін</a:t>
            </a:r>
            <a:r>
              <a:rPr lang="ru-RU" dirty="0"/>
              <a:t> </a:t>
            </a:r>
            <a:r>
              <a:rPr lang="ru-RU" dirty="0" err="1"/>
              <a:t>сатудан</a:t>
            </a:r>
            <a:r>
              <a:rPr lang="ru-RU" dirty="0"/>
              <a:t> </a:t>
            </a:r>
            <a:r>
              <a:rPr lang="ru-RU" dirty="0" err="1"/>
              <a:t>түсетін түсімдер </a:t>
            </a:r>
            <a:r>
              <a:rPr lang="ru-RU" dirty="0"/>
              <a:t>0 </a:t>
            </a:r>
            <a:r>
              <a:rPr lang="ru-RU" dirty="0" err="1"/>
              <a:t>теңге</a:t>
            </a:r>
            <a:endParaRPr lang="ru-RU" dirty="0"/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Негізгі</a:t>
            </a:r>
            <a:r>
              <a:rPr lang="ru-RU" sz="1400" i="1" dirty="0"/>
              <a:t> </a:t>
            </a:r>
            <a:r>
              <a:rPr lang="ru-RU" sz="1400" i="1" dirty="0" err="1"/>
              <a:t>капиталды</a:t>
            </a:r>
            <a:r>
              <a:rPr lang="ru-RU" sz="1400" i="1" dirty="0"/>
              <a:t> </a:t>
            </a:r>
            <a:r>
              <a:rPr lang="ru-RU" sz="1400" i="1" dirty="0" err="1"/>
              <a:t>сатудан</a:t>
            </a:r>
            <a:r>
              <a:rPr lang="ru-RU" sz="1400" i="1" dirty="0"/>
              <a:t> </a:t>
            </a:r>
            <a:r>
              <a:rPr lang="ru-RU" sz="1400" i="1" dirty="0" err="1"/>
              <a:t>түсетін түсімдер </a:t>
            </a:r>
            <a:r>
              <a:rPr lang="ru-RU" sz="1400" i="1" dirty="0"/>
              <a:t>0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Салықтық</a:t>
            </a:r>
            <a:r>
              <a:rPr lang="ru-RU" sz="1400" i="1" dirty="0"/>
              <a:t> </a:t>
            </a:r>
            <a:r>
              <a:rPr lang="ru-RU" sz="1400" i="1" dirty="0" err="1"/>
              <a:t>емес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r>
              <a:rPr lang="en-US" sz="1400" i="1" dirty="0"/>
              <a:t> 7,7 </a:t>
            </a:r>
            <a:r>
              <a:rPr lang="ru-RU" sz="1400" i="1" dirty="0"/>
              <a:t>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Салық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r>
              <a:rPr lang="ru-RU" sz="1400" b="1" i="1" dirty="0"/>
              <a:t> 1</a:t>
            </a:r>
            <a:r>
              <a:rPr lang="en-US" sz="1400" b="1" i="1" dirty="0"/>
              <a:t>2 937,5 </a:t>
            </a:r>
            <a:r>
              <a:rPr lang="ru-RU" sz="1400" i="1" dirty="0" err="1"/>
              <a:t>мың</a:t>
            </a:r>
            <a:r>
              <a:rPr lang="ru-RU" sz="1400" i="1" dirty="0"/>
              <a:t>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8387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err="1"/>
              <a:t>Трансферттер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r>
              <a:rPr lang="ru-RU" sz="1400" b="1" i="1" dirty="0"/>
              <a:t> </a:t>
            </a:r>
            <a:r>
              <a:rPr lang="en-US" sz="1400" b="1" i="1" dirty="0"/>
              <a:t>41819,0</a:t>
            </a:r>
            <a:endParaRPr lang="ru-RU" sz="1400" b="1" i="1" dirty="0"/>
          </a:p>
          <a:p>
            <a:r>
              <a:rPr lang="ru-RU" sz="1400" i="1" dirty="0" err="1"/>
              <a:t>мың</a:t>
            </a:r>
            <a:r>
              <a:rPr lang="ru-RU" sz="1400" i="1" dirty="0"/>
              <a:t>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386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/>
              <a:t>202</a:t>
            </a:r>
            <a:r>
              <a:rPr lang="en-US" b="1" u="sng" dirty="0"/>
              <a:t>6</a:t>
            </a:r>
            <a:r>
              <a:rPr lang="ru-RU" b="1" u="sng" dirty="0"/>
              <a:t> </a:t>
            </a:r>
            <a:r>
              <a:rPr lang="ru-RU" b="1" u="sng" dirty="0" err="1"/>
              <a:t>жылғы</a:t>
            </a:r>
            <a:r>
              <a:rPr lang="ru-RU" b="1" u="sng" dirty="0"/>
              <a:t> 1.</a:t>
            </a:r>
            <a:r>
              <a:rPr lang="en-US" b="1" u="sng" dirty="0"/>
              <a:t>10</a:t>
            </a:r>
            <a:r>
              <a:rPr lang="ru-RU" b="1" u="sng" dirty="0"/>
              <a:t> </a:t>
            </a:r>
            <a:r>
              <a:rPr lang="ru-RU" b="1" u="sng" dirty="0" err="1"/>
              <a:t>жағдай</a:t>
            </a:r>
            <a:r>
              <a:rPr lang="ru-RU" b="1" u="sng" dirty="0"/>
              <a:t> </a:t>
            </a:r>
            <a:r>
              <a:rPr lang="ru-RU" b="1" u="sng" dirty="0" err="1"/>
              <a:t>бойынша</a:t>
            </a:r>
            <a:r>
              <a:rPr lang="ru-RU" b="1" u="sng" dirty="0"/>
              <a:t> </a:t>
            </a:r>
            <a:r>
              <a:rPr lang="ru-RU" b="1" u="sng" dirty="0" err="1"/>
              <a:t>бюджетке</a:t>
            </a:r>
            <a:r>
              <a:rPr lang="ru-RU" b="1" u="sng" dirty="0"/>
              <a:t> </a:t>
            </a:r>
            <a:r>
              <a:rPr lang="ru-RU" b="1" u="sng" dirty="0" err="1"/>
              <a:t>түсетін</a:t>
            </a:r>
            <a:r>
              <a:rPr lang="ru-RU" b="1" u="sng" dirty="0"/>
              <a:t> </a:t>
            </a:r>
            <a:r>
              <a:rPr lang="ru-RU" b="1" u="sng" dirty="0" err="1"/>
              <a:t>түсімдер</a:t>
            </a:r>
            <a:endParaRPr lang="ru-RU" b="1" u="sng" dirty="0"/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err="1"/>
              <a:t>Қарыздар түсімдері </a:t>
            </a:r>
            <a:r>
              <a:rPr lang="ru-RU" dirty="0"/>
              <a:t>0 </a:t>
            </a:r>
            <a:r>
              <a:rPr lang="ru-RU" dirty="0" err="1"/>
              <a:t>теңге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319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</TotalTime>
  <Words>97</Words>
  <Application>Microsoft Office PowerPoint</Application>
  <PresentationFormat>Экран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gyatameken@mail.ru</cp:lastModifiedBy>
  <cp:revision>164</cp:revision>
  <cp:lastPrinted>2020-01-13T03:48:35Z</cp:lastPrinted>
  <dcterms:created xsi:type="dcterms:W3CDTF">2017-09-08T10:51:51Z</dcterms:created>
  <dcterms:modified xsi:type="dcterms:W3CDTF">2026-10-08T05:13:03Z</dcterms:modified>
</cp:coreProperties>
</file>