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1" r:id="rId3"/>
    <p:sldMasterId id="2147483693" r:id="rId4"/>
    <p:sldMasterId id="2147483707" r:id="rId5"/>
  </p:sldMasterIdLst>
  <p:notesMasterIdLst>
    <p:notesMasterId r:id="rId27"/>
  </p:notesMasterIdLst>
  <p:sldIdLst>
    <p:sldId id="257" r:id="rId6"/>
    <p:sldId id="267" r:id="rId7"/>
    <p:sldId id="279" r:id="rId8"/>
    <p:sldId id="269" r:id="rId9"/>
    <p:sldId id="270" r:id="rId10"/>
    <p:sldId id="280" r:id="rId11"/>
    <p:sldId id="272" r:id="rId12"/>
    <p:sldId id="273" r:id="rId13"/>
    <p:sldId id="274" r:id="rId14"/>
    <p:sldId id="275" r:id="rId15"/>
    <p:sldId id="276" r:id="rId16"/>
    <p:sldId id="278" r:id="rId17"/>
    <p:sldId id="277" r:id="rId18"/>
    <p:sldId id="258" r:id="rId19"/>
    <p:sldId id="260" r:id="rId20"/>
    <p:sldId id="259" r:id="rId21"/>
    <p:sldId id="262" r:id="rId22"/>
    <p:sldId id="261" r:id="rId23"/>
    <p:sldId id="264" r:id="rId24"/>
    <p:sldId id="263" r:id="rId25"/>
    <p:sldId id="266" r:id="rId26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818" autoAdjust="0"/>
    <p:restoredTop sz="94660"/>
  </p:normalViewPr>
  <p:slideViewPr>
    <p:cSldViewPr snapToGrid="0">
      <p:cViewPr>
        <p:scale>
          <a:sx n="100" d="100"/>
          <a:sy n="100" d="100"/>
        </p:scale>
        <p:origin x="-1854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K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333333334753E-2"/>
          <c:y val="5.0000000000000114E-2"/>
          <c:w val="0.9541666666666665"/>
          <c:h val="0.84093233267716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582-4761-94D5-83BAFC2E4A54}"/>
              </c:ext>
            </c:extLst>
          </c:dPt>
          <c:dPt>
            <c:idx val="2"/>
            <c:invertIfNegative val="0"/>
            <c:bubble3D val="0"/>
            <c:spPr>
              <a:solidFill>
                <a:srgbClr val="57D6E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582-4761-94D5-83BAFC2E4A54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k-KZ" dirty="0" smtClean="0"/>
                      <a:t> </a:t>
                    </a:r>
                    <a:r>
                      <a:rPr lang="en-US" dirty="0" smtClean="0"/>
                      <a:t>3</a:t>
                    </a:r>
                    <a:r>
                      <a:rPr lang="en-US" baseline="0" dirty="0" smtClean="0"/>
                      <a:t> 681,9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en-US" baseline="0" dirty="0" smtClean="0"/>
                      <a:t> 000,7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5090511415192325E-3"/>
                  <c:y val="1.351573545555218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en-US" baseline="0" dirty="0" smtClean="0"/>
                      <a:t> 037,1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План на 1 февраля</c:v>
                </c:pt>
                <c:pt idx="1">
                  <c:v>Исполнение</c:v>
                </c:pt>
                <c:pt idx="2">
                  <c:v>Факт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3770</c:v>
                </c:pt>
                <c:pt idx="1">
                  <c:v>2925.8</c:v>
                </c:pt>
                <c:pt idx="2">
                  <c:v>3061.1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582-4761-94D5-83BAFC2E4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588800"/>
        <c:axId val="120821376"/>
      </c:barChart>
      <c:catAx>
        <c:axId val="160588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20821376"/>
        <c:crosses val="autoZero"/>
        <c:auto val="1"/>
        <c:lblAlgn val="ctr"/>
        <c:lblOffset val="100"/>
        <c:noMultiLvlLbl val="0"/>
      </c:catAx>
      <c:valAx>
        <c:axId val="120821376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one"/>
        <c:crossAx val="160588800"/>
        <c:crosses val="autoZero"/>
        <c:crossBetween val="between"/>
      </c:valAx>
      <c:spPr>
        <a:noFill/>
        <a:ln w="17584">
          <a:noFill/>
        </a:ln>
      </c:spPr>
    </c:plotArea>
    <c:plotVisOnly val="1"/>
    <c:dispBlanksAs val="gap"/>
    <c:showDLblsOverMax val="0"/>
  </c:chart>
  <c:txPr>
    <a:bodyPr/>
    <a:lstStyle/>
    <a:p>
      <a:pPr>
        <a:defRPr sz="1246"/>
      </a:pPr>
      <a:endParaRPr lang="ru-K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K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903181276293276E-3"/>
          <c:y val="7.9149956506319744E-2"/>
          <c:w val="0.92101300119215457"/>
          <c:h val="0.80657335741018965"/>
        </c:manualLayout>
      </c:layout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60589824"/>
        <c:axId val="130419520"/>
      </c:barChart>
      <c:catAx>
        <c:axId val="16058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KZ"/>
          </a:p>
        </c:txPr>
        <c:crossAx val="130419520"/>
        <c:crosses val="autoZero"/>
        <c:auto val="1"/>
        <c:lblAlgn val="ctr"/>
        <c:lblOffset val="100"/>
        <c:noMultiLvlLbl val="0"/>
      </c:catAx>
      <c:valAx>
        <c:axId val="13041952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one"/>
        <c:crossAx val="160589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Narrow" panose="020B0606020202030204" pitchFamily="34" charset="0"/>
        </a:defRPr>
      </a:pPr>
      <a:endParaRPr lang="ru-K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K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16643348777848E-2"/>
          <c:y val="7.0448382947162519E-2"/>
          <c:w val="0.92101300119215457"/>
          <c:h val="0.806573357410189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4582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FFFF99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44-4897-AD60-137639C12970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44-4897-AD60-137639C12970}"/>
              </c:ext>
            </c:extLst>
          </c:dPt>
          <c:dPt>
            <c:idx val="3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144-4897-AD60-137639C1297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3237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6440178998750142E-3"/>
                  <c:y val="3.915664198393652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3176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576071599500121E-2"/>
                  <c:y val="2.17533474132807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3061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3037,1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</c:formatCode>
                <c:ptCount val="4"/>
                <c:pt idx="0">
                  <c:v>3236.8</c:v>
                </c:pt>
                <c:pt idx="1">
                  <c:v>3176.4</c:v>
                </c:pt>
                <c:pt idx="2">
                  <c:v>3061.1</c:v>
                </c:pt>
                <c:pt idx="3">
                  <c:v>3037.1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144-4897-AD60-137639C129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78645504"/>
        <c:axId val="130421248"/>
      </c:barChart>
      <c:catAx>
        <c:axId val="17864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ru-KZ"/>
          </a:p>
        </c:txPr>
        <c:crossAx val="130421248"/>
        <c:crosses val="autoZero"/>
        <c:auto val="1"/>
        <c:lblAlgn val="ctr"/>
        <c:lblOffset val="100"/>
        <c:noMultiLvlLbl val="0"/>
      </c:catAx>
      <c:valAx>
        <c:axId val="13042124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one"/>
        <c:crossAx val="178645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Narrow" panose="020B0606020202030204" pitchFamily="34" charset="0"/>
        </a:defRPr>
      </a:pPr>
      <a:endParaRPr lang="ru-KZ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0.10982</cdr:x>
      <cdr:y>0.86266</cdr:y>
    </cdr:from>
    <cdr:to>
      <cdr:x>0.13046</cdr:x>
      <cdr:y>1</cdr:y>
    </cdr:to>
    <cdr:sp macro="" textlink="">
      <cdr:nvSpPr>
        <cdr:cNvPr id="2" name="TextBox 20"/>
        <cdr:cNvSpPr txBox="1"/>
      </cdr:nvSpPr>
      <cdr:spPr>
        <a:xfrm xmlns:a="http://schemas.openxmlformats.org/drawingml/2006/main">
          <a:off x="491588" y="1546570"/>
          <a:ext cx="92394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0.33625</cdr:x>
      <cdr:y>0.86266</cdr:y>
    </cdr:from>
    <cdr:to>
      <cdr:x>0.35689</cdr:x>
      <cdr:y>1</cdr:y>
    </cdr:to>
    <cdr:sp macro="" textlink="">
      <cdr:nvSpPr>
        <cdr:cNvPr id="3" name="TextBox 23"/>
        <cdr:cNvSpPr txBox="1"/>
      </cdr:nvSpPr>
      <cdr:spPr>
        <a:xfrm xmlns:a="http://schemas.openxmlformats.org/drawingml/2006/main">
          <a:off x="1505159" y="1546570"/>
          <a:ext cx="92394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0.6933</cdr:x>
      <cdr:y>0.91416</cdr:y>
    </cdr:from>
    <cdr:to>
      <cdr:x>0.92464</cdr:x>
      <cdr:y>1</cdr:y>
    </cdr:to>
    <cdr:sp macro="" textlink="">
      <cdr:nvSpPr>
        <cdr:cNvPr id="4" name="TextBox 23"/>
        <cdr:cNvSpPr txBox="1"/>
      </cdr:nvSpPr>
      <cdr:spPr>
        <a:xfrm xmlns:a="http://schemas.openxmlformats.org/drawingml/2006/main">
          <a:off x="3103430" y="1638900"/>
          <a:ext cx="1035536" cy="1538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Helvetica"/>
              <a:ea typeface="Helvetica"/>
              <a:cs typeface="Helvetica"/>
            </a:defRPr>
          </a:lvl1pPr>
          <a:lvl2pPr marL="457200" indent="0">
            <a:defRPr sz="1100">
              <a:latin typeface="Helvetica"/>
              <a:ea typeface="Helvetica"/>
              <a:cs typeface="Helvetica"/>
            </a:defRPr>
          </a:lvl2pPr>
          <a:lvl3pPr marL="914400" indent="0">
            <a:defRPr sz="1100">
              <a:latin typeface="Helvetica"/>
              <a:ea typeface="Helvetica"/>
              <a:cs typeface="Helvetica"/>
            </a:defRPr>
          </a:lvl3pPr>
          <a:lvl4pPr marL="1371600" indent="0">
            <a:defRPr sz="1100">
              <a:latin typeface="Helvetica"/>
              <a:ea typeface="Helvetica"/>
              <a:cs typeface="Helvetica"/>
            </a:defRPr>
          </a:lvl4pPr>
          <a:lvl5pPr marL="1828800" indent="0">
            <a:defRPr sz="1100">
              <a:latin typeface="Helvetica"/>
              <a:ea typeface="Helvetica"/>
              <a:cs typeface="Helvetica"/>
            </a:defRPr>
          </a:lvl5pPr>
          <a:lvl6pPr marL="2286000" indent="0">
            <a:defRPr sz="1100">
              <a:latin typeface="Helvetica"/>
              <a:ea typeface="Helvetica"/>
              <a:cs typeface="Helvetica"/>
            </a:defRPr>
          </a:lvl6pPr>
          <a:lvl7pPr marL="2743200" indent="0">
            <a:defRPr sz="1100">
              <a:latin typeface="Helvetica"/>
              <a:ea typeface="Helvetica"/>
              <a:cs typeface="Helvetica"/>
            </a:defRPr>
          </a:lvl7pPr>
          <a:lvl8pPr marL="3200400" indent="0">
            <a:defRPr sz="1100">
              <a:latin typeface="Helvetica"/>
              <a:ea typeface="Helvetica"/>
              <a:cs typeface="Helvetica"/>
            </a:defRPr>
          </a:lvl8pPr>
          <a:lvl9pPr marL="3657600" indent="0">
            <a:defRPr sz="1100"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0.11891</cdr:x>
      <cdr:y>0.86266</cdr:y>
    </cdr:from>
    <cdr:to>
      <cdr:x>0.28994</cdr:x>
      <cdr:y>1</cdr:y>
    </cdr:to>
    <cdr:sp macro="" textlink="">
      <cdr:nvSpPr>
        <cdr:cNvPr id="5" name="TextBox 20"/>
        <cdr:cNvSpPr txBox="1"/>
      </cdr:nvSpPr>
      <cdr:spPr>
        <a:xfrm xmlns:a="http://schemas.openxmlformats.org/drawingml/2006/main">
          <a:off x="532299" y="1546566"/>
          <a:ext cx="765583" cy="24622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kk-KZ" sz="10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rPr>
            <a:t>План на год</a:t>
          </a: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0.38348</cdr:x>
      <cdr:y>0.86266</cdr:y>
    </cdr:from>
    <cdr:to>
      <cdr:x>0.57951</cdr:x>
      <cdr:y>0.99368</cdr:y>
    </cdr:to>
    <cdr:sp macro="" textlink="">
      <cdr:nvSpPr>
        <cdr:cNvPr id="6" name="TextBox 23"/>
        <cdr:cNvSpPr txBox="1"/>
      </cdr:nvSpPr>
      <cdr:spPr>
        <a:xfrm xmlns:a="http://schemas.openxmlformats.org/drawingml/2006/main">
          <a:off x="1387895" y="1621189"/>
          <a:ext cx="709486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kk-KZ" sz="10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rPr>
            <a:t>           План </a:t>
          </a: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0.66578</cdr:x>
      <cdr:y>0.86266</cdr:y>
    </cdr:from>
    <cdr:to>
      <cdr:x>0.90699</cdr:x>
      <cdr:y>0.99368</cdr:y>
    </cdr:to>
    <cdr:sp macro="" textlink="">
      <cdr:nvSpPr>
        <cdr:cNvPr id="7" name="TextBox 23"/>
        <cdr:cNvSpPr txBox="1"/>
      </cdr:nvSpPr>
      <cdr:spPr>
        <a:xfrm xmlns:a="http://schemas.openxmlformats.org/drawingml/2006/main">
          <a:off x="2409590" y="1621189"/>
          <a:ext cx="872992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kk-KZ" sz="1000" b="1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rPr>
            <a:t>                Факт  </a:t>
          </a: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9127B-4EFA-4C9F-B4B0-35B7DF7EB46B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4A86F-AF09-4606-940A-D2EDA1BB36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900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94ED1F-2546-4DAF-B9AB-0F499EBF9F21}" type="datetime1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08.10.2026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CA1295-421D-4706-ACDD-BCBD72197E8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6850" y="809625"/>
            <a:ext cx="7197725" cy="4049713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5128764"/>
            <a:ext cx="4984962" cy="48599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993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94ED1F-2546-4DAF-B9AB-0F499EBF9F21}" type="datetime1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08.10.2026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CA1295-421D-4706-ACDD-BCBD72197E8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6850" y="809625"/>
            <a:ext cx="7197725" cy="4049713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5128764"/>
            <a:ext cx="4984962" cy="48599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407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94ED1F-2546-4DAF-B9AB-0F499EBF9F21}" type="datetime1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08.10.2026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CA1295-421D-4706-ACDD-BCBD72197E8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6850" y="809625"/>
            <a:ext cx="7197725" cy="4049713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5128764"/>
            <a:ext cx="4984962" cy="48599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95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D94ED1F-2546-4DAF-B9AB-0F499EBF9F21}" type="datetime1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08.10.2026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 defTabSz="919163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defTabSz="919163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91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CA1295-421D-4706-ACDD-BCBD72197E89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916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alt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96850" y="809625"/>
            <a:ext cx="7197725" cy="4049713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5128764"/>
            <a:ext cx="4984962" cy="48599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025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932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303922" y="228601"/>
            <a:ext cx="11594494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83248" y="5354639"/>
            <a:ext cx="11629641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486" y="4499676"/>
              <a:ext cx="4295414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10703" y="4319027"/>
              <a:ext cx="8280875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878" y="4334834"/>
              <a:ext cx="8165220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5880" y="4316769"/>
              <a:ext cx="4940768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1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B332F-AFC5-4394-844B-2412B5561C18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D052AF-DC18-461B-9B8E-3BFFB81A54D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26044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C84E8-F1F9-44CE-97ED-F5A3BD4050A4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DB94C-0B9D-47F4-90CE-88B967A455F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02512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303922" y="228600"/>
            <a:ext cx="11594494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8063219" y="4203701"/>
            <a:ext cx="3835198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3491994" y="4075113"/>
            <a:ext cx="7393351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3771106" y="4087813"/>
            <a:ext cx="7292044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7480185" y="4073526"/>
            <a:ext cx="4409961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83248" y="4059239"/>
            <a:ext cx="11629641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4" y="1437449"/>
            <a:ext cx="8556978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DD220-9291-41BE-9812-141A3C54F0DB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DA12E-7D63-4356-B29E-648CBB03AC9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061359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D0B35-E551-40F7-8B28-8832E1F2208F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6925E3C5-97D6-4C7A-947C-B6CB57BA1E1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7854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1" y="3429002"/>
            <a:ext cx="509340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599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2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5D282-66CC-40B0-9D0D-C4DC5A4306F5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70C213-5D35-4628-A9D6-26762C48A38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18642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C3D3D-5F78-4422-83B7-E80AC5D3080E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34E41-378D-4901-ABCF-70600F04237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7748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303922" y="228601"/>
            <a:ext cx="11594494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83248" y="714376"/>
            <a:ext cx="11629641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84" y="4499677"/>
              <a:ext cx="4296293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410" y="4319028"/>
              <a:ext cx="8279917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59" y="4334834"/>
              <a:ext cx="8164112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955" y="4316769"/>
              <a:ext cx="4940158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55C9C-84C9-4F76-9363-20DC3C020D58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08368-3922-47F5-BCEC-3A2E55BF73D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92485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303922" y="228601"/>
            <a:ext cx="11594494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83248" y="714376"/>
            <a:ext cx="11629641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486" y="4501687"/>
              <a:ext cx="4295414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10703" y="4318998"/>
              <a:ext cx="8280875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878" y="4334786"/>
              <a:ext cx="8165220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5880" y="4316742"/>
              <a:ext cx="4940768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2"/>
            <a:ext cx="4470401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1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4E97F-9007-4BC5-AD17-CE0F75AA046E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4BA66-FA7A-41C3-A996-017D1EAFCFB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903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303922" y="228601"/>
            <a:ext cx="11594494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83248" y="5354639"/>
            <a:ext cx="11629641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486" y="4499676"/>
              <a:ext cx="4295414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10703" y="4319027"/>
              <a:ext cx="8280875" cy="120809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878" y="4334834"/>
              <a:ext cx="8165220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5880" y="4316769"/>
              <a:ext cx="4940768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1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F0D5C-E7DC-4423-B8EF-F26DC0AD3553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280400-59F1-467F-867C-6E1082F2240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35774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60C16-6985-4C64-9905-8E3A375AA391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EFD4B-CADE-40B9-918F-65D4E41BD178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969692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303922" y="228601"/>
            <a:ext cx="11594494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83248" y="714376"/>
            <a:ext cx="11629641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486" y="4501687"/>
              <a:ext cx="4295414" cy="101494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10703" y="4318998"/>
              <a:ext cx="8280875" cy="1208906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878" y="4334786"/>
              <a:ext cx="8165220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5880" y="4316742"/>
              <a:ext cx="4940768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447802"/>
            <a:ext cx="27432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1447800"/>
            <a:ext cx="8026401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F3594-05EB-4BB3-9661-33E872C1F6A8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6E13C-8031-4A63-9565-C218C8F5B3D9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15568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1_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046" y="277814"/>
            <a:ext cx="10963909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14046" y="1600201"/>
            <a:ext cx="10963909" cy="4530725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ACAA1-0AAE-48F7-86E3-9900252160CF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DF099-AFA9-4276-9B56-9532AF46F47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66418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457200"/>
            <a:ext cx="109728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1" y="1981200"/>
            <a:ext cx="5384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9F1EEE-7BCD-4D61-BBD8-60AEDCFBABEC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529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435368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490137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4766732" y="273051"/>
            <a:ext cx="6815668" cy="585311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3"/>
          </p:nvPr>
        </p:nvSpPr>
        <p:spPr>
          <a:xfrm>
            <a:off x="609596" y="1435102"/>
            <a:ext cx="4011089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092592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2389717" y="612775"/>
            <a:ext cx="73152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2389717" y="5367338"/>
            <a:ext cx="7315202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600073" indent="-142873">
              <a:spcBef>
                <a:spcPts val="300"/>
              </a:spcBef>
              <a:buFontTx/>
              <a:defRPr sz="1400"/>
            </a:lvl2pPr>
            <a:lvl3pPr marL="1047750" indent="-133350">
              <a:spcBef>
                <a:spcPts val="300"/>
              </a:spcBef>
              <a:buFontTx/>
              <a:defRPr sz="1400"/>
            </a:lvl3pPr>
            <a:lvl4pPr marL="1531619" indent="-160019">
              <a:spcBef>
                <a:spcPts val="300"/>
              </a:spcBef>
              <a:buFontTx/>
              <a:defRPr sz="1400"/>
            </a:lvl4pPr>
            <a:lvl5pPr marL="1988820" indent="-160020">
              <a:spcBef>
                <a:spcPts val="300"/>
              </a:spcBef>
              <a:buFontTx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295726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974814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8839200" y="274640"/>
            <a:ext cx="2743200" cy="58515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609600" y="274640"/>
            <a:ext cx="8026400" cy="58515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995364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300E6-7203-4EFD-8D16-A2388DE0EE8F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4698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96FF6-58C1-4A1F-90F9-B7A33A8C4D38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1986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0F88E-3B9D-4FAC-B3EC-6BD8C53DB369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4067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A36BE-F6EB-4614-92EA-7603542996DB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368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32F75-0E80-4692-ABA2-646413D4E618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5671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2E3B8-CC12-40EC-A2C2-B807032F8556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4566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3C3AC-0A9B-4B59-886E-2F9EF22EFE68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4490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EF6D9-FA11-40EE-BF99-EF8246AB06A2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8016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9EBB-AA01-42AC-9A99-90192C1FA3DA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571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9AD98-D611-4FCC-BF3E-A1B5060C42F3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2385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4B68F-DC61-4D27-9D86-8309BC925C28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412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E97E1-C165-407D-AECD-34FC582EBCCD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AA5DA-E015-4823-8A95-11672D7CB1C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562208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67A3F-670E-4F6D-B3AD-998C62ADF77B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87469-0B2E-42E6-A4EE-EABCBFE2821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057151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4C753-8974-4E1D-AEAB-76910EA0B48B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48551-EE34-4F8C-9E20-4D57051025A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6487201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0458D-1B7C-4F52-92C1-D62CFA845B55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89253-2324-4AA4-A5BE-2D763555B1B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223472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2B153-A50E-4040-8F55-664125EAF1FB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DC018-8168-4DE0-9F90-803C0ED142C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017791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A9CEF-91C2-4FB0-AD8C-25C4C11BB242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9BFF6-2792-4EA6-A7A5-7A22088BD4C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097081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30004-FB3F-4342-9609-B4141A21D2F7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05EF1-D626-40D2-B734-3809999A1CA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802149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DC9D-E62C-4EC3-A4CE-096D33B66346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54B6A-5431-4CE9-AFE0-9D131A7C72E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656776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E6CAD-C35C-41B5-90BB-973E71BB29EE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039BF-4214-4142-83FD-17D1B23035D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705591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E6581D-F005-4274-86E2-A12F12112409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E43CC-71B5-4EAD-9B2F-DC852911137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1542397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D730C-065A-469D-B290-0CD58F156A11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3DBA6-871C-41E0-BF63-75FD50471BB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8991810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09600" y="277813"/>
            <a:ext cx="10972800" cy="58531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6E4EEF-8203-40A5-A0C2-93EDBB0B19E3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7D304-AACA-4CF8-9A9B-8AA78B58DAB7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0280964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913"/>
            <a:ext cx="10972800" cy="41751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765176"/>
            <a:ext cx="5384800" cy="5616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765175"/>
            <a:ext cx="5384800" cy="27320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7600" y="3649664"/>
            <a:ext cx="5384800" cy="27320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4BB2A6-969E-4568-BC39-E6628A6FBD8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12195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7A7CD-59CC-450F-B83A-15B84822EFB6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398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59479-53B7-4C4F-B7D4-FACE57018C89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4177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97411-696A-4D5E-AAB9-963DC0D236D8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4059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8DCB5-46D5-4A82-B936-BC23FFD3DBCF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5256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6EFA5-81B7-44B6-8813-1FB8C295F70F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3216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3E974-2545-4230-8B18-40A54765F99D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0156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43232-E7C0-47D4-B8E0-186F3F7C5ABE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4643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FA19F-4700-4A00-A268-123EF7DD83CD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5954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DD2D6-FA3A-4BEC-B5DC-9244C368D416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951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3F06B-567E-43E6-8F80-F93E216A564A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4666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E08BA-EF8C-4EE1-AE11-FA6A7512DE7B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039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3922" y="228601"/>
            <a:ext cx="11594494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1800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83248" y="1679576"/>
            <a:ext cx="11629641" cy="1330325"/>
            <a:chOff x="-3905251" y="4294188"/>
            <a:chExt cx="13027839" cy="1892300"/>
          </a:xfrm>
        </p:grpSpPr>
        <p:sp>
          <p:nvSpPr>
            <p:cNvPr id="1033" name="Freeform 14"/>
            <p:cNvSpPr>
              <a:spLocks/>
            </p:cNvSpPr>
            <p:nvPr/>
          </p:nvSpPr>
          <p:spPr bwMode="hidden">
            <a:xfrm>
              <a:off x="4810084" y="4499677"/>
              <a:ext cx="4296293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410" y="4319028"/>
              <a:ext cx="8279917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59" y="4334834"/>
              <a:ext cx="8164112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6955" y="4316769"/>
              <a:ext cx="4940158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1800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609911" y="338139"/>
            <a:ext cx="10972179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748" y="6249989"/>
            <a:ext cx="50488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8F8C964-20DF-4A94-A81A-6B472C946E77}" type="datetime8">
              <a:rPr lang="ru-RU"/>
              <a:pPr>
                <a:defRPr/>
              </a:pPr>
              <a:t>08.10.2026 18:06</a:t>
            </a:fld>
            <a:endParaRPr lang="ru-RU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438" y="6249989"/>
            <a:ext cx="50488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724" y="6249989"/>
            <a:ext cx="1548552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C1D1AEB-0DA9-40EA-9B67-57DEB9F3A66B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61931" y="2674939"/>
            <a:ext cx="9878476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260633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302520" y="6400416"/>
            <a:ext cx="279881" cy="27699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290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F954C-0D30-431F-BDDA-C51596235130}" type="datetime1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93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DAD3EC4-0787-4F9F-8246-D497F282C36E}" type="datetimeFigureOut">
              <a:rPr lang="ru-RU"/>
              <a:pPr>
                <a:defRPr/>
              </a:pPr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E77D143-F429-49DE-A32D-8B56A7FFB4D4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78600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D0814-87D4-47D3-AF50-F48790A4EFBC}" type="datetime1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31D358-CFCF-4A08-92BC-30F131E987B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381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5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8.png"/><Relationship Id="rId10" Type="http://schemas.openxmlformats.org/officeDocument/2006/relationships/image" Target="../media/image23.jpe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775619" y="3357563"/>
            <a:ext cx="8418512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584D3"/>
              </a:buClr>
              <a:buSzPct val="80000"/>
            </a:pPr>
            <a:endParaRPr kumimoji="1" lang="ru-RU" altLang="ru-RU" sz="2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1186" y="2691472"/>
            <a:ext cx="7298574" cy="18928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ИСПОЛНЕНИЕ БЮДЖЕТА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ГОРОДА ПРИОЗЕРСК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 1 </a:t>
            </a:r>
            <a:r>
              <a:rPr lang="ru-RU" sz="2600" b="1" kern="0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октября</a:t>
            </a: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00646" y="902515"/>
            <a:ext cx="6409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экономики и финансов города Приозерск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5205" y="5884609"/>
            <a:ext cx="2128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Приозерск - 202</a:t>
            </a:r>
            <a:r>
              <a:rPr lang="en-U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32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02111984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3765" y="1696825"/>
            <a:ext cx="882348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Основные процедуры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исполнения бюджета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(этап бюджетного процесса) </a:t>
            </a:r>
            <a:endParaRPr kumimoji="0" lang="en-US" sz="44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846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335" y="167426"/>
            <a:ext cx="11333409" cy="6534000"/>
          </a:xfrm>
        </p:spPr>
        <p:txBody>
          <a:bodyPr/>
          <a:lstStyle/>
          <a:p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Одним из этапов бюджетного процесса является </a:t>
            </a:r>
            <a:r>
              <a:rPr lang="ru-RU" sz="1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исполнения бюджета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который начинается    1 января и завершается 31 декабря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текущего финансового года - соответствует календарному году.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Исполнением бюджета является </a:t>
            </a: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комплекса мероприятий:</a:t>
            </a:r>
            <a:b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обеспечению поступлений в бюджет.</a:t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2.реализации бюджетных программ (подпрограмм).</a:t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финансированию дефицита (использованию) профицита) бюджета.</a:t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Кем обеспечивается исполнение бюджета: 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республиканского бюджета обеспечивается  - Правительством Республики Казахстан </a:t>
            </a:r>
            <a:r>
              <a:rPr lang="ru-RU" sz="1800" i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(министерствами)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Исполнение местных бюджетов обеспечивается  - местными исполнительными органами </a:t>
            </a:r>
            <a:r>
              <a:rPr lang="ru-RU" sz="1800" i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(администраторами бюджетных программ).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Исполнение бюджета города районного значения, села, поселка, сельского округа обеспечивается аппаратом </a:t>
            </a:r>
            <a:r>
              <a:rPr lang="ru-RU" sz="1800" b="1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акима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соответствующей административно-территориальной единицы.</a:t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исполнения бюджета и координация деятельности администраторов бюджетных программ по исполнению бюджета возлагается </a:t>
            </a:r>
            <a:r>
              <a:rPr lang="ru-RU" sz="1800" b="1" u="sng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соответствующий уполномоченный орган по исполнению бюджета</a:t>
            </a:r>
            <a:r>
              <a:rPr lang="ru-RU" sz="18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процессе исполнения бюджета участвуют местные исполнительные органы, государственные учреждения,  налоговые органы, юридические и физические лица - плательщики налогов в бюджет получатели бюджетных средств.</a:t>
            </a:r>
            <a:b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Поскольку бюджет является трехлетним и при его исполнении использование в текущем году бюджетных средств предусмотренных во втором и (или) третьем финансовых годах планового периода не допускается .</a:t>
            </a:r>
            <a:b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Указанные ниже </a:t>
            </a: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окументы являются основанием для исполнения  бюджета</a:t>
            </a:r>
            <a:r>
              <a:rPr lang="ru-RU" sz="1800" dirty="0" smtClean="0"/>
              <a:t>	</a:t>
            </a: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1755225" y="6332094"/>
            <a:ext cx="306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188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37786" y="198329"/>
            <a:ext cx="11887199" cy="50104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ИСПОЛНЕНИЕ БЮДЖЕТА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96000" y="817262"/>
            <a:ext cx="9208395" cy="334390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Бюджетный кодекс Республики Казахстан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48018" y="1404391"/>
            <a:ext cx="9208395" cy="355578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Закон о республиканском бюджете и решение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маслихата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 местном бюджете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48017" y="2083055"/>
            <a:ext cx="9208395" cy="50104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Постановления Правительства РК или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акимата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 реализации закона о республиканском бюджете или решения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маслихата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 местном бюджете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534953" y="2900597"/>
            <a:ext cx="9208395" cy="50104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Бюджетные программы государственных органов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34952" y="3616846"/>
            <a:ext cx="9208395" cy="50104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финансирования по обязательствам,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поступлений и финансирования по  платежам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73300" y="5192682"/>
            <a:ext cx="9216165" cy="606464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Индивидуальные планы финансирования по обязательствам и платежам государственных учреждений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81070" y="6097568"/>
            <a:ext cx="9208395" cy="606464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Нормативно правовые акты, определяющие порядок исполнения бюджета в соответствии с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юджетным кодексом РК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1173007"/>
            <a:ext cx="1339403" cy="5513020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Начинается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января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823362" y="981465"/>
            <a:ext cx="1201624" cy="5704562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Завершается 31 декабря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5787016" y="1157320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5787016" y="1798079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5774521" y="2613918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5736891" y="3409463"/>
            <a:ext cx="388297" cy="158944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5749441" y="4923619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5736891" y="5837256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481069" y="4387462"/>
            <a:ext cx="9208395" cy="50104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Планы финансирования по обязательствам и платежам администраторов бюджетных программ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5719645" y="4139421"/>
            <a:ext cx="388297" cy="158944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016293" y="653277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274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37786" y="198329"/>
            <a:ext cx="11887199" cy="50104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ВИДЫ ПЛАНОВ ФИНАНСИРОВАНИЯ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41962" y="1351824"/>
            <a:ext cx="3670184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Индивидуальные планы финансирования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37786" y="3232634"/>
            <a:ext cx="3674360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Планы финансирования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94362" y="5075607"/>
            <a:ext cx="3517784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Сводные планы финансирования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126569" y="4842456"/>
            <a:ext cx="3263383" cy="1297863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Уполномоченный орган по исполнению бюджета 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920507" y="2873736"/>
            <a:ext cx="3274115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Администраторы бюджетных программ 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817476" y="1276668"/>
            <a:ext cx="3284848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Государственные учреждения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Двойная стрелка влево/вправо 9"/>
          <p:cNvSpPr/>
          <p:nvPr/>
        </p:nvSpPr>
        <p:spPr>
          <a:xfrm>
            <a:off x="4443211" y="1674254"/>
            <a:ext cx="3052293" cy="218940"/>
          </a:xfrm>
          <a:prstGeom prst="left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4443210" y="3717361"/>
            <a:ext cx="3052293" cy="218940"/>
          </a:xfrm>
          <a:prstGeom prst="left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4286886" y="5498493"/>
            <a:ext cx="3052293" cy="218940"/>
          </a:xfrm>
          <a:prstGeom prst="left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830639" y="6332093"/>
            <a:ext cx="231373" cy="379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172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1962" y="173020"/>
            <a:ext cx="119206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Индивидуальные планы финансирования</a:t>
            </a:r>
            <a:r>
              <a:rPr kumimoji="0" lang="en-US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</a:t>
            </a:r>
            <a:r>
              <a:rPr kumimoji="0" lang="ru-R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планы финансирования администраторов бюджетных программ, сводный план поступлений и финансирования по платежам </a:t>
            </a:r>
            <a:r>
              <a:rPr lang="ru-RU" baseline="-25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и</a:t>
            </a: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kumimoji="0" lang="ru-R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сводный план финансирования по обязательствам </a:t>
            </a:r>
            <a:r>
              <a:rPr kumimoji="0" lang="ru-RU" sz="1800" b="1" i="0" u="none" strike="noStrike" kern="1200" cap="none" spc="0" normalizeH="0" baseline="-2500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разрабатываются в соответствии </a:t>
            </a:r>
            <a:r>
              <a:rPr kumimoji="0" lang="ru-R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 законом о республиканском бюджете и решениями </a:t>
            </a:r>
            <a:r>
              <a:rPr kumimoji="0" lang="ru-RU" sz="1800" b="0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маслихатов</a:t>
            </a:r>
            <a:r>
              <a:rPr kumimoji="0" lang="ru-RU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о местных бюджетах на очередной финансовый год, постановлениями Правительства Республики Казахстан и местных исполнительных органов о реализации республиканского и местных бюджетов на очередной финансовый год, бюджетными программами, бюджетной заявкой администраторов бюджетных программ, Единой бюджетной классификацией Республики Казахстан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41962" y="1351824"/>
            <a:ext cx="2651342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Государственное учреждение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354881" y="1351824"/>
            <a:ext cx="2935267" cy="1064712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Администратор бюджетных программ </a:t>
            </a:r>
            <a:endParaRPr kumimoji="0" lang="en-US" sz="18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693064" y="1054042"/>
            <a:ext cx="3269293" cy="1522506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Управление финансов области,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отделы экономики и финансов в регионах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(уполномоченные органы по исполнению бюджета)</a:t>
            </a:r>
            <a:endParaRPr kumimoji="0" lang="en-US" sz="1200" b="0" i="1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1250515" y="2457159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0164872" y="2606733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5640887" y="2487344"/>
            <a:ext cx="325676" cy="238778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1962" y="2796929"/>
            <a:ext cx="2542783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Индивидуальные планы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финансирования по обязательствам и платежам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382020" y="2795405"/>
            <a:ext cx="2908128" cy="112734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Планы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финансирования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обязательствам и платежам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529181" y="2914793"/>
            <a:ext cx="3533383" cy="1644327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финансирования по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обязательствам,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сводный план поступлений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финансирования по платежам </a:t>
            </a:r>
            <a:r>
              <a:rPr kumimoji="0" lang="ru-RU" sz="8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(Управление финансов области)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788078" y="4458682"/>
            <a:ext cx="4096011" cy="334641"/>
          </a:xfrm>
          <a:prstGeom prst="round2Diag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Полномочия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684745" y="4121062"/>
            <a:ext cx="1103333" cy="33762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621053" y="3916289"/>
            <a:ext cx="19834" cy="5423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7884090" y="4365938"/>
            <a:ext cx="645091" cy="927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Прямоугольник с одним вырезанным углом 22"/>
          <p:cNvSpPr/>
          <p:nvPr/>
        </p:nvSpPr>
        <p:spPr>
          <a:xfrm>
            <a:off x="141961" y="4914406"/>
            <a:ext cx="3412607" cy="1943593"/>
          </a:xfrm>
          <a:prstGeom prst="snip1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Внесение изменения в соответствии с экономической классификацией расходов бюджета в случае возникновения факторов, требующих уменьшения (увеличения) сумм между спецификами в пределах утвержденных годовых сумм индивидуальных планов финансирования по бюджетной программе (подпрограмме) </a:t>
            </a:r>
            <a:r>
              <a:rPr kumimoji="0" lang="ru-RU" sz="115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путем формирования заявки и направления ее АБП</a:t>
            </a: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srgbClr val="9BBB59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Прямоугольник с одним вырезанным углом 23"/>
          <p:cNvSpPr/>
          <p:nvPr/>
        </p:nvSpPr>
        <p:spPr>
          <a:xfrm>
            <a:off x="3788077" y="5043630"/>
            <a:ext cx="4110523" cy="1719162"/>
          </a:xfrm>
          <a:prstGeom prst="snip1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Самостоятельно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вносят изменения в планы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финанансирования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по обязательствам и платежам, индивидуальные планы финансирования касающиеся специфик экономической классификации расходов и подпрограмм бюджетных программ, которые на затрагивают годовые и помесячные объемы расходов по бюджетной программе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Прямоугольник с одним вырезанным углом 24"/>
          <p:cNvSpPr/>
          <p:nvPr/>
        </p:nvSpPr>
        <p:spPr>
          <a:xfrm>
            <a:off x="8667950" y="5086096"/>
            <a:ext cx="3350710" cy="1615330"/>
          </a:xfrm>
          <a:prstGeom prst="snip1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9BBB59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Рассмотрение заявок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внесение изменений в сводный план поступлений и финансирования по платежам, в сводный план финансирования по обязательствам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H="1">
            <a:off x="3397685" y="4802568"/>
            <a:ext cx="390394" cy="253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5642461" y="4815837"/>
            <a:ext cx="14512" cy="178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7898601" y="4780758"/>
            <a:ext cx="794463" cy="275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1962357" y="6332094"/>
            <a:ext cx="100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388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0665" y="146813"/>
            <a:ext cx="11887199" cy="83198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СВОДНЫЕ ПЛАНЫ 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0665" y="1392284"/>
            <a:ext cx="3326631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финансирования по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обязательствам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117515" y="1059851"/>
            <a:ext cx="136288" cy="226293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312452" y="1392284"/>
            <a:ext cx="3326631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поступлений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474240" y="1374359"/>
            <a:ext cx="3326631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финансирования по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платежам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5669937" y="1059850"/>
            <a:ext cx="136288" cy="226293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10137555" y="1059851"/>
            <a:ext cx="136288" cy="226293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0665" y="2822557"/>
            <a:ext cx="3622845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финансирования по обязательствам </a:t>
            </a:r>
            <a:r>
              <a:rPr kumimoji="0" lang="ru-RU" sz="1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составляется по функциональным группам, администраторам бюджетных программ и бюджетным программам функциональной классификации расходов бюджета на основании планов финансирования по обязательствам администраторов бюджетных программ,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определяющих в пределах предназначенных им годовых объемов бюджетных средств </a:t>
            </a:r>
            <a:r>
              <a:rPr kumimoji="0" lang="ru-RU" sz="14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помесячный объем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обязательств в денежном выражении, принимаемых собственно администраторами бюджетных программ и их подведомственными государственными учреждениями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91083" y="329247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поступлений и финансирования по платежам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является документом, определяющим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сбалансированный помесячный план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поступлений в бюджет и финансирования бюджетных программ по платежам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Выгнутая влево стрелка 17"/>
          <p:cNvSpPr/>
          <p:nvPr/>
        </p:nvSpPr>
        <p:spPr>
          <a:xfrm>
            <a:off x="5669937" y="2804633"/>
            <a:ext cx="305830" cy="466601"/>
          </a:xfrm>
          <a:prstGeom prst="curved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Выгнутая вправо стрелка 18"/>
          <p:cNvSpPr/>
          <p:nvPr/>
        </p:nvSpPr>
        <p:spPr>
          <a:xfrm>
            <a:off x="9491730" y="2822557"/>
            <a:ext cx="347729" cy="487844"/>
          </a:xfrm>
          <a:prstGeom prst="curvedLef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745629" y="4654587"/>
            <a:ext cx="71930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Сводный план поступлений и финансирования по платежам должен быть сбалансирован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что означает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недопущение превышения расходов над поступлениями по месяцам нарастающим итогом с начала года.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Сводный план поступлений и финансирования по платежам </a:t>
            </a:r>
            <a:r>
              <a:rPr kumimoji="0" lang="ru-RU" sz="1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состоит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из сводного плана поступлений в бюджет, составляемого по категориям, классам, подклассам, спецификам классификации поступлений бюджета, и сводного плана финансирования по платежам, составляемого по функциональным группам, администраторам бюджетных программ и бюджетным программам функциональной классификации расходов бюджета.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362765" y="6332094"/>
            <a:ext cx="69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184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0665" y="146813"/>
            <a:ext cx="11887199" cy="83198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ИСПОЛНЕНИЕ БЮДЖЕТА ПО ПОСТУПЛЕНИЯМ ВКЛЮЧАЕТ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0665" y="1321083"/>
            <a:ext cx="4653155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Зачисление поступлений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единый казначейский счет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664" y="3026602"/>
            <a:ext cx="8052301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Распределение поступлений между бюджетами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0665" y="5123846"/>
            <a:ext cx="10680467" cy="1324133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Возврат из бюджета излишне (ошибочно) уплаченных сумм поступлений либо  их зачет в счет погашения задолженности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1422056" y="1030375"/>
            <a:ext cx="136288" cy="226293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6909694" y="1030375"/>
            <a:ext cx="104088" cy="2008711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0038996" y="940770"/>
            <a:ext cx="162838" cy="4093470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62765" y="6332094"/>
            <a:ext cx="69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9109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96214" y="1268414"/>
            <a:ext cx="11616744" cy="5119508"/>
          </a:xfrm>
        </p:spPr>
        <p:txBody>
          <a:bodyPr rtlCol="0">
            <a:noAutofit/>
          </a:bodyPr>
          <a:lstStyle/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бюджета по расходам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заключается:</a:t>
            </a:r>
          </a:p>
          <a:p>
            <a:pPr algn="just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ru-RU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использовании собственно администраторами бюджетных программ и их подведомственными государственными учреждениями предназначенных им бюджетных средств в соответствии  с требованиями Бюджетного Кодекса РК, положениями соответствующих нормативно правовых актов и в целях достижения заданных показателей деятельности государственных органов</a:t>
            </a:r>
            <a:r>
              <a:rPr lang="ru-RU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0" y="1"/>
            <a:ext cx="12192000" cy="669563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solidFill>
                  <a:schemeClr val="lt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F79646">
                  <a:lumMod val="75000"/>
                </a:srgb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kk-KZ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ИСПОЛНЕНИЕ БЮДЖЕТА ПО РАСХОДАМ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62765" y="6332094"/>
            <a:ext cx="69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08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50665" y="146813"/>
            <a:ext cx="11887199" cy="831981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ИСПОЛНЕНИЕ БЮДЖЕТА ПО РАСХОДАМ ВКЛЮЧАЕТ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0664" y="1321083"/>
            <a:ext cx="11887199" cy="1414339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Списание средств с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единого казначейского счета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результате осуществления государственными учреждениями платежей и переводов в соответствии с зарегистрированными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гражданско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правовыми сделками и другими обязательствами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0664" y="3722061"/>
            <a:ext cx="11710777" cy="2421161"/>
          </a:xfrm>
          <a:prstGeom prst="round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исполнении бюджета государственные учреждения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обязаны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использовать бюджетные средства в соответствии с единой бюджетной классификацией, заключенными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гражданско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- правовыми сделками, нормативно правовыми актами, согласно которым выделены средства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5646326" y="1004584"/>
            <a:ext cx="136288" cy="226293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62765" y="6332094"/>
            <a:ext cx="699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119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1"/>
            <a:ext cx="12192000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ГОДОВОЙ ОТЧЕТ ОБ ИСПОЛНЕНИИ ОБЛАСТНОГО БЮДЖЕТА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301658" y="829559"/>
            <a:ext cx="11613822" cy="18853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Номер слайда 3"/>
          <p:cNvSpPr txBox="1">
            <a:spLocks/>
          </p:cNvSpPr>
          <p:nvPr/>
        </p:nvSpPr>
        <p:spPr>
          <a:xfrm>
            <a:off x="10010702" y="639091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>
            <a:off x="301658" y="1093195"/>
            <a:ext cx="3129699" cy="1621725"/>
          </a:xfrm>
          <a:prstGeom prst="round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Составляется</a:t>
            </a:r>
            <a:r>
              <a:rPr kumimoji="0" lang="ru-RU" sz="1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и </a:t>
            </a:r>
            <a:r>
              <a:rPr kumimoji="0" lang="ru-RU" sz="18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представляется</a:t>
            </a:r>
            <a:r>
              <a:rPr kumimoji="0" lang="ru-RU" sz="1800" b="0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 позднее 1 февраля </a:t>
            </a:r>
            <a:r>
              <a:rPr kumimoji="0" lang="ru-RU" sz="18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т.г</a:t>
            </a:r>
            <a:r>
              <a:rPr kumimoji="0" lang="ru-RU" sz="18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(уполномоченным органом по исполнению бюджета) </a:t>
            </a:r>
            <a:endParaRPr kumimoji="0" lang="en-US" sz="1800" b="0" i="1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22276" y="1017019"/>
            <a:ext cx="7293204" cy="1415772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городской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акимат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(местный уполномоченный орган)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Управление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экономики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(местный уполномоченный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орган по государственному планированию)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Департамент внутреннего 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государственного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аудита по области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(уполномоченный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орган по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внутреннему государственному аудиту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3789575" y="1725105"/>
            <a:ext cx="480767" cy="27337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Прямоугольник с одним скругленным углом 12"/>
          <p:cNvSpPr/>
          <p:nvPr/>
        </p:nvSpPr>
        <p:spPr>
          <a:xfrm>
            <a:off x="301658" y="2875175"/>
            <a:ext cx="3129699" cy="809448"/>
          </a:xfrm>
          <a:prstGeom prst="round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Рассматриваетс</a:t>
            </a:r>
            <a:r>
              <a:rPr kumimoji="0" lang="ru-RU" sz="1800" b="1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</a:t>
            </a:r>
            <a:endParaRPr kumimoji="0" lang="en-US" sz="1800" b="0" i="1" u="sng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22276" y="2841512"/>
            <a:ext cx="7293204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Городским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акиматом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на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заседании «Общественного совета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3885414" y="3006522"/>
            <a:ext cx="480767" cy="27337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Прямоугольник с одним скругленным углом 16"/>
          <p:cNvSpPr/>
          <p:nvPr/>
        </p:nvSpPr>
        <p:spPr>
          <a:xfrm>
            <a:off x="301658" y="3989109"/>
            <a:ext cx="3129699" cy="809448"/>
          </a:xfrm>
          <a:prstGeom prst="round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Городской </a:t>
            </a:r>
            <a:r>
              <a:rPr kumimoji="0" lang="ru-RU" sz="1800" b="1" i="0" u="none" strike="noStrike" kern="1200" cap="none" spc="0" normalizeH="0" baseline="0" noProof="0" dirty="0" err="1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акимат</a:t>
            </a:r>
            <a:endParaRPr kumimoji="0" lang="ru-RU" sz="1800" b="1" i="0" u="none" strike="noStrike" kern="1200" cap="none" spc="0" normalizeH="0" baseline="0" noProof="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(местный уполномоченный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орган)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Tahoma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22276" y="4060445"/>
            <a:ext cx="7293204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Ревизионную комиссию области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(не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позднее 20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марта </a:t>
            </a:r>
            <a:r>
              <a:rPr kumimoji="0" lang="ru-RU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т.г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Городской маслихат 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(не позднее 1 </a:t>
            </a:r>
            <a:r>
              <a:rPr kumimoji="0" lang="ru-RU" sz="1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апреля </a:t>
            </a:r>
            <a:r>
              <a:rPr kumimoji="0" lang="ru-RU" sz="14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т.г</a:t>
            </a:r>
            <a:r>
              <a:rPr kumimoji="0" lang="ru-RU" sz="1400" b="0" i="1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.) 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3828853" y="4156592"/>
            <a:ext cx="480767" cy="27337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Прямоугольник с одним скругленным углом 21"/>
          <p:cNvSpPr/>
          <p:nvPr/>
        </p:nvSpPr>
        <p:spPr>
          <a:xfrm>
            <a:off x="301657" y="5235018"/>
            <a:ext cx="3129699" cy="809448"/>
          </a:xfrm>
          <a:prstGeom prst="round1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Городской маслихат</a:t>
            </a:r>
            <a:endParaRPr kumimoji="0" lang="en-US" sz="1800" b="0" i="1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622276" y="5263811"/>
            <a:ext cx="7293204" cy="64633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Утверждает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 годовой отчет об исполнении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городского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Tahoma" pitchFamily="34" charset="0"/>
                <a:cs typeface="Arial" panose="020B0604020202020204" pitchFamily="34" charset="0"/>
              </a:rPr>
              <a:t>бюджета на сессии маслихата </a:t>
            </a:r>
          </a:p>
        </p:txBody>
      </p:sp>
      <p:sp>
        <p:nvSpPr>
          <p:cNvPr id="24" name="Стрелка вправо 23"/>
          <p:cNvSpPr/>
          <p:nvPr/>
        </p:nvSpPr>
        <p:spPr>
          <a:xfrm>
            <a:off x="3828853" y="5450287"/>
            <a:ext cx="480767" cy="27337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75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272435" y="736068"/>
            <a:ext cx="3418148" cy="330751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4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3</a:t>
            </a:r>
            <a:r>
              <a:rPr lang="en-US" sz="4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 037</a:t>
            </a:r>
            <a:r>
              <a:rPr lang="ru-RU" sz="48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,1</a:t>
            </a:r>
            <a:endParaRPr lang="ru-RU" sz="4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872835" y="-365409"/>
            <a:ext cx="12179031" cy="889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3600" b="1" i="0" u="sng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Поступления бюджета города – </a:t>
            </a:r>
            <a:r>
              <a:rPr lang="ru-RU" altLang="ru-RU" sz="3600" b="1" u="sng" noProof="0" dirty="0" smtClean="0">
                <a:solidFill>
                  <a:srgbClr val="8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 </a:t>
            </a:r>
            <a:r>
              <a:rPr lang="en-US" altLang="ru-RU" sz="3600" b="1" u="sng" noProof="0" dirty="0" smtClean="0">
                <a:solidFill>
                  <a:srgbClr val="8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037,</a:t>
            </a:r>
            <a:r>
              <a:rPr lang="ru-RU" altLang="ru-RU" sz="3600" b="1" u="sng" noProof="0" dirty="0" smtClean="0">
                <a:solidFill>
                  <a:srgbClr val="80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 </a:t>
            </a:r>
            <a:r>
              <a:rPr kumimoji="0" lang="ru-RU" altLang="ru-RU" sz="3600" b="1" i="0" u="sng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 Narrow" panose="020B0606020202030204" pitchFamily="34" charset="0"/>
                <a:ea typeface="+mj-ea"/>
                <a:cs typeface="Arial" panose="020B0604020202020204" pitchFamily="34" charset="0"/>
              </a:rPr>
              <a:t>млн.тенге </a:t>
            </a:r>
            <a:endParaRPr kumimoji="0" lang="ru-RU" altLang="ru-RU" sz="3600" b="0" i="0" u="sng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 Narrow" panose="020B060602020203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341596" y="3315043"/>
            <a:ext cx="3119718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Динамика за 202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3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-202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6</a:t>
            </a:r>
            <a:r>
              <a:rPr kumimoji="0" lang="ru-RU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гг.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по сравнению к прошлым годам на 1 октября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0988306" y="620905"/>
            <a:ext cx="1146469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sng" strike="noStrike" kern="1200" cap="none" spc="0" normalizeH="0" baseline="0" noProof="0" dirty="0" err="1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 panose="020B0604020202020204" pitchFamily="34" charset="0"/>
              </a:rPr>
              <a:t>млн.тенге</a:t>
            </a:r>
            <a:endParaRPr kumimoji="0" lang="ru-RU" sz="2000" b="0" i="0" u="sng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24" name="Левая фигурная скобка 23"/>
          <p:cNvSpPr/>
          <p:nvPr/>
        </p:nvSpPr>
        <p:spPr>
          <a:xfrm>
            <a:off x="8066023" y="1112161"/>
            <a:ext cx="648000" cy="2160000"/>
          </a:xfrm>
          <a:prstGeom prst="leftBrace">
            <a:avLst/>
          </a:prstGeom>
          <a:ln w="19050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683C6">
                  <a:lumMod val="50000"/>
                </a:srgbClr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4986214" y="771245"/>
            <a:ext cx="1126197" cy="619894"/>
          </a:xfrm>
          <a:prstGeom prst="wedgeRectCallout">
            <a:avLst>
              <a:gd name="adj1" fmla="val -19445"/>
              <a:gd name="adj2" fmla="val 6376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Доходы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3494BA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9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056236"/>
              </p:ext>
            </p:extLst>
          </p:nvPr>
        </p:nvGraphicFramePr>
        <p:xfrm>
          <a:off x="661843" y="4576182"/>
          <a:ext cx="3619212" cy="1879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749058" y="4258206"/>
            <a:ext cx="3716340" cy="4134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Исполнение бюджета на 1 октября 202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года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3049604829"/>
              </p:ext>
            </p:extLst>
          </p:nvPr>
        </p:nvGraphicFramePr>
        <p:xfrm>
          <a:off x="8494347" y="3938955"/>
          <a:ext cx="3485164" cy="2919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Номер слайда 3"/>
          <p:cNvSpPr txBox="1">
            <a:spLocks/>
          </p:cNvSpPr>
          <p:nvPr/>
        </p:nvSpPr>
        <p:spPr>
          <a:xfrm>
            <a:off x="10010702" y="639091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</a:rPr>
              <a:t>10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4176460615"/>
              </p:ext>
            </p:extLst>
          </p:nvPr>
        </p:nvGraphicFramePr>
        <p:xfrm>
          <a:off x="8486228" y="3938955"/>
          <a:ext cx="3485164" cy="2919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8470669" y="1221971"/>
            <a:ext cx="3408218" cy="1941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Налоговые – </a:t>
            </a:r>
            <a:r>
              <a:rPr lang="ru-RU" dirty="0" smtClean="0">
                <a:solidFill>
                  <a:srgbClr val="3494BA">
                    <a:lumMod val="75000"/>
                  </a:srgbClr>
                </a:solidFill>
                <a:latin typeface="Calibri" panose="020F0502020204030204"/>
              </a:rPr>
              <a:t>9</a:t>
            </a:r>
            <a:r>
              <a:rPr lang="en-US" dirty="0" smtClean="0">
                <a:solidFill>
                  <a:srgbClr val="3494BA">
                    <a:lumMod val="75000"/>
                  </a:srgbClr>
                </a:solidFill>
                <a:latin typeface="Calibri" panose="020F0502020204030204"/>
              </a:rPr>
              <a:t>22,8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3494BA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Неналоговые – 4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3494BA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Поступления от продажи основного капитала –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68,8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3494BA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Трансферты –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94B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2 005,5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3494BA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883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0" y="1"/>
            <a:ext cx="12192000" cy="584775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ОСНОВНЫЕ ПРИОРИТЕТНЫЕ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НАПРАВЛЕНИЯ РАСХОДОВ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301658" y="829559"/>
            <a:ext cx="11613822" cy="18853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Номер слайда 3"/>
          <p:cNvSpPr txBox="1">
            <a:spLocks/>
          </p:cNvSpPr>
          <p:nvPr/>
        </p:nvSpPr>
        <p:spPr>
          <a:xfrm>
            <a:off x="10010702" y="639091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81945" y="2508534"/>
            <a:ext cx="5944368" cy="129266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 extrusionH="76200" contourW="12700">
            <a:bevelT/>
            <a:bevelB/>
            <a:extrusionClr>
              <a:schemeClr val="accent1">
                <a:lumMod val="60000"/>
                <a:lumOff val="40000"/>
              </a:schemeClr>
            </a:extrusionClr>
            <a:contourClr>
              <a:srgbClr val="002060"/>
            </a:contourClr>
          </a:sp3d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2600" b="1" ker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defRPr>
            </a:lvl1pPr>
          </a:lstStyle>
          <a:p>
            <a:r>
              <a:rPr lang="ru-RU" dirty="0"/>
              <a:t>Социальная сфера 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 5</a:t>
            </a:r>
            <a:r>
              <a:rPr lang="en-US" dirty="0" smtClean="0">
                <a:solidFill>
                  <a:srgbClr val="C00000"/>
                </a:solidFill>
              </a:rPr>
              <a:t>89 232,4</a:t>
            </a:r>
            <a:r>
              <a:rPr lang="ru-RU" dirty="0" smtClean="0">
                <a:solidFill>
                  <a:srgbClr val="C00000"/>
                </a:solidFill>
              </a:rPr>
              <a:t> тыс.тенге </a:t>
            </a:r>
            <a:r>
              <a:rPr lang="ru-RU" dirty="0" smtClean="0"/>
              <a:t>от общего объема расходов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344364" y="3922495"/>
            <a:ext cx="5061159" cy="129266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 extrusionH="76200" contourW="12700">
            <a:bevelT/>
            <a:bevelB/>
            <a:extrusionClr>
              <a:schemeClr val="accent1">
                <a:lumMod val="60000"/>
                <a:lumOff val="40000"/>
              </a:schemeClr>
            </a:extrusionClr>
            <a:contourClr>
              <a:srgbClr val="002060"/>
            </a:contourClr>
          </a:sp3d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2600" b="1" ker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defRPr>
            </a:lvl1pPr>
          </a:lstStyle>
          <a:p>
            <a:r>
              <a:rPr lang="ru-RU" dirty="0"/>
              <a:t>Реальный сектор 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1 </a:t>
            </a:r>
            <a:r>
              <a:rPr lang="en-US" dirty="0" smtClean="0">
                <a:solidFill>
                  <a:srgbClr val="C00000"/>
                </a:solidFill>
              </a:rPr>
              <a:t>969 870,3</a:t>
            </a:r>
            <a:r>
              <a:rPr lang="ru-RU" dirty="0" smtClean="0">
                <a:solidFill>
                  <a:srgbClr val="C00000"/>
                </a:solidFill>
              </a:rPr>
              <a:t> тыс.тенге </a:t>
            </a:r>
          </a:p>
          <a:p>
            <a:r>
              <a:rPr lang="ru-RU" dirty="0" smtClean="0"/>
              <a:t>от </a:t>
            </a:r>
            <a:r>
              <a:rPr lang="ru-RU" dirty="0"/>
              <a:t>общего объема расходов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87572" y="5318088"/>
            <a:ext cx="4178833" cy="129266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 extrusionH="76200" contourW="12700">
            <a:bevelT/>
            <a:bevelB/>
            <a:extrusionClr>
              <a:schemeClr val="accent1">
                <a:lumMod val="60000"/>
                <a:lumOff val="40000"/>
              </a:schemeClr>
            </a:extrusionClr>
            <a:contourClr>
              <a:srgbClr val="002060"/>
            </a:contourClr>
          </a:sp3d>
        </p:spPr>
        <p:txBody>
          <a:bodyPr wrap="square" anchor="ctr">
            <a:spAutoFit/>
          </a:bodyPr>
          <a:lstStyle>
            <a:defPPr>
              <a:defRPr lang="ru-RU"/>
            </a:defPPr>
            <a:lvl1pPr algn="ctr">
              <a:defRPr sz="2600" b="1" ker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defRPr>
            </a:lvl1pPr>
          </a:lstStyle>
          <a:p>
            <a:r>
              <a:rPr lang="ru-RU" dirty="0"/>
              <a:t>Прочие </a:t>
            </a:r>
          </a:p>
          <a:p>
            <a:r>
              <a:rPr lang="ru-RU" dirty="0"/>
              <a:t> </a:t>
            </a:r>
            <a:r>
              <a:rPr lang="ru-RU" dirty="0" smtClean="0">
                <a:solidFill>
                  <a:srgbClr val="C00000"/>
                </a:solidFill>
              </a:rPr>
              <a:t>0 тыс.тенге </a:t>
            </a:r>
            <a:r>
              <a:rPr lang="ru-RU" dirty="0"/>
              <a:t>от общего объема расходов</a:t>
            </a:r>
          </a:p>
        </p:txBody>
      </p:sp>
      <p:pic>
        <p:nvPicPr>
          <p:cNvPr id="10" name="Рисунок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987" y="2614929"/>
            <a:ext cx="1222053" cy="82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3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557" y="2621284"/>
            <a:ext cx="1140736" cy="93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5068" y="2688376"/>
            <a:ext cx="1190769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5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3321" y="2622143"/>
            <a:ext cx="1437040" cy="101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397" y="3792841"/>
            <a:ext cx="1374016" cy="99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Группа 7"/>
          <p:cNvGrpSpPr>
            <a:grpSpLocks/>
          </p:cNvGrpSpPr>
          <p:nvPr/>
        </p:nvGrpSpPr>
        <p:grpSpPr bwMode="auto">
          <a:xfrm>
            <a:off x="7788764" y="3859901"/>
            <a:ext cx="1238551" cy="817044"/>
            <a:chOff x="-2555138" y="1254628"/>
            <a:chExt cx="2774156" cy="1625397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06379" y="1254628"/>
              <a:ext cx="1625397" cy="1625397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55138" y="1254628"/>
              <a:ext cx="1625397" cy="1625397"/>
            </a:xfrm>
            <a:prstGeom prst="rect">
              <a:avLst/>
            </a:prstGeom>
          </p:spPr>
        </p:pic>
      </p:grpSp>
      <p:pic>
        <p:nvPicPr>
          <p:cNvPr id="18" name="Рисунок 9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708" y="3900041"/>
            <a:ext cx="1066768" cy="7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6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623" y="3964934"/>
            <a:ext cx="837779" cy="531717"/>
          </a:xfrm>
          <a:prstGeom prst="rect">
            <a:avLst/>
          </a:prstGeom>
          <a:solidFill>
            <a:srgbClr val="5A3E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Группа 16"/>
          <p:cNvGrpSpPr>
            <a:grpSpLocks/>
          </p:cNvGrpSpPr>
          <p:nvPr/>
        </p:nvGrpSpPr>
        <p:grpSpPr bwMode="auto">
          <a:xfrm>
            <a:off x="11037801" y="3934600"/>
            <a:ext cx="948988" cy="665453"/>
            <a:chOff x="-2589356" y="590166"/>
            <a:chExt cx="2132937" cy="1672171"/>
          </a:xfrm>
        </p:grpSpPr>
        <p:pic>
          <p:nvPicPr>
            <p:cNvPr id="23" name="Рисунок 2"/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1043137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Рисунок 5"/>
            <p:cNvPicPr>
              <a:picLocks noChangeAspect="1"/>
            </p:cNvPicPr>
            <p:nvPr/>
          </p:nvPicPr>
          <p:blipFill>
            <a:blip r:embed="rId12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590166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Рисунок 6"/>
            <p:cNvPicPr>
              <a:picLocks noChangeAspect="1"/>
            </p:cNvPicPr>
            <p:nvPr/>
          </p:nvPicPr>
          <p:blipFill>
            <a:blip r:embed="rId13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36419" y="840719"/>
              <a:ext cx="1080000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" name="Объект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37889" y="5424750"/>
            <a:ext cx="1488404" cy="992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Объект 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61092" y="5360292"/>
            <a:ext cx="1475518" cy="88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427822" y="6232353"/>
            <a:ext cx="2370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301639" y="1138844"/>
            <a:ext cx="349718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3 109 243,8 </a:t>
            </a:r>
            <a:r>
              <a:rPr lang="ru-RU" sz="2600" kern="0" dirty="0" err="1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тыс.тенге</a:t>
            </a:r>
            <a:r>
              <a:rPr lang="ru-RU" sz="26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общий объем бюджета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0342" y="709530"/>
            <a:ext cx="4438818" cy="1692771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  <a:scene3d>
            <a:camera prst="orthographicFront"/>
            <a:lightRig rig="threePt" dir="t"/>
          </a:scene3d>
          <a:sp3d extrusionH="76200" contourW="12700">
            <a:bevelT/>
            <a:bevelB/>
            <a:extrusionClr>
              <a:schemeClr val="accent1">
                <a:lumMod val="60000"/>
                <a:lumOff val="40000"/>
              </a:schemeClr>
            </a:extrusionClr>
            <a:contourClr>
              <a:srgbClr val="002060"/>
            </a:contourClr>
          </a:sp3d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600" b="1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ОБЩЕСТВЕННЫЙ ПОРЯДОК</a:t>
            </a:r>
            <a:r>
              <a:rPr lang="ru-RU" sz="26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endParaRPr lang="ru-RU" sz="2600" kern="0" dirty="0" smtClean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algn="ctr">
              <a:defRPr/>
            </a:pPr>
            <a:r>
              <a:rPr lang="ru-RU" sz="26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2</a:t>
            </a:r>
            <a:r>
              <a:rPr lang="en-US" sz="26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59,5</a:t>
            </a:r>
            <a:r>
              <a:rPr lang="ru-RU" sz="26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тыс.тенге </a:t>
            </a:r>
            <a:r>
              <a:rPr lang="ru-RU" sz="26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от общего объема расходов</a:t>
            </a:r>
            <a:endParaRPr lang="ru-RU" sz="2600" kern="0" dirty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35" name="Рисунок 13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988" y="692820"/>
            <a:ext cx="1806100" cy="8923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858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775619" y="3357563"/>
            <a:ext cx="8418512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584D3"/>
              </a:buClr>
              <a:buSzPct val="80000"/>
              <a:buFontTx/>
              <a:buNone/>
              <a:tabLst/>
              <a:defRPr/>
            </a:pPr>
            <a:endParaRPr kumimoji="1" lang="ru-RU" altLang="ru-RU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892" y="631429"/>
            <a:ext cx="6775366" cy="89255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ОБЩЕСТВЕННЫЙ ПОРЯДОК</a:t>
            </a:r>
            <a:r>
              <a:rPr kumimoji="0" lang="ru-RU" sz="2600" b="0" i="0" u="none" strike="noStrike" kern="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 </a:t>
            </a:r>
            <a:endParaRPr kumimoji="0" lang="ru-RU" sz="2600" b="0" i="0" u="none" strike="noStrike" kern="0" cap="none" spc="0" normalizeH="0" baseline="0" noProof="0" dirty="0" smtClean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</a:endParaRPr>
          </a:p>
          <a:p>
            <a:pPr lvl="0" algn="ctr">
              <a:defRPr/>
            </a:pPr>
            <a:r>
              <a:rPr lang="ru-RU" sz="2600" b="1" kern="0" noProof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2</a:t>
            </a:r>
            <a:r>
              <a:rPr lang="en-US" sz="2600" b="1" kern="0" noProof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59,5</a:t>
            </a: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 т</a:t>
            </a:r>
            <a:r>
              <a:rPr kumimoji="0" lang="ru-RU" sz="26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ыс.тенге</a:t>
            </a:r>
            <a:r>
              <a:rPr lang="ru-RU" sz="26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6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от общего объема </a:t>
            </a:r>
            <a:r>
              <a:rPr lang="ru-RU" sz="26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расходов </a:t>
            </a:r>
            <a:endParaRPr lang="ru-RU" sz="2600" kern="0" dirty="0" smtClean="0"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5" name="Рисунок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1412" y="357078"/>
            <a:ext cx="2667000" cy="131762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4"/>
          <p:cNvSpPr>
            <a:spLocks noChangeArrowheads="1"/>
          </p:cNvSpPr>
          <p:nvPr/>
        </p:nvSpPr>
        <p:spPr bwMode="gray">
          <a:xfrm>
            <a:off x="8055033" y="4587632"/>
            <a:ext cx="3805007" cy="733854"/>
          </a:xfrm>
          <a:prstGeom prst="homePlate">
            <a:avLst>
              <a:gd name="adj" fmla="val 25462"/>
            </a:avLst>
          </a:prstGeom>
          <a:solidFill>
            <a:schemeClr val="accent1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lang="ru-RU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01.10.202</a:t>
            </a:r>
            <a:r>
              <a:rPr lang="en-US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3</a:t>
            </a:r>
            <a:r>
              <a:rPr lang="ru-RU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г. – </a:t>
            </a:r>
            <a:r>
              <a:rPr lang="en-US" b="1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276,0</a:t>
            </a:r>
            <a:endParaRPr lang="ru-RU" b="1" kern="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gray">
          <a:xfrm>
            <a:off x="6650182" y="5064369"/>
            <a:ext cx="3794151" cy="722524"/>
          </a:xfrm>
          <a:prstGeom prst="homePlate">
            <a:avLst>
              <a:gd name="adj" fmla="val 25462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lang="ru-RU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01.10.202</a:t>
            </a:r>
            <a:r>
              <a:rPr lang="en-US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4</a:t>
            </a:r>
            <a:r>
              <a:rPr lang="ru-RU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г. – </a:t>
            </a:r>
            <a:r>
              <a:rPr lang="en-US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147,7</a:t>
            </a:r>
            <a:endParaRPr lang="ru-RU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gray">
          <a:xfrm>
            <a:off x="5415758" y="5548924"/>
            <a:ext cx="3799626" cy="721532"/>
          </a:xfrm>
          <a:prstGeom prst="homePlate">
            <a:avLst>
              <a:gd name="adj" fmla="val 27281"/>
            </a:avLst>
          </a:prstGeom>
          <a:solidFill>
            <a:schemeClr val="bg2">
              <a:lumMod val="9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lang="ru-RU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01.10.202</a:t>
            </a:r>
            <a:r>
              <a:rPr lang="en-US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5</a:t>
            </a:r>
            <a:r>
              <a:rPr lang="ru-RU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г. – </a:t>
            </a:r>
            <a:r>
              <a:rPr lang="en-US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787,0</a:t>
            </a:r>
            <a:endParaRPr lang="ru-RU" b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12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0706618" y="1658870"/>
            <a:ext cx="118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gray">
          <a:xfrm>
            <a:off x="3840480" y="5994401"/>
            <a:ext cx="3795757" cy="625230"/>
          </a:xfrm>
          <a:prstGeom prst="homePlate">
            <a:avLst>
              <a:gd name="adj" fmla="val 27281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lang="ru-RU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01.10.202</a:t>
            </a:r>
            <a:r>
              <a:rPr lang="en-US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6</a:t>
            </a:r>
            <a:r>
              <a:rPr lang="ru-RU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г</a:t>
            </a:r>
            <a:r>
              <a:rPr lang="ru-RU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. </a:t>
            </a:r>
            <a:r>
              <a:rPr lang="ru-RU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–</a:t>
            </a:r>
            <a:r>
              <a:rPr lang="en-US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259,5</a:t>
            </a:r>
            <a:r>
              <a:rPr lang="ru-RU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endParaRPr lang="ru-RU" b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473446"/>
              </p:ext>
            </p:extLst>
          </p:nvPr>
        </p:nvGraphicFramePr>
        <p:xfrm>
          <a:off x="381892" y="1765503"/>
          <a:ext cx="11089672" cy="2334370"/>
        </p:xfrm>
        <a:graphic>
          <a:graphicData uri="http://schemas.openxmlformats.org/drawingml/2006/table">
            <a:tbl>
              <a:tblPr/>
              <a:tblGrid>
                <a:gridCol w="1191281">
                  <a:extLst>
                    <a:ext uri="{9D8B030D-6E8A-4147-A177-3AD203B41FA5}">
                      <a16:colId xmlns="" xmlns:a16="http://schemas.microsoft.com/office/drawing/2014/main" val="2841905783"/>
                    </a:ext>
                  </a:extLst>
                </a:gridCol>
                <a:gridCol w="529459">
                  <a:extLst>
                    <a:ext uri="{9D8B030D-6E8A-4147-A177-3AD203B41FA5}">
                      <a16:colId xmlns="" xmlns:a16="http://schemas.microsoft.com/office/drawing/2014/main" val="2971727425"/>
                    </a:ext>
                  </a:extLst>
                </a:gridCol>
                <a:gridCol w="2498383">
                  <a:extLst>
                    <a:ext uri="{9D8B030D-6E8A-4147-A177-3AD203B41FA5}">
                      <a16:colId xmlns="" xmlns:a16="http://schemas.microsoft.com/office/drawing/2014/main" val="3812116555"/>
                    </a:ext>
                  </a:extLst>
                </a:gridCol>
                <a:gridCol w="1191281">
                  <a:extLst>
                    <a:ext uri="{9D8B030D-6E8A-4147-A177-3AD203B41FA5}">
                      <a16:colId xmlns="" xmlns:a16="http://schemas.microsoft.com/office/drawing/2014/main" val="4238648232"/>
                    </a:ext>
                  </a:extLst>
                </a:gridCol>
                <a:gridCol w="1092008">
                  <a:extLst>
                    <a:ext uri="{9D8B030D-6E8A-4147-A177-3AD203B41FA5}">
                      <a16:colId xmlns="" xmlns:a16="http://schemas.microsoft.com/office/drawing/2014/main" val="1483442353"/>
                    </a:ext>
                  </a:extLst>
                </a:gridCol>
                <a:gridCol w="1025826">
                  <a:extLst>
                    <a:ext uri="{9D8B030D-6E8A-4147-A177-3AD203B41FA5}">
                      <a16:colId xmlns="" xmlns:a16="http://schemas.microsoft.com/office/drawing/2014/main" val="447479283"/>
                    </a:ext>
                  </a:extLst>
                </a:gridCol>
                <a:gridCol w="1191281">
                  <a:extLst>
                    <a:ext uri="{9D8B030D-6E8A-4147-A177-3AD203B41FA5}">
                      <a16:colId xmlns="" xmlns:a16="http://schemas.microsoft.com/office/drawing/2014/main" val="3861053170"/>
                    </a:ext>
                  </a:extLst>
                </a:gridCol>
                <a:gridCol w="1191281">
                  <a:extLst>
                    <a:ext uri="{9D8B030D-6E8A-4147-A177-3AD203B41FA5}">
                      <a16:colId xmlns="" xmlns:a16="http://schemas.microsoft.com/office/drawing/2014/main" val="691007800"/>
                    </a:ext>
                  </a:extLst>
                </a:gridCol>
                <a:gridCol w="1178872">
                  <a:extLst>
                    <a:ext uri="{9D8B030D-6E8A-4147-A177-3AD203B41FA5}">
                      <a16:colId xmlns="" xmlns:a16="http://schemas.microsoft.com/office/drawing/2014/main" val="3138440079"/>
                    </a:ext>
                  </a:extLst>
                </a:gridCol>
              </a:tblGrid>
              <a:tr h="5313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группа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подгруппа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октября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(исполнение)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01.10.202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6462893"/>
                  </a:ext>
                </a:extLst>
              </a:tr>
              <a:tr h="5765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1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0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10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0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1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по платежам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</a:t>
                      </a:r>
                      <a: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1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25296165"/>
                  </a:ext>
                </a:extLst>
              </a:tr>
              <a:tr h="1921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7400618"/>
                  </a:ext>
                </a:extLst>
              </a:tr>
              <a:tr h="19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147,7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787,0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</a:t>
                      </a:r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259,5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7033761"/>
                  </a:ext>
                </a:extLst>
              </a:tr>
              <a:tr h="649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Общественный порядок, безопасность, правовая, судебная, уголовно-исполнительная деятельность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276,0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147,7</a:t>
                      </a:r>
                      <a:endParaRPr lang="ru-RU" sz="8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787,0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</a:t>
                      </a:r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59,5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25824522"/>
                  </a:ext>
                </a:extLst>
              </a:tr>
              <a:tr h="1921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Уголовно-исполнительная система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276,0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787,0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259,5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28065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46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1832422" y="1313035"/>
            <a:ext cx="9683585" cy="484505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600" dirty="0"/>
              <a:t>		</a:t>
            </a:r>
            <a:r>
              <a:rPr lang="ru-RU" altLang="ru-RU" sz="2800" b="1" dirty="0"/>
              <a:t>Расходы на социальный блок включают в себя </a:t>
            </a:r>
            <a:endParaRPr lang="ru-RU" altLang="ru-RU" sz="2800" b="1" dirty="0" smtClean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800" b="1" dirty="0" smtClean="0"/>
              <a:t>4 функциональные группы:</a:t>
            </a:r>
            <a:endParaRPr lang="ru-RU" altLang="ru-RU" sz="2800" b="1" dirty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b="1" dirty="0"/>
              <a:t>		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Образование 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Здравоохранение 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Социальная помощь и социальное 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обеспечение </a:t>
            </a:r>
            <a:endParaRPr lang="ru-RU" alt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Культура, спорт, туризм и информационное</a:t>
            </a:r>
          </a:p>
          <a:p>
            <a:pPr lvl="1" algn="just" eaLnBrk="1" hangingPunct="1">
              <a:buFont typeface="Wingdings" panose="05000000000000000000" pitchFamily="2" charset="2"/>
              <a:buNone/>
            </a:pPr>
            <a:r>
              <a:rPr lang="ru-RU" alt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 пространство 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 algn="just" eaLnBrk="1" hangingPunct="1">
              <a:buFont typeface="Wingdings" panose="05000000000000000000" pitchFamily="2" charset="2"/>
              <a:buNone/>
            </a:pPr>
            <a:endParaRPr lang="ru-RU" altLang="ru-RU" sz="2400" i="1" dirty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ru-RU" alt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0694" y="277814"/>
            <a:ext cx="8710612" cy="1139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800" b="1" dirty="0">
                <a:solidFill>
                  <a:srgbClr val="FFFF00"/>
                </a:solidFill>
                <a:latin typeface="+mn-lt"/>
              </a:rPr>
              <a:t>Социальная сфера</a:t>
            </a:r>
            <a:endParaRPr lang="ru-RU" sz="38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5" name="Рисунок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47" y="2265914"/>
            <a:ext cx="1222053" cy="829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3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640" y="2647683"/>
            <a:ext cx="1140736" cy="93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7998" y="3287851"/>
            <a:ext cx="1190769" cy="74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5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5287" y="3995448"/>
            <a:ext cx="1494753" cy="1059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477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775619" y="3357563"/>
            <a:ext cx="8418512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2075" tIns="46038" rIns="92075" bIns="46038" anchor="ctr"/>
          <a:lstStyle>
            <a:lvl1pPr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4584D3"/>
              </a:buClr>
              <a:buSzPct val="80000"/>
              <a:buFontTx/>
              <a:buNone/>
              <a:tabLst/>
              <a:defRPr/>
            </a:pPr>
            <a:endParaRPr kumimoji="1" lang="ru-RU" altLang="ru-RU" sz="2800" b="1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892" y="238760"/>
            <a:ext cx="6997775" cy="89255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Социальная сфера </a:t>
            </a: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</a:p>
          <a:p>
            <a:pPr algn="ctr">
              <a:defRPr/>
            </a:pP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  <a:r>
              <a:rPr lang="ru-RU" sz="26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5</a:t>
            </a:r>
            <a:r>
              <a:rPr lang="en-US" sz="26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89 232,4</a:t>
            </a:r>
            <a:r>
              <a:rPr lang="ru-RU" sz="26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тыс.тенге </a:t>
            </a:r>
            <a:r>
              <a:rPr lang="ru-RU" sz="26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от общего объема расходов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  <a:ea typeface="+mn-ea"/>
              <a:cs typeface="+mn-cs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gray">
          <a:xfrm>
            <a:off x="164030" y="5743291"/>
            <a:ext cx="3402130" cy="9787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Доля расходов</a:t>
            </a:r>
          </a:p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в общем объеме расходов</a:t>
            </a:r>
          </a:p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</a:t>
            </a:r>
            <a:r>
              <a:rPr kumimoji="0" lang="ru-RU" sz="1600" b="0" i="0" u="none" strike="noStrike" kern="1200" cap="none" spc="0" normalizeH="0" baseline="0" noProof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юджета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города –</a:t>
            </a:r>
            <a:r>
              <a:rPr lang="ru-RU" sz="1600" b="1" noProof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1</a:t>
            </a:r>
            <a:r>
              <a:rPr lang="en-US" sz="1600" b="1" noProof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9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%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gray">
          <a:xfrm>
            <a:off x="7963592" y="5447323"/>
            <a:ext cx="3565837" cy="273539"/>
          </a:xfrm>
          <a:prstGeom prst="homePlate">
            <a:avLst>
              <a:gd name="adj" fmla="val 25462"/>
            </a:avLst>
          </a:prstGeom>
          <a:solidFill>
            <a:srgbClr val="1B587C">
              <a:lumMod val="20000"/>
              <a:lumOff val="8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lang="ru-RU" sz="14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01.10.202</a:t>
            </a:r>
            <a:r>
              <a:rPr lang="en-US" sz="14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3</a:t>
            </a:r>
            <a:r>
              <a:rPr lang="ru-RU" sz="14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г. – </a:t>
            </a:r>
            <a:r>
              <a:rPr lang="en-US" sz="14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999 777,1</a:t>
            </a:r>
            <a:endParaRPr lang="ru-RU" sz="1400" b="1" kern="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9" name="AutoShape 4"/>
          <p:cNvSpPr>
            <a:spLocks noChangeArrowheads="1"/>
          </p:cNvSpPr>
          <p:nvPr/>
        </p:nvSpPr>
        <p:spPr bwMode="gray">
          <a:xfrm>
            <a:off x="6962515" y="5799666"/>
            <a:ext cx="3640111" cy="289169"/>
          </a:xfrm>
          <a:prstGeom prst="homePlate">
            <a:avLst>
              <a:gd name="adj" fmla="val 25462"/>
            </a:avLst>
          </a:prstGeom>
          <a:solidFill>
            <a:srgbClr val="1B587C">
              <a:lumMod val="40000"/>
              <a:lumOff val="6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lang="ru-RU" sz="1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01.10.202</a:t>
            </a:r>
            <a:r>
              <a:rPr lang="en-US" sz="1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4</a:t>
            </a:r>
            <a:r>
              <a:rPr lang="ru-RU" sz="1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г. – </a:t>
            </a:r>
            <a:r>
              <a:rPr lang="en-US" sz="1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588 699,9</a:t>
            </a:r>
            <a:endParaRPr lang="ru-RU" sz="1400" b="1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gray">
          <a:xfrm>
            <a:off x="5812031" y="6135077"/>
            <a:ext cx="3615910" cy="296985"/>
          </a:xfrm>
          <a:prstGeom prst="homePlate">
            <a:avLst>
              <a:gd name="adj" fmla="val 27281"/>
            </a:avLst>
          </a:prstGeom>
          <a:solidFill>
            <a:srgbClr val="1B587C">
              <a:lumMod val="60000"/>
              <a:lumOff val="4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lvl="0" algn="ctr">
              <a:defRPr/>
            </a:pPr>
            <a:r>
              <a:rPr lang="ru-RU" sz="14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01.10.202</a:t>
            </a:r>
            <a:r>
              <a:rPr lang="en-US" sz="14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5</a:t>
            </a:r>
            <a:r>
              <a:rPr lang="ru-RU" sz="14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г. – </a:t>
            </a:r>
            <a:r>
              <a:rPr lang="en-US" sz="14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536 749,3</a:t>
            </a:r>
            <a:endParaRPr lang="ru-RU" sz="1400" b="1" kern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13" name="Рисунок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718" y="263727"/>
            <a:ext cx="946660" cy="642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3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291" y="264826"/>
            <a:ext cx="800440" cy="655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213" y="297489"/>
            <a:ext cx="719918" cy="450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5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182" y="228824"/>
            <a:ext cx="933437" cy="661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14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0586921" y="859612"/>
            <a:ext cx="118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gray">
          <a:xfrm>
            <a:off x="3751412" y="6455509"/>
            <a:ext cx="3615910" cy="304799"/>
          </a:xfrm>
          <a:prstGeom prst="homePlate">
            <a:avLst>
              <a:gd name="adj" fmla="val 27281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01.10.202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6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589 232,4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158673"/>
              </p:ext>
            </p:extLst>
          </p:nvPr>
        </p:nvGraphicFramePr>
        <p:xfrm>
          <a:off x="381892" y="1173804"/>
          <a:ext cx="11385434" cy="3519289"/>
        </p:xfrm>
        <a:graphic>
          <a:graphicData uri="http://schemas.openxmlformats.org/drawingml/2006/table">
            <a:tbl>
              <a:tblPr/>
              <a:tblGrid>
                <a:gridCol w="391192">
                  <a:extLst>
                    <a:ext uri="{9D8B030D-6E8A-4147-A177-3AD203B41FA5}">
                      <a16:colId xmlns="" xmlns:a16="http://schemas.microsoft.com/office/drawing/2014/main" val="1083327200"/>
                    </a:ext>
                  </a:extLst>
                </a:gridCol>
                <a:gridCol w="598516">
                  <a:extLst>
                    <a:ext uri="{9D8B030D-6E8A-4147-A177-3AD203B41FA5}">
                      <a16:colId xmlns="" xmlns:a16="http://schemas.microsoft.com/office/drawing/2014/main" val="135073966"/>
                    </a:ext>
                  </a:extLst>
                </a:gridCol>
                <a:gridCol w="3341938">
                  <a:extLst>
                    <a:ext uri="{9D8B030D-6E8A-4147-A177-3AD203B41FA5}">
                      <a16:colId xmlns="" xmlns:a16="http://schemas.microsoft.com/office/drawing/2014/main" val="4106362997"/>
                    </a:ext>
                  </a:extLst>
                </a:gridCol>
                <a:gridCol w="1223052">
                  <a:extLst>
                    <a:ext uri="{9D8B030D-6E8A-4147-A177-3AD203B41FA5}">
                      <a16:colId xmlns="" xmlns:a16="http://schemas.microsoft.com/office/drawing/2014/main" val="347300875"/>
                    </a:ext>
                  </a:extLst>
                </a:gridCol>
                <a:gridCol w="1121133">
                  <a:extLst>
                    <a:ext uri="{9D8B030D-6E8A-4147-A177-3AD203B41FA5}">
                      <a16:colId xmlns="" xmlns:a16="http://schemas.microsoft.com/office/drawing/2014/main" val="2861572171"/>
                    </a:ext>
                  </a:extLst>
                </a:gridCol>
                <a:gridCol w="1053186">
                  <a:extLst>
                    <a:ext uri="{9D8B030D-6E8A-4147-A177-3AD203B41FA5}">
                      <a16:colId xmlns="" xmlns:a16="http://schemas.microsoft.com/office/drawing/2014/main" val="790377440"/>
                    </a:ext>
                  </a:extLst>
                </a:gridCol>
                <a:gridCol w="1223052">
                  <a:extLst>
                    <a:ext uri="{9D8B030D-6E8A-4147-A177-3AD203B41FA5}">
                      <a16:colId xmlns="" xmlns:a16="http://schemas.microsoft.com/office/drawing/2014/main" val="3942408976"/>
                    </a:ext>
                  </a:extLst>
                </a:gridCol>
                <a:gridCol w="1223052">
                  <a:extLst>
                    <a:ext uri="{9D8B030D-6E8A-4147-A177-3AD203B41FA5}">
                      <a16:colId xmlns="" xmlns:a16="http://schemas.microsoft.com/office/drawing/2014/main" val="158219914"/>
                    </a:ext>
                  </a:extLst>
                </a:gridCol>
                <a:gridCol w="1210313">
                  <a:extLst>
                    <a:ext uri="{9D8B030D-6E8A-4147-A177-3AD203B41FA5}">
                      <a16:colId xmlns="" xmlns:a16="http://schemas.microsoft.com/office/drawing/2014/main" val="3654255818"/>
                    </a:ext>
                  </a:extLst>
                </a:gridCol>
              </a:tblGrid>
              <a:tr h="2874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группа</a:t>
                      </a:r>
                    </a:p>
                  </a:txBody>
                  <a:tcPr marL="4952" marR="4952" marT="4952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подгруппа</a:t>
                      </a:r>
                    </a:p>
                  </a:txBody>
                  <a:tcPr marL="4952" marR="4952" marT="4952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октября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(исполнение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01.10.202</a:t>
                      </a:r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24267199"/>
                  </a:ext>
                </a:extLst>
              </a:tr>
              <a:tr h="2079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8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8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по платежам 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</a:t>
                      </a:r>
                      <a:r>
                        <a:rPr lang="ru-RU" sz="8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ru-RU" sz="8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8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54034882"/>
                  </a:ext>
                </a:extLst>
              </a:tr>
              <a:tr h="2138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8302595"/>
                  </a:ext>
                </a:extLst>
              </a:tr>
              <a:tr h="103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Общий объем расходов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3 060 133,1</a:t>
                      </a:r>
                      <a:endParaRPr lang="ru-RU" sz="7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2 730 634,4</a:t>
                      </a:r>
                      <a:endParaRPr lang="ru-RU" sz="7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3 201 256,9</a:t>
                      </a:r>
                      <a:endParaRPr lang="ru-RU" sz="7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700" b="1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867 436,0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3 141 458,0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3 109 243,9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0395912"/>
                  </a:ext>
                </a:extLst>
              </a:tr>
              <a:tr h="103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по социальной сфере 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999 777,1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588 699,9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536 749,3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865 021,0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589 344,0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589 232,4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2794772"/>
                  </a:ext>
                </a:extLst>
              </a:tr>
              <a:tr h="171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8478457"/>
                  </a:ext>
                </a:extLst>
              </a:tr>
              <a:tr h="1039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Дошкольное воспитание и обучение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04299163"/>
                  </a:ext>
                </a:extLst>
              </a:tr>
              <a:tr h="171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Начальное, основное среднее и общее среднее образование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67587699"/>
                  </a:ext>
                </a:extLst>
              </a:tr>
              <a:tr h="1712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услуги в области образования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27038087"/>
                  </a:ext>
                </a:extLst>
              </a:tr>
              <a:tr h="3450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помощь и социальное обеспечение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241 110,9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146 688,2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160 286,5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286 320,0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169 492,0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169 470,2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4590263"/>
                  </a:ext>
                </a:extLst>
              </a:tr>
              <a:tr h="1039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Социальное обеспечение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17078,9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13 037,6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9 212,5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42 892,0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28 553,0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28 546,3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3597063"/>
                  </a:ext>
                </a:extLst>
              </a:tr>
              <a:tr h="954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Социальная помощь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169614,6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r>
                        <a:rPr lang="kk-KZ" sz="7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344,6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73 733,6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110 165,0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60 581,0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60 576,6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46245153"/>
                  </a:ext>
                </a:extLst>
              </a:tr>
              <a:tr h="2568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услуги в области социальной помощи и социального обеспечения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54417,5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75 306,0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77 340,4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133 263,0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80 358,0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80 347,3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27231321"/>
                  </a:ext>
                </a:extLst>
              </a:tr>
              <a:tr h="2388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Культура, спорт, туризм и информационное пространство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758666,2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442 011,7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376 462,8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578 701,0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1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419 852,0</a:t>
                      </a:r>
                      <a:endParaRPr lang="ru-RU" sz="700" b="1" i="1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1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419 762,2</a:t>
                      </a:r>
                      <a:endParaRPr lang="ru-RU" sz="700" b="1" i="1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23718200"/>
                  </a:ext>
                </a:extLst>
              </a:tr>
              <a:tr h="3335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Деятельность в области культуры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83167,0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71 923,0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117 597,0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112 235,0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85 866,0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85 866,0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96818597"/>
                  </a:ext>
                </a:extLst>
              </a:tr>
              <a:tr h="113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419070,1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188 464,5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30 051,5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154 470,0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99 219,0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99 159,4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23198419"/>
                  </a:ext>
                </a:extLst>
              </a:tr>
              <a:tr h="1039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Информационное пространство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31883,2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43 362,2</a:t>
                      </a:r>
                      <a:endParaRPr lang="ru-RU" sz="700" b="1" i="0" u="none" strike="noStrik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64 005,8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81 764,0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54 286,0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54 279,1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3745179"/>
                  </a:ext>
                </a:extLst>
              </a:tr>
              <a:tr h="2568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услуги по организации культуры, спорта, туризма  и информационного пространства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224546,0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138 262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164 808,5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230 232,0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180 481,0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180 457,6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33777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39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325925" y="1313035"/>
            <a:ext cx="11552221" cy="4845050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600" dirty="0" smtClean="0"/>
              <a:t>		</a:t>
            </a:r>
            <a:r>
              <a:rPr lang="ru-RU" altLang="ru-RU" sz="2800" b="1" dirty="0" smtClean="0"/>
              <a:t>Расходы на реальный сектор включают в себя 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800" b="1" dirty="0"/>
              <a:t>5</a:t>
            </a:r>
            <a:r>
              <a:rPr lang="ru-RU" altLang="ru-RU" sz="2800" b="1" dirty="0" smtClean="0"/>
              <a:t> функциональных групп: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b="1" dirty="0" smtClean="0"/>
              <a:t>		</a:t>
            </a:r>
          </a:p>
          <a:p>
            <a:pPr lvl="0"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Жилищно-коммунальное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хозяйство </a:t>
            </a:r>
          </a:p>
          <a:p>
            <a:pPr lvl="0"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Топливно-энергетический комплекс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недропользование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Сельское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водное, лесное, рыбное хозяйство, особо охраняемые природные территории, охрана окружающей среды и животного мира, земельные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отношения </a:t>
            </a:r>
          </a:p>
          <a:p>
            <a:pPr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Промышленность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архитектурная, градостроительная и строительная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деятельность </a:t>
            </a:r>
          </a:p>
          <a:p>
            <a:pPr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Транспорт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коммуникации</a:t>
            </a:r>
          </a:p>
          <a:p>
            <a:pPr lvl="0" eaLnBrk="1" fontAlgn="ctr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Font typeface="Wingdings" panose="05000000000000000000" pitchFamily="2" charset="2"/>
              <a:buNone/>
            </a:pPr>
            <a:r>
              <a:rPr lang="ru-RU" altLang="ru-RU" sz="2400" i="1" dirty="0" smtClean="0"/>
              <a:t> 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ru-RU" alt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6748" y="182505"/>
            <a:ext cx="8710612" cy="113982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rgbClr val="FFFF00"/>
                </a:solidFill>
                <a:latin typeface="+mn-lt"/>
              </a:rPr>
              <a:t>Реальный сектор</a:t>
            </a:r>
            <a:endParaRPr lang="ru-RU" sz="38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5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672" y="2061714"/>
            <a:ext cx="1374016" cy="99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Группа 7"/>
          <p:cNvGrpSpPr>
            <a:grpSpLocks/>
          </p:cNvGrpSpPr>
          <p:nvPr/>
        </p:nvGrpSpPr>
        <p:grpSpPr bwMode="auto">
          <a:xfrm>
            <a:off x="9020565" y="2558924"/>
            <a:ext cx="1238551" cy="817044"/>
            <a:chOff x="-2555138" y="1254628"/>
            <a:chExt cx="2774156" cy="1625397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06379" y="1254628"/>
              <a:ext cx="1625397" cy="1625397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55138" y="1254628"/>
              <a:ext cx="1625397" cy="1625397"/>
            </a:xfrm>
            <a:prstGeom prst="rect">
              <a:avLst/>
            </a:prstGeom>
          </p:spPr>
        </p:pic>
      </p:grpSp>
      <p:pic>
        <p:nvPicPr>
          <p:cNvPr id="9" name="Рисунок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1378" y="3803506"/>
            <a:ext cx="1066768" cy="70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824" y="4943925"/>
            <a:ext cx="1373200" cy="871535"/>
          </a:xfrm>
          <a:prstGeom prst="rect">
            <a:avLst/>
          </a:prstGeom>
          <a:solidFill>
            <a:srgbClr val="5A3E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6"/>
          <p:cNvGrpSpPr>
            <a:grpSpLocks/>
          </p:cNvGrpSpPr>
          <p:nvPr/>
        </p:nvGrpSpPr>
        <p:grpSpPr bwMode="auto">
          <a:xfrm>
            <a:off x="4995584" y="5758490"/>
            <a:ext cx="1237717" cy="799189"/>
            <a:chOff x="-2589356" y="590166"/>
            <a:chExt cx="2132937" cy="1672171"/>
          </a:xfrm>
        </p:grpSpPr>
        <p:pic>
          <p:nvPicPr>
            <p:cNvPr id="12" name="Рисунок 2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1043137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Рисунок 5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590166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Рисунок 6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36419" y="840719"/>
              <a:ext cx="1080000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322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3" y="187647"/>
            <a:ext cx="1374016" cy="994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Группа 7"/>
          <p:cNvGrpSpPr>
            <a:grpSpLocks/>
          </p:cNvGrpSpPr>
          <p:nvPr/>
        </p:nvGrpSpPr>
        <p:grpSpPr bwMode="auto">
          <a:xfrm>
            <a:off x="6684771" y="316651"/>
            <a:ext cx="1238551" cy="817044"/>
            <a:chOff x="-2555138" y="1254628"/>
            <a:chExt cx="2774156" cy="1625397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06379" y="1254628"/>
              <a:ext cx="1625397" cy="1625397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rgbClr val="1B58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55138" y="1254628"/>
              <a:ext cx="1625397" cy="1625397"/>
            </a:xfrm>
            <a:prstGeom prst="rect">
              <a:avLst/>
            </a:prstGeom>
          </p:spPr>
        </p:pic>
      </p:grpSp>
      <p:pic>
        <p:nvPicPr>
          <p:cNvPr id="9" name="Рисунок 9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3322" y="372243"/>
            <a:ext cx="1137690" cy="7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Группа 16"/>
          <p:cNvGrpSpPr>
            <a:grpSpLocks/>
          </p:cNvGrpSpPr>
          <p:nvPr/>
        </p:nvGrpSpPr>
        <p:grpSpPr bwMode="auto">
          <a:xfrm>
            <a:off x="10577054" y="334506"/>
            <a:ext cx="1237717" cy="799189"/>
            <a:chOff x="-2589356" y="590166"/>
            <a:chExt cx="2132937" cy="1672171"/>
          </a:xfrm>
        </p:grpSpPr>
        <p:pic>
          <p:nvPicPr>
            <p:cNvPr id="11" name="Рисунок 2"/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1043137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Рисунок 5"/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89356" y="590166"/>
              <a:ext cx="1219200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Рисунок 6"/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040404"/>
                </a:clrFrom>
                <a:clrTo>
                  <a:srgbClr val="04040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36419" y="840719"/>
              <a:ext cx="1080000" cy="10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457200" y="470539"/>
            <a:ext cx="4862945" cy="707886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Реальный сектор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1 969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870,3</a:t>
            </a:r>
            <a:r>
              <a:rPr lang="ru-RU" sz="20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kumimoji="0" lang="ru-RU" sz="20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</a:rPr>
              <a:t>тыс.тенге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</a:endParaRPr>
          </a:p>
          <a:p>
            <a:pPr lvl="0" algn="ctr">
              <a:defRPr/>
            </a:pPr>
            <a:r>
              <a:rPr lang="ru-RU" sz="20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от </a:t>
            </a:r>
            <a:r>
              <a:rPr lang="ru-RU" sz="20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общего объема расходов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</a:endParaRPr>
          </a:p>
        </p:txBody>
      </p:sp>
      <p:pic>
        <p:nvPicPr>
          <p:cNvPr id="15" name="Рисунок 6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820" y="316651"/>
            <a:ext cx="1273612" cy="808329"/>
          </a:xfrm>
          <a:prstGeom prst="rect">
            <a:avLst/>
          </a:prstGeom>
          <a:solidFill>
            <a:srgbClr val="5A3E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16</a:t>
            </a:r>
            <a:endParaRPr lang="ru-RU" dirty="0"/>
          </a:p>
        </p:txBody>
      </p:sp>
      <p:sp>
        <p:nvSpPr>
          <p:cNvPr id="17" name="Text Box 17"/>
          <p:cNvSpPr txBox="1">
            <a:spLocks noChangeArrowheads="1"/>
          </p:cNvSpPr>
          <p:nvPr/>
        </p:nvSpPr>
        <p:spPr bwMode="gray">
          <a:xfrm>
            <a:off x="160934" y="5679689"/>
            <a:ext cx="3627786" cy="9787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Доля расходов</a:t>
            </a:r>
          </a:p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в общем объеме расходов</a:t>
            </a:r>
          </a:p>
          <a:p>
            <a:pPr marL="0" marR="0" lvl="0" indent="0" algn="ctr" defTabSz="914400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бюджета области –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64</a:t>
            </a:r>
            <a:r>
              <a:rPr kumimoji="0" lang="ru-RU" sz="1600" b="0" i="0" u="none" strike="noStrike" kern="120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%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gray">
          <a:xfrm>
            <a:off x="7484444" y="5355540"/>
            <a:ext cx="3350694" cy="304800"/>
          </a:xfrm>
          <a:prstGeom prst="homePlate">
            <a:avLst>
              <a:gd name="adj" fmla="val 25462"/>
            </a:avLst>
          </a:prstGeom>
          <a:solidFill>
            <a:srgbClr val="1B587C">
              <a:lumMod val="20000"/>
              <a:lumOff val="8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lvl="0" algn="ctr">
              <a:defRPr/>
            </a:pPr>
            <a:r>
              <a:rPr lang="ru-RU" sz="12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01.10.202</a:t>
            </a:r>
            <a:r>
              <a:rPr lang="en-US" sz="12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3</a:t>
            </a:r>
            <a:r>
              <a:rPr lang="ru-RU" sz="12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г. – </a:t>
            </a:r>
            <a:r>
              <a:rPr lang="en-US" sz="12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1 584 443,0</a:t>
            </a:r>
            <a:endParaRPr lang="ru-RU" sz="1200" kern="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gray">
          <a:xfrm>
            <a:off x="6572692" y="5794457"/>
            <a:ext cx="3704652" cy="250092"/>
          </a:xfrm>
          <a:prstGeom prst="homePlate">
            <a:avLst>
              <a:gd name="adj" fmla="val 25462"/>
            </a:avLst>
          </a:prstGeom>
          <a:solidFill>
            <a:srgbClr val="1B587C">
              <a:lumMod val="40000"/>
              <a:lumOff val="6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lvl="0" algn="ctr">
              <a:defRPr/>
            </a:pPr>
            <a:r>
              <a:rPr lang="ru-RU" sz="1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01.10.202</a:t>
            </a:r>
            <a:r>
              <a:rPr lang="en-US" sz="1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4</a:t>
            </a:r>
            <a:r>
              <a:rPr lang="ru-RU" sz="1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г.- 1 </a:t>
            </a:r>
            <a:r>
              <a:rPr lang="en-US" sz="1400" kern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444 163,1</a:t>
            </a:r>
            <a:endParaRPr lang="ru-RU" sz="1400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20" name="AutoShape 5"/>
          <p:cNvSpPr>
            <a:spLocks noChangeArrowheads="1"/>
          </p:cNvSpPr>
          <p:nvPr/>
        </p:nvSpPr>
        <p:spPr bwMode="gray">
          <a:xfrm>
            <a:off x="5095668" y="6111631"/>
            <a:ext cx="3396499" cy="257907"/>
          </a:xfrm>
          <a:prstGeom prst="homePlate">
            <a:avLst>
              <a:gd name="adj" fmla="val 27281"/>
            </a:avLst>
          </a:prstGeom>
          <a:solidFill>
            <a:srgbClr val="1B587C">
              <a:lumMod val="60000"/>
              <a:lumOff val="4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lang="ru-RU" sz="14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01.10.202</a:t>
            </a:r>
            <a:r>
              <a:rPr lang="en-US" sz="14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5</a:t>
            </a:r>
            <a:r>
              <a:rPr lang="ru-RU" sz="14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г. – </a:t>
            </a:r>
            <a:r>
              <a:rPr lang="en-US" sz="1400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1 811 758,2</a:t>
            </a:r>
            <a:endParaRPr lang="ru-RU" sz="1400" kern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gray">
          <a:xfrm>
            <a:off x="3654193" y="6442482"/>
            <a:ext cx="3396499" cy="277345"/>
          </a:xfrm>
          <a:prstGeom prst="homePlate">
            <a:avLst>
              <a:gd name="adj" fmla="val 27281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algn="ctr"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01.10.202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6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</a:t>
            </a:r>
            <a:r>
              <a:rPr lang="ru-RU" sz="1400" kern="0" noProof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</a:t>
            </a:r>
            <a:r>
              <a:rPr lang="en-US" sz="1400" kern="0" noProof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1 969 </a:t>
            </a:r>
            <a:r>
              <a:rPr lang="en-US" sz="1400" kern="0" noProof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870,3</a:t>
            </a:r>
            <a:endParaRPr lang="ru-RU" sz="1400" kern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  <a:p>
            <a:pPr algn="ctr"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776898" y="1000323"/>
            <a:ext cx="118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6547"/>
              </p:ext>
            </p:extLst>
          </p:nvPr>
        </p:nvGraphicFramePr>
        <p:xfrm>
          <a:off x="457200" y="1292930"/>
          <a:ext cx="11357573" cy="3271282"/>
        </p:xfrm>
        <a:graphic>
          <a:graphicData uri="http://schemas.openxmlformats.org/drawingml/2006/table">
            <a:tbl>
              <a:tblPr/>
              <a:tblGrid>
                <a:gridCol w="440575">
                  <a:extLst>
                    <a:ext uri="{9D8B030D-6E8A-4147-A177-3AD203B41FA5}">
                      <a16:colId xmlns="" xmlns:a16="http://schemas.microsoft.com/office/drawing/2014/main" val="3806128335"/>
                    </a:ext>
                  </a:extLst>
                </a:gridCol>
                <a:gridCol w="648392">
                  <a:extLst>
                    <a:ext uri="{9D8B030D-6E8A-4147-A177-3AD203B41FA5}">
                      <a16:colId xmlns="" xmlns:a16="http://schemas.microsoft.com/office/drawing/2014/main" val="1880797876"/>
                    </a:ext>
                  </a:extLst>
                </a:gridCol>
                <a:gridCol w="3232080">
                  <a:extLst>
                    <a:ext uri="{9D8B030D-6E8A-4147-A177-3AD203B41FA5}">
                      <a16:colId xmlns="" xmlns:a16="http://schemas.microsoft.com/office/drawing/2014/main" val="2302490881"/>
                    </a:ext>
                  </a:extLst>
                </a:gridCol>
                <a:gridCol w="1220059">
                  <a:extLst>
                    <a:ext uri="{9D8B030D-6E8A-4147-A177-3AD203B41FA5}">
                      <a16:colId xmlns="" xmlns:a16="http://schemas.microsoft.com/office/drawing/2014/main" val="84197258"/>
                    </a:ext>
                  </a:extLst>
                </a:gridCol>
                <a:gridCol w="1118388">
                  <a:extLst>
                    <a:ext uri="{9D8B030D-6E8A-4147-A177-3AD203B41FA5}">
                      <a16:colId xmlns="" xmlns:a16="http://schemas.microsoft.com/office/drawing/2014/main" val="943931783"/>
                    </a:ext>
                  </a:extLst>
                </a:gridCol>
                <a:gridCol w="1050609">
                  <a:extLst>
                    <a:ext uri="{9D8B030D-6E8A-4147-A177-3AD203B41FA5}">
                      <a16:colId xmlns="" xmlns:a16="http://schemas.microsoft.com/office/drawing/2014/main" val="2980039917"/>
                    </a:ext>
                  </a:extLst>
                </a:gridCol>
                <a:gridCol w="1220059">
                  <a:extLst>
                    <a:ext uri="{9D8B030D-6E8A-4147-A177-3AD203B41FA5}">
                      <a16:colId xmlns="" xmlns:a16="http://schemas.microsoft.com/office/drawing/2014/main" val="446706337"/>
                    </a:ext>
                  </a:extLst>
                </a:gridCol>
                <a:gridCol w="1220059">
                  <a:extLst>
                    <a:ext uri="{9D8B030D-6E8A-4147-A177-3AD203B41FA5}">
                      <a16:colId xmlns="" xmlns:a16="http://schemas.microsoft.com/office/drawing/2014/main" val="2324178179"/>
                    </a:ext>
                  </a:extLst>
                </a:gridCol>
                <a:gridCol w="1207352">
                  <a:extLst>
                    <a:ext uri="{9D8B030D-6E8A-4147-A177-3AD203B41FA5}">
                      <a16:colId xmlns="" xmlns:a16="http://schemas.microsoft.com/office/drawing/2014/main" val="3895252406"/>
                    </a:ext>
                  </a:extLst>
                </a:gridCol>
              </a:tblGrid>
              <a:tr h="2241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группа</a:t>
                      </a:r>
                    </a:p>
                  </a:txBody>
                  <a:tcPr marL="4444" marR="4444" marT="4444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подгруппа</a:t>
                      </a:r>
                    </a:p>
                  </a:txBody>
                  <a:tcPr marL="4444" marR="4444" marT="4444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октября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(исполнение) 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01.10.202</a:t>
                      </a:r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745173"/>
                  </a:ext>
                </a:extLst>
              </a:tr>
              <a:tr h="2376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800" b="1" i="0" u="none" strike="noStrike" baseline="0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800" b="1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8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800" b="1" i="0" u="none" strike="noStrike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8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800" b="1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8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по платежам 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</a:t>
                      </a:r>
                      <a:br>
                        <a:rPr lang="ru-RU" sz="8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8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833096"/>
                  </a:ext>
                </a:extLst>
              </a:tr>
              <a:tr h="1209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45931647"/>
                  </a:ext>
                </a:extLst>
              </a:tr>
              <a:tr h="3174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Общий объем расходов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3 060 133,1</a:t>
                      </a:r>
                    </a:p>
                  </a:txBody>
                  <a:tcPr marL="4952" marR="4952" marT="49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2 730 634,4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3 201 256,9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700" b="1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867 436,0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3 141 458,0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3 109 243,9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30808133"/>
                  </a:ext>
                </a:extLst>
              </a:tr>
              <a:tr h="106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по реальному сектору 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1 584</a:t>
                      </a:r>
                      <a:r>
                        <a:rPr lang="ru-RU" sz="7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443,0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1 444 163,1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1 811 758,2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2 230 205,0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2 001 908,0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1 969 </a:t>
                      </a:r>
                      <a:r>
                        <a:rPr lang="en-US" sz="7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870,3</a:t>
                      </a:r>
                      <a:endParaRPr lang="ru-RU" sz="7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73495688"/>
                  </a:ext>
                </a:extLst>
              </a:tr>
              <a:tr h="2071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Жилищно-коммунальное хозяйство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1151137,4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1 350 298,2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1 675 362,8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1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2 058 782,0</a:t>
                      </a:r>
                      <a:endParaRPr lang="ru-RU" sz="700" b="1" i="1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1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1 864 425,0</a:t>
                      </a:r>
                      <a:endParaRPr lang="ru-RU" sz="700" b="1" i="1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1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1 832 393,8</a:t>
                      </a:r>
                      <a:endParaRPr lang="ru-RU" sz="700" b="1" i="1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32871467"/>
                  </a:ext>
                </a:extLst>
              </a:tr>
              <a:tr h="217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Жилищное хозяйство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73046,2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304 650,4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597 934,7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866 549,0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763 894,0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745 685,8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57190637"/>
                  </a:ext>
                </a:extLst>
              </a:tr>
              <a:tr h="106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Коммунальное хозяйство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781674,1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843854,5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802 843,6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719 755,0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699 902,0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686 082,0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1153134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Благоустройство населенных пунктов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296417,0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201 793,3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274 584,5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472 478,0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400 629,0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400 626,0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5756379"/>
                  </a:ext>
                </a:extLst>
              </a:tr>
              <a:tr h="381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4035430"/>
                  </a:ext>
                </a:extLst>
              </a:tr>
              <a:tr h="106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Сельское хозяйство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1100627"/>
                  </a:ext>
                </a:extLst>
              </a:tr>
              <a:tr h="106357">
                <a:tc>
                  <a:txBody>
                    <a:bodyPr/>
                    <a:lstStyle/>
                    <a:p>
                      <a:pPr algn="l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Земельные отношения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Промышленность, архитектурная, градостроительная и строительная деятельность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27779,5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50 008,9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27 752,3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1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34 279,0</a:t>
                      </a:r>
                      <a:endParaRPr lang="ru-RU" sz="700" b="1" i="1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1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26 217,0</a:t>
                      </a:r>
                      <a:endParaRPr lang="ru-RU" sz="700" b="1" i="1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1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26 211,1</a:t>
                      </a:r>
                      <a:endParaRPr lang="ru-RU" sz="700" b="1" i="1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23951786"/>
                  </a:ext>
                </a:extLst>
              </a:tr>
              <a:tr h="1335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Архитектурная, градостроительная и строительная деятельность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27779,5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50 008,9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27 752,3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34 279,0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26 217,0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26 211,1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61544484"/>
                  </a:ext>
                </a:extLst>
              </a:tr>
              <a:tr h="2150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Транспорт и коммуникации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405526,1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43 856,0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1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108 643,1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1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137 144,0</a:t>
                      </a:r>
                      <a:endParaRPr lang="ru-RU" sz="700" b="1" i="1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1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111 266,0</a:t>
                      </a:r>
                      <a:endParaRPr lang="ru-RU" sz="700" b="1" i="1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1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111 265,4</a:t>
                      </a:r>
                      <a:endParaRPr lang="ru-RU" sz="700" b="1" i="1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1387342"/>
                  </a:ext>
                </a:extLst>
              </a:tr>
              <a:tr h="1063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Автомобильный транспорт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390091,1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21 568,0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83 643,1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112 144,0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86 266,0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86 265,4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5236082"/>
                  </a:ext>
                </a:extLst>
              </a:tr>
              <a:tr h="1704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4" marR="4444" marT="44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услуги в сфере транспорта и коммуникаций</a:t>
                      </a:r>
                    </a:p>
                  </a:txBody>
                  <a:tcPr marL="4444" marR="4444" marT="44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15435,0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22 288,0</a:t>
                      </a:r>
                      <a:endParaRPr lang="ru-RU" sz="700" b="1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  25 000,0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25 000,0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25 000,0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 smtClean="0">
                          <a:solidFill>
                            <a:srgbClr val="333333"/>
                          </a:solidFill>
                          <a:latin typeface="Arial" pitchFamily="34" charset="0"/>
                          <a:cs typeface="Arial" pitchFamily="34" charset="0"/>
                        </a:rPr>
                        <a:t>25 000,0</a:t>
                      </a:r>
                      <a:endParaRPr lang="ru-RU" sz="700" b="1" i="0" u="none" strike="noStrike" dirty="0">
                        <a:solidFill>
                          <a:srgbClr val="333333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79479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11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317173" y="830102"/>
            <a:ext cx="11557654" cy="5802989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600" dirty="0"/>
              <a:t>		</a:t>
            </a:r>
            <a:r>
              <a:rPr lang="ru-RU" alt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Поддержка предпринимательской деятельности и защита конкуренции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Отдел предпринимательства и сельского хозяйства </a:t>
            </a:r>
            <a:r>
              <a:rPr lang="ru-RU" alt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услуги по реализации государственной политики на местном уровне в области развития предпринимательства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Предоставление </a:t>
            </a:r>
            <a:r>
              <a:rPr lang="ru-RU" alt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государственных грантов молодым предпринимателям для реализации новых бизнес-идей в рамках Государственной программы поддержки и развития бизнеса «Дорожная карта бизнеса-2020</a:t>
            </a:r>
            <a:r>
              <a:rPr lang="ru-RU" alt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303213" lvl="1" indent="0" algn="ctr" eaLnBrk="1" hangingPunct="1">
              <a:buNone/>
            </a:pPr>
            <a:r>
              <a:rPr lang="ru-RU" alt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Прочие</a:t>
            </a:r>
          </a:p>
          <a:p>
            <a:pPr lvl="1" algn="just" eaLnBrk="1" hangingPunct="1">
              <a:buFont typeface="Wingdings" panose="05000000000000000000" pitchFamily="2" charset="2"/>
              <a:buChar char="Ø"/>
            </a:pPr>
            <a:r>
              <a:rPr lang="ru-RU" alt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Реализация бюджетных инвестиционных проектов в малых и моногородах</a:t>
            </a:r>
            <a:endParaRPr lang="ru-RU" altLang="ru-RU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 eaLnBrk="1" hangingPunct="1">
              <a:buFont typeface="Wingdings" panose="05000000000000000000" pitchFamily="2" charset="2"/>
              <a:buNone/>
            </a:pPr>
            <a:endParaRPr lang="ru-RU" altLang="ru-RU" sz="2400" i="1" dirty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ru-RU" alt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0694" y="277815"/>
            <a:ext cx="8710612" cy="56415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800" b="1" dirty="0" smtClean="0">
                <a:solidFill>
                  <a:srgbClr val="FFFF00"/>
                </a:solidFill>
                <a:latin typeface="+mn-lt"/>
              </a:rPr>
              <a:t>Прочие </a:t>
            </a:r>
            <a:endParaRPr lang="ru-RU" sz="38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54693" y="6448425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prstClr val="black"/>
                </a:solidFill>
                <a:latin typeface="Candara"/>
              </a:rPr>
              <a:t>17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470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Номер слайда 4"/>
          <p:cNvSpPr>
            <a:spLocks noGrp="1"/>
          </p:cNvSpPr>
          <p:nvPr>
            <p:ph type="sldNum" sz="quarter" idx="17"/>
          </p:nvPr>
        </p:nvSpPr>
        <p:spPr bwMode="auto">
          <a:xfrm>
            <a:off x="10129045" y="6713538"/>
            <a:ext cx="1800225" cy="7921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en-US" sz="1200" b="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en-US" sz="1200" b="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en-US" sz="1200" b="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13432" name="Rectangle 215"/>
          <p:cNvSpPr>
            <a:spLocks noChangeArrowheads="1"/>
          </p:cNvSpPr>
          <p:nvPr/>
        </p:nvSpPr>
        <p:spPr bwMode="auto">
          <a:xfrm>
            <a:off x="11456021" y="6436539"/>
            <a:ext cx="3385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smtClean="0">
                <a:solidFill>
                  <a:srgbClr val="073E87"/>
                </a:solidFill>
              </a:rPr>
              <a:t>18</a:t>
            </a:r>
            <a:endParaRPr lang="ru-RU" altLang="ru-RU" sz="1200" dirty="0">
              <a:solidFill>
                <a:srgbClr val="073E87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805" y="294411"/>
            <a:ext cx="5694712" cy="129266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Прочие </a:t>
            </a:r>
            <a:endParaRPr kumimoji="0" lang="ru-RU" sz="2600" b="0" i="0" u="none" strike="noStrike" kern="0" cap="none" spc="0" normalizeH="0" baseline="0" noProof="0" dirty="0" smtClean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  <a:r>
              <a:rPr kumimoji="0" lang="ru-RU" sz="26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0 </a:t>
            </a:r>
            <a:r>
              <a:rPr kumimoji="0" lang="ru-RU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тыс.тенге </a:t>
            </a:r>
          </a:p>
          <a:p>
            <a:pPr lvl="0" algn="ctr">
              <a:defRPr/>
            </a:pPr>
            <a:r>
              <a:rPr lang="ru-RU" sz="2600" kern="0" dirty="0" smtClean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от </a:t>
            </a:r>
            <a:r>
              <a:rPr lang="ru-RU" sz="2600" kern="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общего объема расходов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otype Corsiva" panose="03010101010201010101" pitchFamily="66" charset="0"/>
              <a:ea typeface="+mn-ea"/>
              <a:cs typeface="+mn-cs"/>
            </a:endParaRPr>
          </a:p>
        </p:txBody>
      </p:sp>
      <p:sp>
        <p:nvSpPr>
          <p:cNvPr id="12" name="AutoShape 4"/>
          <p:cNvSpPr>
            <a:spLocks noChangeArrowheads="1"/>
          </p:cNvSpPr>
          <p:nvPr/>
        </p:nvSpPr>
        <p:spPr bwMode="gray">
          <a:xfrm>
            <a:off x="7816095" y="4606414"/>
            <a:ext cx="3563374" cy="400437"/>
          </a:xfrm>
          <a:prstGeom prst="homePlate">
            <a:avLst>
              <a:gd name="adj" fmla="val 25462"/>
            </a:avLst>
          </a:prstGeom>
          <a:solidFill>
            <a:srgbClr val="1B587C">
              <a:lumMod val="20000"/>
              <a:lumOff val="8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01.10.202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3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г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0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gray">
          <a:xfrm>
            <a:off x="6733309" y="5139272"/>
            <a:ext cx="3799005" cy="352257"/>
          </a:xfrm>
          <a:prstGeom prst="homePlate">
            <a:avLst>
              <a:gd name="adj" fmla="val 25462"/>
            </a:avLst>
          </a:prstGeom>
          <a:solidFill>
            <a:srgbClr val="1B587C">
              <a:lumMod val="40000"/>
              <a:lumOff val="6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01.10.202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4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0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gray">
          <a:xfrm>
            <a:off x="5669280" y="5631766"/>
            <a:ext cx="3529039" cy="360363"/>
          </a:xfrm>
          <a:prstGeom prst="homePlate">
            <a:avLst>
              <a:gd name="adj" fmla="val 27281"/>
            </a:avLst>
          </a:prstGeom>
          <a:solidFill>
            <a:srgbClr val="1B587C">
              <a:lumMod val="60000"/>
              <a:lumOff val="40000"/>
            </a:srgb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01.10.202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5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г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.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– 0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pic>
        <p:nvPicPr>
          <p:cNvPr id="15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637" y="703141"/>
            <a:ext cx="1021433" cy="589288"/>
          </a:xfrm>
        </p:spPr>
      </p:pic>
      <p:pic>
        <p:nvPicPr>
          <p:cNvPr id="16" name="Объект 7"/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311" y="651357"/>
            <a:ext cx="1020651" cy="680434"/>
          </a:xfrm>
        </p:spPr>
      </p:pic>
      <p:pic>
        <p:nvPicPr>
          <p:cNvPr id="17" name="Объект 9"/>
          <p:cNvPicPr>
            <a:picLocks noGrp="1" noChangeAspect="1"/>
          </p:cNvPicPr>
          <p:nvPr>
            <p:ph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78" y="619149"/>
            <a:ext cx="1089354" cy="887923"/>
          </a:xfrm>
        </p:spPr>
      </p:pic>
      <p:sp>
        <p:nvSpPr>
          <p:cNvPr id="18" name="AutoShape 5"/>
          <p:cNvSpPr>
            <a:spLocks noChangeArrowheads="1"/>
          </p:cNvSpPr>
          <p:nvPr/>
        </p:nvSpPr>
        <p:spPr bwMode="gray">
          <a:xfrm>
            <a:off x="3420651" y="6116186"/>
            <a:ext cx="3707477" cy="360363"/>
          </a:xfrm>
          <a:prstGeom prst="homePlate">
            <a:avLst>
              <a:gd name="adj" fmla="val 27281"/>
            </a:avLst>
          </a:prstGeom>
          <a:solidFill>
            <a:schemeClr val="accent2">
              <a:lumMod val="20000"/>
              <a:lumOff val="8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01.10.202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6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egoe Print" panose="02000600000000000000" pitchFamily="2" charset="0"/>
                <a:ea typeface="+mn-ea"/>
                <a:cs typeface="+mn-cs"/>
              </a:rPr>
              <a:t>г. – 0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Print" panose="02000600000000000000" pitchFamily="2" charset="0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0614168" y="1679583"/>
            <a:ext cx="118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467792"/>
              </p:ext>
            </p:extLst>
          </p:nvPr>
        </p:nvGraphicFramePr>
        <p:xfrm>
          <a:off x="328368" y="1901234"/>
          <a:ext cx="11466206" cy="2136811"/>
        </p:xfrm>
        <a:graphic>
          <a:graphicData uri="http://schemas.openxmlformats.org/drawingml/2006/table">
            <a:tbl>
              <a:tblPr/>
              <a:tblGrid>
                <a:gridCol w="1231729">
                  <a:extLst>
                    <a:ext uri="{9D8B030D-6E8A-4147-A177-3AD203B41FA5}">
                      <a16:colId xmlns="" xmlns:a16="http://schemas.microsoft.com/office/drawing/2014/main" val="3507976058"/>
                    </a:ext>
                  </a:extLst>
                </a:gridCol>
                <a:gridCol w="547436">
                  <a:extLst>
                    <a:ext uri="{9D8B030D-6E8A-4147-A177-3AD203B41FA5}">
                      <a16:colId xmlns="" xmlns:a16="http://schemas.microsoft.com/office/drawing/2014/main" val="1928077081"/>
                    </a:ext>
                  </a:extLst>
                </a:gridCol>
                <a:gridCol w="2583212">
                  <a:extLst>
                    <a:ext uri="{9D8B030D-6E8A-4147-A177-3AD203B41FA5}">
                      <a16:colId xmlns="" xmlns:a16="http://schemas.microsoft.com/office/drawing/2014/main" val="1696725771"/>
                    </a:ext>
                  </a:extLst>
                </a:gridCol>
                <a:gridCol w="1231729">
                  <a:extLst>
                    <a:ext uri="{9D8B030D-6E8A-4147-A177-3AD203B41FA5}">
                      <a16:colId xmlns="" xmlns:a16="http://schemas.microsoft.com/office/drawing/2014/main" val="2132113850"/>
                    </a:ext>
                  </a:extLst>
                </a:gridCol>
                <a:gridCol w="1129086">
                  <a:extLst>
                    <a:ext uri="{9D8B030D-6E8A-4147-A177-3AD203B41FA5}">
                      <a16:colId xmlns="" xmlns:a16="http://schemas.microsoft.com/office/drawing/2014/main" val="3459272716"/>
                    </a:ext>
                  </a:extLst>
                </a:gridCol>
                <a:gridCol w="1060657">
                  <a:extLst>
                    <a:ext uri="{9D8B030D-6E8A-4147-A177-3AD203B41FA5}">
                      <a16:colId xmlns="" xmlns:a16="http://schemas.microsoft.com/office/drawing/2014/main" val="2666267248"/>
                    </a:ext>
                  </a:extLst>
                </a:gridCol>
                <a:gridCol w="1231729">
                  <a:extLst>
                    <a:ext uri="{9D8B030D-6E8A-4147-A177-3AD203B41FA5}">
                      <a16:colId xmlns="" xmlns:a16="http://schemas.microsoft.com/office/drawing/2014/main" val="238501965"/>
                    </a:ext>
                  </a:extLst>
                </a:gridCol>
                <a:gridCol w="1231729">
                  <a:extLst>
                    <a:ext uri="{9D8B030D-6E8A-4147-A177-3AD203B41FA5}">
                      <a16:colId xmlns="" xmlns:a16="http://schemas.microsoft.com/office/drawing/2014/main" val="2523027732"/>
                    </a:ext>
                  </a:extLst>
                </a:gridCol>
                <a:gridCol w="1218899">
                  <a:extLst>
                    <a:ext uri="{9D8B030D-6E8A-4147-A177-3AD203B41FA5}">
                      <a16:colId xmlns="" xmlns:a16="http://schemas.microsoft.com/office/drawing/2014/main" val="2987587730"/>
                    </a:ext>
                  </a:extLst>
                </a:gridCol>
              </a:tblGrid>
              <a:tr h="6109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группа</a:t>
                      </a: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функциональная подгруппа</a:t>
                      </a:r>
                    </a:p>
                  </a:txBody>
                  <a:tcPr marL="9525" marR="9525" marT="952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октября (исполнение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01.10.202</a:t>
                      </a:r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73552861"/>
                  </a:ext>
                </a:extLst>
              </a:tr>
              <a:tr h="4419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9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9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9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900" b="1" i="0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9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по платежам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</a:t>
                      </a:r>
                      <a:br>
                        <a:rPr lang="ru-RU" sz="9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900" b="1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73864309"/>
                  </a:ext>
                </a:extLst>
              </a:tr>
              <a:tr h="220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23648232"/>
                  </a:ext>
                </a:extLst>
              </a:tr>
              <a:tr h="220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Общий объем расходов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3 060 133,1</a:t>
                      </a:r>
                      <a:endParaRPr lang="ru-RU" sz="9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2 730 634,4</a:t>
                      </a:r>
                    </a:p>
                    <a:p>
                      <a:pPr algn="ctr" fontAlgn="ctr"/>
                      <a:endParaRPr lang="ru-RU" sz="9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endParaRPr lang="ru-RU" sz="900" b="1" i="0" u="none" strike="noStrike" dirty="0" smtClean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27 427,0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952" marR="4952" marT="49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99740164"/>
                  </a:ext>
                </a:extLst>
              </a:tr>
              <a:tr h="220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27 427,0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30400323"/>
                  </a:ext>
                </a:extLst>
              </a:tr>
              <a:tr h="2209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010  7</a:t>
                      </a:r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27 427,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sz="9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427,0</a:t>
                      </a:r>
                      <a:endParaRPr lang="ru-RU" sz="9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81795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12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1658202" y="2329959"/>
            <a:ext cx="8962969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hangingPunct="0"/>
            <a:r>
              <a:rPr lang="ru-RU" sz="48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Calibri"/>
              </a:rPr>
              <a:t>Благодарим </a:t>
            </a:r>
            <a:r>
              <a:rPr lang="ru-RU" sz="4800" b="1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Calibri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42703450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Другая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8CCE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17876</TotalTime>
  <Words>1855</Words>
  <Application>Microsoft Office PowerPoint</Application>
  <PresentationFormat>Произвольный</PresentationFormat>
  <Paragraphs>593</Paragraphs>
  <Slides>21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Волна</vt:lpstr>
      <vt:lpstr>Тема Office</vt:lpstr>
      <vt:lpstr>1_Тема Office</vt:lpstr>
      <vt:lpstr>2_Тема Office</vt:lpstr>
      <vt:lpstr>3_Тема Office</vt:lpstr>
      <vt:lpstr>Презентация PowerPoint</vt:lpstr>
      <vt:lpstr>Презентация PowerPoint</vt:lpstr>
      <vt:lpstr>Одним из этапов бюджетного процесса является процесс исполнения бюджета который начинается    1 января и завершается 31 декабря текущего финансового года - соответствует календарному году.   Исполнением бюджета является выполнение комплекса мероприятий: 1. по обеспечению поступлений в бюджет. 2.реализации бюджетных программ (подпрограмм). 3. финансированию дефицита (использованию) профицита) бюджета. Кем обеспечивается исполнение бюджета:  Исполнение республиканского бюджета обеспечивается  - Правительством Республики Казахстан (министерствами)        Исполнение местных бюджетов обеспечивается  - местными исполнительными органами (администраторами бюджетных программ).       Исполнение бюджета города районного значения, села, поселка, сельского округа обеспечивается аппаратом акима соответствующей административно-территориальной единицы. Организация исполнения бюджета и координация деятельности администраторов бюджетных программ по исполнению бюджета возлагается на соответствующий уполномоченный орган по исполнению бюджета. В процессе исполнения бюджета участвуют местные исполнительные органы, государственные учреждения,  налоговые органы, юридические и физические лица - плательщики налогов в бюджет получатели бюджетных средств.  Поскольку бюджет является трехлетним и при его исполнении использование в текущем году бюджетных средств предусмотренных во втором и (или) третьем финансовых годах планового периода не допускается . Указанные ниже документы являются основанием для исполнения  бюджета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Социальная сфера</vt:lpstr>
      <vt:lpstr>Презентация PowerPoint</vt:lpstr>
      <vt:lpstr>Реальный сектор</vt:lpstr>
      <vt:lpstr>Презентация PowerPoint</vt:lpstr>
      <vt:lpstr>Прочие </vt:lpstr>
      <vt:lpstr>Презентация PowerPoint</vt:lpstr>
      <vt:lpstr>Презентация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User214-1</dc:creator>
  <cp:lastModifiedBy>Пользователь</cp:lastModifiedBy>
  <cp:revision>1262</cp:revision>
  <cp:lastPrinted>2021-02-24T09:19:15Z</cp:lastPrinted>
  <dcterms:created xsi:type="dcterms:W3CDTF">2021-01-18T06:06:12Z</dcterms:created>
  <dcterms:modified xsi:type="dcterms:W3CDTF">2026-10-08T13:24:22Z</dcterms:modified>
</cp:coreProperties>
</file>