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7" r:id="rId4"/>
    <p:sldId id="268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>
        <p:scale>
          <a:sx n="79" d="100"/>
          <a:sy n="79" d="100"/>
        </p:scale>
        <p:origin x="-590" y="-2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584124"/>
            <a:ext cx="10229325" cy="3329581"/>
          </a:xfrm>
        </p:spPr>
        <p:txBody>
          <a:bodyPr/>
          <a:lstStyle/>
          <a:p>
            <a:pPr algn="ctr"/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Гражданский бюджет                               ГУ «Отдел 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жилищной инспекции города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Аксу»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4" y="5400835"/>
            <a:ext cx="8825658" cy="861420"/>
          </a:xfrm>
        </p:spPr>
        <p:txBody>
          <a:bodyPr/>
          <a:lstStyle/>
          <a:p>
            <a:endParaRPr lang="ru-RU" dirty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Уточненный Бюджет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2026-202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</a:p>
        </p:txBody>
      </p:sp>
    </p:spTree>
    <p:extLst>
      <p:ext uri="{BB962C8B-B14F-4D97-AF65-F5344CB8AC3E}">
        <p14:creationId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2730" y="1888959"/>
            <a:ext cx="11237976" cy="2610852"/>
          </a:xfrm>
        </p:spPr>
        <p:txBody>
          <a:bodyPr/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Вашему вниманию представлен уточненный Гражданский бюджет                                                                 ГУ «Отдел жилищной инспекции города Аксу» </a:t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на 2026-2028 годы утвержденный решением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Аксуского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городского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маслихата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от  17декабря 2025 года №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245/43 “О внесении и изменений в  решение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Аксуского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городского 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маслихатаа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от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05 октября  2026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года №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301/55    </a:t>
            </a:r>
            <a:b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“О  бюджете города Аксу на    2026-2028 годы”.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6111" y="210312"/>
            <a:ext cx="9404723" cy="865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Уважаемые жители города!</a:t>
            </a:r>
            <a:endParaRPr kumimoji="0" lang="ru-RU" sz="72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40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5863" y="1840510"/>
            <a:ext cx="11237976" cy="4340352"/>
          </a:xfrm>
        </p:spPr>
        <p:txBody>
          <a:bodyPr/>
          <a:lstStyle/>
          <a:p>
            <a:r>
              <a:rPr lang="ru-RU" sz="3200" dirty="0" smtClean="0"/>
              <a:t>Основные функции государственного органа: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</a:t>
            </a:r>
            <a:r>
              <a:rPr lang="ru-RU" sz="2400" dirty="0"/>
              <a:t>) </a:t>
            </a:r>
            <a:r>
              <a:rPr lang="ru-RU" sz="2400" dirty="0" smtClean="0"/>
              <a:t>соблюдением порядка использования, содержания, эксплуатации и ремонта общего имущества собственников помещений(квартир) в объекте кондоминиума и территории, прилагающей к объекту кондоминиума;</a:t>
            </a:r>
            <a:br>
              <a:rPr lang="ru-RU" sz="2400" dirty="0" smtClean="0"/>
            </a:br>
            <a:r>
              <a:rPr lang="ru-RU" sz="2400" dirty="0" smtClean="0"/>
              <a:t>2</a:t>
            </a:r>
            <a:r>
              <a:rPr lang="ru-RU" sz="2400" dirty="0"/>
              <a:t>) </a:t>
            </a:r>
            <a:r>
              <a:rPr lang="ru-RU" sz="2400" dirty="0" smtClean="0"/>
              <a:t>наличием в жилых домах(жилых зданиях) общедомовых приборов учета тепло-, </a:t>
            </a:r>
            <a:r>
              <a:rPr lang="ru-RU" sz="2400" dirty="0" err="1" smtClean="0"/>
              <a:t>энерго</a:t>
            </a:r>
            <a:r>
              <a:rPr lang="ru-RU" sz="2400" dirty="0" smtClean="0"/>
              <a:t>-, газо- вод ресурсов;</a:t>
            </a:r>
            <a:br>
              <a:rPr lang="ru-RU" sz="2400" dirty="0" smtClean="0"/>
            </a:br>
            <a:r>
              <a:rPr lang="ru-RU" sz="2400" dirty="0" smtClean="0"/>
              <a:t>3) техническим состоянием общего имущества собственников помещений в объекте кондоминиума и его содержанию и ремонту в соответствии с действующими нормативно-техническими и проектными документами;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4) осуществлением мероприятий по подготовке жилого дома(жилого здания) к сезонной эксплуатации;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6111" y="210312"/>
            <a:ext cx="9404723" cy="865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dirty="0" smtClean="0"/>
              <a:t>  Гражданский бюджет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417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6271" y="765539"/>
            <a:ext cx="10651540" cy="547885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5)Выполнением принятых решений и предписаний по устранению выявленных нарушений;</a:t>
            </a:r>
          </a:p>
          <a:p>
            <a:pPr marL="0" indent="0">
              <a:buNone/>
            </a:pPr>
            <a:r>
              <a:rPr lang="ru-RU" dirty="0" smtClean="0"/>
              <a:t>6)Качеством работ, выполненных по отдельным видам капитального ремонта общего имущества объекта кондоминиума;</a:t>
            </a:r>
          </a:p>
          <a:p>
            <a:pPr marL="0" indent="0">
              <a:buNone/>
            </a:pPr>
            <a:r>
              <a:rPr lang="ru-RU" dirty="0" smtClean="0"/>
              <a:t>7)Оказание консультационной помощи в создании всех форм управления объектом кондоминиума, участие в собраниях </a:t>
            </a:r>
            <a:r>
              <a:rPr lang="ru-RU" smtClean="0"/>
              <a:t>собственников помещений(квартир).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387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59" y="199884"/>
            <a:ext cx="9951394" cy="970155"/>
          </a:xfrm>
        </p:spPr>
        <p:txBody>
          <a:bodyPr/>
          <a:lstStyle/>
          <a:p>
            <a:pPr algn="ctr"/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Бюджетные программы, реализуемые                      государственным органом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6672732"/>
              </p:ext>
            </p:extLst>
          </p:nvPr>
        </p:nvGraphicFramePr>
        <p:xfrm>
          <a:off x="-3" y="1256139"/>
          <a:ext cx="12192002" cy="3645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0363">
                  <a:extLst>
                    <a:ext uri="{9D8B030D-6E8A-4147-A177-3AD203B41FA5}">
                      <a16:colId xmlns:a16="http://schemas.microsoft.com/office/drawing/2014/main" xmlns="" val="2759906187"/>
                    </a:ext>
                  </a:extLst>
                </a:gridCol>
                <a:gridCol w="1426714">
                  <a:extLst>
                    <a:ext uri="{9D8B030D-6E8A-4147-A177-3AD203B41FA5}">
                      <a16:colId xmlns:a16="http://schemas.microsoft.com/office/drawing/2014/main" xmlns="" val="2814276094"/>
                    </a:ext>
                  </a:extLst>
                </a:gridCol>
                <a:gridCol w="1299410">
                  <a:extLst>
                    <a:ext uri="{9D8B030D-6E8A-4147-A177-3AD203B41FA5}">
                      <a16:colId xmlns:a16="http://schemas.microsoft.com/office/drawing/2014/main" xmlns="" val="2022952019"/>
                    </a:ext>
                  </a:extLst>
                </a:gridCol>
                <a:gridCol w="1106905">
                  <a:extLst>
                    <a:ext uri="{9D8B030D-6E8A-4147-A177-3AD203B41FA5}">
                      <a16:colId xmlns:a16="http://schemas.microsoft.com/office/drawing/2014/main" xmlns="" val="315522756"/>
                    </a:ext>
                  </a:extLst>
                </a:gridCol>
                <a:gridCol w="1330506">
                  <a:extLst>
                    <a:ext uri="{9D8B030D-6E8A-4147-A177-3AD203B41FA5}">
                      <a16:colId xmlns:a16="http://schemas.microsoft.com/office/drawing/2014/main" xmlns="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xmlns="" val="2622163997"/>
                    </a:ext>
                  </a:extLst>
                </a:gridCol>
              </a:tblGrid>
              <a:tr h="375279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baseline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бюджетной программы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года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Уточненный 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</a:t>
                      </a: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7435801"/>
                  </a:ext>
                </a:extLst>
              </a:tr>
              <a:tr h="407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73614508"/>
                  </a:ext>
                </a:extLst>
              </a:tr>
              <a:tr h="1267597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</a:t>
                      </a:r>
                      <a:r>
                        <a:rPr lang="ru-RU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 реализации государственной политики в области формирования и развития экономической политики, системы государственного планирования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496097,1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332 065,0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48,4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47,5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1437261"/>
                  </a:ext>
                </a:extLst>
              </a:tr>
              <a:tr h="435597">
                <a:tc>
                  <a:txBody>
                    <a:bodyPr/>
                    <a:lstStyle/>
                    <a:p>
                      <a:r>
                        <a:rPr lang="ru-RU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счет средств местного </a:t>
                      </a:r>
                      <a:r>
                        <a:rPr lang="ru-RU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бюджета</a:t>
                      </a:r>
                    </a:p>
                    <a:p>
                      <a:r>
                        <a:rPr lang="ru-RU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мероприятии за счет ЧС</a:t>
                      </a:r>
                    </a:p>
                    <a:p>
                      <a:r>
                        <a:rPr lang="kk-KZ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счет республиканского бюджета</a:t>
                      </a:r>
                      <a:endParaRPr lang="en-US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</a:t>
                      </a:r>
                      <a:r>
                        <a:rPr lang="ru-RU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счет гарантированного трансферта из НФРК</a:t>
                      </a:r>
                      <a:endParaRPr lang="ru-RU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40,1</a:t>
                      </a:r>
                    </a:p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455934,0</a:t>
                      </a:r>
                      <a:endParaRPr lang="kk-KZ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kk-K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r>
                        <a:rPr lang="kk-K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,0</a:t>
                      </a:r>
                    </a:p>
                    <a:p>
                      <a:pPr algn="ctr"/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</a:t>
                      </a:r>
                      <a:r>
                        <a:rPr lang="en-US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285680,0</a:t>
                      </a:r>
                    </a:p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15,0</a:t>
                      </a:r>
                      <a:endParaRPr lang="kk-KZ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</a:t>
                      </a:r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29426,0</a:t>
                      </a:r>
                      <a:endParaRPr lang="kk-KZ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  <a:p>
                      <a:pPr algn="ctr"/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30310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03383" y="886807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тенге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3" y="4459276"/>
            <a:ext cx="1219200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Цель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бюджетной программы: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государственной политики в области формирования и развития экономической политики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Задача бюджетной программы: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деятельности аппарата отдела экономики и бюджетного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планирования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города, для достижения максимального эффективного выполнения возложенных не него функций.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2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482</TotalTime>
  <Words>179</Words>
  <Application>Microsoft Office PowerPoint</Application>
  <PresentationFormat>Произвольный</PresentationFormat>
  <Paragraphs>54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Ион</vt:lpstr>
      <vt:lpstr>Гражданский бюджет                               ГУ «Отдел жилищной инспекции города Аксу»</vt:lpstr>
      <vt:lpstr> Вашему вниманию представлен уточненный Гражданский бюджет                                                                 ГУ «Отдел жилищной инспекции города Аксу»   на 2026-2028 годы утвержденный решением Аксуского городского маслихата от  17декабря 2025 года №245/43 “О внесении и изменений в  решение Аксуского городского  маслихатаа от 05 октября  2026 года № 301/55     “О  бюджете города Аксу на    2026-2028 годы”.</vt:lpstr>
      <vt:lpstr>Основные функции государственного органа: 1) соблюдением порядка использования, содержания, эксплуатации и ремонта общего имущества собственников помещений(квартир) в объекте кондоминиума и территории, прилагающей к объекту кондоминиума; 2) наличием в жилых домах(жилых зданиях) общедомовых приборов учета тепло-, энерго-, газо- вод ресурсов; 3) техническим состоянием общего имущества собственников помещений в объекте кондоминиума и его содержанию и ремонту в соответствии с действующими нормативно-техническими и проектными документами; 4) осуществлением мероприятий по подготовке жилого дома(жилого здания) к сезонной эксплуатации; </vt:lpstr>
      <vt:lpstr>Презентация PowerPoint</vt:lpstr>
      <vt:lpstr>Бюджетные программы, реализуемые                      государственным органом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Lunara</dc:creator>
  <cp:lastModifiedBy>77768338388</cp:lastModifiedBy>
  <cp:revision>113</cp:revision>
  <dcterms:created xsi:type="dcterms:W3CDTF">2019-11-13T03:03:50Z</dcterms:created>
  <dcterms:modified xsi:type="dcterms:W3CDTF">2026-10-08T05:59:33Z</dcterms:modified>
</cp:coreProperties>
</file>