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 smtClean="0"/>
            <a:t>Поступления</a:t>
          </a:r>
          <a:endParaRPr lang="en-US" dirty="0" smtClean="0"/>
        </a:p>
        <a:p>
          <a:r>
            <a:rPr lang="ru-RU" dirty="0" smtClean="0"/>
            <a:t>97628,1</a:t>
          </a:r>
          <a:endParaRPr lang="ru-RU" dirty="0" smtClean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32225,1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smtClean="0"/>
            <a:t>Расходы</a:t>
          </a:r>
        </a:p>
        <a:p>
          <a:r>
            <a:rPr lang="ru-RU" dirty="0" smtClean="0"/>
            <a:t>99698,5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  <dgm:t>
        <a:bodyPr/>
        <a:lstStyle/>
        <a:p>
          <a:endParaRPr lang="ru-RU"/>
        </a:p>
      </dgm:t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8076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38772,3</a:t>
          </a:r>
          <a:endParaRPr lang="ru-RU" dirty="0" smtClean="0">
            <a:solidFill>
              <a:srgbClr val="FF0000"/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smtClean="0"/>
            <a:t>Расходы</a:t>
          </a:r>
          <a:r>
            <a:rPr lang="en-US" dirty="0" smtClean="0"/>
            <a:t> </a:t>
          </a:r>
          <a:endParaRPr lang="ru-RU" dirty="0" smtClean="0"/>
        </a:p>
        <a:p>
          <a:r>
            <a:rPr lang="ru-RU" dirty="0" smtClean="0">
              <a:solidFill>
                <a:schemeClr val="tx1"/>
              </a:solidFill>
            </a:rPr>
            <a:t>57099,1</a:t>
          </a:r>
          <a:endParaRPr lang="ru-RU" dirty="0">
            <a:solidFill>
              <a:schemeClr val="tx1"/>
            </a:solidFill>
          </a:endParaRP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 smtClean="0"/>
            <a:t>Поступления</a:t>
          </a:r>
          <a:endParaRPr lang="en-US" dirty="0" smtClean="0"/>
        </a:p>
        <a:p>
          <a:r>
            <a:rPr lang="ru-RU" dirty="0" smtClean="0">
              <a:solidFill>
                <a:schemeClr val="tx1"/>
              </a:solidFill>
            </a:rPr>
            <a:t>63568,3</a:t>
          </a:r>
          <a:endParaRPr lang="ru-RU" dirty="0">
            <a:solidFill>
              <a:schemeClr val="tx1"/>
            </a:solidFill>
          </a:endParaRPr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  <dgm:t>
        <a:bodyPr/>
        <a:lstStyle/>
        <a:p>
          <a:endParaRPr lang="ru-RU"/>
        </a:p>
      </dgm:t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22057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Поступления</a:t>
          </a:r>
          <a:endParaRPr lang="en-US" sz="2600" kern="1200" dirty="0" smtClean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97628,1</a:t>
          </a:r>
          <a:endParaRPr lang="ru-RU" sz="2600" kern="1200" dirty="0" smtClean="0"/>
        </a:p>
      </dsp:txBody>
      <dsp:txXfrm>
        <a:off x="122057" y="1080119"/>
        <a:ext cx="2275781" cy="1440160"/>
      </dsp:txXfrm>
    </dsp:sp>
    <dsp:sp modelId="{7A7068E3-381C-45E7-9CF4-24781F783586}">
      <dsp:nvSpPr>
        <dsp:cNvPr id="0" name=""/>
        <dsp:cNvSpPr/>
      </dsp:nvSpPr>
      <dsp:spPr>
        <a:xfrm>
          <a:off x="2647029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sz="2600" kern="1200" dirty="0" smtClean="0">
              <a:solidFill>
                <a:schemeClr val="tx2">
                  <a:lumMod val="75000"/>
                </a:schemeClr>
              </a:solidFill>
            </a:rPr>
            <a:t>32225,1</a:t>
          </a:r>
          <a:endParaRPr lang="ru-RU" sz="26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647029" y="1080119"/>
        <a:ext cx="2275781" cy="1440160"/>
      </dsp:txXfrm>
    </dsp:sp>
    <dsp:sp modelId="{B7948204-05CF-42AA-92E0-7EBFE3E37489}">
      <dsp:nvSpPr>
        <dsp:cNvPr id="0" name=""/>
        <dsp:cNvSpPr/>
      </dsp:nvSpPr>
      <dsp:spPr>
        <a:xfrm>
          <a:off x="5104579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Расходы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99698,5</a:t>
          </a:r>
          <a:endParaRPr lang="ru-RU" sz="2600" kern="1200" dirty="0"/>
        </a:p>
      </dsp:txBody>
      <dsp:txXfrm>
        <a:off x="5104579" y="1080119"/>
        <a:ext cx="2275781" cy="14401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05054" y="1117624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Поступления</a:t>
          </a:r>
          <a:endParaRPr lang="en-US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1"/>
              </a:solidFill>
            </a:rPr>
            <a:t>63568,3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205054" y="1117624"/>
        <a:ext cx="2333059" cy="1490166"/>
      </dsp:txXfrm>
    </dsp:sp>
    <dsp:sp modelId="{7A7068E3-381C-45E7-9CF4-24781F783586}">
      <dsp:nvSpPr>
        <dsp:cNvPr id="0" name=""/>
        <dsp:cNvSpPr/>
      </dsp:nvSpPr>
      <dsp:spPr>
        <a:xfrm>
          <a:off x="2721902" y="1117624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sz="2700" kern="1200" dirty="0" smtClean="0">
              <a:solidFill>
                <a:schemeClr val="tx2">
                  <a:lumMod val="75000"/>
                </a:schemeClr>
              </a:solidFill>
            </a:rPr>
            <a:t>38772,3</a:t>
          </a:r>
          <a:endParaRPr lang="ru-RU" sz="2700" kern="1200" dirty="0" smtClean="0">
            <a:solidFill>
              <a:srgbClr val="FF0000"/>
            </a:solidFill>
          </a:endParaRPr>
        </a:p>
      </dsp:txBody>
      <dsp:txXfrm>
        <a:off x="2721902" y="1117624"/>
        <a:ext cx="2333059" cy="1490166"/>
      </dsp:txXfrm>
    </dsp:sp>
    <dsp:sp modelId="{B7948204-05CF-42AA-92E0-7EBFE3E37489}">
      <dsp:nvSpPr>
        <dsp:cNvPr id="0" name=""/>
        <dsp:cNvSpPr/>
      </dsp:nvSpPr>
      <dsp:spPr>
        <a:xfrm>
          <a:off x="5437564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Расходы</a:t>
          </a:r>
          <a:r>
            <a:rPr lang="en-US" sz="2700" kern="1200" dirty="0" smtClean="0"/>
            <a:t> </a:t>
          </a:r>
          <a:endParaRPr lang="ru-RU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1"/>
              </a:solidFill>
            </a:rPr>
            <a:t>57099,1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5437564" y="1120769"/>
        <a:ext cx="2333059" cy="14901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911336059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21378" y="188640"/>
            <a:ext cx="6309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smtClean="0"/>
              <a:t>Исполнение бюджета сельского округа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1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Тыс.тенге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1.10.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2025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01.10.2026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="" xmlns:p14="http://schemas.microsoft.com/office/powerpoint/2010/main" val="654280142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611560" y="1196752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Поступления в  бюджет </a:t>
            </a:r>
          </a:p>
          <a:p>
            <a:pPr algn="ctr"/>
            <a:r>
              <a:rPr lang="ru-RU" sz="2800" b="1" dirty="0" smtClean="0"/>
              <a:t>97628,1 </a:t>
            </a:r>
            <a:r>
              <a:rPr lang="ru-RU" sz="2800" b="1" dirty="0" smtClean="0"/>
              <a:t>тыс.</a:t>
            </a:r>
            <a:r>
              <a:rPr lang="en-US" sz="2800" b="1" dirty="0" smtClean="0"/>
              <a:t> </a:t>
            </a:r>
            <a:r>
              <a:rPr lang="ru-RU" sz="2800" dirty="0" smtClean="0"/>
              <a:t>тенге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Доходы  </a:t>
            </a:r>
            <a:r>
              <a:rPr lang="ru-RU" dirty="0" smtClean="0"/>
              <a:t>97628,1т</a:t>
            </a:r>
            <a:r>
              <a:rPr lang="ru-RU" b="1" dirty="0" smtClean="0"/>
              <a:t>ыс</a:t>
            </a:r>
            <a:r>
              <a:rPr lang="ru-RU" b="1" dirty="0" smtClean="0"/>
              <a:t>. </a:t>
            </a:r>
            <a:r>
              <a:rPr lang="ru-RU" dirty="0" smtClean="0"/>
              <a:t>тенге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огашение бюджетных кредитов </a:t>
            </a:r>
          </a:p>
          <a:p>
            <a:pPr algn="ctr"/>
            <a:r>
              <a:rPr lang="ru-RU" b="1" dirty="0" smtClean="0"/>
              <a:t>0</a:t>
            </a:r>
            <a:r>
              <a:rPr lang="ru-RU" dirty="0" smtClean="0"/>
              <a:t>тенге</a:t>
            </a:r>
            <a:endParaRPr lang="ru-RU" dirty="0"/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оступления от продажи финансовых активов </a:t>
            </a:r>
            <a:r>
              <a:rPr lang="ru-RU" b="1" dirty="0" smtClean="0"/>
              <a:t>0 </a:t>
            </a:r>
            <a:r>
              <a:rPr lang="ru-RU" dirty="0" smtClean="0"/>
              <a:t>тенге </a:t>
            </a:r>
            <a:endParaRPr lang="ru-RU" dirty="0"/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Поступления от продажи основного капитала </a:t>
            </a:r>
            <a:r>
              <a:rPr lang="ru-RU" sz="1400" i="1" dirty="0" smtClean="0"/>
              <a:t>1721,5 тенге </a:t>
            </a:r>
            <a:endParaRPr lang="ru-RU" sz="14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Неналоговые поступления</a:t>
            </a:r>
            <a:r>
              <a:rPr lang="en-US" sz="1400" i="1" dirty="0" smtClean="0"/>
              <a:t> </a:t>
            </a:r>
            <a:r>
              <a:rPr lang="ru-RU" sz="1400" i="1" dirty="0" smtClean="0"/>
              <a:t> </a:t>
            </a:r>
          </a:p>
          <a:p>
            <a:r>
              <a:rPr lang="ru-RU" sz="1400" b="1" i="1" dirty="0" smtClean="0"/>
              <a:t>9,4 </a:t>
            </a:r>
            <a:r>
              <a:rPr lang="ru-RU" sz="1400" i="1" dirty="0" smtClean="0"/>
              <a:t>тенге </a:t>
            </a:r>
            <a:endParaRPr lang="ru-RU" sz="1400" i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Налоговые поступления</a:t>
            </a:r>
            <a:r>
              <a:rPr lang="en-US" sz="1400" i="1" dirty="0" smtClean="0"/>
              <a:t> </a:t>
            </a:r>
            <a:endParaRPr lang="ru-RU" sz="1400" i="1" dirty="0" smtClean="0"/>
          </a:p>
          <a:p>
            <a:r>
              <a:rPr lang="ru-RU" sz="1400" b="1" i="1" dirty="0" smtClean="0"/>
              <a:t>30494,2 </a:t>
            </a:r>
            <a:r>
              <a:rPr lang="ru-RU" sz="1400" i="1" dirty="0" smtClean="0"/>
              <a:t>тенге </a:t>
            </a:r>
            <a:endParaRPr lang="ru-RU" sz="1400" i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5122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smtClean="0"/>
              <a:t>Поступления трансфертов</a:t>
            </a:r>
            <a:r>
              <a:rPr lang="en-US" sz="1400" i="1" dirty="0" smtClean="0"/>
              <a:t> </a:t>
            </a:r>
            <a:endParaRPr lang="ru-RU" sz="1400" i="1" dirty="0" smtClean="0"/>
          </a:p>
          <a:p>
            <a:r>
              <a:rPr lang="ru-RU" sz="1400" b="1" i="1" dirty="0" smtClean="0"/>
              <a:t>65403</a:t>
            </a:r>
            <a:r>
              <a:rPr lang="ru-RU" sz="1400" b="1" i="1" dirty="0" smtClean="0"/>
              <a:t>,0 </a:t>
            </a:r>
            <a:r>
              <a:rPr lang="ru-RU" sz="1400" b="1" i="1" dirty="0" smtClean="0"/>
              <a:t>тыс.</a:t>
            </a:r>
            <a:r>
              <a:rPr lang="ru-RU" sz="1400" i="1" dirty="0" smtClean="0"/>
              <a:t> тенге </a:t>
            </a:r>
            <a:endParaRPr lang="ru-RU" sz="1400" i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5162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/>
              <a:t>Поступления  в бюджет по состоянию на 1 октября </a:t>
            </a:r>
            <a:r>
              <a:rPr lang="ru-RU" b="1" u="sng" dirty="0" smtClean="0"/>
              <a:t>2026 </a:t>
            </a:r>
            <a:r>
              <a:rPr lang="ru-RU" b="1" u="sng" dirty="0" smtClean="0"/>
              <a:t>года</a:t>
            </a:r>
            <a:endParaRPr lang="ru-RU" b="1" u="sng" dirty="0"/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Поступления </a:t>
            </a:r>
            <a:r>
              <a:rPr lang="ru-RU" dirty="0" smtClean="0"/>
              <a:t>займов 0</a:t>
            </a:r>
            <a:r>
              <a:rPr lang="ru-RU" b="1" dirty="0" smtClean="0"/>
              <a:t> </a:t>
            </a:r>
            <a:r>
              <a:rPr lang="ru-RU" dirty="0" smtClean="0"/>
              <a:t>тенге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5231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1688</TotalTime>
  <Words>84</Words>
  <Application>Microsoft Office PowerPoint</Application>
  <PresentationFormat>Экран (4:3)</PresentationFormat>
  <Paragraphs>29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Камшат</cp:lastModifiedBy>
  <cp:revision>196</cp:revision>
  <cp:lastPrinted>2020-01-13T03:48:35Z</cp:lastPrinted>
  <dcterms:created xsi:type="dcterms:W3CDTF">2017-09-08T10:51:51Z</dcterms:created>
  <dcterms:modified xsi:type="dcterms:W3CDTF">2026-10-08T06:43:05Z</dcterms:modified>
</cp:coreProperties>
</file>