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6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85" r:id="rId11"/>
    <p:sldId id="268" r:id="rId12"/>
    <p:sldId id="267" r:id="rId13"/>
    <p:sldId id="263" r:id="rId14"/>
    <p:sldId id="318" r:id="rId15"/>
    <p:sldId id="320" r:id="rId16"/>
    <p:sldId id="321" r:id="rId17"/>
    <p:sldId id="322" r:id="rId18"/>
    <p:sldId id="28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305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415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21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  <a:p>
            <a:pPr lvl="1" eaLnBrk="1" latinLnBrk="0" hangingPunct="1"/>
            <a:r>
              <a:rPr kumimoji="0" lang="ru-RU"/>
              <a:t>Второй уровень</a:t>
            </a:r>
            <a:endParaRPr kumimoji="0" lang="ru-RU"/>
          </a:p>
          <a:p>
            <a:pPr lvl="2" eaLnBrk="1" latinLnBrk="0" hangingPunct="1"/>
            <a:r>
              <a:rPr kumimoji="0" lang="ru-RU"/>
              <a:t>Третий уровень</a:t>
            </a:r>
            <a:endParaRPr kumimoji="0" lang="ru-RU"/>
          </a:p>
          <a:p>
            <a:pPr lvl="3" eaLnBrk="1" latinLnBrk="0" hangingPunct="1"/>
            <a:r>
              <a:rPr kumimoji="0" lang="ru-RU"/>
              <a:t>Четвертый уровень</a:t>
            </a:r>
            <a:endParaRPr kumimoji="0" lang="ru-RU"/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DFAA9DA8-F884-409C-821D-1034DC1CB5EA}" type="datetimeFigureOut">
              <a:rPr lang="ru-RU" smtClean="0"/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8930CA74-556F-4BEF-B35B-991489308D38}" type="slidenum">
              <a:rPr lang="ru-RU" smtClean="0"/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210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490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 panose="020B0604030504040204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7095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990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575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894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42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786050" y="6143644"/>
            <a:ext cx="17427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Жалағаш </a:t>
            </a: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</a:t>
            </a:r>
            <a:r>
              <a:rPr kumimoji="0" lang="en-US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23ж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D:\Desktop\РАЗНЫЕ\слайды\1675184322_top-fon-com-p-maket-fona-dlya-prezentatsii-17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30" name="Picture 6" descr="D:\Desktop\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5" descr="D:\Desktop\unnam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142852"/>
            <a:ext cx="1643074" cy="1285884"/>
          </a:xfrm>
          <a:prstGeom prst="rect">
            <a:avLst/>
          </a:prstGeom>
          <a:noFill/>
        </p:spPr>
      </p:pic>
      <p:sp>
        <p:nvSpPr>
          <p:cNvPr id="12" name="WordArt 3"/>
          <p:cNvSpPr>
            <a:spLocks noChangeArrowheads="1" noChangeShapeType="1" noTextEdit="1"/>
          </p:cNvSpPr>
          <p:nvPr/>
        </p:nvSpPr>
        <p:spPr bwMode="auto">
          <a:xfrm>
            <a:off x="1214414" y="6000768"/>
            <a:ext cx="7200000" cy="468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0"/>
            <a:r>
              <a:rPr lang="ru-RU" sz="3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/>
                <a:cs typeface="Times New Roman" panose="02020603050405020304"/>
              </a:rPr>
              <a:t>2026-2028 ЖЫЛДАРҒА АРНАЛҒАН АЗАМАТТЫҚ БЮДЖЕТ</a:t>
            </a:r>
            <a:endParaRPr lang="ru-RU" sz="3600" b="1" kern="1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1" name="Picture 1" descr="D:\Desktop\1613504261_6-p-fon-dlya-prezentatsii-po-tatarskomu-yaziku-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2" name="WordArt 2"/>
          <p:cNvSpPr>
            <a:spLocks noChangeArrowheads="1" noChangeShapeType="1" noTextEdit="1"/>
          </p:cNvSpPr>
          <p:nvPr/>
        </p:nvSpPr>
        <p:spPr bwMode="auto">
          <a:xfrm>
            <a:off x="928662" y="642918"/>
            <a:ext cx="6715172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err="1">
                <a:ln w="12700">
                  <a:solidFill>
                    <a:srgbClr val="3333CC"/>
                  </a:solidFill>
                  <a:round/>
                </a:ln>
                <a:solidFill>
                  <a:srgbClr val="FF0000"/>
                </a:solidFill>
                <a:effectLst/>
                <a:latin typeface="Times New Roman" panose="02020603050405020304"/>
                <a:cs typeface="Times New Roman" panose="02020603050405020304"/>
              </a:rPr>
              <a:t>Құрметті </a:t>
            </a:r>
            <a:r>
              <a:rPr lang="ru-RU" sz="3600" kern="10" spc="0" dirty="0">
                <a:ln w="12700">
                  <a:solidFill>
                    <a:srgbClr val="3333CC"/>
                  </a:solidFill>
                  <a:round/>
                </a:ln>
                <a:solidFill>
                  <a:srgbClr val="FF0000"/>
                </a:solidFill>
                <a:effectLst/>
                <a:latin typeface="Times New Roman" panose="02020603050405020304"/>
                <a:cs typeface="Times New Roman" panose="02020603050405020304"/>
              </a:rPr>
              <a:t>сайт </a:t>
            </a:r>
            <a:r>
              <a:rPr lang="ru-RU" sz="3600" kern="10" spc="0" dirty="0" err="1">
                <a:ln w="12700">
                  <a:solidFill>
                    <a:srgbClr val="3333CC"/>
                  </a:solidFill>
                  <a:round/>
                </a:ln>
                <a:solidFill>
                  <a:srgbClr val="FF0000"/>
                </a:solidFill>
                <a:effectLst/>
                <a:latin typeface="Times New Roman" panose="02020603050405020304"/>
                <a:cs typeface="Times New Roman" panose="02020603050405020304"/>
              </a:rPr>
              <a:t>оқырмандары</a:t>
            </a:r>
            <a:r>
              <a:rPr lang="ru-RU" sz="3600" kern="10" spc="0" dirty="0">
                <a:ln w="12700">
                  <a:solidFill>
                    <a:srgbClr val="3333CC"/>
                  </a:solidFill>
                  <a:round/>
                </a:ln>
                <a:solidFill>
                  <a:srgbClr val="FF0000"/>
                </a:solidFill>
                <a:effectLst/>
                <a:latin typeface="Times New Roman" panose="02020603050405020304"/>
                <a:cs typeface="Times New Roman" panose="02020603050405020304"/>
              </a:rPr>
              <a:t>!</a:t>
            </a:r>
            <a:endParaRPr lang="ru-RU" sz="3600" kern="10" spc="0" dirty="0">
              <a:ln w="12700">
                <a:solidFill>
                  <a:srgbClr val="3333CC"/>
                </a:solidFill>
                <a:round/>
              </a:ln>
              <a:solidFill>
                <a:srgbClr val="FF0000"/>
              </a:solidFill>
              <a:effectLst/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500034" y="1428736"/>
            <a:ext cx="8143932" cy="4357718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142976" y="1700054"/>
            <a:ext cx="6858048" cy="381508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1515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Жалағаш ауданының 2026-2028 жылдарға арналған Азаматтық бюджеті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151515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15151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Сіздердің назарларыңызға  аудан бюджетінің негізгі көрсеткіштері, бюджеттік қаражатты қалыптастыру және жұмсау бағыттары туралы ақпараттан тұратын Жалағаш ауданының 2026-2028 жылдарға арналған азаматтық бюджеті ұсынылады.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15151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Жалағаш ауданының «2026–2028 жылдарға арналған аудандық бюджет туралы» Жалағаш аудандық мәслихатының </a:t>
            </a:r>
            <a:r>
              <a:rPr lang="en-US" sz="2000" dirty="0">
                <a:solidFill>
                  <a:srgbClr val="15151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2026 жылғы </a:t>
            </a:r>
            <a:r>
              <a:rPr lang="en-US" altLang="en-US" sz="2000" dirty="0">
                <a:solidFill>
                  <a:srgbClr val="15151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 қыркүйектегі </a:t>
            </a:r>
            <a:r>
              <a:rPr lang="en-US" sz="2000" dirty="0">
                <a:solidFill>
                  <a:srgbClr val="15151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altLang="en-US" sz="2000" dirty="0">
                <a:solidFill>
                  <a:srgbClr val="15151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000" dirty="0">
                <a:solidFill>
                  <a:srgbClr val="15151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кезекті сессиясының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kumimoji="0" lang="en-US" sz="2000" b="0" i="0" u="non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en-US" altLang="en-US" sz="2000" b="0" i="0" u="non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9-1</a:t>
            </a:r>
            <a:r>
              <a:rPr kumimoji="0" lang="en-US" sz="2000" b="0" i="0" u="non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sz="2000" b="0" i="0" u="none" cap="none" normalizeH="0" baseline="0" dirty="0">
                <a:ln>
                  <a:noFill/>
                </a:ln>
                <a:solidFill>
                  <a:srgbClr val="15151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шешімімен </a:t>
            </a:r>
            <a:r>
              <a:rPr lang="en-US" sz="2000" dirty="0">
                <a:solidFill>
                  <a:srgbClr val="15151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нақтыланды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15151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Desktop\1613504261_6-p-fon-dlya-prezentatsii-po-tatarskomu-yaziku-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214414" y="714356"/>
            <a:ext cx="6643734" cy="120032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8370" algn="l"/>
              </a:tabLst>
            </a:pPr>
            <a:r>
              <a:rPr kumimoji="0" lang="en-US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Аталған құжат келесі бөлімдерден тұрады:</a:t>
            </a:r>
            <a:endParaRPr kumimoji="0" lang="en-US" sz="4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71472" y="3429000"/>
            <a:ext cx="2214578" cy="12715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00430" y="3429000"/>
            <a:ext cx="2143140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357950" y="3429000"/>
            <a:ext cx="192882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 стрелкой 26"/>
          <p:cNvCxnSpPr/>
          <p:nvPr/>
        </p:nvCxnSpPr>
        <p:spPr>
          <a:xfrm rot="10800000" flipV="1">
            <a:off x="1571604" y="2071678"/>
            <a:ext cx="1785950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6200000" flipH="1">
            <a:off x="3893340" y="2678900"/>
            <a:ext cx="1357322" cy="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16200000" flipH="1">
            <a:off x="6000760" y="2000240"/>
            <a:ext cx="1357322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714348" y="3714752"/>
            <a:ext cx="1857388" cy="83099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8370" algn="l"/>
              </a:tabLst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 бюджетінің негізгі параметрлері;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571868" y="3786190"/>
            <a:ext cx="2000264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8370" algn="l"/>
              </a:tabLst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 бюджетінің түсімдері;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6429388" y="3786190"/>
            <a:ext cx="185738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8370" algn="l"/>
              </a:tabLst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Аудан бюджетінің шығыстары.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Desktop\1675184322_top-fon-com-p-maket-fona-dlya-prezentatsii-17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714348" y="0"/>
            <a:ext cx="8001056" cy="6463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2026  жылдың 01 қыркүйек</a:t>
            </a:r>
            <a:r>
              <a:rPr kumimoji="0" lang="en-US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Жалағаш ауданының әлеуметтік-экономикалық дамуының негізгі көрсеткіштерінің қорытындылары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01" name="Picture 9" descr="D:\Desktop\2022_09_02_2021_03_16_5fdb88c40d3f29506411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3643338" cy="2214578"/>
          </a:xfrm>
          <a:prstGeom prst="rect">
            <a:avLst/>
          </a:prstGeom>
          <a:noFill/>
        </p:spPr>
      </p:pic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142844" y="715042"/>
            <a:ext cx="3429024" cy="3371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5397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Халық саны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35 </a:t>
            </a:r>
            <a:r>
              <a:rPr lang="en-US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248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143504" y="714356"/>
            <a:ext cx="371477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Өнеркәсіп.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Ауданның өнеркәсіп өнімдерінің орындалуы – 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434,8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 теңге.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4282" y="3500438"/>
            <a:ext cx="4357718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Ауыл шаруашылығы.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Ауыл шаруашылығы  өнімін өндіру – 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11 232,2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млн теңге.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72066" y="3786190"/>
            <a:ext cx="4071934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Құрылыс.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Құрылыс жұмыстары  көлемі-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442,0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млн теңге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D:\Desktop\411471015_658723179782263_1611200642888246157_n-e170264165318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4357694"/>
            <a:ext cx="3738562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D:\Desktop\zhalaghash-awdany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429132"/>
            <a:ext cx="389572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D:\Desktop\94556735_2365475163555539_4696073256686321664_n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1571612"/>
            <a:ext cx="3557585" cy="215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69" name="Picture 1" descr="D:\Desktop\1675184322_top-fon-com-p-maket-fona-dlya-prezentatsii-17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1" name="Picture 3" descr="D:\Desktop\1624623577_30-phonoteka_org-p-investitsii-oboi-krasivo-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214422"/>
            <a:ext cx="4071966" cy="2357454"/>
          </a:xfrm>
          <a:prstGeom prst="rect">
            <a:avLst/>
          </a:prstGeom>
          <a:noFill/>
        </p:spPr>
      </p:pic>
      <p:pic>
        <p:nvPicPr>
          <p:cNvPr id="7172" name="Picture 4" descr="D:\Desktop\1593782106_kspkerlk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429084"/>
            <a:ext cx="4214842" cy="2388434"/>
          </a:xfrm>
          <a:prstGeom prst="rect">
            <a:avLst/>
          </a:prstGeom>
          <a:noFill/>
        </p:spPr>
      </p:pic>
      <p:pic>
        <p:nvPicPr>
          <p:cNvPr id="7173" name="Picture 5" descr="D:\Desktop\9-1000x580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4500570"/>
            <a:ext cx="3714744" cy="2357429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42844" y="214290"/>
            <a:ext cx="4429156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Сауда.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Бөлшек сауданың көлемі – </a:t>
            </a:r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2 592,2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 теңге.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14876" y="285728"/>
            <a:ext cx="4429124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Инвестиция.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Негізгі капиталына салынған инвестициялар көлемі-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8 203,2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 теңге 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308764" y="3106330"/>
            <a:ext cx="3926240" cy="13220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53975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Кәсіпкерлік.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Тіркелген шағын және орта бизнестің субъектілерінің саны -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251</a:t>
            </a:r>
            <a:r>
              <a:rPr lang="en-US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бірлік, оның ішінде жұмыс істеп тұрғаны -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</a:t>
            </a:r>
            <a:r>
              <a:rPr lang="en-US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62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бірлік . Жұмыс істеп тұрғандардың үлесі –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97,</a:t>
            </a:r>
            <a:r>
              <a:rPr lang="en-US" alt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пайыз.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4857752" y="3571876"/>
            <a:ext cx="4071966" cy="9233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Жұмыспен қамту.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Әлеуметтік сала. Жұмыссыздық деңгейі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4,7 %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-ды құрады.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D:\Desktop\a1cf7f0187e4967b5f3aaae2e2073201_1280x72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785794"/>
            <a:ext cx="3357586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4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783"/>
                <a:gridCol w="2499783"/>
                <a:gridCol w="2499783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</a:tr>
            </a:tbl>
          </a:graphicData>
        </a:graphic>
      </p:graphicFrame>
      <p:pic>
        <p:nvPicPr>
          <p:cNvPr id="1026" name="Picture 2" descr="D:\Desktop\1613504261_6-p-fon-dlya-prezentatsii-po-tatarskomu-yaziku-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71604" y="428604"/>
            <a:ext cx="5572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жылғы базалық көрсеткіштер: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85786" y="1000108"/>
          <a:ext cx="7072362" cy="4343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267"/>
                <a:gridCol w="4804520"/>
                <a:gridCol w="1833575"/>
              </a:tblGrid>
              <a:tr h="590553">
                <a:tc>
                  <a:txBody>
                    <a:bodyPr/>
                    <a:lstStyle/>
                    <a:p>
                      <a:r>
                        <a:rPr lang="en-US" dirty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Атауы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Қаржысы</a:t>
                      </a:r>
                      <a:endParaRPr lang="ru-RU" dirty="0"/>
                    </a:p>
                  </a:txBody>
                  <a:tcPr/>
                </a:tc>
              </a:tr>
              <a:tr h="414853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Жалақының ең төмен мөлшері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85 000 теңге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65144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 базалық зейнетақы төлемінің ең төмен мөлшері (теңге)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35 596 теңге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4853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Зейнетақының ең төмен мөлшері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69 049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2833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Жәрдемақыларды және өзге де әлеуметтік төлемдерді есептеу, айыппұл санкцияларын, салықтарды және басқа да төлемдерді қолдану үшін айлық есептік көрсеткіш (теңге) (АЕК)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325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теңге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29691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Базалық әлеуметтік төлемдердің мөлшерін есептеу үшін ең төмен күнкөріс деңгейінің шамасы (Жалағаш ауданы үшін)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50 851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095264" y="1435813"/>
          <a:ext cx="2953472" cy="4854738"/>
        </p:xfrm>
        <a:graphic>
          <a:graphicData uri="http://schemas.openxmlformats.org/drawingml/2006/table">
            <a:tbl>
              <a:tblPr/>
              <a:tblGrid>
                <a:gridCol w="1499062"/>
                <a:gridCol w="493309"/>
                <a:gridCol w="484803"/>
                <a:gridCol w="476298"/>
              </a:tblGrid>
              <a:tr h="1276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Атауы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2023 жыл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2024 жыл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2025 жыл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127672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болжам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болжам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болжам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Түсімдер оның ішінде: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10 333 007,9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6 089 967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6 598 545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1. Кірістер, оның ішінде: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1 881 258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1 997 938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2 095 430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Салықтық түсімдер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1 844 723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1 976 848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2 067 825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Салықтық емес түс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мдер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4 785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3 840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5 305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Негізгі капиталды сатудан түсетін түсімдер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31 750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17 250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22 300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Трансферттердің түсімдері, оның ішінде: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8 451 750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4 092 029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4503115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Субвенция</a:t>
                      </a:r>
                      <a:endParaRPr lang="ru-RU" sz="700" b="0" i="1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3 777 192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4 092 029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4 503 115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Жоғарғы бюджеттен нысаналы трансферттер түсімдері</a:t>
                      </a:r>
                      <a:endParaRPr lang="ru-RU" sz="700" b="0" i="1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4674422,2</a:t>
                      </a:r>
                      <a:endParaRPr lang="ru-RU" sz="700" b="0" i="1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700" b="0" i="1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700" b="0" i="1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42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Төмен тұрған мемлекетт</a:t>
                      </a:r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i</a:t>
                      </a:r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 басқару органдарынан трансферттер</a:t>
                      </a:r>
                      <a:endParaRPr lang="ru-RU" sz="700" b="0" i="1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135,7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Шығыстар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10 376 687,3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6 089 967,0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6 598 545,0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оның ішінде: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Жалпы сипаттағы мемлекетт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 қызметтер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2 355 871,5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795 584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856 206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Қорғаныс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15 012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60 550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40 567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Қоғамдық тәртіп, қауіпсіздік, құқықтық, сот, қылмыстық-атқару қызметі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1 600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2 579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2 670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Әлеуметт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 көмек және әлеуметт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 қамтамасыз ету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1 166 268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1 830 296,0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1 957 044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Тұрғын үй-коммуналдық шаруашылық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1619467,1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195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211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Мәдениет, спорт, туризм және ақпараттық кеңіст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1 023 250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1 026 531,0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1 135 102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Отын-энергетика кешені және жер қойнауын пайдалану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66 832,8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0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177 634,9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158 887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171 032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Өнеркәсіп, сәулет, қала құрылысы және құрылыс қызметі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86 517,6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77 122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83 580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Көл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 және коммуникация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1 366 963,1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333 244,0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108 422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Басқалар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73 747,4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40 594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42 565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Борышқа  қызмет көрсету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76 531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76 448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76 377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Трансферттер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2 346 992,3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1 687 937,0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2 124 769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 descr="D:\Desktop\1613504261_6-p-fon-dlya-prezentatsii-po-tatarskomu-yaziku-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85720" y="428604"/>
            <a:ext cx="7572428" cy="6463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2026-2028 жылдарға арналған Жалағаш ауданы</a:t>
            </a:r>
            <a:r>
              <a:rPr kumimoji="0" lang="en-US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бюджетінің  негізгі </a:t>
            </a: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параметрлері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42911" y="1285864"/>
          <a:ext cx="7143800" cy="4143399"/>
        </p:xfrm>
        <a:graphic>
          <a:graphicData uri="http://schemas.openxmlformats.org/drawingml/2006/table">
            <a:tbl>
              <a:tblPr/>
              <a:tblGrid>
                <a:gridCol w="3167534"/>
                <a:gridCol w="1204112"/>
                <a:gridCol w="1383830"/>
                <a:gridCol w="1388324"/>
              </a:tblGrid>
              <a:tr h="2991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2026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жыл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2027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жыл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2028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жыл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99162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болжам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болжам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болжам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1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Түсімдер оның ішінде: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2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7 298 431,9</a:t>
                      </a:r>
                      <a:endParaRPr lang="en-US" alt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5 917 127,0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6 044 968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1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1. Кірістер, оның ішінде: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2 182 12</a:t>
                      </a:r>
                      <a:r>
                        <a:rPr lang="en-US" altLang="ru-RU" sz="12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</a:t>
                      </a:r>
                      <a:endParaRPr lang="en-US" alt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2153060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2298079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1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Салықтық түсімдер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2 182 122,0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2128310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2271079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1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Салықтық емес түс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i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мдер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22 200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5 305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5 305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5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Негізгі капиталды сатудан түсетін түсімдер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5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Трансферттердің түсімдері, оның ішінде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2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5 094 109,9</a:t>
                      </a:r>
                      <a:endParaRPr lang="en-US" alt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3764067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3746889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1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Субвенция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</a:t>
                      </a:r>
                      <a:r>
                        <a:rPr lang="en-US" sz="1200" baseline="0" dirty="0">
                          <a:effectLst/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288 712</a:t>
                      </a:r>
                      <a:endParaRPr lang="ru-RU" sz="1200" dirty="0">
                        <a:effectLst/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3764067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3746889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5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Жоғарғы бюджеттен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нысаналы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трансферттер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түсімдері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200" b="0" i="1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5 094 008,4</a:t>
                      </a:r>
                      <a:endParaRPr lang="en-US" altLang="ru-RU" sz="1200" b="0" i="1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5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Төмен тұрған мемлекетт</a:t>
                      </a: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i</a:t>
                      </a:r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 басқару органдарынан трансферттер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101,5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D:\Desktop\1613504261_6-p-fon-dlya-prezentatsii-po-tatarskomu-yaziku-6.jpg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43608" y="548680"/>
          <a:ext cx="7143799" cy="5563804"/>
        </p:xfrm>
        <a:graphic>
          <a:graphicData uri="http://schemas.openxmlformats.org/drawingml/2006/table">
            <a:tbl>
              <a:tblPr/>
              <a:tblGrid>
                <a:gridCol w="3672408"/>
                <a:gridCol w="1152128"/>
                <a:gridCol w="1080120"/>
                <a:gridCol w="1239143"/>
              </a:tblGrid>
              <a:tr h="228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Шығыстар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8 </a:t>
                      </a:r>
                      <a:r>
                        <a:rPr lang="en-US" altLang="ru-RU" sz="10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625 137,2</a:t>
                      </a:r>
                      <a:endParaRPr lang="en-US" altLang="ru-RU" sz="10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5917127,0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6044968,0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оның ішінде: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39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Жалпы сипаттағы мемлекетт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i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 қызметтер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en-US" alt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982 919,8</a:t>
                      </a:r>
                      <a:endParaRPr lang="en-US" alt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845460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836358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Қорғаныс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44019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43757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44 165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50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Қоғамдық тәртіп, қауіпсіздік, құқықтық, сот, қылмыстық-атқару қызметі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2570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2803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2943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5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Әлеуметт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i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 көмек және әлеуметт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i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 қамтамасыз ету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9</a:t>
                      </a:r>
                      <a:r>
                        <a:rPr lang="en-US" altLang="en-US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78 744,9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961436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990526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Тұрғын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үй-коммуналдық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шаруашылық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50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Мәдениет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 спорт, туризм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ақпараттық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кеңіст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i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 </a:t>
                      </a:r>
                      <a:r>
                        <a:rPr lang="en-US" alt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501 309,3</a:t>
                      </a:r>
                      <a:endParaRPr lang="en-US" alt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1461195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1472570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55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Отын-энергетика кешені және жер қойнауын пайдалану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40 </a:t>
                      </a:r>
                      <a:r>
                        <a:rPr lang="en-US" alt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347,7</a:t>
                      </a:r>
                      <a:endParaRPr lang="en-US" alt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191</a:t>
                      </a:r>
                      <a:r>
                        <a:rPr lang="en-US" alt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432</a:t>
                      </a:r>
                      <a:endParaRPr lang="en-US" alt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184610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188301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Өнеркәсіп, сәулет, қала құрылысы және құрылыс қызметі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122 740,</a:t>
                      </a:r>
                      <a:r>
                        <a:rPr lang="en-US" altLang="en-US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77832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78194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Көл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i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 және коммуникация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324 510,7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333373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380501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Басқалар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9086,2</a:t>
                      </a:r>
                      <a:endParaRPr lang="en-US" alt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265788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311085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Борышқа  қызмет көрсету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</a:t>
                      </a:r>
                      <a:r>
                        <a:rPr lang="en-US" alt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881</a:t>
                      </a:r>
                      <a:endParaRPr lang="en-US" alt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78752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78083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9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Трансферттер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148</a:t>
                      </a:r>
                      <a:r>
                        <a:rPr lang="en-US" altLang="en-US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6904,6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1504185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1483654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73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Жергілікті атқарушы органның жоғары тұрған бюджет алдындағы борышын өтеу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413679</a:t>
                      </a:r>
                      <a:endParaRPr lang="en-US" alt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157936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178588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642910" y="0"/>
            <a:ext cx="8215370" cy="68095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44958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44958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1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kumimoji="0" lang="en-US" altLang="ko-KR" sz="11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2023-2025 жылдарға арналған аудандық бюджет туралы»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Жалағаш аудандық мәслихатының 2022 жылғы 23 желтоқсандағы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№30-2 шешіміне өзгерістер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енгізу туралы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Жалағаш аудандық мәслихаты </a:t>
            </a:r>
            <a:r>
              <a:rPr kumimoji="0" lang="en-US" altLang="ko-KR" sz="11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ШЕШІМ ҚАБЫЛДАДЫ: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«2023–2025 жылдарға арналған аудандық бюджет туралы» Жалағаш аудандық мәслихатының 2022 жылғы 23 желтоқсандағы  №30-2 шешіміне келесі өзгерістеренгізілсін: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1- тармақ жаңа редакцияда жазылсын: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«1.2023-2025 жылдарға арналған аудандық бюджет осы шешімнің тиісінше 1, 2, 3-қосымшаларына сәйкес, оның ішінде 2023 жылға мынадай көлемдерде бекітілсін: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1) кірістер –10 333 007,9 мың теңге, оның ішінде: 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салықтық түсімдер – 1 844 723 мың теңге;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салықтық емес түсімдер – 4 785 мың теңге;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негізгі капиталды сатудан түсетін түсімдер – 31 750 мың теңге;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трансферттер түсімі – 8 451 749,9 мың теңге;  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2) шығындар – 10 376 687,3 мың теңге;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3) таза бюджеттік кредиттеу –-58 469 мың теңге;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бюджеттік кредиттер –139 725 мың теңге;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бюджеттік кредиттерді өтеу –198 194 мың теңге;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4) қаржы активтерімен операциялар бойынша сальдо – 0;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қаржы активтерін сатып алу – 0;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мемлекеттің қаржы активтерін сатудан түсетін түсімдер – 0;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5) бюджет тапшылығы (профициті) – 14 789,6 мың теңге;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6) бюджет тапшылығын қаржыландыру (профицитін пайдалану)–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-14 789,6 мың теңге;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қарыздар түсімі – 139 725 мың теңге;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қарыздарды өтеу – 205 506 мың теңге.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бюджет қаражатының пайдаланылатын қалдықтары – 50 991,4 мың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теңге.»;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3- тармақ мынадай редакцияда жазылсын: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«Ауданның жергiлiктi атқарушы органының 2023 жылға арналған резервi 16 311,8 мың теңге көлемінде бекітілсін.»;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көрсетілген шешімнің 1, 4, 5, 6, 7, 8, 10-қосымшалары осы шешімнің 1, 2, 3, 4, 5, 6, 7-қосымшаларына сәйкес жаңа редакцияда жазылсын.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3. Осы шешім 2023 жылғы 1 қаңтардан бастап қолданысқа енгізіледі.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44958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012" name="Picture 4" descr="D:\Desktop\Новая папка\1675184322_top-fon-com-p-maket-fona-dlya-prezentatsii-1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00110"/>
            <a:ext cx="9144000" cy="7501014"/>
          </a:xfrm>
          <a:prstGeom prst="rect">
            <a:avLst/>
          </a:prstGeom>
          <a:noFill/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1138412" y="0"/>
            <a:ext cx="6313908" cy="80021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2026-2028 жылдарға арналған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Аудандық  бюджет  туралы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571472" y="2810737"/>
            <a:ext cx="8143932" cy="10464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hangingPunct="0"/>
            <a:r>
              <a:rPr lang="en-US" sz="950" dirty="0"/>
              <a:t> </a:t>
            </a:r>
            <a:endParaRPr lang="ru-RU" sz="950" dirty="0"/>
          </a:p>
          <a:p>
            <a:pPr hangingPunct="0"/>
            <a:endParaRPr lang="en-US" sz="1200" dirty="0"/>
          </a:p>
          <a:p>
            <a:pPr hangingPunct="0"/>
            <a:endParaRPr lang="en-US" sz="1200" dirty="0"/>
          </a:p>
          <a:p>
            <a:pPr algn="just" hangingPunct="0"/>
            <a:endParaRPr lang="ru-RU" sz="9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hangingPunct="0"/>
            <a:r>
              <a:rPr lang="en-US" sz="95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9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hangingPunct="0"/>
            <a:r>
              <a:rPr lang="en-US" sz="95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487025"/>
            <a:ext cx="7853616" cy="6462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Жалағаш аудандық мәслихаты ШЕШІМ ҚАБЫЛДАДЫ: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«2026-2028 жылдарға арналған аудандық бюджет туралы» Жалағаш аудандық мәслихатының 2025 жылғы 19 желтоқсандағы  № 37-2 шешіміне келесі өзгерістер мен толықтырулар енгізілсін: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1-тармақ жаңа редакцияда жазылсын: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«1. 2026-2028 жылдарға арналған аудандық бюджет тиісінше 1, 2, 3 - қосымшаларға сәйкес, оның ішінде 2026 жылға мынадай көлемдерде бекітілсін:  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кірістер –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7 298 431,9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мың теңге, оның ішінде: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салықтық түсімдер – 2 182 122 мың теңге;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салықтық емес түсімдер – 22 200 мың теңге;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капиталды сатудан түсетін түсімдер – 0;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трансферттер түсімі –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5 094 109,9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мың теңге;                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шығындар –  8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625 137,2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мың теңге;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таза бюджеттік кредиттеу – -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7 182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мың теңге;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 кредиттер – 240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038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мың теңге;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 кредиттерді өтеу – 2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47 220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мың теңге;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қаржы активтерімен операциялар бойынша сальдо – 0;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қаржы активтерін сатып алу – 0;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мемлекеттің қаржы активтерін сатудан түсетін түсімдер – 0;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бюджет тапшылығы (профициті) – - 1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319 523,3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мың теңге;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бюджет тапшылығын қаржыландыру (профицитін пайдалану) –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319 523,3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мың теңге;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қарыздар түсімі – 1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513 077,6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мың теңге;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қарыздарды өтеу –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413 928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мың теңге;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қаражатының пайдаланылатын қалдықтары – 220 373,7 мың теңге.»;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 шешімнің 1-қосымшасы осы шешімнің қосымшасына сәйкес жаңа редакцияда жазылсын.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 шешім осы шешімнің 2-қосымшасына сәйкес 9-қосымшамен толықтырылсын.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Осы шешім 2026 жылғы 1 қаңтардан бастап қолданысқа енгізіледі.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Жалағаш аудандық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мәслихатының төрағасы                                             Ө. Елеусінов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827489" y="1507438"/>
          <a:ext cx="3489022" cy="4541365"/>
        </p:xfrm>
        <a:graphic>
          <a:graphicData uri="http://schemas.openxmlformats.org/drawingml/2006/table">
            <a:tbl>
              <a:tblPr/>
              <a:tblGrid>
                <a:gridCol w="206130"/>
                <a:gridCol w="206130"/>
                <a:gridCol w="206130"/>
                <a:gridCol w="2409552"/>
                <a:gridCol w="461080"/>
              </a:tblGrid>
              <a:tr h="0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Санаты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Сомасы,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мың теңге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Сыныбы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vMerge="1"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Кіші сыныбы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vMerge="1"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                                                   Атауы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3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0">
                          <a:latin typeface="Calibri" panose="020F0502020204030204"/>
                          <a:ea typeface="Times New Roman" panose="02020603050405020304"/>
                          <a:cs typeface="Times New Roman" panose="02020603050405020304"/>
                        </a:rPr>
                        <a:t>Кірістер</a:t>
                      </a:r>
                      <a:endParaRPr lang="ru-RU" sz="600" b="1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 b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10 333 007,9</a:t>
                      </a:r>
                      <a:endParaRPr lang="ru-RU" sz="600" b="1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Салы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қтық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т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ү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сiмдер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en-US" sz="600">
                          <a:latin typeface="Calibri" panose="020F0502020204030204"/>
                          <a:ea typeface="Times New Roman" panose="02020603050405020304"/>
                          <a:cs typeface="Times New Roman" panose="02020603050405020304"/>
                        </a:rPr>
                        <a:t>1 844 723</a:t>
                      </a:r>
                      <a:endParaRPr lang="ru-RU" sz="6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Табыс салығы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465697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KZ Times New Roman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Корпоративтік табыс салығы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14054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Жеке табыс салы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ғ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451643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Ә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леуметтiк салы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359759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Ә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леуметтiк салы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359759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Меншiк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ке салынатын 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салы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тар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996137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ү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лiк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ке салынатын 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салы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қтар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996137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Тауарлар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ға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, ж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ұ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мыстар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ға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ж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ә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не 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ызметтерге салынатын iшкi салы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тар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16530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Акциздер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1700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Таби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ғи және басқа да ресурстарды 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пайдалан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ғаны үшін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т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ү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сетiн т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ү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сiм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дер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7200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ә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сiпкерлiк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және кәсіби қызметті жүргізгені үшін алынатын алымдар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7630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latin typeface="Calibri" panose="020F0502020204030204"/>
                          <a:ea typeface="Times New Roman" panose="02020603050405020304"/>
                          <a:cs typeface="Times New Roman" panose="02020603050405020304"/>
                        </a:rPr>
                        <a:t>Заңдық маңызы бар әрекеттердіжасағаныжәне (немесе) оған уәкілеттігі бар мемлекеттік органдар немесе лауазымды адамдар құжаттар бергені үшін алынатын міндетті төлемдер</a:t>
                      </a:r>
                      <a:endParaRPr lang="ru-RU" sz="6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6600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600">
                          <a:latin typeface="Calibri" panose="020F0502020204030204"/>
                          <a:ea typeface="Times New Roman" panose="02020603050405020304"/>
                          <a:cs typeface="Times New Roman" panose="02020603050405020304"/>
                        </a:rPr>
                        <a:t>Мемлекеттiк баж</a:t>
                      </a:r>
                      <a:endParaRPr lang="ru-RU" sz="6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6600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Салы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қтық 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емес т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ү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сiмдер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4 785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Мемлекеттік меншіктен түсетін кірістер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2285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 меншігіндегі мүлікті жалға беруден түсетін кірістер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1959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Мемлекеттік бюджеттен берілген кредиттер бойынша сыйақылар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191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 меншігінен түсетін басқа да кірістер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135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Басқа да салықтық емес түсімдер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2500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Басқа да салықтық емес түсімдер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2500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Негізгі капиталды сатудан түсетін түсімдер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31 750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KZ Times New Roman"/>
                          <a:ea typeface="Times New Roman" panose="02020603050405020304"/>
                          <a:cs typeface="Times New Roman" panose="02020603050405020304"/>
                        </a:rPr>
                        <a:t>01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Мемлекеттік мекемелерге бекітілген мемлекеттік мүлікті сату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21500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6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KZ Times New Roman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Мемлекеттік мекемелерге бекітілген мемлекеттік мүлікті сату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21500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Жерді және материалдық емес активтерді сату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10250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Жерді сату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10000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Материалдық емес активтерді сату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250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Трансферттердің түсімдері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en-US" sz="600">
                          <a:latin typeface="Calibri" panose="020F0502020204030204"/>
                          <a:ea typeface="Times New Roman" panose="02020603050405020304"/>
                          <a:cs typeface="Times New Roman" panose="02020603050405020304"/>
                        </a:rPr>
                        <a:t>8 451 749,9</a:t>
                      </a:r>
                      <a:endParaRPr lang="ru-RU" sz="6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6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KZ Times New Roman"/>
                          <a:ea typeface="Times New Roman" panose="02020603050405020304"/>
                          <a:cs typeface="Times New Roman" panose="02020603050405020304"/>
                        </a:rPr>
                        <a:t>01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Төмен тұрған мемлекеттiк басқару органдарынан трансферттер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en-US" sz="600">
                          <a:latin typeface="Calibri" panose="020F0502020204030204"/>
                          <a:ea typeface="Times New Roman" panose="02020603050405020304"/>
                          <a:cs typeface="Times New Roman" panose="02020603050405020304"/>
                        </a:rPr>
                        <a:t>135,7</a:t>
                      </a:r>
                      <a:endParaRPr lang="ru-RU" sz="6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7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6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KZ Times New Roman"/>
                          <a:ea typeface="Times New Roman" panose="02020603050405020304"/>
                          <a:cs typeface="Times New Roman" panose="02020603050405020304"/>
                        </a:rPr>
                        <a:t>03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Аудандық маңызы бар қалалардың, ауылдардың, кенттердің, ауылдық округтардың бюджеттерінен трансферттер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en-US" sz="600">
                          <a:latin typeface="Calibri" panose="020F0502020204030204"/>
                          <a:ea typeface="Times New Roman" panose="02020603050405020304"/>
                          <a:cs typeface="Times New Roman" panose="02020603050405020304"/>
                        </a:rPr>
                        <a:t>135,7</a:t>
                      </a:r>
                      <a:endParaRPr lang="ru-RU" sz="6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6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Мемлекеттік басқарудың жоғарғы тұрған органдарынан түсетін трансферттер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en-US" sz="600">
                          <a:latin typeface="Calibri" panose="020F0502020204030204"/>
                          <a:ea typeface="Times New Roman" panose="02020603050405020304"/>
                          <a:cs typeface="Times New Roman" panose="02020603050405020304"/>
                        </a:rPr>
                        <a:t>8451614,2</a:t>
                      </a:r>
                      <a:endParaRPr lang="ru-RU" sz="6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Облысты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 </a:t>
                      </a:r>
                      <a:r>
                        <a:rPr lang="ru-RU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бюджеттен </a:t>
                      </a:r>
                      <a:r>
                        <a:rPr lang="en-US" sz="6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түсетін трансферттер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en-US" sz="600">
                          <a:latin typeface="Calibri" panose="020F0502020204030204"/>
                          <a:ea typeface="Times New Roman" panose="02020603050405020304"/>
                          <a:cs typeface="Times New Roman" panose="02020603050405020304"/>
                        </a:rPr>
                        <a:t>8451614,2</a:t>
                      </a:r>
                      <a:endParaRPr lang="ru-RU" sz="6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endParaRPr lang="en-US" sz="600" dirty="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D:\Desktop\1613504261_6-p-fon-dlya-prezentatsii-po-tatarskomu-yaziku-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58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51720" y="434900"/>
            <a:ext cx="2406428" cy="2000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8945" algn="l"/>
                <a:tab pos="2969895" algn="ctr"/>
                <a:tab pos="5940425" algn="r"/>
              </a:tabLst>
            </a:pPr>
            <a:r>
              <a:rPr kumimoji="0" lang="en-US" altLang="ko-KR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                                    </a:t>
            </a:r>
            <a:endParaRPr kumimoji="0" lang="ru-RU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82245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8945" algn="l"/>
                <a:tab pos="2969895" algn="ctr"/>
                <a:tab pos="5940425" algn="r"/>
              </a:tabLst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74549" y="286518"/>
            <a:ext cx="4913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2026 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арналған аудандық  бюджет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971600" y="655850"/>
          <a:ext cx="6912768" cy="56116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361"/>
                <a:gridCol w="129181"/>
                <a:gridCol w="129181"/>
                <a:gridCol w="129181"/>
                <a:gridCol w="403229"/>
                <a:gridCol w="4817516"/>
                <a:gridCol w="1003119"/>
              </a:tblGrid>
              <a:tr h="0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Санаты 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</a:t>
                      </a:r>
                      <a:endParaRPr lang="ru-RU" sz="8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 теңге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 anchor="ctr"/>
                </a:tc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Сыныбы 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vMerge="1">
                  <a:tcPr/>
                </a:tc>
              </a:tr>
              <a:tr h="0">
                <a:tc vMerge="1"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іші сыныбы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hMerge="1">
                  <a:tcPr/>
                </a:tc>
                <a:tc vMerge="1"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Кірістер 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ru-RU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7 298 431,9</a:t>
                      </a:r>
                      <a:endParaRPr lang="en-US" alt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Салықтық түсiмдер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2 182 122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Табыс салығы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1244422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Корпоративтік табыс салығы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330000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Жеке табыс салығы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914422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Меншiк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 салынатын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тар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900000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лiк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 салынатын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қтар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900000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Тауарлар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ға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ж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мыстар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ға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ызметтерге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салынатын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iшкi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тар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12700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Акциздер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2200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Таби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ғи және басқа да ресурстарды 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ғаны үшін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сетiн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сiм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дер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9500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сiпкерлiк</a:t>
                      </a: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кәсіби қызметті жүргізгені үшін алынатын алымдар 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2423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2637155" algn="ctr"/>
                          <a:tab pos="5274310" algn="r"/>
                        </a:tabLs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Заңдық маңызы бар әрекеттерді жасағаны және (немесе) оған уәкілеттігі бар мемлекеттік органдар немесе лауазымды адамдар құжаттар бергені үшін алынатын міндетті төлемдер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25000</a:t>
                      </a:r>
                      <a:endParaRPr lang="en-US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2637155" algn="ctr"/>
                          <a:tab pos="5274310" algn="r"/>
                        </a:tabLs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Мемлекеттiк баж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25000</a:t>
                      </a:r>
                      <a:endParaRPr lang="en-US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қтық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емес т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сiмдер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22 200</a:t>
                      </a:r>
                      <a:endParaRPr lang="ru-RU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меншіктен түсетін кірістер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5200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 меншігіндегі мүлікті жалға беруден түсетін кірістер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5200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 да салықтық емес түсімдер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17000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 да салықтық емес түсімдер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17000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Негізгі капиталды сатудан түсетін түсімдер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Трансферттердің түсімдері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ru-RU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5 094 109,9</a:t>
                      </a:r>
                      <a:endParaRPr lang="en-US" alt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Төмен тұрған мемлекеттік басқару органдарынан трансферттер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101,5</a:t>
                      </a:r>
                      <a:endParaRPr lang="en-US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Аудандық маңызы бар қалалардың, ауылдардың, кенттердің, ауылдық округтердің бюджеттерінен трансферттер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101,5</a:t>
                      </a:r>
                      <a:endParaRPr 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басқарудың жоғары тұрған органдарынан түсетін трансферттер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ru-RU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5 094 008,4</a:t>
                      </a:r>
                      <a:endParaRPr lang="en-US" altLang="ru-RU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Облысты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бюджеттен 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түсетін трансферттер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ru-RU" sz="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5 094 008,4</a:t>
                      </a:r>
                      <a:endParaRPr lang="en-US" altLang="ru-RU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 кредиттерді өтеу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alt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47220</a:t>
                      </a:r>
                      <a:endParaRPr lang="en-US" altLang="en-US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 кредиттерді өтеу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alt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46971</a:t>
                      </a:r>
                      <a:endParaRPr lang="en-US" altLang="en-US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бюджеттен берілген пайдаланылмаған бюджеттік кредиттерді қайтару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</a:t>
                      </a:r>
                      <a:endParaRPr lang="en-US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Функционалдық топ                             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 мың теңге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 anchor="ctr"/>
                </a:tc>
              </a:tr>
              <a:tr h="0">
                <a:tc rowSpan="2"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rowSpan="2" hMerge="1"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 бағдарламалардың әкімшісі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vMerge="1">
                  <a:tcPr/>
                </a:tc>
              </a:tr>
              <a:tr h="0">
                <a:tc vMerge="1" gridSpan="2">
                  <a:tcPr/>
                </a:tc>
                <a:tc vMerge="1" hMerge="1"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vMerge="1"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 anchor="ctr"/>
                </a:tc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en-US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625 137,2</a:t>
                      </a:r>
                      <a:endParaRPr lang="en-US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 сипатта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 мемлекеттiк 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ызметт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ер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</a:t>
                      </a:r>
                      <a:r>
                        <a:rPr lang="en-US" alt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982 919,8</a:t>
                      </a:r>
                      <a:endParaRPr lang="en-US" altLang="en-US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24044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8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(облыстық маңызы бар қала) мәслихатының аппараты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103335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15845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(облыстық маңызы бар қала) мәслихатының қызметін қамтамасыз ету жөніндегі қызметтер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84579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органның күрделі шығыстары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16000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Мәслихат депутаттары қызметінің тиімділігін арттыру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2756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24044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8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(облыстық маңызы бар қала) әкiмінің аппараты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402796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  <a:tr h="15845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(облыстық маңызы бар қала) әкiмінің қызметін қамтамасыз ету жөніндегі қызметтер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397246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51527" y="1575349"/>
          <a:ext cx="2640946" cy="4525975"/>
        </p:xfrm>
        <a:graphic>
          <a:graphicData uri="http://schemas.openxmlformats.org/drawingml/2006/table">
            <a:tbl>
              <a:tblPr/>
              <a:tblGrid>
                <a:gridCol w="158407"/>
                <a:gridCol w="197036"/>
                <a:gridCol w="197036"/>
                <a:gridCol w="1734136"/>
                <a:gridCol w="354331"/>
              </a:tblGrid>
              <a:tr h="0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Функционалдық топ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Сомасы, мың теңге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 бағдарламалардың әкімшісі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vMerge="1"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Бағдарлама 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vMerge="1"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                                                   Атауы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Шы</a:t>
                      </a: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ғ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ы</a:t>
                      </a: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стар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10 376 687,3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Жалпы сипатта</a:t>
                      </a: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ғ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ы  мемлекеттiк </a:t>
                      </a: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ызметт</a:t>
                      </a: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ер 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2 </a:t>
                      </a: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355 871,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 (облыстық маңызы бар қала) мәслихатының 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аппараты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90806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 (облыстық маңызы бар қала) мәслихатының қызметін қамтамасыз ету жөніндегі қызметтер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67579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Мемлекеттік органның күрделі шығыстары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21325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Мәслихат депутаттары қызметінің тиімділігін арттыру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1902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KZ Times New Roman"/>
                          <a:ea typeface="Times New Roman" panose="02020603050405020304"/>
                          <a:cs typeface="Times New Roman" panose="02020603050405020304"/>
                        </a:rPr>
                        <a:t>122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 (облыстық маңызы бар қала) әкiмінің аппарты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352701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 (облыстық маңызы бар қала) әкiмінің қызметін қамтамасыз ету жөніндегі қызметтер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344471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Мемлекеттік органның күрделі шығыстары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8230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және қаржы бөлімі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1190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Салық салу мақсатында мүлікті бағалауды жүргізу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1101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010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Жекешелендіру, коммуналдық меншікті басқару,  жекешелендіруден кейінгі қызмет және осыған байланысты дауларды  реттеу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KZ Times New Roman"/>
                          <a:ea typeface="Times New Roman" panose="02020603050405020304"/>
                          <a:cs typeface="Times New Roman" panose="02020603050405020304"/>
                        </a:rPr>
                        <a:t>805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мемлекеттік сатып алу бөлімі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8300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Жергілікті деңгейде мемлекеттік сатып алу саласындағы мемлекеттік саясатты іске асыру жөніндегі қызметтер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8300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 жолаушылар көлігі және автомобиль жолдары бөлімі 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1724570,5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Жергілікті деңгейде тұрғын үй-коммуналдық шаруашылығы, жолаушылар көлігі және автомобиль жолдары саласындағы мемлекеттік саясатты іске асыру жөніндегі қызметтер 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102748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013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Мемлекеттік органның күрделі шығыстары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2565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113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Төменгі тұрған бюджеттерге берілетін нысаналы ағымдағы  трансферттер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1619257,5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және қаржы бөлімі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127435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экономикалық саясаттын қалыптастыру мен дамыту, мемлекеттік жоспарлау, бюджеттік атқару және коммуналдық меншігін басқару саласындағы мемлекеттік саясатты іске асыру жөніндегі қызметтер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125885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015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Мемлекеттікорганныңкүрделішығыстары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1550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>
                        <a:solidFill>
                          <a:schemeClr val="tx1"/>
                        </a:solidFill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493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кәсіпкерлік, өнеркәсіп және туризм бөлімі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50869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Жергілікті деңгейде кәсіпкерлікті, өнеркәсіпті және туризмді дамыту саласындағы мемлекеттік саясатты іске асыру жөніндегі қызметтер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49958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Мемлекеттік органның күрделі шығыстары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911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Қорғаныс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15 012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122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 (облыстық маңызы бар қала) әкімінің аппараты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13739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Жалпыға бірдей әскери міндетті атқару шеңберіндегі іс-шаралар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13739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122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 (облыстық маңызы бар қала) әкімінің аппараты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1273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006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 (облыстық маңызы бар қала) ауқымындағы төтенше жағдайлардың алдын алу және оларды жою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1273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Қоғамдық тәртіп, қауіпсіздік, құқықтық, сот, қылмыстық-атқару қызметі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1600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1600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Елді мекендерде жол қозғалысы қауіпсіздігін қамтамасыз ету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1600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06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Әлеуметтiк көмек және әлеуметтiк қамсыздандыру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1 166 267,9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жұмыспен қамту және әлеуметтік бағдарламалар бөлімі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106424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Мемлекеттiк</a:t>
                      </a: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атаулы ә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леуметтiк к</a:t>
                      </a: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ө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мек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106424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KZ Times New Roman"/>
                          <a:ea typeface="Times New Roman" panose="02020603050405020304"/>
                          <a:cs typeface="Times New Roman" panose="02020603050405020304"/>
                        </a:rPr>
                        <a:t>451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жұмыспен қамту және әлеуметтік бағдарламалар бөлімі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270842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004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Ауылдық жерлерде тұратын денсаулық сақтау, білім беру, әлеуметтік қамтамасыз ету, мәдениет, спорт және ветеринар мамандарына отын сатып алуға Қазақстан Республикасының заңнамасына сәйкес әлеуметтік көмек көрсету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35245,2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006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</a:t>
                      </a: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ұ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р</a:t>
                      </a: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ғ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ын </a:t>
                      </a: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ү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й</a:t>
                      </a: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ге көмек көрсету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823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007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Жергiлiктi өкiлеттi органдардын шешiмі бойынша мұқтаж азаматтардың жекелеген топтарына  әлеуметтiк көмек                                                                                        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46551,8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8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1999 жылдың 26 шілдесінде «Отан», «Данқ» ордендерiмен марапатталған, «Халык Қаһарманы»  атағын және республиканың  құрметті атақтарын алған азаматтарды  әлеуметтiк қолдау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r>
                        <a:rPr lang="ru-RU" sz="400" dirty="0">
                          <a:solidFill>
                            <a:schemeClr val="tx1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58</a:t>
                      </a:r>
                      <a:endParaRPr lang="ru-RU" sz="500" dirty="0">
                        <a:solidFill>
                          <a:schemeClr val="tx1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786974" cy="9286836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71550" y="546735"/>
          <a:ext cx="7345045" cy="78498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1005"/>
                <a:gridCol w="421640"/>
                <a:gridCol w="421005"/>
                <a:gridCol w="5033010"/>
                <a:gridCol w="1048385"/>
              </a:tblGrid>
              <a:tr h="14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003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органның</a:t>
                      </a: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күрделі</a:t>
                      </a: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шығыстары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5550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экономика және қаржы бөлімі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268</a:t>
                      </a:r>
                      <a:endParaRPr lang="en-US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003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Салық салу мақсатында мүлікті бағалауды жүргізу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r>
                        <a:rPr lang="en-US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2997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Жекешелендіру, коммуналдық меншікті басқару,  жекешелендіруден кейінгі қызмет және осыған байланысты дауларды  реттеу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149</a:t>
                      </a:r>
                      <a:endParaRPr lang="en-US" alt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экономика және қаржы бөлімі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r>
                        <a:rPr lang="en-US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7830</a:t>
                      </a:r>
                      <a:endParaRPr lang="en-US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4502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экономикалық саясатын қалыптастыру мен дамыту, мемлекеттік жоспарлау, бюджеттік атқару және коммуналдық меншігін басқару саласындағы мемлекеттік саясатты іске асыру жөніндегі қызметтер 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r>
                        <a:rPr lang="en-US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4211</a:t>
                      </a:r>
                      <a:endParaRPr lang="en-US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органның күрделі шығыстары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4400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Төменгі тұрған бюджеттерге берілетін нысаналы ағымдағы  трансферттер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US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9219</a:t>
                      </a:r>
                      <a:endParaRPr lang="en-US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2997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тұрғын үй-коммуналдық шаруашылығы,  жолаушылар көлігі және автомобиль жолдары бөлімі 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1194118</a:t>
                      </a:r>
                      <a:endParaRPr lang="en-US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3028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деңгейде тұрғын үй-коммуналдық шаруашылығы, жолаушылар көлігі және автомобиль жолдары саласындағы мемлекеттік саясатты іске асыру жөніндегі қызметтер 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1051</a:t>
                      </a:r>
                      <a:r>
                        <a:rPr lang="en-US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en-US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органның күрделі шығыстары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5620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Төменгі тұрған бюджеттерге берілетін  нысаналы ағымдағы трансферттер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1083337</a:t>
                      </a:r>
                      <a:endParaRPr lang="en-US" alt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98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кәсіпкерлік және өнеркәсіп бөлімі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63572,</a:t>
                      </a:r>
                      <a:r>
                        <a:rPr lang="en-US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3003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деңгейде кәсіпкерлікті және өнеркәсіпті дамыту саласындағы мемлекеттік саясатты іске асыру жөніндегі қызметтер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63310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органның күрделі шығыстары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262,8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Қорғаныс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44 019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(облыстық маңызы бар қала) әкімінің аппараты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2393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Жалпыға бірдей әскери міндетті атқару шеңберіндегі іс-шаралар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2393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(облыстық маңызы бар қала) әкімінің аппараты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41626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98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(облыстық маңызы бар қала) ауқымындағы төтенше жағдайлардың алдын алу және оларды жою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2562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300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Аудандық (қалалық) ауқымдағы дала өрттерінің, сондай-ақ мемлекеттік өртке қарсы қызмет органдары құрылмаған елді мекендерде өрттердің алдын алу және оларды сөндіру жөніндегі іс-шаралар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39064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Қоғамдық тәртіп, қауіпсіздік, құқықтық, сот, қылмыстық-атқару қызметі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2 570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2997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2570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Елді мекендерде жол қозғалысы қауіпсіздігін қамтамасыз 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2570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50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Әлеуметтiк көмек және әлеуметтiк қамсыздандыру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978744,9</a:t>
                      </a:r>
                      <a:endParaRPr lang="en-US" alt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98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жұмыспен қамту және әлеуметтік бағдарламалар 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76622</a:t>
                      </a:r>
                      <a:endParaRPr lang="en-US" alt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Мемлекеттiк атаулы әлеуметтiк көмек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63046</a:t>
                      </a:r>
                      <a:endParaRPr lang="en-US" alt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987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Әлеуметтік қорғау саласында жартылай стационар жағдайында арнаулы әлеуметтік қызметтер көрсету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13576</a:t>
                      </a:r>
                      <a:endParaRPr lang="en-US" alt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98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жұмыспен қамту және әлеуметтік бағдарламалар 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60197,9</a:t>
                      </a:r>
                      <a:endParaRPr lang="en-US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4495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Ауылдық жерлерде тұратын денсаулық сақтау, білім беру, әлеуметтік қамтамасыз ету, мәдениет, спорт және ветеринар мамандарына отын сатып алуға Қазақстан Республикасының заңнамасына сәйкес әлеуметтік көмек көрсету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ru-RU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27268</a:t>
                      </a:r>
                      <a:endParaRPr lang="en-US" alt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498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ын 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й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 көмек көрсету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1442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993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Жергiлiктi өкiлеттi органдардың шешiмі бойынша мұқтаж азаматтардың жекелеген топтарына  әлеуметтiк көмек                                                                                       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1884,6</a:t>
                      </a:r>
                      <a:endParaRPr lang="en-US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301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1999 жылдың 26 шілдесінде «Отан», «Даңқ» ордендерімен марапатталған, «Халық Қаһарманы»  атағын және республиканың құрметті атақтарын алған азаматтарды әлеуметтік қолдау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98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Үйден тәрбиеленіп оқытылатын мүгедектігі бар балаларды материалдық қамтамасыз 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7591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150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Мұқтаж азаматтарға үйде әлеуметтiк көмек көрсету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210765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  <a:tr h="6089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Мүгедектігі бар адамды абилитациялаудың және оңалтудың жеке бағдарламасына сәйкес мұқтаж мүгедектігі бар адамдарды протездік-ортопедиялық көмекпен, сурдотехникалық және тифлотехникалық құралдармен,  мiндеттi гигиеналық құралдармен, арнаулы жүріп-тұру құралдарымен қамтамасыз ету, сондай-ақ санаторий-курорттық емдеу, жеке көмекшінің және ымдау тілі маманының қызметтерімен қамтамасыз 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alt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85054,3</a:t>
                      </a:r>
                      <a:endParaRPr lang="en-US" altLang="en-US" sz="7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-6985" y="30480"/>
          <a:ext cx="9120505" cy="6827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1340"/>
                <a:gridCol w="445770"/>
                <a:gridCol w="444500"/>
                <a:gridCol w="5296535"/>
                <a:gridCol w="1102360"/>
              </a:tblGrid>
              <a:tr h="1720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027</a:t>
                      </a:r>
                      <a:endParaRPr lang="en-US" sz="7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Халықты әлеуметтік қорғау жөніндегі іс-шараларды іске асыру</a:t>
                      </a:r>
                      <a:endParaRPr lang="en-US" sz="7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55995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2565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451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Ауданның (облыстық маңызы бар қаланың) жұмыспен қамту және әлеуметтік бағдарламалар бөлімі</a:t>
                      </a:r>
                      <a:endParaRPr lang="en-US" sz="7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141925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430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en-US" sz="7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 деңгейде халық үшін әлеуметтік бағдарламаларды, жұмыспен қамтуды қамтамасыз етуді   іске асыру саласындағы мемлекеттік саясатты іске асыру жөніндегі қызметтер </a:t>
                      </a:r>
                      <a:endParaRPr lang="en-US" sz="7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123185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2565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</a:t>
                      </a:r>
                      <a:endParaRPr lang="en-US" sz="7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Жәрдемақыларды және басқа да әлеуметтік төлемдерді есептеу, төлеу мен жеткізу бойынша қызметтерге ақы төлеу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5135" algn="l"/>
                        </a:tabLs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054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Үкіметтік емес ұйымдарда мемлекеттік әлеуметтік тапсырысты орналастыру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17264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16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5135" algn="l"/>
                        </a:tabLs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Тұрғын үй -коммуналдық шаруашылық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1 861 671,8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20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472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5135" algn="l"/>
                        </a:tabLs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Ауданның (облыстық маңызы бар қаланың) құрылыс, сәулет және қала құрылысы бөлімі</a:t>
                      </a:r>
                      <a:endParaRPr lang="en-US" sz="7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1 861 671,8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39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5135" algn="l"/>
                        </a:tabLs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004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Инженерлік-коммуникациялық инфрақұрылымды жобалау, дамыту және (немесе) жайластыру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174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5135" algn="l"/>
                        </a:tabLs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Коммуналдық шаруашылығын дамыту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20220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08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5135" algn="l"/>
                        </a:tabLs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058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мекендердегі сумен жабдықтау және су бұру жүйелерін дамыту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353251</a:t>
                      </a:r>
                      <a:endParaRPr lang="ru-RU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974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5135" algn="l"/>
                        </a:tabLs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098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Коммуналдық тұрғын үй қорының </a:t>
                      </a:r>
                      <a:r>
                        <a:rPr lang="en-US" sz="9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тұрғын</a:t>
                      </a:r>
                      <a:r>
                        <a:rPr lang="en-US" sz="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үйлерін сатып алу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988395,2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</a:t>
                      </a:r>
                      <a:r>
                        <a:rPr lang="ru-RU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дениет,</a:t>
                      </a: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спорт, туризм және </a:t>
                      </a:r>
                      <a:r>
                        <a:rPr lang="ru-RU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ru-RU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параттык </a:t>
                      </a: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кеңістік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501 309,3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455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Ауданның  (облыстық маңызы бар қаланың) мәдениет және тілдерді дамыту бөлімі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79398,6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18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</a:t>
                      </a:r>
                      <a:r>
                        <a:rPr lang="ru-RU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дени</a:t>
                      </a: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-демалыс жұмысын қолдау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79398,6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Ауданның  (облыстық маңызы бар қаланың) дене тәрбиесі, спорт және туризм бөлімі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57448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Көпшілік спортты және ұлттық спорт түрлерін дамыту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72337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20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 (облыстық маңызы бар қалалық) деңгейде спорт жарыстарын өткізу 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1114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3422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 спорт жарыстарында түрлі спорт түрлері бойынша ауданның (облыстық маңызы бар қаланың) құрама командалары мүшелерінің дайындығы және қатысуы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83997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20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455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Ауданның  (облыстық маңызы бар қаланың) мәдениет және тілдерді дамыту бөлімі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4417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20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 (қалалық) кітапханалардың жұмыс істеуі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263417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08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 тілді және Қазақстан халқының басқа да тілдерін дамыту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821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Ауданның (облыстық маңызы бар қаланың) қоғамдық даму бөлімі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21791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27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004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 ақпараттық саясат жүргізу жөніндегі қызметтер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21791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455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Ауданның  (облыстық маңызы бар қаланың) мәдениет және тілдерді дамыту бөлімі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102014,4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2578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 деңгейде тілдерді және мәдениетті дамыту саласындағы мемлекеттік саясатты іске асыру жөніндегі қызметтер 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81119,4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16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 органның күрделі шығыстары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3852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2578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Ведомстволық бағыныстағы мемлекеттік мекемелерінің және ұйымдарының күрделі шығыстары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7088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61010" algn="l"/>
                        </a:tabLs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 бюджеттерден берілетін ағымдағы нысаналы трансферттер 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9955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20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61010" algn="l"/>
                        </a:tabLs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Ауданның  (облыстық маңызы бар қаланың) дене тәрбиесі, спорт және туризм бөлімі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5457</a:t>
                      </a: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2571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61010" algn="l"/>
                        </a:tabLs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 тәрбиесі, спорт және туризм саласында жергілікті деңгейде мемлекеттік саясатты іске асыру бойынша қызметтер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49874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16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61010" algn="l"/>
                        </a:tabLs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 органның күрделі шығыстары</a:t>
                      </a:r>
                      <a:endParaRPr lang="ru-RU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4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61010" algn="l"/>
                        </a:tabLs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Ведомстволық бағыныстағы мемлекеттік мекемелер мен ұйымдардың күрделі шығыстары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4200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27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821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Ауданның (облыстық маңызы бар қаланың) қоғамдық даму бөлімі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121666,3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4286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 деңгейде ақпарат, мемлекеттілікті нығайту және азаматтардың әлеуметтік сенімділігін қалыптастыру саласында  мемлекеттік саясатты іске асыру жөніндегі қызметтер 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alt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0812,3</a:t>
                      </a:r>
                      <a:endParaRPr lang="en-US" alt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  <a:tr h="1720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Жастар саясаты саласында іс-шараларды iске асыру</a:t>
                      </a:r>
                      <a:endParaRPr lang="en-US" sz="7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27587</a:t>
                      </a:r>
                      <a:endParaRPr lang="en-US" sz="7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694395" y="1426186"/>
          <a:ext cx="3755209" cy="4686041"/>
        </p:xfrm>
        <a:graphic>
          <a:graphicData uri="http://schemas.openxmlformats.org/drawingml/2006/table">
            <a:tbl>
              <a:tblPr/>
              <a:tblGrid>
                <a:gridCol w="215643"/>
                <a:gridCol w="268229"/>
                <a:gridCol w="268229"/>
                <a:gridCol w="2466649"/>
                <a:gridCol w="536459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518085,3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Көлік инфрақұрылымын дамыту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111662,3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Автомобиль жолдарыныңжұмысістеуінқамтамасызету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20603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045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Аудандық маңызы бар автомобиль жолдарын және елді-мекендердің көшелерін күрделі және орташа жөндеу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378222,1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7597,9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Кентішілік (қалаішілік), қала маңындағы ауданішілік қоғамдық жолаушылар тасымалдарын ұйымдастыру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7597,9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Басқалар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119 991,6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494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кәсіпкерлік және өнеркәсіп 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635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Кәсіпкерлік қызметті қолдау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635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50000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064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50000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39959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012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жергiлiктi атқарушы органының резервi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39959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472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құрылыс, сәулет және қала құрылысы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29397,6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29397,6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Борышқа қызмет көрсету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76 452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76452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Жергілікті атқарушы органдардың облыстық бюджеттен қарыздар бойынша сыйақылар мен өзге де төлемдерді төлеу бойынша борышына қызмет көрсету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76452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Трансферттер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2 853 380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2853380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Пайдаланылмаған (толық пайдаланылмаған) нысаналы трансферттерді қайтару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570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Заңнаманы өзгертуге байланысты жоғары тұрған бюджеттің шығындарын өтеуге төменгі тұрған бюджеттен ағымдағы нысаналы трансферттер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1354181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038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Субвенциялар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1498629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Таза бюджеттік кредиттеу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28911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 кредиттер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243958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Тұрғынүй-коммуналдықшаруашылық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5 824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5824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081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Кондоминиум объектілерінің ортақ мүлкіне күрделі жөндеу жүргізуге кредит беру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5824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238 134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477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ауыл шаруашылығы мен жер қатынастары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238134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Мамандарды әлеуметтік қолдау шараларын іске асыру үшін бюджеттік кредиттер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238134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 кредиттерді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215 047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 кредиттерді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215047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Мемлекеттiк бюджеттен берiлген бюджеттiк кредиттердi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213520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Бюджеттіккредиттердіңсомалары</a:t>
                      </a: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н </a:t>
                      </a: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қайтару 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1527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тапшылығы (профициті)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-1480971,2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тапшылығын қаржыландыру (профицитін пайдалану)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1480971,2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Қарыздар түсімдері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1 665 379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Қарыз алу келісім-шарттары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1665379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жергілікті атқарушы органы алатын қарыздар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1665379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Қарыздарды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223 021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223 021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Жергiлiктi атқарушы органның жоғары тұрған бюджет алдындағы  борышын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221494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Жергілікті бюджеттен бөлінген пайдаланылмаған бюджеттік кредиттерді қайтару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1527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қаражатының пайдаланылатын қалдықтары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38 613,2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қаражатының бос қалдықтары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38613,2</a:t>
                      </a:r>
                      <a:endParaRPr lang="ru-RU" sz="7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728913" y="1444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899592" y="433300"/>
          <a:ext cx="7128791" cy="57970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8877"/>
                <a:gridCol w="408877"/>
                <a:gridCol w="408877"/>
                <a:gridCol w="4884992"/>
                <a:gridCol w="101716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органның күрделі шығыстары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3567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Отын-энергетика кешені және жер қойнауын пайдалану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40 </a:t>
                      </a:r>
                      <a:r>
                        <a:rPr lang="ru-RU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347,7</a:t>
                      </a:r>
                      <a:endParaRPr lang="ru-RU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36045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Газ тасымалдау жүйесін дамыту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36045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құрылыс, сәулет және қала құрылысы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4302,7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Газ тасымалдау жүйесін дамыту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4302,7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233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191 432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ауыл шаруашылығы мен жер қатынастары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131991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1538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деңгейде ауыл шаруашылығы және жер қатынастары саласындағы мемлекеттік саясатты іске асыру жөніндегі қызметтер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123443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органның күрделі шығыстары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Төменгі тұрған бюджеттерге берілетін нысаналы ағымдағы трансферттер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6408,0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ауыл шаруашылығы мен жер қатынастары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59441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Мамандарға әлеуметтік қолдау көрсету жөніндегі шараларды іске асыру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59441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Өнеркәсіп, сәулет, қала құрылысы және құрылыс қызметі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122 740,2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құрылыс, сәулет және қала құрылысы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122740,2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деңгейде құрылыс, сәулет және қала құрылысы саласындағы мемлекеттік саясатты іске асыру жөніндегі қызметтер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82337,8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2334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аумағында қала құрылысын дамытудың кешенді схемаларын, аудандық (облыстық) маңызы бар қалалардың, кенттердің және өзге де ауылдық елді мекендердің бас жоспарларын әзірлеу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38656,4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органның күрделі шығыстары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1746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Көлік және коммуникация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324 510,7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303499,7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Көлік инфрақұрылымын дамыту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Автомобиль жолдарының жұмыс істеуін қамтамасыз 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11188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1538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Аудандық маңызы бар автомобиль жолдарын және елді-мекендердің көшелерін күрделі және орташа жөндеу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3989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21011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Кентiшiлiк (қалаiшiлiк), қала маңындағы ауданiшiлiк қоғамдық жолаушылар тасымалдарын ұйымдастыру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21011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Басқалар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9086,2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экономика және қаржы бөлімі    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9086,2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жергiлiктi атқарушы органының резервi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9086,2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Борышқа қызмет көрсету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ru-RU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8881</a:t>
                      </a:r>
                      <a:endParaRPr lang="ru-RU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экономика және қаржы бөлімі    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ru-RU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8881</a:t>
                      </a:r>
                      <a:endParaRPr lang="ru-RU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233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атқарушы органдардың облыстық бюджеттен қарыздар бойынша сыйақылар мен өзге де төлемдерді төлеу бойынша борышына қызмет көрсету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ru-RU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881</a:t>
                      </a:r>
                      <a:endParaRPr lang="ru-RU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1 486 904,6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экономика және қаржы бөлімі    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1 486 904,6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Пайдаланылмаған (толық пайдаланылмаған) нысаналы трансферттерді қайтару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115,6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Субвенциялар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1486789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3.Таза бюджеттік кредиттеу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7182</a:t>
                      </a:r>
                      <a:endParaRPr lang="ru-RU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 кредиттер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240 03</a:t>
                      </a:r>
                      <a:r>
                        <a:rPr lang="ru-RU" alt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altLang="en-US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233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240038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ауыл шаруашылығы мен жер қатынастары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240038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Мамандарды әлеуметтік қолдау шараларын іске асыру үшін бюджеттік кредиттер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240038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694395" y="1426186"/>
          <a:ext cx="3755209" cy="4686041"/>
        </p:xfrm>
        <a:graphic>
          <a:graphicData uri="http://schemas.openxmlformats.org/drawingml/2006/table">
            <a:tbl>
              <a:tblPr/>
              <a:tblGrid>
                <a:gridCol w="215643"/>
                <a:gridCol w="268229"/>
                <a:gridCol w="268229"/>
                <a:gridCol w="2466649"/>
                <a:gridCol w="536459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518085,3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Көлік инфрақұрылымын дамыту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111662,3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Автомобиль жолдарыныңжұмысістеуінқамтамасызету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20603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045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Аудандық маңызы бар автомобиль жолдарын және елді-мекендердің көшелерін күрделі және орташа жөндеу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378222,1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7597,9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Кентішілік (қалаішілік), қала маңындағы ауданішілік қоғамдық жолаушылар тасымалдарын ұйымдастыру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7597,9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Басқалар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119 991,6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494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кәсіпкерлік және өнеркәсіп 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635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Кәсіпкерлік қызметті қолдау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635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50000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064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50000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39959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012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жергiлiктi атқарушы органының резервi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39959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472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құрылыс, сәулет және қала құрылысы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29397,6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29397,6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Борышқа қызмет көрсету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76 452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76452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Жергілікті атқарушы органдардың облыстық бюджеттен қарыздар бойынша сыйақылар мен өзге де төлемдерді төлеу бойынша борышына қызмет көрсету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76452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Трансферттер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2 853 380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2853380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Пайдаланылмаған (толық пайдаланылмаған) нысаналы трансферттерді қайтару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570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Заңнаманы өзгертуге байланысты жоғары тұрған бюджеттің шығындарын өтеуге төменгі тұрған бюджеттен ағымдағы нысаналы трансферттер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1354181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038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Субвенциялар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1498629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Таза бюджеттік кредиттеу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28911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 кредиттер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243958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Тұрғынүй-коммуналдықшаруашылық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5 824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5824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081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Кондоминиум объектілерінің ортақ мүлкіне күрделі жөндеу жүргізуге кредит беру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5824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238 134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477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ауыл шаруашылығы мен жер қатынастары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238134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Мамандарды әлеуметтік қолдау шараларын іске асыру үшін бюджеттік кредиттер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238134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 кредиттерді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215 047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 кредиттерді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215047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Мемлекеттiк бюджеттен берiлген бюджеттiк кредиттердi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213520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Бюджеттіккредиттердіңсомалары</a:t>
                      </a: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н </a:t>
                      </a: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қайтару 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1527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тапшылығы (профициті)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-1480971,2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тапшылығын қаржыландыру (профицитін пайдалану)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1480971,2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Қарыздар түсімдері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1 665 379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Қарыз алу келісім-шарттары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1665379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жергілікті атқарушы органы алатын қарыздар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1665379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Қарыздарды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223 021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223 021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Жергiлiктi атқарушы органның жоғары тұрған бюджет алдындағы  борышын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221494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Жергілікті бюджеттен бөлінген пайдаланылмаған бюджеттік кредиттерді қайтару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1527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қаражатының пайдаланылатын қалдықтары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38 613,2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қаражатының бос қалдықтары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38613,2</a:t>
                      </a:r>
                      <a:endParaRPr lang="ru-RU" sz="7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728913" y="1444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84413" y="1447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435735" y="908685"/>
          <a:ext cx="6577965" cy="4533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4810"/>
                <a:gridCol w="384175"/>
                <a:gridCol w="384175"/>
                <a:gridCol w="4592320"/>
                <a:gridCol w="832485"/>
              </a:tblGrid>
              <a:tr h="198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Бюджеттік кредиттерді өтеу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ru-RU" alt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7 220</a:t>
                      </a:r>
                      <a:endParaRPr lang="ru-RU" alt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66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Бюджеттік кредиттерді өтеу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ru-RU" alt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6971</a:t>
                      </a:r>
                      <a:endParaRPr lang="ru-RU" alt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3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 бюджеттен берілген бюджеттік кредиттерді өтеу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246971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66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4.Қаржы активтерімен операциялар бойынша сальдо 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66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Қаржы активтерін сатып алу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9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Мемлекеттің қаржы активтерін сатудан түсетін түсімдер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66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5.Бюджет тапшылығы (профициті)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ru-RU" alt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319523,3</a:t>
                      </a:r>
                      <a:endParaRPr lang="ru-RU" alt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66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6.Бюджет тапшылығын қаржыландыру (профицитін пайдалану)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alt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319523,3</a:t>
                      </a:r>
                      <a:endParaRPr lang="ru-RU" alt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66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Қарыздар түсімдері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r>
                        <a:rPr lang="ru-RU" alt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513077,6</a:t>
                      </a:r>
                      <a:endParaRPr lang="ru-RU" alt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3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 ішкі қарыздар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alt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513077,6</a:t>
                      </a:r>
                      <a:endParaRPr lang="ru-RU" alt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66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Қарыз алу келісім-шарттары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alt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513077,6</a:t>
                      </a:r>
                      <a:endParaRPr lang="ru-RU" alt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66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Қарыздарды өтеу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413 9</a:t>
                      </a:r>
                      <a:r>
                        <a:rPr lang="ru-RU" alt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alt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9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Ауданның (облыстық маңызы бар қаланың) экономика және қаржы бөлімі     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413928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4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Жергiлiктi атқарушы органның жоғары тұрған бюджет алдындағы  борышын өтеу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413679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54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022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 бюджеттен бөлінген пайдаланылмаған бюджеттік кредиттерді қайтару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3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қаражатының пайдаланылатын қалдықтары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220373,7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66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қаражаты қалдықтары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220373,7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66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қаражатының бос қалдықтары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220373,7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694395" y="1426186"/>
          <a:ext cx="3755209" cy="4686041"/>
        </p:xfrm>
        <a:graphic>
          <a:graphicData uri="http://schemas.openxmlformats.org/drawingml/2006/table">
            <a:tbl>
              <a:tblPr/>
              <a:tblGrid>
                <a:gridCol w="215643"/>
                <a:gridCol w="268229"/>
                <a:gridCol w="268229"/>
                <a:gridCol w="2466649"/>
                <a:gridCol w="536459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518085,3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Көлік инфрақұрылымын дамыту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111662,3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Автомобиль жолдарыныңжұмысістеуінқамтамасызету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20603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045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Аудандық маңызы бар автомобиль жолдарын және елді-мекендердің көшелерін күрделі және орташа жөндеу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378222,1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7597,9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Кентішілік (қалаішілік), қала маңындағы ауданішілік қоғамдық жолаушылар тасымалдарын ұйымдастыру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7597,9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Басқалар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119 991,6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494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кәсіпкерлік және өнеркәсіп 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635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Кәсіпкерлік қызметті қолдау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635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50000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064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50000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39959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012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жергiлiктi атқарушы органының резервi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39959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472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құрылыс, сәулет және қала құрылысы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29397,6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29397,6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Борышқа қызмет көрсету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76 452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76452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Жергілікті атқарушы органдардың облыстық бюджеттен қарыздар бойынша сыйақылар мен өзге де төлемдерді төлеу бойынша борышына қызмет көрсету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76452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Трансферттер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2 853 380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2853380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Пайдаланылмаған (толық пайдаланылмаған) нысаналы трансферттерді қайтару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570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Заңнаманы өзгертуге байланысты жоғары тұрған бюджеттің шығындарын өтеуге төменгі тұрған бюджеттен ағымдағы нысаналы трансферттер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1354181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038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Субвенциялар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1498629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Таза бюджеттік кредиттеу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28911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 кредиттер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243958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Тұрғынүй-коммуналдықшаруашылық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5 824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5824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081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Кондоминиум объектілерінің ортақ мүлкіне күрделі жөндеу жүргізуге кредит беру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5824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238 134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477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ауыл шаруашылығы мен жер қатынастары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238134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Мамандарды әлеуметтік қолдау шараларын іске асыру үшін бюджеттік кредиттер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238134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 кредиттерді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215 047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 кредиттерді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215047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Мемлекеттiк бюджеттен берiлген бюджеттiк кредиттердi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213520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Бюджеттіккредиттердіңсомалары</a:t>
                      </a: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н </a:t>
                      </a: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қайтару 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1527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тапшылығы (профициті)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-1480971,2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тапшылығын қаржыландыру (профицитін пайдалану)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1480971,2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Қарыздар түсімдері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1 665 379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Қарыз алу келісім-шарттары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1665379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жергілікті атқарушы органы алатын қарыздар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1665379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Қарыздарды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223 021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223 021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Жергiлiктi атқарушы органның жоғары тұрған бюджет алдындағы  борышын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221494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Жергілікті бюджеттен бөлінген пайдаланылмаған бюджеттік кредиттерді қайтару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1527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қаражатының пайдаланылатын қалдықтары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38 613,2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қаражатының бос қалдықтары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38613,2</a:t>
                      </a:r>
                      <a:endParaRPr lang="ru-RU" sz="7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728913" y="1444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67744" y="159021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88785" y="664353"/>
            <a:ext cx="712879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аудандық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бюджетке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облыстық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бюджеттен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қаралған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ағымдағы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нысаналы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трансферттер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2032000" y="5023485"/>
            <a:ext cx="5080000" cy="737235"/>
          </a:xfrm>
          <a:prstGeom prst="rect">
            <a:avLst/>
          </a:prstGeom>
        </p:spPr>
        <p:txBody>
          <a:bodyPr>
            <a:spAutoFit/>
          </a:bodyPr>
          <a:p>
            <a:endParaRPr sz="2600"/>
          </a:p>
          <a:p>
            <a:pPr defTabSz="266700"/>
            <a:r>
              <a:rPr sz="1600">
                <a:latin typeface="Times New Roman" panose="02020603050405020304"/>
                <a:ea typeface="Times New Roman" panose="02020603050405020304"/>
              </a:rPr>
              <a:t> </a:t>
            </a:r>
            <a:endParaRPr sz="1600"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13" name="Изображение 1"/>
          <p:cNvPicPr>
            <a:picLocks noChangeAspect="1"/>
          </p:cNvPicPr>
          <p:nvPr/>
        </p:nvPicPr>
        <p:blipFill>
          <a:blip r:embed="rId2"/>
          <a:srcRect t="17460"/>
          <a:stretch>
            <a:fillRect/>
          </a:stretch>
        </p:blipFill>
        <p:spPr>
          <a:xfrm>
            <a:off x="1002665" y="1689100"/>
            <a:ext cx="7115175" cy="296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694395" y="1426186"/>
          <a:ext cx="3755209" cy="4686041"/>
        </p:xfrm>
        <a:graphic>
          <a:graphicData uri="http://schemas.openxmlformats.org/drawingml/2006/table">
            <a:tbl>
              <a:tblPr/>
              <a:tblGrid>
                <a:gridCol w="215643"/>
                <a:gridCol w="268229"/>
                <a:gridCol w="268229"/>
                <a:gridCol w="2466649"/>
                <a:gridCol w="536459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518085,3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Көлік инфрақұрылымын дамыту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111662,3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Автомобиль жолдарыныңжұмысістеуінқамтамасызету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20603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045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Аудандық маңызы бар автомобиль жолдарын және елді-мекендердің көшелерін күрделі және орташа жөндеу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378222,1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7597,9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Кентішілік (қалаішілік), қала маңындағы ауданішілік қоғамдық жолаушылар тасымалдарын ұйымдастыру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7597,9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Басқалар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119 991,6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494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кәсіпкерлік және өнеркәсіп 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635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Кәсіпкерлік қызметті қолдау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635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50000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064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50000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39959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012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жергiлiктi атқарушы органының резервi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39959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472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құрылыс, сәулет және қала құрылысы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29397,6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29397,6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Борышқа қызмет көрсету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76 452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76452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Жергілікті атқарушы органдардың облыстық бюджеттен қарыздар бойынша сыйақылар мен өзге де төлемдерді төлеу бойынша борышына қызмет көрсету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76452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Трансферттер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2 853 380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2853380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Пайдаланылмаған (толық пайдаланылмаған) нысаналы трансферттерді қайтару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570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Заңнаманы өзгертуге байланысты жоғары тұрған бюджеттің шығындарын өтеуге төменгі тұрған бюджеттен ағымдағы нысаналы трансферттер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1354181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038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Субвенциялар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1498629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Таза бюджеттік кредиттеу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28911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 кредиттер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243958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Тұрғынүй-коммуналдықшаруашылық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5 824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5824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081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Кондоминиум объектілерінің ортақ мүлкіне күрделі жөндеу жүргізуге кредит беру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5824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238 134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477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ауыл шаруашылығы мен жер қатынастары бөлімі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238134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Мамандарды әлеуметтік қолдау шараларын іске асыру үшін бюджеттік кредиттер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238134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 кредиттерді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215 047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 кредиттерді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215047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Мемлекеттiк бюджеттен берiлген бюджеттiк кредиттердi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213520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Бюджеттіккредиттердіңсомалары</a:t>
                      </a: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н </a:t>
                      </a: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қайтару 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1527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тапшылығы (профициті)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 -1480971,2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тапшылығын қаржыландыру (профицитін пайдалану)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1480971,2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Қарыздар түсімдері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1 665 379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Қарыз алу келісім-шарттары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1665379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03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жергілікті атқарушы органы алатын қарыздар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1665379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16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Қарыздарды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223 021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459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223 021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005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Жергiлiктi атқарушы органның жоғары тұрған бюджет алдындағы  борышын өтеу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221494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022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solidFill>
                            <a:srgbClr val="00000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Жергілікті бюджеттен бөлінген пайдаланылмаған бюджеттік кредиттерді қайтару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1527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8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қаражатының пайдаланылатын қалдықтары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38 613,2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 panose="020F050202020403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Бюджет қаражатының бос қалдықтары</a:t>
                      </a:r>
                      <a:endParaRPr lang="ru-RU" sz="70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</a:rPr>
                        <a:t>38613,2</a:t>
                      </a:r>
                      <a:endParaRPr lang="ru-RU" sz="700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728913" y="1444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84413" y="1447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846138"/>
            <a:ext cx="71287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үй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сатып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жергілікті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атқарушы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органдарға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берілетін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кредиттердің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сомаларын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бөлу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574862" y="230517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ru-RU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</a:t>
            </a:r>
            <a:endParaRPr kumimoji="0" lang="en-US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Изображение 2"/>
          <p:cNvPicPr>
            <a:picLocks noChangeAspect="1"/>
          </p:cNvPicPr>
          <p:nvPr/>
        </p:nvPicPr>
        <p:blipFill>
          <a:blip r:embed="rId2"/>
          <a:srcRect t="8237"/>
          <a:stretch>
            <a:fillRect/>
          </a:stretch>
        </p:blipFill>
        <p:spPr>
          <a:xfrm>
            <a:off x="1289050" y="1742440"/>
            <a:ext cx="6981825" cy="3869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1" name="Picture 1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7889" name="Picture 1" descr="D:\Desktop\Новая папка\slide-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026" name="Picture 2" descr="D:\Desktop\img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718*537"/>
  <p:tag name="TABLE_ENDDRAG_RECT" val="0*2*718*537"/>
</p:tagLst>
</file>

<file path=ppt/tags/tag2.xml><?xml version="1.0" encoding="utf-8"?>
<p:tagLst xmlns:p="http://schemas.openxmlformats.org/presentationml/2006/main">
  <p:tag name="TABLE_ENDDRAG_ORIGIN_RECT" val="517*357"/>
  <p:tag name="TABLE_ENDDRAG_RECT" val="113*71*517*35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41317</Words>
  <Application>WPS Presentation</Application>
  <PresentationFormat>Экран (4:3)</PresentationFormat>
  <Paragraphs>4027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3" baseType="lpstr">
      <vt:lpstr>Arial</vt:lpstr>
      <vt:lpstr>SimSun</vt:lpstr>
      <vt:lpstr>Wingdings</vt:lpstr>
      <vt:lpstr>Wingdings 2</vt:lpstr>
      <vt:lpstr>Wingdings</vt:lpstr>
      <vt:lpstr>Verdana</vt:lpstr>
      <vt:lpstr>Times New Roman</vt:lpstr>
      <vt:lpstr>Calibri</vt:lpstr>
      <vt:lpstr>Times New Roman</vt:lpstr>
      <vt:lpstr>KZ Times New Roman</vt:lpstr>
      <vt:lpstr>Calibri</vt:lpstr>
      <vt:lpstr>Gill Sans MT</vt:lpstr>
      <vt:lpstr>Microsoft YaHei</vt:lpstr>
      <vt:lpstr>Arial Unicode MS</vt:lpstr>
      <vt:lpstr>Corbel</vt:lpstr>
      <vt:lpstr>Солнцестояние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</dc:creator>
  <cp:lastModifiedBy>Лаура Сеитова</cp:lastModifiedBy>
  <cp:revision>472</cp:revision>
  <cp:lastPrinted>2026-09-02T10:26:00Z</cp:lastPrinted>
  <dcterms:created xsi:type="dcterms:W3CDTF">2023-11-14T04:41:00Z</dcterms:created>
  <dcterms:modified xsi:type="dcterms:W3CDTF">2026-10-06T06:01:26Z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640B556AFF2E4EE3977D87F91ED9DA8D_12</vt:lpwstr>
  </property>
  <property fmtid="{D5CDD505-2E9C-101B-9397-08002B2CF9AE}" pid="3" name="KSOProductBuildVer">
    <vt:lpwstr>1049-12.1.0.28485</vt:lpwstr>
  </property>
</Properties>
</file>