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"/>
  </p:handoutMasterIdLst>
  <p:sldIdLst>
    <p:sldId id="275" r:id="rId3"/>
    <p:sldId id="415" r:id="rId5"/>
  </p:sldIdLst>
  <p:sldSz cx="9144000" cy="6858000" type="screen4x3"/>
  <p:notesSz cx="6858000" cy="9947275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28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66FF"/>
    <a:srgbClr val="1E13B1"/>
    <a:srgbClr val="33CCFF"/>
    <a:srgbClr val="008000"/>
    <a:srgbClr val="C0C0C0"/>
    <a:srgbClr val="96969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67"/>
    <p:restoredTop sz="98848"/>
  </p:normalViewPr>
  <p:slideViewPr>
    <p:cSldViewPr showGuides="1">
      <p:cViewPr varScale="1">
        <p:scale>
          <a:sx n="109" d="100"/>
          <a:sy n="109" d="100"/>
        </p:scale>
        <p:origin x="1320" y="108"/>
      </p:cViewPr>
      <p:guideLst>
        <p:guide orient="horz" pos="2172"/>
        <p:guide pos="28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96888"/>
          </a:xfrm>
          <a:prstGeom prst="rect">
            <a:avLst/>
          </a:prstGeom>
        </p:spPr>
        <p:txBody>
          <a:bodyPr vert="horz" lIns="92242" tIns="46120" rIns="92242" bIns="461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6200" y="0"/>
            <a:ext cx="2970213" cy="496888"/>
          </a:xfrm>
          <a:prstGeom prst="rect">
            <a:avLst/>
          </a:prstGeom>
        </p:spPr>
        <p:txBody>
          <a:bodyPr vert="horz" lIns="92242" tIns="46120" rIns="92242" bIns="461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AC4FDBE-8A60-4EF8-8A85-668DF8D6B29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0213" cy="496888"/>
          </a:xfrm>
          <a:prstGeom prst="rect">
            <a:avLst/>
          </a:prstGeom>
        </p:spPr>
        <p:txBody>
          <a:bodyPr vert="horz" lIns="92242" tIns="46120" rIns="92242" bIns="461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6200" y="9448800"/>
            <a:ext cx="2970213" cy="496888"/>
          </a:xfrm>
          <a:prstGeom prst="rect">
            <a:avLst/>
          </a:prstGeom>
        </p:spPr>
        <p:txBody>
          <a:bodyPr vert="horz" wrap="square" lIns="92242" tIns="46120" rIns="92242" bIns="461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14FC86F-F90C-4FBF-9FBB-7CE5D74E3D0A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96888"/>
          </a:xfrm>
          <a:prstGeom prst="rect">
            <a:avLst/>
          </a:prstGeom>
        </p:spPr>
        <p:txBody>
          <a:bodyPr vert="horz" lIns="92242" tIns="46120" rIns="92242" bIns="46120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0213" cy="496888"/>
          </a:xfrm>
          <a:prstGeom prst="rect">
            <a:avLst/>
          </a:prstGeom>
        </p:spPr>
        <p:txBody>
          <a:bodyPr vert="horz" lIns="92242" tIns="46120" rIns="92242" bIns="46120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3482321-1F30-4EDE-A407-3C4F30F8DC18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44538"/>
            <a:ext cx="4978400" cy="3733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42" tIns="46120" rIns="92242" bIns="461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7388" y="4727575"/>
            <a:ext cx="5483225" cy="4475163"/>
          </a:xfrm>
          <a:prstGeom prst="rect">
            <a:avLst/>
          </a:prstGeom>
        </p:spPr>
        <p:txBody>
          <a:bodyPr vert="horz" lIns="92242" tIns="46120" rIns="92242" bIns="461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0213" cy="496888"/>
          </a:xfrm>
          <a:prstGeom prst="rect">
            <a:avLst/>
          </a:prstGeom>
        </p:spPr>
        <p:txBody>
          <a:bodyPr vert="horz" lIns="92242" tIns="46120" rIns="92242" bIns="46120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6200" y="9448800"/>
            <a:ext cx="2970213" cy="496888"/>
          </a:xfrm>
          <a:prstGeom prst="rect">
            <a:avLst/>
          </a:prstGeom>
        </p:spPr>
        <p:txBody>
          <a:bodyPr vert="horz" wrap="square" lIns="92242" tIns="46120" rIns="92242" bIns="461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8B9CC290-CE6B-4F17-9410-A4301A8875E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2242" tIns="46120" rIns="92242" bIns="46120" anchor="t" anchorCtr="0"/>
          <a:lstStyle/>
          <a:p>
            <a:pPr lvl="0"/>
            <a:endParaRPr lang="ru-RU" altLang="ru-RU" dirty="0"/>
          </a:p>
        </p:txBody>
      </p:sp>
      <p:sp>
        <p:nvSpPr>
          <p:cNvPr id="5124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86200" y="9448800"/>
            <a:ext cx="2970213" cy="496888"/>
          </a:xfrm>
          <a:prstGeom prst="rect">
            <a:avLst/>
          </a:prstGeom>
          <a:noFill/>
          <a:ln w="9525">
            <a:noFill/>
          </a:ln>
        </p:spPr>
        <p:txBody>
          <a:bodyPr lIns="92242" tIns="46120" rIns="92242" bIns="46120" anchor="b" anchorCtr="0"/>
          <a:lstStyle/>
          <a:p>
            <a:pPr lvl="0" algn="r" eaLnBrk="1" hangingPunct="1"/>
            <a:fld id="{9A0DB2DC-4C9A-4742-B13C-FB6460FD3503}" type="slidenum">
              <a:rPr lang="ru-RU" altLang="ru-RU" sz="1200" dirty="0"/>
            </a:fld>
            <a:endParaRPr lang="ru-RU" altLang="ru-RU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ru-RU" altLang="ru-RU" dirty="0"/>
              <a:t>Образец заголовка</a:t>
            </a:r>
            <a:endParaRPr lang="ru-RU" altLang="ru-RU" dirty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  <a:endParaRPr lang="ru-RU" altLang="ru-RU" dirty="0"/>
          </a:p>
          <a:p>
            <a:pPr lvl="1"/>
            <a:r>
              <a:rPr lang="ru-RU" altLang="ru-RU" dirty="0"/>
              <a:t>Второй уровень</a:t>
            </a:r>
            <a:endParaRPr lang="ru-RU" altLang="ru-RU" dirty="0"/>
          </a:p>
          <a:p>
            <a:pPr lvl="2"/>
            <a:r>
              <a:rPr lang="ru-RU" altLang="ru-RU" dirty="0"/>
              <a:t>Третий уровень</a:t>
            </a:r>
            <a:endParaRPr lang="ru-RU" altLang="ru-RU" dirty="0"/>
          </a:p>
          <a:p>
            <a:pPr lvl="3"/>
            <a:r>
              <a:rPr lang="ru-RU" altLang="ru-RU" dirty="0"/>
              <a:t>Четвертый уровень</a:t>
            </a:r>
            <a:endParaRPr lang="ru-RU" altLang="ru-RU" dirty="0"/>
          </a:p>
          <a:p>
            <a:pPr lvl="4"/>
            <a:r>
              <a:rPr lang="ru-RU" altLang="ru-RU" dirty="0"/>
              <a:t>Пятый уровень</a:t>
            </a:r>
            <a:endParaRPr lang="ru-RU" alt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2CE4A3D-C606-44D5-A85C-857EFC4654C6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511175" y="274638"/>
            <a:ext cx="8229600" cy="5746750"/>
          </a:xfrm>
        </p:spPr>
        <p:txBody>
          <a:bodyPr vert="horz" wrap="square" lIns="91440" tIns="45720" rIns="91440" bIns="45720" anchor="ctr" anchorCtr="0"/>
          <a:lstStyle/>
          <a:p>
            <a:pPr eaLnBrk="1" hangingPunct="1"/>
            <a:br>
              <a:rPr lang="ru-RU" alt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3600" b="1" dirty="0">
              <a:solidFill>
                <a:srgbClr val="FFFF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099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635375" y="188913"/>
            <a:ext cx="1512888" cy="1508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00" name="Rectangle 5"/>
          <p:cNvSpPr/>
          <p:nvPr/>
        </p:nvSpPr>
        <p:spPr>
          <a:xfrm>
            <a:off x="250825" y="549275"/>
            <a:ext cx="3024188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Шақа аулдық округінің аппараты</a:t>
            </a:r>
            <a:endParaRPr lang="ru-RU" altLang="ru-RU" sz="1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101" name="Text Box 6"/>
          <p:cNvSpPr txBox="1"/>
          <p:nvPr/>
        </p:nvSpPr>
        <p:spPr>
          <a:xfrm>
            <a:off x="5724525" y="620713"/>
            <a:ext cx="2987675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  <p:sp>
        <p:nvSpPr>
          <p:cNvPr id="4102" name="Text Box 7"/>
          <p:cNvSpPr txBox="1"/>
          <p:nvPr/>
        </p:nvSpPr>
        <p:spPr>
          <a:xfrm>
            <a:off x="5724525" y="549275"/>
            <a:ext cx="3095625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ГУ Аппарат акима Шакинского сельского округа </a:t>
            </a:r>
            <a:endParaRPr lang="ru-RU" altLang="ru-RU" sz="1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103" name="Text Box 8"/>
          <p:cNvSpPr txBox="1"/>
          <p:nvPr/>
        </p:nvSpPr>
        <p:spPr>
          <a:xfrm>
            <a:off x="1908175" y="6021388"/>
            <a:ext cx="53276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FontTx/>
              <a:buNone/>
            </a:pPr>
            <a:r>
              <a:rPr lang="en-US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Аққулы ауданы, 202</a:t>
            </a:r>
            <a:r>
              <a:rPr lang="ru-RU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ж.</a:t>
            </a:r>
            <a:endParaRPr lang="ru-RU" altLang="ru-RU" sz="18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104" name="TextBox 7"/>
          <p:cNvSpPr txBox="1"/>
          <p:nvPr/>
        </p:nvSpPr>
        <p:spPr>
          <a:xfrm>
            <a:off x="0" y="2349500"/>
            <a:ext cx="9001125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FontTx/>
              <a:buNone/>
            </a:pPr>
            <a: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Аққулы ауданының</a:t>
            </a:r>
            <a:b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Шақа ауылдық округ </a:t>
            </a:r>
            <a:b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 аппараты ММ</a:t>
            </a:r>
            <a:b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01.10.202</a:t>
            </a:r>
            <a:r>
              <a:rPr lang="ru-RU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жылға</a:t>
            </a:r>
            <a:b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“бюджетті орындау сатысындағы”</a:t>
            </a:r>
            <a:b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Азаматтық бюджеті</a:t>
            </a:r>
            <a:endParaRPr lang="ru-RU" altLang="ru-RU" sz="3600" b="1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87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93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50000">
                <a:srgbClr val="0070C0">
                  <a:shade val="67500"/>
                  <a:satMod val="115000"/>
                </a:srgbClr>
              </a:gs>
              <a:gs pos="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  <a:scene3d>
            <a:camera prst="orthographicFront"/>
            <a:lightRig rig="balanced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noAutofit/>
          </a:bodyPr>
          <a:lstStyle/>
          <a:p>
            <a:pPr algn="ctr" eaLnBrk="1" hangingPunct="1">
              <a:buNone/>
            </a:pPr>
            <a:r>
              <a:rPr sz="2800" b="1" dirty="0">
                <a:solidFill>
                  <a:srgbClr val="FFFFFF"/>
                </a:solidFill>
                <a:cs typeface="Arial" panose="020B0604020202020204" pitchFamily="34" charset="0"/>
              </a:rPr>
              <a:t>«Шақа ауылдық округі әкімінің аппараты" ММ бюджетінің  орындалуы</a:t>
            </a:r>
            <a:br>
              <a:rPr sz="2800" b="1" dirty="0">
                <a:solidFill>
                  <a:srgbClr val="FFFFFF"/>
                </a:solidFill>
                <a:cs typeface="Arial" panose="020B0604020202020204" pitchFamily="34" charset="0"/>
              </a:rPr>
            </a:br>
            <a:r>
              <a:rPr sz="2800" b="1" dirty="0">
                <a:solidFill>
                  <a:srgbClr val="FFFFFF"/>
                </a:solidFill>
                <a:cs typeface="Arial" panose="020B0604020202020204" pitchFamily="34" charset="0"/>
              </a:rPr>
              <a:t> 202</a:t>
            </a:r>
            <a:r>
              <a:rPr lang="ru-RU" sz="2800" b="1" dirty="0">
                <a:solidFill>
                  <a:srgbClr val="FFFFFF"/>
                </a:solidFill>
                <a:cs typeface="Arial" panose="020B0604020202020204" pitchFamily="34" charset="0"/>
              </a:rPr>
              <a:t>6</a:t>
            </a:r>
            <a:r>
              <a:rPr sz="2800" b="1" dirty="0">
                <a:solidFill>
                  <a:srgbClr val="FFFFFF"/>
                </a:solidFill>
                <a:cs typeface="Arial" panose="020B0604020202020204" pitchFamily="34" charset="0"/>
              </a:rPr>
              <a:t> жылдын  1 </a:t>
            </a:r>
            <a:r>
              <a:rPr lang="ru-RU" sz="2800" b="1" dirty="0">
                <a:solidFill>
                  <a:srgbClr val="FFFFFF"/>
                </a:solidFill>
                <a:cs typeface="Arial" panose="020B0604020202020204" pitchFamily="34" charset="0"/>
              </a:rPr>
              <a:t>қазанына</a:t>
            </a:r>
            <a:endParaRPr lang="en-US" altLang="ru-RU" sz="2800" b="1" dirty="0">
              <a:solidFill>
                <a:srgbClr val="FFFFFF"/>
              </a:solidFill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9" name="Номер слайда 3"/>
          <p:cNvSpPr txBox="1">
            <a:spLocks noGrp="1"/>
          </p:cNvSpPr>
          <p:nvPr>
            <p:ph type="sldNum" sz="quarter" idx="12"/>
          </p:nvPr>
        </p:nvSpPr>
        <p:spPr>
          <a:xfrm>
            <a:off x="7027863" y="6580188"/>
            <a:ext cx="2133600" cy="365125"/>
          </a:xfrm>
          <a:noFill/>
          <a:ln>
            <a:noFill/>
          </a:ln>
        </p:spPr>
        <p:txBody>
          <a:bodyPr anchor="ctr" anchorCtr="0"/>
          <a:lstStyle/>
          <a:p>
            <a:pPr marL="0" indent="0" algn="r" eaLnBrk="1" hangingPunct="1">
              <a:spcBef>
                <a:spcPct val="0"/>
              </a:spcBef>
              <a:buFontTx/>
              <a:buNone/>
            </a:pPr>
            <a:fld id="{9A0DB2DC-4C9A-4742-B13C-FB6460FD3503}" type="slidenum">
              <a:rPr lang="ru-RU" altLang="ru-RU" sz="1200" dirty="0">
                <a:solidFill>
                  <a:srgbClr val="898989"/>
                </a:solidFill>
                <a:latin typeface="Arial" panose="020B0604020202020204" pitchFamily="34" charset="0"/>
              </a:rPr>
            </a:fld>
            <a:endParaRPr lang="ru-RU" altLang="ru-RU" sz="12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6150" name="Таблица 6149"/>
          <p:cNvGraphicFramePr/>
          <p:nvPr/>
        </p:nvGraphicFramePr>
        <p:xfrm>
          <a:off x="107950" y="1484313"/>
          <a:ext cx="8856663" cy="3333750"/>
        </p:xfrm>
        <a:graphic>
          <a:graphicData uri="http://schemas.openxmlformats.org/drawingml/2006/table">
            <a:tbl>
              <a:tblPr/>
              <a:tblGrid>
                <a:gridCol w="4535488"/>
                <a:gridCol w="1152525"/>
                <a:gridCol w="1116012"/>
                <a:gridCol w="900113"/>
                <a:gridCol w="1152525"/>
              </a:tblGrid>
              <a:tr h="5159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en-US" altLang="x-none" sz="14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 </a:t>
                      </a:r>
                      <a:endParaRPr lang="en-US" altLang="x-none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Игеру</a:t>
                      </a:r>
                      <a:endParaRPr lang="en-US" altLang="x-none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en-US" altLang="x-none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x-none" sz="1200" b="1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Игерілмеу сомасы</a:t>
                      </a:r>
                      <a:endParaRPr lang="en-US" altLang="x-none" sz="12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29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100" b="1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Аққулы ауданының «Шақа ауылдық округі әкімінің аппараты" ММ</a:t>
                      </a:r>
                      <a:endParaRPr lang="en-US" altLang="x-none" sz="1100" b="1" u="sng" dirty="0"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sz="1400" b="1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35039,0</a:t>
                      </a:r>
                      <a:endParaRPr lang="ru-RU" altLang="en-US" sz="1400" b="1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b="1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35035,7</a:t>
                      </a:r>
                      <a:endParaRPr lang="ru-RU" altLang="en-US" sz="1400" b="1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100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b="1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3,3</a:t>
                      </a:r>
                      <a:endParaRPr lang="ru-RU" altLang="en-US" sz="1400" b="1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984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  <a:tabLst>
                          <a:tab pos="3140075" algn="ctr"/>
                        </a:tabLst>
                      </a:pPr>
                      <a:r>
                        <a:rPr lang="en-US" altLang="x-none" sz="11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  <a:r>
                        <a:rPr sz="11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-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 сипаттағы мемлекеттік қызметтер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24533,9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24531,2</a:t>
                      </a:r>
                      <a:endParaRPr lang="ru-RU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100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2,7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349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  <a:tabLst>
                          <a:tab pos="3140075" algn="ctr"/>
                        </a:tabLst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07- Тұрғын үй-коммуналдық  шаруашылығы 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8225,4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8224,8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100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sz="140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0,6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6207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  <a:tabLst>
                          <a:tab pos="3140075" algn="ctr"/>
                        </a:tabLst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08-Мәдениет, спорт, туризм және ақпараттық кеңістік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en-US" altLang="x-none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0,0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10</a:t>
                      </a:r>
                      <a:r>
                        <a:rPr lang="en-US" altLang="x-none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0,0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0,0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207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defTabSz="914400" eaLnBrk="1" hangingPunct="1">
                        <a:lnSpc>
                          <a:spcPct val="115000"/>
                        </a:lnSpc>
                        <a:buNone/>
                        <a:tabLst>
                          <a:tab pos="3140075" algn="ctr"/>
                        </a:tabLst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 Көлік және коммуникация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8" marB="45728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2179,7</a:t>
                      </a:r>
                      <a:endParaRPr lang="ru-RU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2179,7</a:t>
                      </a:r>
                      <a:endParaRPr lang="ru-RU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0</a:t>
                      </a:r>
                      <a:r>
                        <a:rPr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RU" sz="1400" dirty="0">
                          <a:solidFill>
                            <a:srgbClr val="03495C"/>
                          </a:solidFill>
                          <a:latin typeface="Times New Roman" panose="02020603050405020304" pitchFamily="18" charset="0"/>
                        </a:rPr>
                        <a:t>0</a:t>
                      </a:r>
                      <a:endParaRPr lang="ru-RU" altLang="en-US" sz="1400" dirty="0">
                        <a:solidFill>
                          <a:srgbClr val="03495C"/>
                        </a:solidFill>
                        <a:latin typeface="Times New Roman" panose="02020603050405020304" pitchFamily="18" charset="0"/>
                      </a:endParaRPr>
                    </a:p>
                  </a:txBody>
                  <a:tcPr marL="9525" marR="9525" marT="9527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656</Words>
  <Application>WPS Presentation</Application>
  <PresentationFormat>Экран (4:3)</PresentationFormat>
  <Paragraphs>72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SimSun</vt:lpstr>
      <vt:lpstr>Wingdings</vt:lpstr>
      <vt:lpstr>Calibri</vt:lpstr>
      <vt:lpstr>Times New Roman</vt:lpstr>
      <vt:lpstr>Microsoft YaHei</vt:lpstr>
      <vt:lpstr>Arial Unicode MS</vt:lpstr>
      <vt:lpstr>Тема Office</vt:lpstr>
      <vt:lpstr>       </vt:lpstr>
      <vt:lpstr>«Шақа ауылдық округі әкімінің аппараты" ММ бюджетінің  орындалуы  2026 жылдын  1 қыркүйекке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Поступление доходов в бюджет области за  1 полугодие 2011 года</dc:title>
  <dc:creator>Computer</dc:creator>
  <cp:lastModifiedBy>User</cp:lastModifiedBy>
  <cp:revision>1808</cp:revision>
  <cp:lastPrinted>2020-02-26T09:18:00Z</cp:lastPrinted>
  <dcterms:created xsi:type="dcterms:W3CDTF">2011-07-14T10:49:00Z</dcterms:created>
  <dcterms:modified xsi:type="dcterms:W3CDTF">2026-09-30T07:06:36Z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C51AD2B9405641AAA519509B836F8047_12</vt:lpwstr>
  </property>
  <property fmtid="{D5CDD505-2E9C-101B-9397-08002B2CF9AE}" pid="3" name="KSOProductBuildVer">
    <vt:lpwstr>1049-12.1.0.28485</vt:lpwstr>
  </property>
</Properties>
</file>