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8"/>
  </p:notesMasterIdLst>
  <p:sldIdLst>
    <p:sldId id="495" r:id="rId2"/>
    <p:sldId id="494" r:id="rId3"/>
    <p:sldId id="496" r:id="rId4"/>
    <p:sldId id="502" r:id="rId5"/>
    <p:sldId id="498" r:id="rId6"/>
    <p:sldId id="499" r:id="rId7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C4845"/>
    <a:srgbClr val="C0504D"/>
    <a:srgbClr val="D0D8E8"/>
    <a:srgbClr val="AE484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03" autoAdjust="0"/>
  </p:normalViewPr>
  <p:slideViewPr>
    <p:cSldViewPr>
      <p:cViewPr varScale="1">
        <p:scale>
          <a:sx n="80" d="100"/>
          <a:sy n="80" d="100"/>
        </p:scale>
        <p:origin x="-1445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4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16" cy="493080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66" y="0"/>
            <a:ext cx="2919516" cy="493080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>
              <a:defRPr sz="1200"/>
            </a:lvl1pPr>
          </a:lstStyle>
          <a:p>
            <a:fld id="{F95112CD-4C18-45F5-9457-D9058C22AD5E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2" tIns="45441" rIns="90882" bIns="454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735" y="4686618"/>
            <a:ext cx="5388294" cy="4439289"/>
          </a:xfrm>
          <a:prstGeom prst="rect">
            <a:avLst/>
          </a:prstGeom>
        </p:spPr>
        <p:txBody>
          <a:bodyPr vert="horz" lIns="90882" tIns="45441" rIns="90882" bIns="4544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659"/>
            <a:ext cx="2919516" cy="493079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66" y="9371659"/>
            <a:ext cx="2919516" cy="493079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r">
              <a:defRPr sz="1200"/>
            </a:lvl1pPr>
          </a:lstStyle>
          <a:p>
            <a:fld id="{63E5D810-76A0-421A-827C-B4453EC16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5788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8110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81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190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316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7893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49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33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76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249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099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794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311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2861" y="1772816"/>
            <a:ext cx="475777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</a:t>
            </a:r>
            <a:r>
              <a:rPr lang="ru-RU" sz="4400" b="1" i="1" dirty="0">
                <a:solidFill>
                  <a:srgbClr val="00B0F0"/>
                </a:solidFill>
              </a:rPr>
              <a:t> </a:t>
            </a:r>
          </a:p>
          <a:p>
            <a:pPr algn="ctr"/>
            <a:r>
              <a:rPr lang="ru-RU" sz="4400" b="1" i="1" dirty="0">
                <a:solidFill>
                  <a:srgbClr val="00B0F0"/>
                </a:solidFill>
              </a:rPr>
              <a:t>БЮДЖЕТ</a:t>
            </a:r>
            <a:endParaRPr lang="ru-RU" sz="4400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4797152"/>
            <a:ext cx="2214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на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2026-2028</a:t>
            </a:r>
            <a:r>
              <a:rPr lang="ru-RU" i="1" dirty="0"/>
              <a:t> годы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17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404664"/>
            <a:ext cx="55756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Уважаемые посетители сайта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8477" y="1556792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гражданский бюджет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ГУ Отдел культуры ,физической культуры и спорта Иртышского района 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2026-2028 годы.</a:t>
            </a: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Бюджет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ГУ Отдел культуры ,физической культуры и спорта Иртышского района   2026-2028 годы, утвержден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решением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Иртышского районного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маслихата от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17 декабря 2025 года 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150-45-8 (уточнение от 18 марта 2026 года № 160-50-8 ),решение Иртышского районного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от 22 мая 2026 года №168-54-8,решение Иртышского районного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от 22 июля 2026 года №178-60-8,решение Иртышского районного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от 23 сентября 2026 года № 185-63-8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264451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62618" y="107340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Расходы</a:t>
            </a:r>
            <a:r>
              <a:rPr lang="ru-RU" b="1" dirty="0"/>
              <a:t> бюджета по программам, тыс. тенге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8481240"/>
              </p:ext>
            </p:extLst>
          </p:nvPr>
        </p:nvGraphicFramePr>
        <p:xfrm>
          <a:off x="0" y="548680"/>
          <a:ext cx="9144000" cy="594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33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86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963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 год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год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1000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программам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801694</a:t>
                      </a:r>
                      <a:r>
                        <a:rPr lang="en-US" sz="1200" b="1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566305,0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582805,0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001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«Услуги по реализации государственной политики на местном уровне в области культуры, развития языков и архивного дела»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41458,0</a:t>
                      </a:r>
                      <a:endParaRPr lang="ru-RU" sz="1200" b="0" i="0" u="none" strike="noStrike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42129,0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42844,0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015 За счет средств местного</a:t>
                      </a:r>
                      <a:r>
                        <a:rPr lang="ru-RU" sz="1200" b="0" i="0" u="none" strike="noStrike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003 Капитальные расходы государственного органа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41458,0</a:t>
                      </a:r>
                    </a:p>
                    <a:p>
                      <a:pPr algn="ctr"/>
                      <a:endParaRPr lang="ru-RU" sz="1200" b="0" i="0" u="none" strike="noStrike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200" b="0" i="0" u="none" strike="noStrike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200" b="0" i="0" u="none" strike="noStrike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2623,0</a:t>
                      </a:r>
                      <a:endParaRPr lang="ru-RU" sz="1200" b="0" i="0" u="none" strike="noStrike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42129,0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42844,0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600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005 «Поддержка культурно –досуговой работы»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362150</a:t>
                      </a: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394063,0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407814,0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015 За счет средств местного</a:t>
                      </a:r>
                      <a:r>
                        <a:rPr lang="ru-RU" sz="1200" b="0" i="0" u="none" strike="noStrike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бюджета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362150</a:t>
                      </a: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394063,0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407814,0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0006718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007 </a:t>
                      </a: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«Проведение спортивных соревнований на районном (города областного значения) уровне»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4843,0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5085,0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5339,0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526069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015 За счет средств местного</a:t>
                      </a:r>
                      <a:r>
                        <a:rPr lang="ru-RU" sz="1200" b="0" i="0" u="none" strike="noStrike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бюджета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4843,0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5085,0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5339,0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37691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768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980728"/>
            <a:ext cx="6512511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88640"/>
            <a:ext cx="6957392" cy="64807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Расходы</a:t>
            </a:r>
            <a:r>
              <a:rPr lang="ru-RU" b="1" dirty="0"/>
              <a:t> бюджета по программам, тыс. тенге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9788769"/>
              </p:ext>
            </p:extLst>
          </p:nvPr>
        </p:nvGraphicFramePr>
        <p:xfrm>
          <a:off x="395536" y="692696"/>
          <a:ext cx="8352928" cy="49337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>
                  <a:extLst>
                    <a:ext uri="{9D8B030D-6E8A-4147-A177-3AD203B41FA5}">
                      <a16:colId xmlns:a16="http://schemas.microsoft.com/office/drawing/2014/main" xmlns="" val="2682138698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261320975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644105517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xmlns="" val="3219138934"/>
                    </a:ext>
                  </a:extLst>
                </a:gridCol>
              </a:tblGrid>
              <a:tr h="55827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7551692"/>
                  </a:ext>
                </a:extLst>
              </a:tr>
              <a:tr h="23381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17647268"/>
                  </a:ext>
                </a:extLst>
              </a:tr>
              <a:tr h="872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008 </a:t>
                      </a: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«Подготовка и участие членов сборных команд района (города областного значения) по различным видам спорта на областных спортивных соревнованиях»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5343,0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5610,0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5891,0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7080643"/>
                  </a:ext>
                </a:extLst>
              </a:tr>
              <a:tr h="4849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015 За счет средств местного</a:t>
                      </a:r>
                      <a:r>
                        <a:rPr lang="ru-RU" sz="1200" b="0" i="0" u="none" strike="noStrike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бюджета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5343,0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5610,0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5891,0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47334932"/>
                  </a:ext>
                </a:extLst>
              </a:tr>
              <a:tr h="8729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</a:t>
                      </a: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004«Функционирование районных (городских) библиотек»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116695,0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119418,0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120917,0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7425716"/>
                  </a:ext>
                </a:extLst>
              </a:tr>
              <a:tr h="56657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015 За счет средств местного</a:t>
                      </a:r>
                      <a:r>
                        <a:rPr lang="ru-RU" sz="1200" b="0" i="0" u="none" strike="noStrike" kern="1200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Программа 032 Капитальные расходы подведомственных организации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116695,0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268852,0</a:t>
                      </a:r>
                      <a:endParaRPr lang="ru-RU" sz="12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119418,0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120917,0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02808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80111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332656"/>
            <a:ext cx="69127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/>
              <a:t>1. 802.001.015 Услуги по реализации государственной политики на местном уровне в области культуры, физической культуры и спорта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b="1" dirty="0" smtClean="0"/>
              <a:t>1. Целевые индикаторы:</a:t>
            </a:r>
            <a:endParaRPr lang="ru-RU" sz="1000" dirty="0" smtClean="0"/>
          </a:p>
          <a:p>
            <a:pPr lvl="0"/>
            <a:r>
              <a:rPr lang="ru-RU" sz="1000" smtClean="0"/>
              <a:t>Обеспечение и организация условий для реализации государственной политики в области физической культуры и спорта</a:t>
            </a:r>
          </a:p>
          <a:p>
            <a:r>
              <a:rPr lang="ru-RU" sz="1000" b="1" smtClean="0"/>
              <a:t>2</a:t>
            </a:r>
            <a:r>
              <a:rPr lang="ru-RU" sz="1000" b="1" dirty="0" smtClean="0"/>
              <a:t>. Показатели конечного результата:</a:t>
            </a:r>
            <a:endParaRPr lang="ru-RU" sz="1000" dirty="0" smtClean="0"/>
          </a:p>
          <a:p>
            <a:pPr lvl="0"/>
            <a:r>
              <a:rPr lang="ru-RU" sz="1000" dirty="0" smtClean="0"/>
              <a:t>Обеспечение и организация условий для реализации государственной политики в области физической культуры и спорта</a:t>
            </a:r>
          </a:p>
          <a:p>
            <a:r>
              <a:rPr lang="ru-RU" sz="1000" b="1" dirty="0" smtClean="0"/>
              <a:t>2. 802.007.015 Проведение районных спортивных соревнований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b="1" dirty="0" smtClean="0"/>
              <a:t>1. Целевые индикаторы:</a:t>
            </a:r>
            <a:endParaRPr lang="ru-RU" sz="1000" dirty="0" smtClean="0"/>
          </a:p>
          <a:p>
            <a:pPr lvl="0"/>
            <a:r>
              <a:rPr lang="ru-RU" sz="1000" dirty="0" smtClean="0"/>
              <a:t>Увеличение доли граждан, занимающихся физической культурой и спортом, независимо от возраста до 50%</a:t>
            </a:r>
          </a:p>
          <a:p>
            <a:r>
              <a:rPr lang="ru-RU" sz="1000" b="1" dirty="0" smtClean="0"/>
              <a:t>2. Показатели конечного результата:</a:t>
            </a:r>
            <a:endParaRPr lang="ru-RU" sz="1000" dirty="0" smtClean="0"/>
          </a:p>
          <a:p>
            <a:pPr lvl="0"/>
            <a:r>
              <a:rPr lang="ru-RU" sz="1000" dirty="0" smtClean="0"/>
              <a:t>Увеличение доли граждан, занимающихся физической культурой и спортом, независимо от возраста до 50%</a:t>
            </a:r>
          </a:p>
          <a:p>
            <a:r>
              <a:rPr lang="ru-RU" sz="1000" b="1" dirty="0" smtClean="0"/>
              <a:t>3. 802.008.015 Подготовка и участие сборных команд района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b="1" dirty="0" smtClean="0"/>
              <a:t>1. Целевые индикаторы:</a:t>
            </a:r>
            <a:endParaRPr lang="ru-RU" sz="1000" dirty="0" smtClean="0"/>
          </a:p>
          <a:p>
            <a:pPr lvl="0"/>
            <a:r>
              <a:rPr lang="ru-RU" sz="1000" dirty="0" smtClean="0"/>
              <a:t>Доля населения с особыми потребностями, систематически занимающихся физической культурой и спортом ,из числа лиц с ограниченными возможностями, не имеющихся противопоказаний к занятиям физической культурой и спортом </a:t>
            </a:r>
          </a:p>
          <a:p>
            <a:r>
              <a:rPr lang="ru-RU" sz="1000" b="1" dirty="0" smtClean="0"/>
              <a:t>2. Показатели конечного результата:</a:t>
            </a:r>
            <a:endParaRPr lang="ru-RU" sz="1000" dirty="0" smtClean="0"/>
          </a:p>
          <a:p>
            <a:pPr lvl="0"/>
            <a:r>
              <a:rPr lang="ru-RU" sz="1000" dirty="0" smtClean="0"/>
              <a:t>Доля населения с особыми потребностями, систематически занимающихся физической культурой и спортом ,из числа лиц с ограниченными возможностями, не имеющихся противопоказаний к занятиям физической культурой и спортом </a:t>
            </a:r>
          </a:p>
          <a:p>
            <a:r>
              <a:rPr lang="ru-RU" sz="1000" b="1" dirty="0" smtClean="0"/>
              <a:t>4. 802.004.015 Функционирование библиотек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b="1" dirty="0" smtClean="0"/>
              <a:t>1.  Целевые индикаторы:</a:t>
            </a:r>
            <a:endParaRPr lang="ru-RU" sz="1000" dirty="0" smtClean="0"/>
          </a:p>
          <a:p>
            <a:pPr lvl="0"/>
            <a:r>
              <a:rPr lang="ru-RU" sz="1000" dirty="0" smtClean="0"/>
              <a:t>Количество пользователей библиотек  посетителей</a:t>
            </a:r>
          </a:p>
          <a:p>
            <a:r>
              <a:rPr lang="ru-RU" sz="1000" b="1" dirty="0" smtClean="0"/>
              <a:t>2. Показатели конечного результата:</a:t>
            </a:r>
            <a:endParaRPr lang="ru-RU" sz="1000" dirty="0" smtClean="0"/>
          </a:p>
          <a:p>
            <a:pPr lvl="0"/>
            <a:r>
              <a:rPr lang="ru-RU" sz="1000" dirty="0" smtClean="0"/>
              <a:t>Количество пользователей библиотек  посетителей </a:t>
            </a:r>
          </a:p>
          <a:p>
            <a:r>
              <a:rPr lang="ru-RU" sz="1000" b="1" dirty="0" smtClean="0"/>
              <a:t>5. 802.005.015 </a:t>
            </a:r>
            <a:r>
              <a:rPr lang="ru-RU" sz="1000" b="1" dirty="0" err="1" smtClean="0"/>
              <a:t>Культурно-досуговая</a:t>
            </a:r>
            <a:r>
              <a:rPr lang="ru-RU" sz="1000" b="1" dirty="0" smtClean="0"/>
              <a:t> работа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b="1" dirty="0" smtClean="0"/>
              <a:t>1. Целевые индикаторы:</a:t>
            </a:r>
            <a:endParaRPr lang="ru-RU" sz="1000" dirty="0" smtClean="0"/>
          </a:p>
          <a:p>
            <a:pPr lvl="0"/>
            <a:r>
              <a:rPr lang="ru-RU" sz="1000" dirty="0" smtClean="0"/>
              <a:t>Количество культурных мероприятий — </a:t>
            </a:r>
            <a:r>
              <a:rPr lang="ru-RU" sz="1000" b="1" dirty="0" smtClean="0"/>
              <a:t>не менее 1 200</a:t>
            </a:r>
            <a:r>
              <a:rPr lang="ru-RU" sz="1000" dirty="0" smtClean="0"/>
              <a:t> </a:t>
            </a:r>
          </a:p>
          <a:p>
            <a:r>
              <a:rPr lang="ru-RU" sz="1000" b="1" dirty="0" smtClean="0"/>
              <a:t>2. Показатели конечного результата:</a:t>
            </a:r>
            <a:endParaRPr lang="ru-RU" sz="1000" dirty="0" smtClean="0"/>
          </a:p>
          <a:p>
            <a:pPr lvl="0"/>
            <a:r>
              <a:rPr lang="ru-RU" sz="1000" dirty="0" smtClean="0"/>
              <a:t>Развитие культурной жизни региона 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xmlns="" val="2759208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5" y="1700808"/>
            <a:ext cx="7838256" cy="38143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188640"/>
            <a:ext cx="6400800" cy="40176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текущие трансферты нижестоящим бюджетам, тыс. тенге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6610995"/>
              </p:ext>
            </p:extLst>
          </p:nvPr>
        </p:nvGraphicFramePr>
        <p:xfrm>
          <a:off x="899592" y="980728"/>
          <a:ext cx="7632848" cy="1362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xmlns="" val="4292692804"/>
                    </a:ext>
                  </a:extLst>
                </a:gridCol>
                <a:gridCol w="4827571">
                  <a:extLst>
                    <a:ext uri="{9D8B030D-6E8A-4147-A177-3AD203B41FA5}">
                      <a16:colId xmlns:a16="http://schemas.microsoft.com/office/drawing/2014/main" xmlns="" val="1620636841"/>
                    </a:ext>
                  </a:extLst>
                </a:gridCol>
                <a:gridCol w="2013189">
                  <a:extLst>
                    <a:ext uri="{9D8B030D-6E8A-4147-A177-3AD203B41FA5}">
                      <a16:colId xmlns:a16="http://schemas.microsoft.com/office/drawing/2014/main" xmlns="" val="2512044120"/>
                    </a:ext>
                  </a:extLst>
                </a:gridCol>
              </a:tblGrid>
              <a:tr h="72256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0798332"/>
                  </a:ext>
                </a:extLst>
              </a:tr>
              <a:tr h="41289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Капитальный ремонт здания ДК с. Иртышск Иртышского района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258833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1453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793259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4717</TotalTime>
  <Words>251</Words>
  <Application>Microsoft Office PowerPoint</Application>
  <PresentationFormat>Экран (4:3)</PresentationFormat>
  <Paragraphs>107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Павлодар облысының мәдениет, архивтер  және құжаттама  басқармасы</dc:title>
  <dc:creator>Администратор</dc:creator>
  <cp:lastModifiedBy>777</cp:lastModifiedBy>
  <cp:revision>559</cp:revision>
  <cp:lastPrinted>2026-01-13T11:47:46Z</cp:lastPrinted>
  <dcterms:created xsi:type="dcterms:W3CDTF">2017-02-06T04:05:52Z</dcterms:created>
  <dcterms:modified xsi:type="dcterms:W3CDTF">2026-10-01T04:59:21Z</dcterms:modified>
</cp:coreProperties>
</file>