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1.xml" ContentType="application/vnd.openxmlformats-officedocument.theme+xml"/>
  <Override PartName="/ppt/theme/theme1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</p:sldIdLst>
  <p:sldSz cx="9144000" cy="6858000"/>
  <p:notesSz cx="6797675" cy="9926638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presProps" Target="presProps.xml"/>
</Relationships>
</file>

<file path=ppt/charts/_rels/chart1.xml.rels><?xml version="1.0" encoding="UTF-8"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40"/>
  <c:chart>
    <c:autoTitleDeleted val="1"/>
    <c:plotArea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1832632</c:v>
                </c:pt>
              </c:strCache>
            </c:strRef>
          </c:tx>
          <c:spPr>
            <a:solidFill>
              <a:srgbClr val="8E736A"/>
            </a:solidFill>
            <a:ln w="9360">
              <a:solidFill>
                <a:srgbClr val="69554E"/>
              </a:solidFill>
              <a:round/>
            </a:ln>
          </c:spPr>
          <c:explosion val="0"/>
          <c:dPt>
            <c:idx val="0"/>
            <c:spPr>
              <a:solidFill>
                <a:srgbClr val="727CA3"/>
              </a:solidFill>
              <a:ln w="9360">
                <a:solidFill>
                  <a:srgbClr val="69554E"/>
                </a:solidFill>
                <a:round/>
              </a:ln>
            </c:spPr>
          </c:dPt>
          <c:dPt>
            <c:idx val="1"/>
            <c:spPr>
              <a:solidFill>
                <a:srgbClr val="8E736A"/>
              </a:solidFill>
              <a:ln w="9360">
                <a:solidFill>
                  <a:srgbClr val="69554E"/>
                </a:solidFill>
                <a:round/>
              </a:ln>
            </c:spPr>
          </c:dPt>
          <c:dPt>
            <c:idx val="2"/>
            <c:spPr>
              <a:solidFill>
                <a:srgbClr val="BFB4B1"/>
              </a:solidFill>
              <a:ln w="9360">
                <a:solidFill>
                  <a:srgbClr val="69554E"/>
                </a:solidFill>
                <a:round/>
              </a:ln>
            </c:spPr>
          </c:dPt>
          <c:dLbls>
            <c:dLbl>
              <c:idx val="0"/>
              <c:layout>
                <c:manualLayout>
                  <c:x val="-0.0988066658162645"/>
                  <c:y val="-0.166403384111099"/>
                </c:manualLayout>
              </c:layout>
              <c:tx>
                <c:rich>
                  <a:bodyPr/>
                  <a:p>
                    <a:r>
                      <a:rPr lang="ru-RU" sz="1800" b="0" u="none" strike="noStrike">
                        <a:solidFill>
                          <a:srgbClr val="000000"/>
                        </a:solidFill>
                        <a:uFillTx/>
                        <a:latin typeface="Gill Sans MT"/>
                      </a:rPr>
                      <a:t>68,1</a:t>
                    </a:r>
                  </a:p>
                  <a:p>
                    <a:r>
                      <a:rPr lang="en-US" sz="1800" b="0" u="none" strike="noStrike">
                        <a:solidFill>
                          <a:srgbClr val="000000"/>
                        </a:solidFill>
                        <a:uFillTx/>
                        <a:latin typeface="Gill Sans MT"/>
                      </a:rPr>
                      <a:t>%</a:t>
                    </a:r>
                  </a:p>
                </c:rich>
              </c:tx>
              <c:txPr>
                <a:bodyPr wrap="square"/>
                <a:lstStyle/>
                <a:p>
                  <a:pPr>
                    <a:defRPr sz="1000" b="0" u="none" strike="noStrike">
                      <a:solidFill>
                        <a:srgbClr val="FFFFFF"/>
                      </a:solidFill>
                      <a:uFillTx/>
                      <a:latin typeface="Gill Sans MT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eparator>
</c:separator>
            </c:dLbl>
            <c:dLbl>
              <c:idx val="1"/>
              <c:layout>
                <c:manualLayout>
                  <c:x val="0.151765062511735"/>
                  <c:y val="0.163673431820905"/>
                </c:manualLayout>
              </c:layout>
              <c:tx>
                <c:rich>
                  <a:bodyPr/>
                  <a:p>
                    <a:r>
                      <a:rPr lang="ru-RU" sz="1800" b="0" u="none" strike="noStrike">
                        <a:solidFill>
                          <a:srgbClr val="000000"/>
                        </a:solidFill>
                        <a:uFillTx/>
                        <a:latin typeface="Gill Sans MT"/>
                      </a:rPr>
                      <a:t>31,9%</a:t>
                    </a:r>
                  </a:p>
                </c:rich>
              </c:tx>
              <c:numFmt formatCode="General" sourceLinked="0"/>
              <c:txPr>
                <a:bodyPr wrap="square"/>
                <a:lstStyle/>
                <a:p>
                  <a:pPr>
                    <a:defRPr sz="1000" b="0" u="none" strike="noStrike">
                      <a:solidFill>
                        <a:srgbClr val="FFFFFF"/>
                      </a:solidFill>
                      <a:uFillTx/>
                      <a:latin typeface="Gill Sans MT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
</c:separator>
            </c:dLbl>
            <c:dLbl>
              <c:idx val="2"/>
              <c:txPr>
                <a:bodyPr wrap="square"/>
                <a:lstStyle/>
                <a:p>
                  <a:pPr>
                    <a:defRPr sz="1800" b="0" u="none" strike="noStrike">
                      <a:solidFill>
                        <a:srgbClr val="000000"/>
                      </a:solidFill>
                      <a:uFillTx/>
                      <a:latin typeface="Gill Sans MT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
</c:separator>
            </c:dLbl>
            <c:txPr>
              <a:bodyPr wrap="square"/>
              <a:lstStyle/>
              <a:p>
                <a:pPr>
                  <a:defRPr sz="1800" b="0" u="none" strike="noStrike">
                    <a:solidFill>
                      <a:srgbClr val="000000"/>
                    </a:solidFill>
                    <a:uFillTx/>
                    <a:latin typeface="Gill Sans MT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eparator>
</c:separator>
            <c:showLeaderLines val="0"/>
          </c:dLbls>
          <c:cat>
            <c:strRef>
              <c:f>categories</c:f>
              <c:strCache>
                <c:ptCount val="2"/>
                <c:pt idx="0">
                  <c:v>001</c:v>
                </c:pt>
                <c:pt idx="1">
                  <c:v>005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7.24100637771249</c:v>
                </c:pt>
                <c:pt idx="1">
                  <c:v>2.75898270902178</c:v>
                </c:pt>
              </c:numCache>
            </c:numRef>
          </c:val>
        </c:ser>
        <c:firstSliceAng val="0"/>
      </c:pieChart>
      <c:spPr>
        <a:solidFill>
          <a:srgbClr val="EDEBEA"/>
        </a:solidFill>
        <a:ln w="0">
          <a:noFill/>
        </a:ln>
      </c:spPr>
    </c:plotArea>
    <c:legend>
      <c:legendPos val="r"/>
      <c:layout>
        <c:manualLayout>
          <c:xMode val="edge"/>
          <c:yMode val="edge"/>
          <c:x val="0.895383175507266"/>
          <c:y val="0.438717435015836"/>
          <c:w val="0.0949484670543164"/>
          <c:h val="0.147554342749691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800" b="0" u="none" strike="noStrike">
              <a:solidFill>
                <a:srgbClr val="000000"/>
              </a:solidFill>
              <a:uFillTx/>
              <a:latin typeface="Gill Sans MT"/>
            </a:defRPr>
          </a:pPr>
        </a:p>
      </c:txPr>
    </c:legend>
    <c:plotVisOnly val="1"/>
    <c:dispBlanksAs val="zero"/>
  </c:chart>
  <c:spPr>
    <a:solidFill>
      <a:srgbClr val="FFFFFF"/>
    </a:solidFill>
    <a:ln w="0">
      <a:noFill/>
    </a:ln>
  </c:sp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lineWidthScale>1</cs:lineWidthScale>
    <cs:fillRef idx="0"/>
    <cs:effectRef idx="0"/>
    <cs:fontRef idx="minor"/>
    <a:defRPr sz="1800" b="0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Для перемещения страницы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формата примечаний щёлкните мышью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&lt;верхний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C28BEA4-B441-47BD-9881-95DE86409292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ldImg"/>
          </p:nvPr>
        </p:nvSpPr>
        <p:spPr>
          <a:xfrm>
            <a:off x="917640" y="744480"/>
            <a:ext cx="4961160" cy="372132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6720" cy="446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37"/>
          </p:nvPr>
        </p:nvSpPr>
        <p:spPr>
          <a:xfrm>
            <a:off x="3850560" y="9428760"/>
            <a:ext cx="2944080" cy="495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9A50997-0E17-40F2-9F23-E3F5A5248810}" type="slidenum">
              <a:rPr lang="ru-RU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&lt;номер&gt;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ldImg"/>
          </p:nvPr>
        </p:nvSpPr>
        <p:spPr>
          <a:xfrm>
            <a:off x="917640" y="744480"/>
            <a:ext cx="4961160" cy="372132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6720" cy="4465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38"/>
          </p:nvPr>
        </p:nvSpPr>
        <p:spPr>
          <a:xfrm>
            <a:off x="3850560" y="9428760"/>
            <a:ext cx="2944080" cy="49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B45CF04-88A0-4E25-A437-FCE84A6884DE}" type="slidenum">
              <a:rPr lang="ru-RU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4" name="Равнобедренный треугольник 9" hidden="1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5960" cy="5850000"/>
          </a:xfrm>
          <a:prstGeom prst="rect">
            <a:avLst/>
          </a:prstGeom>
          <a:noFill/>
          <a:ln w="0">
            <a:noFill/>
          </a:ln>
        </p:spPr>
        <p:txBody>
          <a:bodyPr lIns="45000" tIns="90000" rIns="45000" bIns="90000" anchor="b" vert="eaVer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8480" cy="5850000"/>
          </a:xfrm>
          <a:prstGeom prst="rect">
            <a:avLst/>
          </a:prstGeom>
          <a:noFill/>
          <a:ln w="0">
            <a:noFill/>
          </a:ln>
        </p:spPr>
        <p:txBody>
          <a:bodyPr lIns="45000" tIns="90000" rIns="45000" bIns="90000" anchor="t" vert="eaVer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dt" idx="1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2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3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35E7EBC9-0CC5-4B1B-83E0-9C2C56AC8897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Прямая соединительная линия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1" name="Равнобедренный треугольник 7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12" name="Прямая соединительная линия 8"/>
          <p:cNvSpPr/>
          <p:nvPr/>
        </p:nvSpPr>
        <p:spPr>
          <a:xfrm>
            <a:off x="6555600" y="275760"/>
            <a:ext cx="360" cy="58521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4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5" name="Равнобедренный треугольник 9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dt" idx="4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5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6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96E244BE-8206-4070-888D-060B4CFC7ACD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22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23" name="Равнобедренный треугольник 9" hidden="1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219320" y="2971800"/>
            <a:ext cx="6856560" cy="1065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lt2"/>
                </a:solidFill>
                <a:effectLst/>
                <a:uFillTx/>
                <a:latin typeface="Bookman Old Style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lt2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lt2"/>
              </a:solidFill>
              <a:effectLst/>
              <a:uFillTx/>
              <a:latin typeface="Bookman Old Style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295280" y="4267080"/>
            <a:ext cx="6780240" cy="1141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  <a:defRPr lang="ru-RU" sz="2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000" b="0" u="none" strike="noStrike">
              <a:solidFill>
                <a:schemeClr val="lt1">
                  <a:tint val="75000"/>
                </a:schemeClr>
              </a:solidFill>
              <a:effectLst/>
              <a:uFillTx/>
              <a:latin typeface="Gill Sans MT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7"/>
          </p:nvPr>
        </p:nvSpPr>
        <p:spPr>
          <a:xfrm>
            <a:off x="6400800" y="6355080"/>
            <a:ext cx="2284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8"/>
          </p:nvPr>
        </p:nvSpPr>
        <p:spPr>
          <a:xfrm>
            <a:off x="2898720" y="6355080"/>
            <a:ext cx="34732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9"/>
          </p:nvPr>
        </p:nvSpPr>
        <p:spPr>
          <a:xfrm>
            <a:off x="1069920" y="6355080"/>
            <a:ext cx="1519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3D97E8E5-12B2-444C-ACFC-039D2C9EF808}" type="slidenum">
              <a: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Прямоугольник 6"/>
          <p:cNvSpPr/>
          <p:nvPr/>
        </p:nvSpPr>
        <p:spPr>
          <a:xfrm>
            <a:off x="914400" y="2819520"/>
            <a:ext cx="7313760" cy="127872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30" name="Прямоугольник 7"/>
          <p:cNvSpPr/>
          <p:nvPr/>
        </p:nvSpPr>
        <p:spPr>
          <a:xfrm>
            <a:off x="914400" y="2819520"/>
            <a:ext cx="227160" cy="127872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2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3" name="Равнобедренный треугольник 9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8160" cy="91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dt" idx="10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ftr" idx="11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sldNum" idx="12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7F68B34D-3AA5-4FB9-ABC8-9417D511522F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40280" cy="493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632120" y="1216080"/>
            <a:ext cx="4040280" cy="493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41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42" name="Равнобедренный треугольник 9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8160" cy="91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285920"/>
            <a:ext cx="4038840" cy="684360"/>
          </a:xfrm>
          <a:prstGeom prst="rect">
            <a:avLst/>
          </a:prstGeom>
          <a:noFill/>
          <a:ln w="0">
            <a:noFill/>
          </a:ln>
        </p:spPr>
        <p:txBody>
          <a:bodyPr lIns="91440" tIns="45000" rIns="90000" bIns="45000" anchor="b">
            <a:noAutofit/>
          </a:bodyPr>
          <a:lstStyle>
            <a:lvl1pPr indent="0" algn="l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  <a:defRPr lang="ru-RU" sz="2400" b="1" u="none" strike="noStrike">
                <a:solidFill>
                  <a:schemeClr val="accent2"/>
                </a:solidFill>
                <a:effectLst/>
                <a:uFillTx/>
                <a:latin typeface="Gill Sans MT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accent2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48320" y="1295280"/>
            <a:ext cx="4040280" cy="684360"/>
          </a:xfrm>
          <a:prstGeom prst="rect">
            <a:avLst/>
          </a:prstGeom>
          <a:noFill/>
          <a:ln w="0">
            <a:noFill/>
          </a:ln>
        </p:spPr>
        <p:txBody>
          <a:bodyPr lIns="91440" tIns="45000" rIns="90000" bIns="45000" anchor="b">
            <a:noAutofit/>
          </a:bodyPr>
          <a:lstStyle>
            <a:lvl1pPr indent="0" algn="l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  <a:defRPr lang="ru-RU" sz="2400" b="1" u="none" strike="noStrike">
                <a:solidFill>
                  <a:schemeClr val="accent2"/>
                </a:solidFill>
                <a:effectLst/>
                <a:uFillTx/>
                <a:latin typeface="Gill Sans MT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accent2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13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14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15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A2078EE6-D082-43F1-8135-D3E86B87D826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457200" y="2133720"/>
            <a:ext cx="4037040" cy="4037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50" name="PlaceHolder 8"/>
          <p:cNvSpPr>
            <a:spLocks noGrp="1"/>
          </p:cNvSpPr>
          <p:nvPr>
            <p:ph type="body"/>
          </p:nvPr>
        </p:nvSpPr>
        <p:spPr>
          <a:xfrm>
            <a:off x="4648320" y="2133720"/>
            <a:ext cx="4037040" cy="4037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52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53" name="Равнобедренный треугольник 9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8160" cy="91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16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17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 idx="18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62CF2E92-A4E5-4FC5-BB1C-3D72BD2B7C53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Равнобедренный треугольник 5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60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61" name="Равнобедренный треугольник 9" hidden="1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62" name="PlaceHolder 1"/>
          <p:cNvSpPr>
            <a:spLocks noGrp="1"/>
          </p:cNvSpPr>
          <p:nvPr>
            <p:ph type="dt" idx="19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ftr" idx="20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sldNum" idx="21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BCB42C26-A16F-4A3F-8F73-328C99A718BC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Прямая соединительная линия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66" name="Равнобедренный треугольник 5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Второй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Четвёртый уровень структуры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Шестой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Седьмой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0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1" name="Равнобедренный треугольник 9" hidden="1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324480" y="304920"/>
            <a:ext cx="2513160" cy="836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000" b="1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Образец заголовка</a:t>
            </a:r>
            <a:endParaRPr lang="ru-RU" sz="2000" b="1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324480" y="1219320"/>
            <a:ext cx="2513160" cy="4842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ts val="22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pos="0" algn="l"/>
              </a:tabLst>
              <a:defRPr lang="ru-RU" sz="16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>
              <a:lnSpc>
                <a:spcPts val="22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dt" idx="22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ftr" idx="23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sldNum" idx="24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726938B6-56A6-4BFD-A0AF-1BF01B34E623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Прямая соединительная линия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8" name="Прямая соединительная линия 9"/>
          <p:cNvSpPr/>
          <p:nvPr/>
        </p:nvSpPr>
        <p:spPr>
          <a:xfrm>
            <a:off x="6177960" y="306360"/>
            <a:ext cx="360" cy="60350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9" name="Равнобедренный треугольник 8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04920" y="304920"/>
            <a:ext cx="5713560" cy="5713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82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83" name="Равнобедренный треугольник 9" hidden="1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500760"/>
            <a:ext cx="8228160" cy="67320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lIns="27432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Bookman Old Style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Bookman Old Style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905120"/>
            <a:ext cx="8228160" cy="4268880"/>
          </a:xfrm>
          <a:prstGeom prst="rect">
            <a:avLst/>
          </a:prstGeom>
          <a:solidFill>
            <a:schemeClr val="lt1">
              <a:shade val="50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  <a:defRPr lang="ru-RU" sz="3200" b="0" u="none" strike="noStrike">
                <a:solidFill>
                  <a:schemeClr val="lt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lt1"/>
                </a:solidFill>
                <a:effectLst/>
                <a:uFillTx/>
                <a:latin typeface="Gill Sans MT"/>
              </a:rPr>
              <a:t>Вставка рисунка</a:t>
            </a:r>
            <a:endParaRPr lang="ru-RU" sz="32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160" cy="532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  <a:defRPr lang="ru-RU" sz="1400" b="0" u="none" strike="noStrike">
                <a:solidFill>
                  <a:schemeClr val="lt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lt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14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25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26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 idx="27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013F7EFB-17C6-4AA9-B8AF-F8A27F2141CA}" type="slidenum">
              <a:rPr lang="ru-RU" sz="1400" b="0" u="none" strike="noStrike">
                <a:solidFill>
                  <a:schemeClr val="lt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Прямая соединительная линия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91" name="Равнобедренный треугольник 8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92" name="Прямоугольник 9"/>
          <p:cNvSpPr/>
          <p:nvPr/>
        </p:nvSpPr>
        <p:spPr>
          <a:xfrm>
            <a:off x="457200" y="500760"/>
            <a:ext cx="181440" cy="684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94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95" name="Равнобедренный треугольник 9" hidden="1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219320" y="3886200"/>
            <a:ext cx="6856560" cy="98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dk1"/>
                </a:solidFill>
                <a:effectLst/>
                <a:uFillTx/>
                <a:latin typeface="Bookman Old Style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dk1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dk1"/>
              </a:solidFill>
              <a:effectLst/>
              <a:uFillTx/>
              <a:latin typeface="Bookman Old Style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dt" idx="28"/>
          </p:nvPr>
        </p:nvSpPr>
        <p:spPr>
          <a:xfrm>
            <a:off x="6400800" y="6355080"/>
            <a:ext cx="2284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ftr" idx="29"/>
          </p:nvPr>
        </p:nvSpPr>
        <p:spPr>
          <a:xfrm>
            <a:off x="2898720" y="6355080"/>
            <a:ext cx="34732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sldNum" idx="30"/>
          </p:nvPr>
        </p:nvSpPr>
        <p:spPr>
          <a:xfrm>
            <a:off x="1216080" y="6355080"/>
            <a:ext cx="1217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F05617CE-9E9A-4954-8196-D29FC0D75DC0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Прямоугольник 20"/>
          <p:cNvSpPr/>
          <p:nvPr/>
        </p:nvSpPr>
        <p:spPr>
          <a:xfrm>
            <a:off x="905040" y="3648240"/>
            <a:ext cx="7313760" cy="127872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101" name="Прямоугольник 32"/>
          <p:cNvSpPr/>
          <p:nvPr/>
        </p:nvSpPr>
        <p:spPr>
          <a:xfrm>
            <a:off x="914400" y="5048280"/>
            <a:ext cx="7313760" cy="68436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102" name="Прямоугольник 21"/>
          <p:cNvSpPr/>
          <p:nvPr/>
        </p:nvSpPr>
        <p:spPr>
          <a:xfrm>
            <a:off x="905040" y="3648240"/>
            <a:ext cx="227160" cy="127872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103" name="Прямоугольник 31"/>
          <p:cNvSpPr/>
          <p:nvPr/>
        </p:nvSpPr>
        <p:spPr>
          <a:xfrm>
            <a:off x="914400" y="5048280"/>
            <a:ext cx="227160" cy="68436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Второй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Четвёртый уровень структуры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Шестой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Седьмой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Прямая соединительная линия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06" name="Прямая соединительная линия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0" rIns="90000" bIns="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07" name="Равнобедренный треугольник 9"/>
          <p:cNvSpPr/>
          <p:nvPr/>
        </p:nvSpPr>
        <p:spPr>
          <a:xfrm rot="5400000">
            <a:off x="420480" y="6467400"/>
            <a:ext cx="189360" cy="1188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15120" rIns="90000" bIns="151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Gill Sans MT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0" u="none" strike="noStrike">
                <a:solidFill>
                  <a:schemeClr val="dk2"/>
                </a:solidFill>
                <a:effectLst/>
                <a:uFillTx/>
                <a:latin typeface="Bookman Old Style"/>
              </a:rPr>
              <a:t>Образец заголовка</a:t>
            </a:r>
            <a:endParaRPr lang="ru-RU" sz="32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160" cy="4908960"/>
          </a:xfrm>
          <a:prstGeom prst="rect">
            <a:avLst/>
          </a:prstGeom>
          <a:noFill/>
          <a:ln w="0">
            <a:noFill/>
          </a:ln>
        </p:spPr>
        <p:txBody>
          <a:bodyPr lIns="45000" tIns="90000" rIns="45000" bIns="90000" anchor="t" vert="eaVert">
            <a:noAutofit/>
          </a:bodyPr>
          <a:lstStyle>
            <a:lvl1pPr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def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2pPr>
            <a:lvl3pPr lvl="2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74320" indent="-274320" algn="l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548640" lvl="1" indent="-274320" algn="l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lang="ru-RU" sz="23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Второй уровень</a:t>
            </a:r>
            <a:endParaRPr lang="ru-RU" sz="2300" b="0" u="none" strike="noStrike">
              <a:solidFill>
                <a:schemeClr val="dk2"/>
              </a:solidFill>
              <a:effectLst/>
              <a:uFillTx/>
              <a:latin typeface="Gill Sans MT"/>
            </a:endParaRPr>
          </a:p>
          <a:p>
            <a:pPr marL="822960" lvl="2" indent="-228600" algn="l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097280" lvl="3" indent="-228600" algn="l">
              <a:lnSpc>
                <a:spcPct val="100000"/>
              </a:lnSpc>
              <a:spcBef>
                <a:spcPts val="400"/>
              </a:spcBef>
              <a:buClr>
                <a:srgbClr val="8CA2B4"/>
              </a:buClr>
              <a:buSzPct val="70000"/>
              <a:buFont typeface="Wingdings" charset="2"/>
              <a:buChar char="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371600" lvl="4" indent="-228600" algn="l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dt" idx="31"/>
          </p:nvPr>
        </p:nvSpPr>
        <p:spPr>
          <a:xfrm>
            <a:off x="6400800" y="6356520"/>
            <a:ext cx="22874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&lt;дата/время&gt;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ftr" idx="32"/>
          </p:nvPr>
        </p:nvSpPr>
        <p:spPr>
          <a:xfrm>
            <a:off x="2898720" y="6356520"/>
            <a:ext cx="35038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sldNum" idx="33"/>
          </p:nvPr>
        </p:nvSpPr>
        <p:spPr>
          <a:xfrm>
            <a:off x="612720" y="6356520"/>
            <a:ext cx="197964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41F63130-2C1E-4005-A383-C264AA99558A}" type="slidenum">
              <a:rPr lang="ru-RU" sz="1400" b="0" u="none" strike="noStrike">
                <a:solidFill>
                  <a:schemeClr val="dk2"/>
                </a:solidFill>
                <a:effectLst/>
                <a:uFillTx/>
                <a:latin typeface="Gill Sans MT"/>
              </a:rPr>
              <a:t>&lt;номер&gt;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 descr="C:\Users\User\Desktop\промышленность 2013\герб Казахстана\PicType.net_Gerb_Kazahstan_2.jpg"/>
          <p:cNvPicPr/>
          <p:nvPr/>
        </p:nvPicPr>
        <p:blipFill>
          <a:blip r:embed="rId1"/>
          <a:srcRect l="10240" t="8039" r="7344" b="6537"/>
          <a:stretch/>
        </p:blipFill>
        <p:spPr>
          <a:xfrm>
            <a:off x="3452760" y="692280"/>
            <a:ext cx="2302200" cy="1677960"/>
          </a:xfrm>
          <a:prstGeom prst="rect">
            <a:avLst/>
          </a:prstGeom>
          <a:solidFill>
            <a:srgbClr val="9FB8CD"/>
          </a:solidFill>
          <a:ln w="0">
            <a:solidFill>
              <a:srgbClr val="FFFFFF"/>
            </a:solidFill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</p:pic>
      <p:sp>
        <p:nvSpPr>
          <p:cNvPr id="120" name="TextBox 2"/>
          <p:cNvSpPr/>
          <p:nvPr/>
        </p:nvSpPr>
        <p:spPr>
          <a:xfrm>
            <a:off x="785880" y="3073320"/>
            <a:ext cx="7785360" cy="2528640"/>
          </a:xfrm>
          <a:prstGeom prst="rect">
            <a:avLst/>
          </a:prstGeom>
          <a:solidFill>
            <a:srgbClr val="FFFFFF"/>
          </a:solidFill>
          <a:ln>
            <a:solidFill>
              <a:srgbClr val="9FB8CD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ru-RU" sz="3200" b="1" u="none" strike="noStrike">
                <a:solidFill>
                  <a:srgbClr val="003366"/>
                </a:solidFill>
                <a:effectLst/>
                <a:uFillTx/>
                <a:latin typeface="Arial"/>
              </a:rPr>
              <a:t>ГРАЖДАНСКИЙ БЮДЖЕТ</a:t>
            </a:r>
            <a:br>
              <a:rPr sz="3200"/>
            </a:br>
            <a:r>
              <a:rPr lang="ru-RU" sz="3200" b="1" u="none" strike="noStrike">
                <a:solidFill>
                  <a:srgbClr val="003366"/>
                </a:solidFill>
                <a:effectLst/>
                <a:uFillTx/>
                <a:latin typeface="Arial"/>
              </a:rPr>
              <a:t>ГУ «Управление по делам религий Актюбинской области»</a:t>
            </a:r>
            <a:br>
              <a:rPr sz="3200"/>
            </a:br>
            <a:r>
              <a:rPr lang="ru-RU" sz="3200" b="1" u="none" strike="noStrike">
                <a:solidFill>
                  <a:srgbClr val="003366"/>
                </a:solidFill>
                <a:effectLst/>
                <a:uFillTx/>
                <a:latin typeface="Arial"/>
              </a:rPr>
              <a:t> на 2026-2028 годы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wedg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42920" y="142920"/>
            <a:ext cx="8856720" cy="927360"/>
          </a:xfrm>
          <a:prstGeom prst="rect">
            <a:avLst/>
          </a:prstGeom>
          <a:solidFill>
            <a:srgbClr val="50C06D"/>
          </a:solidFill>
          <a:ln w="9360">
            <a:solidFill>
              <a:schemeClr val="accent4"/>
            </a:solidFill>
            <a:round/>
          </a:ln>
          <a:effectLst>
            <a:outerShdw dist="25560" dir="5400000" blurRad="38160" rotWithShape="0">
              <a:srgbClr val="000000">
                <a:alpha val="40000"/>
              </a:srgbClr>
            </a:outerShdw>
          </a:effectLst>
        </p:spPr>
        <p:txBody>
          <a:bodyPr lIns="90000" tIns="45000" rIns="90000" bIns="4500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Утвержденный бюджет        </a:t>
            </a:r>
            <a:br>
              <a:rPr sz="2000"/>
            </a:br>
            <a:r>
              <a:rPr lang="ru-RU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ГУ «Управление по делам религий Актюбинской области»              </a:t>
            </a:r>
            <a:r>
              <a:rPr lang="kk-KZ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на 2026-2028 годы</a:t>
            </a:r>
            <a:br>
              <a:rPr sz="2000"/>
            </a:br>
            <a:endParaRPr lang="ru-RU" sz="2000" b="0" u="none" strike="noStrike">
              <a:solidFill>
                <a:schemeClr val="dk1"/>
              </a:solidFill>
              <a:effectLst/>
              <a:uFillTx/>
              <a:latin typeface="Bookman Old Style"/>
            </a:endParaRPr>
          </a:p>
        </p:txBody>
      </p:sp>
      <p:graphicFrame>
        <p:nvGraphicFramePr>
          <p:cNvPr id="122" name="Таблица 4"/>
          <p:cNvGraphicFramePr/>
          <p:nvPr/>
        </p:nvGraphicFramePr>
        <p:xfrm>
          <a:off x="214200" y="1214280"/>
          <a:ext cx="8714160" cy="3979080"/>
        </p:xfrm>
        <a:graphic>
          <a:graphicData uri="http://schemas.openxmlformats.org/drawingml/2006/table">
            <a:tbl>
              <a:tblPr/>
              <a:tblGrid>
                <a:gridCol w="920880"/>
                <a:gridCol w="3897000"/>
                <a:gridCol w="1416960"/>
                <a:gridCol w="1275120"/>
                <a:gridCol w="1204560"/>
              </a:tblGrid>
              <a:tr h="555840">
                <a:tc rowSpan="2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Прог-рамма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Наименование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Планируемый период, тыс.тенге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65400"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2026 год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2027 год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2028 год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</a:tr>
              <a:tr h="424080">
                <a:tc>
                  <a:txBody>
                    <a:bodyPr anchor="t">
                      <a:noAutofit/>
                    </a:bodyPr>
                    <a:p>
                      <a:endParaRPr lang="ru-RU" sz="1600" b="1" u="none" strike="noStrike">
                        <a:solidFill>
                          <a:schemeClr val="lt2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7DD1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Всего расходы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7DD1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401 671,0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361 387,0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361 645,0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</a:tr>
              <a:tr h="429840">
                <a:tc>
                  <a:txBody>
                    <a:bodyPr anchor="t">
                      <a:noAutofit/>
                    </a:bodyPr>
                    <a:p>
                      <a:endParaRPr lang="ru-RU" sz="1600" b="1" u="none" strike="noStrike">
                        <a:solidFill>
                          <a:schemeClr val="lt2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ТЕКУЩИЕ, в.т.ч.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401 671,0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361 387,0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361 645,0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56CEF4"/>
                    </a:solidFill>
                  </a:tcPr>
                </a:tc>
              </a:tr>
              <a:tr h="8596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001/015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lIns="9360" tIns="9360" rIns="9360" bIns="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«Услуги по реализации государственной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политики в сфере религиозной деятельности на местном уровне»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«За счет средств местного бюджета»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265 526,0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246 885,0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247 155,0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</a:tr>
              <a:tr h="8596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 005/015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lIns="9360" tIns="9360" rIns="9360" bIns="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«Изучение и анализ религиозной ситуации в регионе»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«За счет средств местного бюджета»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136 145,0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114 502,0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114 490,0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5DCF7"/>
                    </a:solidFill>
                  </a:tcPr>
                </a:tc>
              </a:tr>
            </a:tbl>
          </a:graphicData>
        </a:graphic>
      </p:graphicFrame>
    </p:spTree>
  </p:cSld>
  <p:transition spd="slow" advTm="3000">
    <p:wheel spokes="1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142920"/>
            <a:ext cx="8228160" cy="855720"/>
          </a:xfrm>
          <a:prstGeom prst="rect">
            <a:avLst/>
          </a:prstGeom>
          <a:solidFill>
            <a:srgbClr val="50C06D"/>
          </a:solidFill>
          <a:ln w="9360">
            <a:solidFill>
              <a:schemeClr val="accent4"/>
            </a:solidFill>
            <a:round/>
          </a:ln>
          <a:effectLst>
            <a:outerShdw dist="25560" dir="5400000" blurRad="38160" rotWithShape="0">
              <a:srgbClr val="000000">
                <a:alpha val="40000"/>
              </a:srgbClr>
            </a:outerShdw>
          </a:effectLst>
        </p:spPr>
        <p:txBody>
          <a:bodyPr lIns="90000" tIns="45000" rIns="90000" bIns="45000" anchor="b">
            <a:normAutofit fontScale="77500" lnSpcReduction="19999"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br>
              <a:rPr sz="2400"/>
            </a:br>
            <a:br>
              <a:rPr sz="2400"/>
            </a:br>
            <a:r>
              <a:rPr lang="kk-KZ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Бюджет ГУ “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Управление по делам религий Актюбинской области</a:t>
            </a:r>
            <a:r>
              <a:rPr lang="kk-KZ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”</a:t>
            </a:r>
            <a:endParaRPr lang="ru-RU" sz="24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124" name="TextBox 1"/>
          <p:cNvSpPr/>
          <p:nvPr/>
        </p:nvSpPr>
        <p:spPr>
          <a:xfrm>
            <a:off x="8286840" y="6572160"/>
            <a:ext cx="855720" cy="2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noAutofit/>
          </a:bodyPr>
          <a:p>
            <a:endParaRPr lang="ru-RU" sz="1100" b="1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25" name="TextBox 1"/>
          <p:cNvSpPr/>
          <p:nvPr/>
        </p:nvSpPr>
        <p:spPr>
          <a:xfrm>
            <a:off x="1500120" y="1071720"/>
            <a:ext cx="6503760" cy="532080"/>
          </a:xfrm>
          <a:prstGeom prst="rect">
            <a:avLst/>
          </a:prstGeom>
          <a:solidFill>
            <a:srgbClr val="A4FABF"/>
          </a:solidFill>
          <a:ln>
            <a:solidFill>
              <a:srgbClr val="FADA7A"/>
            </a:solidFill>
            <a:round/>
          </a:ln>
          <a:effectLst>
            <a:outerShdw blurRad="38160" dir="5400000" dist="2556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wrap="none" lIns="90000" tIns="45000" rIns="90000" bIns="45000" anchor="t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kk-KZ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Бюджет на 2026 год – 401 671,0 тыс.тенге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26" name="Диаграмма 13"/>
          <p:cNvGraphicFramePr/>
          <p:nvPr/>
        </p:nvGraphicFramePr>
        <p:xfrm>
          <a:off x="1071360" y="1714320"/>
          <a:ext cx="6975720" cy="4388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857160" y="260640"/>
            <a:ext cx="7971120" cy="1309680"/>
          </a:xfrm>
          <a:prstGeom prst="rect">
            <a:avLst/>
          </a:prstGeom>
          <a:solidFill>
            <a:srgbClr val="92D050"/>
          </a:solidFill>
          <a:ln w="0">
            <a:noFill/>
          </a:ln>
        </p:spPr>
        <p:txBody>
          <a:bodyPr lIns="90000" tIns="45000" rIns="90000" bIns="45000" anchor="b">
            <a:normAutofit lnSpcReduction="9999"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kk-KZ" sz="2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Бюджетные расходы на 2026 год</a:t>
            </a:r>
            <a:br>
              <a:rPr sz="2800"/>
            </a:br>
            <a:r>
              <a:rPr lang="kk-KZ" sz="2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 по “</a:t>
            </a:r>
            <a:r>
              <a:rPr lang="ru-RU" sz="2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Управление по делам религий Актюбинской области</a:t>
            </a:r>
            <a:r>
              <a:rPr lang="kk-KZ" sz="2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”</a:t>
            </a:r>
            <a:endParaRPr lang="ru-RU" sz="28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grpSp>
        <p:nvGrpSpPr>
          <p:cNvPr id="128" name="Содержимое 3"/>
          <p:cNvGrpSpPr/>
          <p:nvPr/>
        </p:nvGrpSpPr>
        <p:grpSpPr>
          <a:xfrm>
            <a:off x="457200" y="1785960"/>
            <a:ext cx="8228160" cy="4427640"/>
            <a:chOff x="457200" y="1785960"/>
            <a:chExt cx="8228160" cy="4427640"/>
          </a:xfrm>
        </p:grpSpPr>
        <p:sp>
          <p:nvSpPr>
            <p:cNvPr id="129" name=""/>
            <p:cNvSpPr/>
            <p:nvPr/>
          </p:nvSpPr>
          <p:spPr>
            <a:xfrm>
              <a:off x="457200" y="1785960"/>
              <a:ext cx="8228160" cy="4427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0" name=""/>
            <p:cNvSpPr/>
            <p:nvPr/>
          </p:nvSpPr>
          <p:spPr>
            <a:xfrm>
              <a:off x="457200" y="1785960"/>
              <a:ext cx="8228160" cy="1327320"/>
            </a:xfrm>
            <a:prstGeom prst="rect">
              <a:avLst/>
            </a:prstGeom>
            <a:solidFill>
              <a:srgbClr val="50C06D"/>
            </a:solidFill>
            <a:ln w="0">
              <a:noFill/>
            </a:ln>
          </p:spPr>
          <p:style>
            <a:lnRef idx="0">
              <a:schemeClr val="accent1"/>
            </a:lnRef>
            <a:fillRef idx="1">
              <a:schemeClr val="accent1">
                <a:shade val="80000"/>
              </a:schemeClr>
            </a:fillRef>
            <a:effectRef idx="0"/>
            <a:fontRef idx="minor"/>
          </p:style>
          <p:txBody>
            <a:bodyPr lIns="90000" tIns="45000" rIns="90000" bIns="45000" anchor="ctr">
              <a:normAutofit/>
            </a:bodyPr>
            <a:p>
              <a:pPr algn="ctr" defTabSz="914400">
                <a:lnSpc>
                  <a:spcPct val="100000"/>
                </a:lnSpc>
              </a:pPr>
              <a:r>
                <a:rPr lang="kk-KZ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01</a:t>
              </a:r>
              <a:r>
                <a:rPr lang="en-US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.</a:t>
              </a:r>
              <a:r>
                <a:rPr lang="ru-RU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1</a:t>
              </a:r>
              <a:r>
                <a:rPr lang="en-US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.</a:t>
              </a:r>
              <a:r>
                <a:rPr lang="ru-RU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269</a:t>
              </a:r>
              <a:r>
                <a:rPr lang="en-US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.001.0</a:t>
              </a:r>
              <a:r>
                <a:rPr lang="ru-RU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15</a:t>
              </a:r>
              <a:r>
                <a:rPr lang="kk-KZ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 </a:t>
              </a:r>
              <a:r>
                <a:rPr lang="ru-RU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«Услуги по реализации государственной политики в сфере религиозной деятельности на местном уровне» За счет средств местного бюджета</a:t>
              </a:r>
              <a:r>
                <a:rPr lang="kk-KZ" sz="1800" b="0" i="1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– 265 526,0 </a:t>
              </a:r>
              <a:r>
                <a:rPr lang="kk-KZ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тыс.тенге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31" name=""/>
            <p:cNvGrpSpPr/>
            <p:nvPr/>
          </p:nvGrpSpPr>
          <p:grpSpPr>
            <a:xfrm>
              <a:off x="457200" y="3114720"/>
              <a:ext cx="8228160" cy="2788920"/>
              <a:chOff x="457200" y="3114720"/>
              <a:chExt cx="8228160" cy="2788920"/>
            </a:xfrm>
          </p:grpSpPr>
          <p:sp>
            <p:nvSpPr>
              <p:cNvPr id="132" name=""/>
              <p:cNvSpPr/>
              <p:nvPr/>
            </p:nvSpPr>
            <p:spPr>
              <a:xfrm>
                <a:off x="457200" y="3114720"/>
                <a:ext cx="4113360" cy="2788920"/>
              </a:xfrm>
              <a:prstGeom prst="rect">
                <a:avLst/>
              </a:prstGeom>
              <a:solidFill>
                <a:srgbClr val="4ABFF4"/>
              </a:solidFill>
              <a:ln>
                <a:solidFill>
                  <a:srgbClr val="FFFFFF"/>
                </a:solidFill>
                <a:round/>
              </a:ln>
            </p:spPr>
            <p:style>
              <a:lnRef idx="2">
                <a:schemeClr val="lt1"/>
              </a:lnRef>
              <a:fillRef idx="1">
                <a:schemeClr val="accent1"/>
              </a:fillRef>
              <a:effectRef idx="0"/>
              <a:fontRef idx="minor"/>
            </p:style>
            <p:txBody>
              <a:bodyPr lIns="99360" tIns="54360" rIns="99360" bIns="5436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lang="ru-RU" sz="1600" b="1" u="none" strike="noStrike">
                    <a:solidFill>
                      <a:schemeClr val="lt1"/>
                    </a:solidFill>
                    <a:effectLst/>
                    <a:uFillTx/>
                    <a:latin typeface="Arial"/>
                  </a:rPr>
                  <a:t>На фонд оплаты труда- 75 581,0 тыс.тенге</a:t>
                </a:r>
                <a:endParaRPr lang="en-US" sz="16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3" name=""/>
              <p:cNvSpPr/>
              <p:nvPr/>
            </p:nvSpPr>
            <p:spPr>
              <a:xfrm>
                <a:off x="4572000" y="3114720"/>
                <a:ext cx="4113360" cy="2788920"/>
              </a:xfrm>
              <a:prstGeom prst="rect">
                <a:avLst/>
              </a:prstGeom>
              <a:solidFill>
                <a:srgbClr val="4ABFF4"/>
              </a:solidFill>
              <a:ln>
                <a:solidFill>
                  <a:srgbClr val="FFFFFF"/>
                </a:solidFill>
                <a:round/>
              </a:ln>
            </p:spPr>
            <p:style>
              <a:lnRef idx="2">
                <a:schemeClr val="lt1"/>
              </a:lnRef>
              <a:fillRef idx="1">
                <a:schemeClr val="accent1"/>
              </a:fillRef>
              <a:effectRef idx="0"/>
              <a:fontRef idx="minor"/>
            </p:style>
            <p:txBody>
              <a:bodyPr lIns="99360" tIns="54360" rIns="99360" bIns="5436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lang="kk-KZ" sz="1600" b="1" u="none" strike="noStrike">
                    <a:solidFill>
                      <a:schemeClr val="lt1"/>
                    </a:solidFill>
                    <a:effectLst/>
                    <a:uFillTx/>
                    <a:latin typeface="Arial"/>
                  </a:rPr>
                  <a:t>На содержание- 189 945,0 тыс.тенге</a:t>
                </a:r>
                <a:endParaRPr lang="en-US" sz="16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134" name=""/>
            <p:cNvSpPr/>
            <p:nvPr/>
          </p:nvSpPr>
          <p:spPr>
            <a:xfrm>
              <a:off x="457200" y="5905080"/>
              <a:ext cx="8228160" cy="308520"/>
            </a:xfrm>
            <a:prstGeom prst="rect">
              <a:avLst/>
            </a:prstGeom>
            <a:solidFill>
              <a:srgbClr val="4ABFF4"/>
            </a:solidFill>
            <a:ln w="0">
              <a:noFill/>
            </a:ln>
          </p:spPr>
          <p:style>
            <a:lnRef idx="0">
              <a:schemeClr val="accent1"/>
            </a:lnRef>
            <a:fillRef idx="1">
              <a:schemeClr val="accent1">
                <a:shade val="80000"/>
              </a:schemeClr>
            </a:fillRef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5" name="TextBox 14"/>
          <p:cNvSpPr/>
          <p:nvPr/>
        </p:nvSpPr>
        <p:spPr>
          <a:xfrm>
            <a:off x="7643880" y="6429240"/>
            <a:ext cx="1212840" cy="27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kk-KZ" sz="1200" b="1" u="none" strike="noStrike">
                <a:solidFill>
                  <a:schemeClr val="dk1"/>
                </a:solidFill>
                <a:effectLst/>
                <a:uFillTx/>
                <a:latin typeface="Bookman Old Style"/>
              </a:rPr>
              <a:t> 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6" name="Прямая со стрелкой 16"/>
          <p:cNvCxnSpPr/>
          <p:nvPr/>
        </p:nvCxnSpPr>
        <p:spPr>
          <a:xfrm flipH="1">
            <a:off x="2500200" y="3143160"/>
            <a:ext cx="2880" cy="358560"/>
          </a:xfrm>
          <a:prstGeom prst="straightConnector1">
            <a:avLst/>
          </a:prstGeom>
          <a:ln w="0">
            <a:solidFill>
              <a:srgbClr val="727CA3"/>
            </a:solidFill>
            <a:tailEnd len="med" type="arrow" w="med"/>
          </a:ln>
        </p:spPr>
      </p:cxnSp>
      <p:cxnSp>
        <p:nvCxnSpPr>
          <p:cNvPr id="137" name="Прямая со стрелкой 18"/>
          <p:cNvCxnSpPr/>
          <p:nvPr/>
        </p:nvCxnSpPr>
        <p:spPr>
          <a:xfrm flipH="1">
            <a:off x="6928560" y="3143160"/>
            <a:ext cx="2160" cy="359280"/>
          </a:xfrm>
          <a:prstGeom prst="straightConnector1">
            <a:avLst/>
          </a:prstGeom>
          <a:ln w="0">
            <a:solidFill>
              <a:srgbClr val="727CA3"/>
            </a:solidFill>
            <a:tailEnd len="med" type="arrow" w="med"/>
          </a:ln>
        </p:spPr>
      </p:cxnSp>
    </p:spTree>
  </p:cSld>
  <p:transition spd="slow" advTm="3000">
    <p:cover dir="ld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1928880" y="642960"/>
            <a:ext cx="6285240" cy="498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 fontScale="62500" lnSpcReduction="19999"/>
          </a:bodyPr>
          <a:p>
            <a:pPr indent="0" algn="l">
              <a:buNone/>
              <a:tabLst>
                <a:tab pos="0" algn="l"/>
              </a:tabLst>
            </a:pPr>
            <a:endParaRPr lang="ru-RU" sz="3200" b="0" u="none" strike="noStrike">
              <a:solidFill>
                <a:schemeClr val="dk2"/>
              </a:solidFill>
              <a:effectLst/>
              <a:uFillTx/>
              <a:latin typeface="Bookman Old Style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357120" y="1714320"/>
            <a:ext cx="8328240" cy="4440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spcBef>
                <a:spcPts val="601"/>
              </a:spcBef>
              <a:buNone/>
            </a:pPr>
            <a:endParaRPr lang="ru-RU" sz="2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grpSp>
        <p:nvGrpSpPr>
          <p:cNvPr id="140" name="Содержимое 3"/>
          <p:cNvGrpSpPr/>
          <p:nvPr/>
        </p:nvGrpSpPr>
        <p:grpSpPr>
          <a:xfrm>
            <a:off x="457200" y="1785960"/>
            <a:ext cx="8228160" cy="4427640"/>
            <a:chOff x="457200" y="1785960"/>
            <a:chExt cx="8228160" cy="4427640"/>
          </a:xfrm>
        </p:grpSpPr>
        <p:sp>
          <p:nvSpPr>
            <p:cNvPr id="141" name=""/>
            <p:cNvSpPr/>
            <p:nvPr/>
          </p:nvSpPr>
          <p:spPr>
            <a:xfrm>
              <a:off x="457200" y="1785960"/>
              <a:ext cx="8228160" cy="4427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2" name=""/>
            <p:cNvSpPr/>
            <p:nvPr/>
          </p:nvSpPr>
          <p:spPr>
            <a:xfrm>
              <a:off x="457200" y="1785960"/>
              <a:ext cx="8228160" cy="1327320"/>
            </a:xfrm>
            <a:prstGeom prst="rect">
              <a:avLst/>
            </a:prstGeom>
            <a:solidFill>
              <a:srgbClr val="50C06D"/>
            </a:solidFill>
            <a:ln w="0">
              <a:noFill/>
            </a:ln>
          </p:spPr>
          <p:style>
            <a:lnRef idx="0">
              <a:schemeClr val="accent1"/>
            </a:lnRef>
            <a:fillRef idx="1">
              <a:schemeClr val="accent1">
                <a:shade val="80000"/>
              </a:schemeClr>
            </a:fillRef>
            <a:effectRef idx="0"/>
            <a:fontRef idx="minor"/>
          </p:style>
          <p:txBody>
            <a:bodyPr lIns="90000" tIns="45000" rIns="90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lang="kk-KZ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01</a:t>
              </a:r>
              <a:r>
                <a:rPr lang="en-US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.</a:t>
              </a:r>
              <a:r>
                <a:rPr lang="ru-RU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1</a:t>
              </a:r>
              <a:r>
                <a:rPr lang="en-US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.</a:t>
              </a:r>
              <a:r>
                <a:rPr lang="ru-RU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269</a:t>
              </a:r>
              <a:r>
                <a:rPr lang="en-US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.00</a:t>
              </a:r>
              <a:r>
                <a:rPr lang="ru-RU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5</a:t>
              </a:r>
              <a:r>
                <a:rPr lang="en-US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.0</a:t>
              </a:r>
              <a:r>
                <a:rPr lang="ru-RU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15</a:t>
              </a:r>
              <a:r>
                <a:rPr lang="kk-KZ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 </a:t>
              </a:r>
              <a:r>
                <a:rPr lang="ru-RU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«Изучение и анализ религиозной ситуации в регионе»</a:t>
              </a:r>
              <a:r>
                <a:rPr lang="kk-KZ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 </a:t>
              </a:r>
              <a:r>
                <a:rPr lang="ru-RU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  </a:t>
              </a:r>
              <a:r>
                <a:rPr lang="kk-KZ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За счет средств местного бюджета </a:t>
              </a:r>
              <a:r>
                <a:rPr lang="kk-KZ" sz="2200" b="0" i="1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–136 145,0 </a:t>
              </a:r>
              <a:r>
                <a:rPr lang="kk-KZ" sz="22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тыс.тенге</a:t>
              </a:r>
              <a:endParaRPr lang="en-US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43" name=""/>
            <p:cNvGrpSpPr/>
            <p:nvPr/>
          </p:nvGrpSpPr>
          <p:grpSpPr>
            <a:xfrm>
              <a:off x="457200" y="3114720"/>
              <a:ext cx="8228160" cy="2788920"/>
              <a:chOff x="457200" y="3114720"/>
              <a:chExt cx="8228160" cy="2788920"/>
            </a:xfrm>
          </p:grpSpPr>
          <p:sp>
            <p:nvSpPr>
              <p:cNvPr id="144" name=""/>
              <p:cNvSpPr/>
              <p:nvPr/>
            </p:nvSpPr>
            <p:spPr>
              <a:xfrm>
                <a:off x="457200" y="3114720"/>
                <a:ext cx="4113360" cy="2788920"/>
              </a:xfrm>
              <a:prstGeom prst="rect">
                <a:avLst/>
              </a:prstGeom>
              <a:solidFill>
                <a:srgbClr val="4ABFF4"/>
              </a:solidFill>
              <a:ln>
                <a:solidFill>
                  <a:srgbClr val="FFFFFF"/>
                </a:solidFill>
                <a:round/>
              </a:ln>
            </p:spPr>
            <p:style>
              <a:lnRef idx="2">
                <a:schemeClr val="lt1"/>
              </a:lnRef>
              <a:fillRef idx="1">
                <a:schemeClr val="accent1"/>
              </a:fillRef>
              <a:effectRef idx="0"/>
              <a:fontRef idx="minor"/>
            </p:style>
            <p:txBody>
              <a:bodyPr lIns="99360" tIns="54360" rIns="99360" bIns="5436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lang="ru-RU" sz="1600" b="1" u="none" strike="noStrike">
                    <a:solidFill>
                      <a:schemeClr val="lt1"/>
                    </a:solidFill>
                    <a:effectLst/>
                    <a:uFillTx/>
                    <a:latin typeface="Arial"/>
                  </a:rPr>
                  <a:t>На фонд оплаты труда- 110 776,0 тыс.тенге</a:t>
                </a:r>
                <a:endParaRPr lang="en-US" sz="16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5" name=""/>
              <p:cNvSpPr/>
              <p:nvPr/>
            </p:nvSpPr>
            <p:spPr>
              <a:xfrm>
                <a:off x="4572000" y="3114720"/>
                <a:ext cx="4113360" cy="2788920"/>
              </a:xfrm>
              <a:prstGeom prst="rect">
                <a:avLst/>
              </a:prstGeom>
              <a:solidFill>
                <a:srgbClr val="4ABFF4"/>
              </a:solidFill>
              <a:ln>
                <a:solidFill>
                  <a:srgbClr val="FFFFFF"/>
                </a:solidFill>
                <a:round/>
              </a:ln>
            </p:spPr>
            <p:style>
              <a:lnRef idx="2">
                <a:schemeClr val="lt1"/>
              </a:lnRef>
              <a:fillRef idx="1">
                <a:schemeClr val="accent1"/>
              </a:fillRef>
              <a:effectRef idx="0"/>
              <a:fontRef idx="minor"/>
            </p:style>
            <p:txBody>
              <a:bodyPr lIns="99360" tIns="54360" rIns="99360" bIns="5436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lang="kk-KZ" sz="1600" b="1" u="none" strike="noStrike">
                    <a:solidFill>
                      <a:schemeClr val="lt1"/>
                    </a:solidFill>
                    <a:effectLst/>
                    <a:uFillTx/>
                    <a:latin typeface="Arial"/>
                  </a:rPr>
                  <a:t>На содержание-   25 369,0 тыс.тенге</a:t>
                </a:r>
                <a:endParaRPr lang="en-US" sz="16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146" name=""/>
            <p:cNvSpPr/>
            <p:nvPr/>
          </p:nvSpPr>
          <p:spPr>
            <a:xfrm>
              <a:off x="457200" y="5905080"/>
              <a:ext cx="8228160" cy="308520"/>
            </a:xfrm>
            <a:prstGeom prst="rect">
              <a:avLst/>
            </a:prstGeom>
            <a:solidFill>
              <a:srgbClr val="4ABFF4"/>
            </a:solidFill>
            <a:ln w="0">
              <a:noFill/>
            </a:ln>
          </p:spPr>
          <p:style>
            <a:lnRef idx="0">
              <a:schemeClr val="accent1"/>
            </a:lnRef>
            <a:fillRef idx="1">
              <a:schemeClr val="accent1">
                <a:shade val="80000"/>
              </a:schemeClr>
            </a:fillRef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47" name="Заголовок 1"/>
          <p:cNvSpPr/>
          <p:nvPr/>
        </p:nvSpPr>
        <p:spPr>
          <a:xfrm>
            <a:off x="857160" y="214200"/>
            <a:ext cx="7642440" cy="1355760"/>
          </a:xfrm>
          <a:prstGeom prst="rect">
            <a:avLst/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p>
            <a:pPr algn="ctr" defTabSz="914400">
              <a:lnSpc>
                <a:spcPct val="100000"/>
              </a:lnSpc>
            </a:pPr>
            <a:r>
              <a:rPr lang="kk-KZ" sz="24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Бюджетные расходы на 2026 год</a:t>
            </a:r>
            <a:br>
              <a:rPr sz="2400"/>
            </a:br>
            <a:r>
              <a:rPr lang="kk-KZ" sz="24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 по “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Управление по делам религий Актюбинской области</a:t>
            </a:r>
            <a:r>
              <a:rPr lang="kk-KZ" sz="24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”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wedge/>
  </p:transition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Начальная">
  <a:themeElements>
    <a:clrScheme name="Начальная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 pitchFamily="0" charset="1"/>
        <a:ea typeface=""/>
        <a:cs typeface=""/>
      </a:majorFont>
      <a:minorFont>
        <a:latin typeface="Gill Sans M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45000"/>
              </a:schemeClr>
            </a:gs>
            <a:gs pos="30000">
              <a:schemeClr val="phClr">
                <a:tint val="61000"/>
              </a:schemeClr>
            </a:gs>
            <a:gs pos="45000">
              <a:schemeClr val="phClr">
                <a:tint val="66000"/>
              </a:schemeClr>
            </a:gs>
            <a:gs pos="55000">
              <a:schemeClr val="phClr">
                <a:tint val="66000"/>
              </a:schemeClr>
            </a:gs>
            <a:gs pos="73000">
              <a:schemeClr val="phClr">
                <a:tint val="61000"/>
              </a:schemeClr>
            </a:gs>
            <a:gs pos="100000">
              <a:schemeClr val="phClr">
                <a:tint val="45000"/>
              </a:schemeClr>
            </a:gs>
          </a:gsLst>
          <a:lin ang="950000" scaled="1"/>
          <a:tileRect l="0" t="0" r="0" b="0"/>
        </a:gradFill>
        <a:gradFill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</a:schemeClr>
            </a:gs>
            <a:gs pos="45000">
              <a:schemeClr val="phClr">
                <a:shade val="100000"/>
              </a:schemeClr>
            </a:gs>
            <a:gs pos="55000">
              <a:schemeClr val="phClr">
                <a:shade val="100000"/>
              </a:schemeClr>
            </a:gs>
            <a:gs pos="73000">
              <a:schemeClr val="phClr">
                <a:shade val="9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1791</TotalTime>
  <Application>LibreOffice/26.2.5.2$Windows_X86_64 LibreOffice_project/cd7284b4cbbfeb507e630c1aac019f4157393acb</Application>
  <AppVersion>15.0000</AppVersion>
  <Words>255</Words>
  <Paragraphs>59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2018-01-27T07:19:24Z</dcterms:created>
  <dc:creator>Аккыз Илюбаевна</dc:creator>
  <dc:description/>
  <dc:language>ru-RU</dc:language>
  <cp:lastModifiedBy/>
  <cp:lastPrinted>2020-08-20T08:49:59Z</cp:lastPrinted>
  <dcterms:modified xsi:type="dcterms:W3CDTF">2026-10-05T15:22:30Z</dcterms:modified>
  <cp:revision>188</cp:revision>
  <dc:subject/>
  <dc:title>Утвержденный бюджет          ГУ “Управление финансов Актюбинской области”  на 2018-2020 годы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Экран (4:3)</vt:lpwstr>
  </property>
  <property fmtid="{D5CDD505-2E9C-101B-9397-08002B2CF9AE}" pid="4" name="Slides">
    <vt:i4>6</vt:i4>
  </property>
</Properties>
</file>