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0534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9883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3284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8749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86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4166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053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4804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7765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7820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365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57555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054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6757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79926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8033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133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1BBE62E-CADE-4371-9E86-EDFD49944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ГРАЖДАНСКИЙ БЮДЖЕТ</a:t>
            </a:r>
            <a:b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уточнению бюджетных программ</a:t>
            </a:r>
            <a:br>
              <a:rPr lang="ru-KZ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KZ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</a:t>
            </a:r>
            <a: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ГУ «УПРАВЛЕНИЕ ПО </a:t>
            </a:r>
            <a:r>
              <a:rPr lang="ru-KZ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ЗАЩИТЕ ПРАВ ДЕТЕЙ</a:t>
            </a:r>
            <a:br>
              <a:rPr lang="ru-KZ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АКТЮБИНСКОЙ ОБЛАСТИ»</a:t>
            </a:r>
            <a:b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1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на 2026-2028 годы</a:t>
            </a:r>
            <a:br>
              <a:rPr lang="ru-K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37AEF3F-E4D0-4869-A623-6DA84B191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i="1" kern="1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Актюбинского областного маслихата </a:t>
            </a:r>
            <a:endParaRPr lang="ru-KZ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i="1" kern="1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352 от 25 сентября 2026 года   </a:t>
            </a:r>
            <a:endParaRPr lang="ru-KZ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18849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84ECB-288A-4F16-8070-839A5C44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ru-RU" altLang="ru-KZ" sz="1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Уточненный бюджет</a:t>
            </a:r>
            <a:br>
              <a:rPr lang="ru-RU" altLang="ru-KZ" sz="1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altLang="ru-KZ" sz="1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КГУ «Управление по защите прав детей</a:t>
            </a:r>
            <a:br>
              <a:rPr lang="ru-RU" altLang="ru-KZ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KZ" sz="1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Актюбинской области»</a:t>
            </a:r>
            <a:br>
              <a:rPr lang="ru-RU" altLang="ru-KZ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KZ" sz="1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2026-2028 годы</a:t>
            </a:r>
            <a:r>
              <a:rPr lang="kk-KZ" altLang="ru-KZ" sz="14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(сентябрь)</a:t>
            </a:r>
            <a:br>
              <a:rPr lang="kk-KZ" altLang="ru-KZ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Z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67979A3-86DB-4F68-A4A2-C80A756BE4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3022314"/>
          <a:ext cx="8596312" cy="215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7060">
                  <a:extLst>
                    <a:ext uri="{9D8B030D-6E8A-4147-A177-3AD203B41FA5}">
                      <a16:colId xmlns:a16="http://schemas.microsoft.com/office/drawing/2014/main" val="3592629884"/>
                    </a:ext>
                  </a:extLst>
                </a:gridCol>
                <a:gridCol w="2122782">
                  <a:extLst>
                    <a:ext uri="{9D8B030D-6E8A-4147-A177-3AD203B41FA5}">
                      <a16:colId xmlns:a16="http://schemas.microsoft.com/office/drawing/2014/main" val="1722634555"/>
                    </a:ext>
                  </a:extLst>
                </a:gridCol>
                <a:gridCol w="2337060">
                  <a:extLst>
                    <a:ext uri="{9D8B030D-6E8A-4147-A177-3AD203B41FA5}">
                      <a16:colId xmlns:a16="http://schemas.microsoft.com/office/drawing/2014/main" val="2955418659"/>
                    </a:ext>
                  </a:extLst>
                </a:gridCol>
                <a:gridCol w="899705">
                  <a:extLst>
                    <a:ext uri="{9D8B030D-6E8A-4147-A177-3AD203B41FA5}">
                      <a16:colId xmlns:a16="http://schemas.microsoft.com/office/drawing/2014/main" val="3552934381"/>
                    </a:ext>
                  </a:extLst>
                </a:gridCol>
                <a:gridCol w="899705">
                  <a:extLst>
                    <a:ext uri="{9D8B030D-6E8A-4147-A177-3AD203B41FA5}">
                      <a16:colId xmlns:a16="http://schemas.microsoft.com/office/drawing/2014/main" val="3071574006"/>
                    </a:ext>
                  </a:extLst>
                </a:gridCol>
              </a:tblGrid>
              <a:tr h="26062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Программа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Наименование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Планируемый период, тыс.тенге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15908"/>
                  </a:ext>
                </a:extLst>
              </a:tr>
              <a:tr h="260626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2026 год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2027 год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2028 год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extLst>
                  <a:ext uri="{0D108BD9-81ED-4DB2-BD59-A6C34878D82A}">
                    <a16:rowId xmlns:a16="http://schemas.microsoft.com/office/drawing/2014/main" val="334498370"/>
                  </a:ext>
                </a:extLst>
              </a:tr>
              <a:tr h="284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000" kern="100">
                          <a:effectLst/>
                        </a:rPr>
                        <a:t>Всего расходы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000" kern="100">
                          <a:effectLst/>
                        </a:rPr>
                        <a:t>56 385,0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45 813 </a:t>
                      </a:r>
                      <a:r>
                        <a:rPr lang="en-US" sz="1000" kern="100">
                          <a:effectLst/>
                        </a:rPr>
                        <a:t>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45 844</a:t>
                      </a:r>
                      <a:r>
                        <a:rPr lang="en-US" sz="1000" kern="100">
                          <a:effectLst/>
                        </a:rPr>
                        <a:t>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extLst>
                  <a:ext uri="{0D108BD9-81ED-4DB2-BD59-A6C34878D82A}">
                    <a16:rowId xmlns:a16="http://schemas.microsoft.com/office/drawing/2014/main" val="3634705309"/>
                  </a:ext>
                </a:extLst>
              </a:tr>
              <a:tr h="284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Итого: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000" kern="100">
                          <a:effectLst/>
                        </a:rPr>
                        <a:t>56 385,0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45 813</a:t>
                      </a:r>
                      <a:r>
                        <a:rPr lang="en-US" sz="1000" kern="100">
                          <a:effectLst/>
                        </a:rPr>
                        <a:t>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45 844</a:t>
                      </a:r>
                      <a:r>
                        <a:rPr lang="en-US" sz="1000" kern="100">
                          <a:effectLst/>
                        </a:rPr>
                        <a:t>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extLst>
                  <a:ext uri="{0D108BD9-81ED-4DB2-BD59-A6C34878D82A}">
                    <a16:rowId xmlns:a16="http://schemas.microsoft.com/office/drawing/2014/main" val="445052660"/>
                  </a:ext>
                </a:extLst>
              </a:tr>
              <a:tr h="716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276 001 000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>
                          <a:effectLst/>
                        </a:rPr>
                        <a:t>«Услуги по реализации </a:t>
                      </a:r>
                      <a:r>
                        <a:rPr lang="ru-KZ" sz="1000" kern="100">
                          <a:effectLst/>
                        </a:rPr>
                        <a:t>государственной по</a:t>
                      </a:r>
                      <a:r>
                        <a:rPr lang="ru-RU" sz="1000" kern="100">
                          <a:effectLst/>
                        </a:rPr>
                        <a:t>литики </a:t>
                      </a:r>
                      <a:r>
                        <a:rPr lang="ru-KZ" sz="1000" kern="100">
                          <a:effectLst/>
                        </a:rPr>
                        <a:t>в области защиты прав детей на местном уровне</a:t>
                      </a:r>
                      <a:r>
                        <a:rPr lang="ru-RU" sz="1000" kern="100">
                          <a:effectLst/>
                        </a:rPr>
                        <a:t>»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45" marR="8145" marT="81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000" kern="100">
                          <a:effectLst/>
                        </a:rPr>
                        <a:t>56 385,0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45 813</a:t>
                      </a:r>
                      <a:r>
                        <a:rPr lang="en-US" sz="1000" kern="100">
                          <a:effectLst/>
                        </a:rPr>
                        <a:t>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000" kern="100">
                          <a:effectLst/>
                        </a:rPr>
                        <a:t>45 844</a:t>
                      </a:r>
                      <a:r>
                        <a:rPr lang="en-US" sz="1000" kern="100">
                          <a:effectLst/>
                        </a:rPr>
                        <a:t>,0</a:t>
                      </a:r>
                      <a:endParaRPr lang="ru-KZ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extLst>
                  <a:ext uri="{0D108BD9-81ED-4DB2-BD59-A6C34878D82A}">
                    <a16:rowId xmlns:a16="http://schemas.microsoft.com/office/drawing/2014/main" val="3918351879"/>
                  </a:ext>
                </a:extLst>
              </a:tr>
              <a:tr h="350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45" marR="8145" marT="81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0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188" marR="78188" marT="39094" marB="39094"/>
                </a:tc>
                <a:extLst>
                  <a:ext uri="{0D108BD9-81ED-4DB2-BD59-A6C34878D82A}">
                    <a16:rowId xmlns:a16="http://schemas.microsoft.com/office/drawing/2014/main" val="3230374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53886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121</Words>
  <Application>Microsoft Office PowerPoint</Application>
  <PresentationFormat>Широкоэкранный</PresentationFormat>
  <Paragraphs>28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 3</vt:lpstr>
      <vt:lpstr>Аспект</vt:lpstr>
      <vt:lpstr>ГРАЖДАНСКИЙ БЮДЖЕТ по уточнению бюджетных программ КГУ «УПРАВЛЕНИЕ ПО ЗАЩИТЕ ПРАВ ДЕТЕЙ АКТЮБИНСКОЙ ОБЛАСТИ»  на 2026-2028 годы </vt:lpstr>
      <vt:lpstr>Уточненный бюджет  КГУ «Управление по защите прав детей Актюбинской области» на 2026-2028 годы (сентябрь)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по уточнению бюджетных программ КГУ «УПРАВЛЕНИЕ ПО ЗАЩИТЕ ПРАВ ДЕТЕЙ АКТЮБИНСКОЙ ОБЛАСТИ»  на 2026-2028 годы </dc:title>
  <dc:creator>Усербаева Жанаргул Кайратовна</dc:creator>
  <cp:lastModifiedBy>Усербаева Жанаргул Кайратовна</cp:lastModifiedBy>
  <cp:revision>1</cp:revision>
  <dcterms:created xsi:type="dcterms:W3CDTF">2026-10-05T12:34:38Z</dcterms:created>
  <dcterms:modified xsi:type="dcterms:W3CDTF">2026-10-05T12:36:28Z</dcterms:modified>
</cp:coreProperties>
</file>