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39" autoAdjust="0"/>
  </p:normalViewPr>
  <p:slideViewPr>
    <p:cSldViewPr>
      <p:cViewPr varScale="1">
        <p:scale>
          <a:sx n="107" d="100"/>
          <a:sy n="107" d="100"/>
        </p:scale>
        <p:origin x="133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318390126350264E-2"/>
          <c:y val="3.0895344140585652E-2"/>
          <c:w val="0.7501732271340229"/>
          <c:h val="0.8185432796880920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Жылдық жоспар, мың тг</c:v>
                </c:pt>
              </c:strCache>
            </c:strRef>
          </c:tx>
          <c:invertIfNegative val="1"/>
          <c:cat>
            <c:strRef>
              <c:f>Лист1!$A$2:$A$3</c:f>
              <c:strCache>
                <c:ptCount val="2"/>
                <c:pt idx="0">
                  <c:v>001 - "Жергілікті бюджетті атқару және коммуналдық меншікті басқару саласындағы мемлекеттік саясатты іске асыру жөніндегі қызметтер"</c:v>
                </c:pt>
                <c:pt idx="1">
                  <c:v>009 - "Жекешелендіру, коммуналдық меншікті басқару, жекешелендіруден кейінгі қызмет және осыған байланысты дауларды реттеу"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288562</c:v>
                </c:pt>
                <c:pt idx="1">
                  <c:v>9100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39-4298-A166-BCB6FCDB774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Факт, тыс тг</c:v>
                </c:pt>
              </c:strCache>
            </c:strRef>
          </c:tx>
          <c:invertIfNegative val="1"/>
          <c:cat>
            <c:strRef>
              <c:f>Лист1!$A$2:$A$3</c:f>
              <c:strCache>
                <c:ptCount val="2"/>
                <c:pt idx="0">
                  <c:v>001 - "Жергілікті бюджетті атқару және коммуналдық меншікті басқару саласындағы мемлекеттік саясатты іске асыру жөніндегі қызметтер"</c:v>
                </c:pt>
                <c:pt idx="1">
                  <c:v>009 - "Жекешелендіру, коммуналдық меншікті басқару, жекешелендіруден кейінгі қызмет және осыған байланысты дауларды реттеу"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>
                  <c:v>180456.1</c:v>
                </c:pt>
                <c:pt idx="1">
                  <c:v>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39-4298-A166-BCB6FCDB7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657728"/>
        <c:axId val="113658880"/>
      </c:barChart>
      <c:catAx>
        <c:axId val="113657728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13658880"/>
        <c:crosses val="autoZero"/>
        <c:auto val="1"/>
        <c:lblAlgn val="ctr"/>
        <c:lblOffset val="100"/>
        <c:noMultiLvlLbl val="1"/>
      </c:catAx>
      <c:valAx>
        <c:axId val="113658880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13657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580117646692861"/>
          <c:y val="0.43986571393174373"/>
          <c:w val="0.20047955690050917"/>
          <c:h val="0.2838365341085573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71913580246915"/>
          <c:y val="3.0585732318888982E-2"/>
          <c:w val="0.72453241955866632"/>
          <c:h val="0.8599416301017206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Жоспар,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жыл</c:v>
                </c:pt>
                <c:pt idx="1">
                  <c:v>2021 жыл</c:v>
                </c:pt>
                <c:pt idx="2">
                  <c:v>2022 жыл</c:v>
                </c:pt>
                <c:pt idx="3">
                  <c:v>2023 жыл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152350</c:v>
                </c:pt>
                <c:pt idx="1">
                  <c:v>243054</c:v>
                </c:pt>
                <c:pt idx="2">
                  <c:v>209657</c:v>
                </c:pt>
                <c:pt idx="3">
                  <c:v>288562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B0-430D-825E-36B26F4E31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Орындалысы, мың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жыл</c:v>
                </c:pt>
                <c:pt idx="1">
                  <c:v>2021 жыл</c:v>
                </c:pt>
                <c:pt idx="2">
                  <c:v>2022 жыл</c:v>
                </c:pt>
                <c:pt idx="3">
                  <c:v>2023 жыл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83539.695000000007</c:v>
                </c:pt>
                <c:pt idx="1">
                  <c:v>162647.75399999999</c:v>
                </c:pt>
                <c:pt idx="2">
                  <c:v>147611.82399999895</c:v>
                </c:pt>
                <c:pt idx="3">
                  <c:v>180456.1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B0-430D-825E-36B26F4E3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597696"/>
        <c:axId val="115599232"/>
      </c:barChart>
      <c:catAx>
        <c:axId val="115597696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15599232"/>
        <c:crosses val="autoZero"/>
        <c:auto val="1"/>
        <c:lblAlgn val="ctr"/>
        <c:lblOffset val="100"/>
        <c:noMultiLvlLbl val="1"/>
      </c:catAx>
      <c:valAx>
        <c:axId val="115599232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15597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03710994459025"/>
          <c:y val="0.43393836847539408"/>
          <c:w val="0.14779005054924038"/>
          <c:h val="0.19104972798054237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11282444712802"/>
          <c:y val="3.081567781495646E-2"/>
          <c:w val="0.72453241955866632"/>
          <c:h val="0.85994163010172098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9100</c:v>
                </c:pt>
                <c:pt idx="1">
                  <c:v>9100</c:v>
                </c:pt>
                <c:pt idx="2">
                  <c:v>9100</c:v>
                </c:pt>
                <c:pt idx="3">
                  <c:v>9100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11-452F-A41A-BF83F534B8D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 formatCode="0.0">
                  <c:v>187.2</c:v>
                </c:pt>
                <c:pt idx="1">
                  <c:v>740</c:v>
                </c:pt>
                <c:pt idx="2" formatCode="0.0">
                  <c:v>210</c:v>
                </c:pt>
                <c:pt idx="3" formatCode="0.0">
                  <c:v>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11-452F-A41A-BF83F534B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173184"/>
        <c:axId val="130174976"/>
      </c:barChart>
      <c:catAx>
        <c:axId val="130173184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30174976"/>
        <c:crosses val="autoZero"/>
        <c:auto val="1"/>
        <c:lblAlgn val="ctr"/>
        <c:lblOffset val="100"/>
        <c:noMultiLvlLbl val="1"/>
      </c:catAx>
      <c:valAx>
        <c:axId val="130174976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30173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84558180227453"/>
          <c:y val="0.4462444787993185"/>
          <c:w val="0.15289515893846808"/>
          <c:h val="0.289902944412055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0.35243</cdr:x>
      <cdr:y>0.11996</cdr:y>
    </cdr:from>
    <cdr:to>
      <cdr:x>0.41319</cdr:x>
      <cdr:y>0.16731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542916"/>
          <a:ext cx="50006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0.16162</cdr:x>
      <cdr:y>0.10401</cdr:y>
    </cdr:from>
    <cdr:to>
      <cdr:x>0.27926</cdr:x>
      <cdr:y>0.16344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200764" y="500066"/>
          <a:ext cx="874013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itchFamily="18" charset="0"/>
              <a:cs typeface="Times New Roman" pitchFamily="18" charset="0"/>
            </a:rPr>
            <a:t>773 870,0</a:t>
          </a:r>
        </a:p>
      </cdr:txBody>
    </cdr:sp>
  </cdr:relSizeAnchor>
  <cdr:relSizeAnchor xmlns:cdr="http://schemas.openxmlformats.org/drawingml/2006/chartDrawing">
    <cdr:from>
      <cdr:x>0.33333</cdr:x>
      <cdr:y>0.68809</cdr:y>
    </cdr:from>
    <cdr:to>
      <cdr:x>0.43969</cdr:x>
      <cdr:y>0.74426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476493" y="3500462"/>
          <a:ext cx="790207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0.24038</cdr:x>
      <cdr:y>0.63197</cdr:y>
    </cdr:from>
    <cdr:to>
      <cdr:x>0.33654</cdr:x>
      <cdr:y>0.68809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785950" y="3038516"/>
          <a:ext cx="714379" cy="269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43 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0.7274</cdr:x>
      <cdr:y>0.78817</cdr:y>
    </cdr:from>
    <cdr:to>
      <cdr:x>0.82355</cdr:x>
      <cdr:y>0.84578</cdr:y>
    </cdr:to>
    <cdr:sp macro="" textlink="">
      <cdr:nvSpPr>
        <cdr:cNvPr id="7" name="TextBox 9">
          <a:extLst xmlns:a="http://schemas.openxmlformats.org/drawingml/2006/main">
            <a:ext uri="{FF2B5EF4-FFF2-40B4-BE49-F238E27FC236}">
              <a16:creationId xmlns:a16="http://schemas.microsoft.com/office/drawing/2014/main" id="{57A36359-3970-2A8A-1E6D-10F682024662}"/>
            </a:ext>
          </a:extLst>
        </cdr:cNvPr>
        <cdr:cNvSpPr txBox="1"/>
      </cdr:nvSpPr>
      <cdr:spPr>
        <a:xfrm xmlns:a="http://schemas.openxmlformats.org/drawingml/2006/main">
          <a:off x="5404260" y="3789532"/>
          <a:ext cx="71438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b="1" i="1" dirty="0">
              <a:latin typeface="Times New Roman" pitchFamily="18" charset="0"/>
              <a:cs typeface="Times New Roman" pitchFamily="18" charset="0"/>
            </a:rPr>
            <a:t>0</a:t>
          </a:r>
          <a:endParaRPr lang="ru-RU" sz="12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0.28846</cdr:x>
      <cdr:y>0.38631</cdr:y>
    </cdr:from>
    <cdr:to>
      <cdr:x>0.40385</cdr:x>
      <cdr:y>0.44574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143140" y="1857381"/>
          <a:ext cx="857256" cy="2857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326 056,0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0.10069</cdr:x>
      <cdr:y>0.45104</cdr:y>
    </cdr:from>
    <cdr:to>
      <cdr:x>0.19618</cdr:x>
      <cdr:y>0.62213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28638" y="2071702"/>
          <a:ext cx="785845" cy="785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152350,0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0.18229</cdr:x>
      <cdr:y>0.75763</cdr:y>
    </cdr:from>
    <cdr:to>
      <cdr:x>0.27778</cdr:x>
      <cdr:y>0.83655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00198" y="3429024"/>
          <a:ext cx="785818" cy="357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91485,0</a:t>
          </a: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0.2743</cdr:x>
      <cdr:y>0.24885</cdr:y>
    </cdr:from>
    <cdr:to>
      <cdr:x>0.36111</cdr:x>
      <cdr:y>0.29551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57379" y="1143008"/>
          <a:ext cx="71441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243054,0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0.35243</cdr:x>
      <cdr:y>0.11996</cdr:y>
    </cdr:from>
    <cdr:to>
      <cdr:x>0.41319</cdr:x>
      <cdr:y>0.16731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542916"/>
          <a:ext cx="50006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0.36459</cdr:x>
      <cdr:y>0.75763</cdr:y>
    </cdr:from>
    <cdr:to>
      <cdr:x>0.46007</cdr:x>
      <cdr:y>0.83655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000396" y="3429024"/>
          <a:ext cx="78581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182816,0</a:t>
          </a: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0.46528</cdr:x>
      <cdr:y>0.32662</cdr:y>
    </cdr:from>
    <cdr:to>
      <cdr:x>0.55208</cdr:x>
      <cdr:y>0.37328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829068" y="1500198"/>
          <a:ext cx="714330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222013,0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0.77257</cdr:x>
      <cdr:y>0.76211</cdr:y>
    </cdr:from>
    <cdr:to>
      <cdr:x>0.87674</cdr:x>
      <cdr:y>0.83655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6357982" y="3500462"/>
          <a:ext cx="857256" cy="341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326 056,0</a:t>
          </a:r>
        </a:p>
      </cdr:txBody>
    </cdr:sp>
  </cdr:relSizeAnchor>
  <cdr:relSizeAnchor xmlns:cdr="http://schemas.openxmlformats.org/drawingml/2006/chartDrawing">
    <cdr:from>
      <cdr:x>0.55556</cdr:x>
      <cdr:y>0.72607</cdr:y>
    </cdr:from>
    <cdr:to>
      <cdr:x>0.65105</cdr:x>
      <cdr:y>0.80499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572032" y="3286149"/>
          <a:ext cx="785817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157892,3</a:t>
          </a:r>
        </a:p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0.13021</cdr:x>
      <cdr:y>0.92161</cdr:y>
    </cdr:from>
    <cdr:to>
      <cdr:x>0.26562</cdr:x>
      <cdr:y>0.98239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071571" y="4233067"/>
          <a:ext cx="1114376" cy="279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қыркүйек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0.30382</cdr:x>
      <cdr:y>0.92161</cdr:y>
    </cdr:from>
    <cdr:to>
      <cdr:x>0.42535</cdr:x>
      <cdr:y>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2500330" y="4233067"/>
          <a:ext cx="1000132" cy="360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қыркүйек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0.4948</cdr:x>
      <cdr:y>0.92161</cdr:y>
    </cdr:from>
    <cdr:to>
      <cdr:x>0.59897</cdr:x>
      <cdr:y>0.9944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072006" y="4233082"/>
          <a:ext cx="857278" cy="3343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қыркүйек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0.68229</cdr:x>
      <cdr:y>0.92161</cdr:y>
    </cdr:from>
    <cdr:to>
      <cdr:x>0.79514</cdr:x>
      <cdr:y>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5614974" y="4233083"/>
          <a:ext cx="928710" cy="360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қыркүйек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0.15278</cdr:x>
      <cdr:y>0.63136</cdr:y>
    </cdr:from>
    <cdr:to>
      <cdr:x>0.23958</cdr:x>
      <cdr:y>0.6945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1257318" y="2857521"/>
          <a:ext cx="71433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60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0.34375</cdr:x>
      <cdr:y>0.66293</cdr:y>
    </cdr:from>
    <cdr:to>
      <cdr:x>0.43056</cdr:x>
      <cdr:y>0.71028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2828925" y="3000396"/>
          <a:ext cx="71441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i="1" dirty="0">
              <a:latin typeface="Times New Roman" pitchFamily="18" charset="0"/>
              <a:cs typeface="Times New Roman" pitchFamily="18" charset="0"/>
            </a:rPr>
            <a:t>75,2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0.52952</cdr:x>
      <cdr:y>0.58401</cdr:y>
    </cdr:from>
    <cdr:to>
      <cdr:x>0.62501</cdr:x>
      <cdr:y>0.66293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7718" y="2643206"/>
          <a:ext cx="785844" cy="357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71,1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0.70833</cdr:x>
      <cdr:y>0.47352</cdr:y>
    </cdr:from>
    <cdr:to>
      <cdr:x>0.79514</cdr:x>
      <cdr:y>0.55244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829273" y="2143140"/>
          <a:ext cx="714411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43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0.10937</cdr:x>
      <cdr:y>0.49877</cdr:y>
    </cdr:from>
    <cdr:to>
      <cdr:x>0.17882</cdr:x>
      <cdr:y>0.54613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00090" y="2257428"/>
          <a:ext cx="571541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0.73504</cdr:x>
      <cdr:y>0.54142</cdr:y>
    </cdr:from>
    <cdr:to>
      <cdr:x>0.82051</cdr:x>
      <cdr:y>0.61538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143668" y="2614619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0.35243</cdr:x>
      <cdr:y>0.14201</cdr:y>
    </cdr:from>
    <cdr:to>
      <cdr:x>0.42187</cdr:x>
      <cdr:y>0.18639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45697" y="685792"/>
          <a:ext cx="58039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0.35043</cdr:x>
      <cdr:y>0.14201</cdr:y>
    </cdr:from>
    <cdr:to>
      <cdr:x>0.41973</cdr:x>
      <cdr:y>0.20415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28958" y="685792"/>
          <a:ext cx="579285" cy="3001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0.26562</cdr:x>
      <cdr:y>0.06887</cdr:y>
    </cdr:from>
    <cdr:to>
      <cdr:x>0.35243</cdr:x>
      <cdr:y>0.12397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258077" y="357191"/>
          <a:ext cx="737985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9100,0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0.52137</cdr:x>
      <cdr:y>0.60606</cdr:y>
    </cdr:from>
    <cdr:to>
      <cdr:x>0.61151</cdr:x>
      <cdr:y>0.70248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432247" y="3143273"/>
          <a:ext cx="766294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2,3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0.64757</cdr:x>
      <cdr:y>0.06887</cdr:y>
    </cdr:from>
    <cdr:to>
      <cdr:x>0.71702</cdr:x>
      <cdr:y>0.13774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505092" y="357191"/>
          <a:ext cx="590405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9 100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0.14025</cdr:x>
      <cdr:y>0.93878</cdr:y>
    </cdr:from>
    <cdr:to>
      <cdr:x>0.23932</cdr:x>
      <cdr:y>0.9801</cdr:y>
    </cdr:to>
    <cdr:sp macro="" textlink="">
      <cdr:nvSpPr>
        <cdr:cNvPr id="10" name="TextBox 9"/>
        <cdr:cNvSpPr txBox="1"/>
      </cdr:nvSpPr>
      <cdr:spPr>
        <a:xfrm xmlns:a="http://schemas.openxmlformats.org/drawingml/2006/main" rot="10800000" flipV="1">
          <a:off x="1192285" y="4868882"/>
          <a:ext cx="842209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қыркүйек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0.31771</cdr:x>
      <cdr:y>0.93878</cdr:y>
    </cdr:from>
    <cdr:to>
      <cdr:x>0.42735</cdr:x>
      <cdr:y>1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700902" y="4868882"/>
          <a:ext cx="932066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қыркүйек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0.49132</cdr:x>
      <cdr:y>0.93878</cdr:y>
    </cdr:from>
    <cdr:to>
      <cdr:x>0.60684</cdr:x>
      <cdr:y>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176787" y="4868882"/>
          <a:ext cx="982053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қыркүйек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0.67563</cdr:x>
      <cdr:y>0.93878</cdr:y>
    </cdr:from>
    <cdr:to>
      <cdr:x>0.79297</cdr:x>
      <cdr:y>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5743676" y="4868882"/>
          <a:ext cx="997484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қыркүйек</a:t>
          </a:r>
          <a:endParaRPr lang="ru-RU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0.21008</cdr:x>
      <cdr:y>0.7989</cdr:y>
    </cdr:from>
    <cdr:to>
      <cdr:x>0.29412</cdr:x>
      <cdr:y>0.854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785950" y="4143405"/>
          <a:ext cx="714409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887,2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0.34375</cdr:x>
      <cdr:y>0.55097</cdr:y>
    </cdr:from>
    <cdr:to>
      <cdr:x>0.43924</cdr:x>
      <cdr:y>0.61984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2922272" y="2857520"/>
          <a:ext cx="811775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i="1" dirty="0">
              <a:latin typeface="Times New Roman" pitchFamily="18" charset="0"/>
              <a:cs typeface="Times New Roman" pitchFamily="18" charset="0"/>
            </a:rPr>
            <a:t>13,7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0.76042</cdr:x>
      <cdr:y>0.80104</cdr:y>
    </cdr:from>
    <cdr:to>
      <cdr:x>0.84615</cdr:x>
      <cdr:y>0.82859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6464448" y="4154502"/>
          <a:ext cx="728803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i="1" dirty="0">
              <a:latin typeface="Times New Roman" pitchFamily="18" charset="0"/>
              <a:cs typeface="Times New Roman" pitchFamily="18" charset="0"/>
            </a:rPr>
            <a:t>0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0.46154</cdr:x>
      <cdr:y>0.06805</cdr:y>
    </cdr:from>
    <cdr:to>
      <cdr:x>0.52991</cdr:x>
      <cdr:y>0.12722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3857665" y="328603"/>
          <a:ext cx="571453" cy="2857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9100,0</a:t>
          </a:r>
        </a:p>
      </cdr:txBody>
    </cdr:sp>
  </cdr:relSizeAnchor>
  <cdr:relSizeAnchor xmlns:cdr="http://schemas.openxmlformats.org/drawingml/2006/chartDrawing">
    <cdr:from>
      <cdr:x>0.52101</cdr:x>
      <cdr:y>0.57851</cdr:y>
    </cdr:from>
    <cdr:to>
      <cdr:x>0.6067</cdr:x>
      <cdr:y>0.66764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4429156" y="3000396"/>
          <a:ext cx="728463" cy="4622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0.10084</cdr:x>
      <cdr:y>0.04132</cdr:y>
    </cdr:from>
    <cdr:to>
      <cdr:x>0.19486</cdr:x>
      <cdr:y>0.11019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857256" y="214315"/>
          <a:ext cx="799279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9100,0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0.17949</cdr:x>
      <cdr:y>0.11242</cdr:y>
    </cdr:from>
    <cdr:to>
      <cdr:x>0.26496</cdr:x>
      <cdr:y>0.1716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1500198" y="542916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0.16239</cdr:x>
      <cdr:y>0.56474</cdr:y>
    </cdr:from>
    <cdr:to>
      <cdr:x>0.23932</cdr:x>
      <cdr:y>0.66116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1380502" y="2928959"/>
          <a:ext cx="653994" cy="500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itchFamily="18" charset="0"/>
              <a:cs typeface="Times New Roman" pitchFamily="18" charset="0"/>
            </a:rPr>
            <a:t>9,7%</a:t>
          </a:r>
        </a:p>
      </cdr:txBody>
    </cdr:sp>
  </cdr:relSizeAnchor>
  <cdr:relSizeAnchor xmlns:cdr="http://schemas.openxmlformats.org/drawingml/2006/chartDrawing">
    <cdr:from>
      <cdr:x>0.35043</cdr:x>
      <cdr:y>0.71006</cdr:y>
    </cdr:from>
    <cdr:to>
      <cdr:x>0.47009</cdr:x>
      <cdr:y>0.79882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3004082" y="3581195"/>
          <a:ext cx="1025793" cy="4476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0.78991</cdr:x>
      <cdr:y>0.84022</cdr:y>
    </cdr:from>
    <cdr:to>
      <cdr:x>0.86554</cdr:x>
      <cdr:y>0.87819</cdr:y>
    </cdr:to>
    <cdr:sp macro="" textlink="">
      <cdr:nvSpPr>
        <cdr:cNvPr id="24" name="TextBox 1"/>
        <cdr:cNvSpPr txBox="1"/>
      </cdr:nvSpPr>
      <cdr:spPr>
        <a:xfrm xmlns:a="http://schemas.openxmlformats.org/drawingml/2006/main">
          <a:off x="6715172" y="4357718"/>
          <a:ext cx="642942" cy="196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0.54545</cdr:x>
      <cdr:y>0.77135</cdr:y>
    </cdr:from>
    <cdr:to>
      <cdr:x>0.61983</cdr:x>
      <cdr:y>0.84022</cdr:y>
    </cdr:to>
    <cdr:sp macro="" textlink="">
      <cdr:nvSpPr>
        <cdr:cNvPr id="25" name="Прямоугольник 24"/>
        <cdr:cNvSpPr/>
      </cdr:nvSpPr>
      <cdr:spPr>
        <a:xfrm xmlns:a="http://schemas.openxmlformats.org/drawingml/2006/main">
          <a:off x="4714908" y="4000528"/>
          <a:ext cx="642942" cy="357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kk-KZ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210,</a:t>
          </a:r>
          <a:endParaRPr lang="ru-RU" b="1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0.36975</cdr:x>
      <cdr:y>0.77135</cdr:y>
    </cdr:from>
    <cdr:to>
      <cdr:x>0.43697</cdr:x>
      <cdr:y>0.84022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3143272" y="4000528"/>
          <a:ext cx="57150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1246,0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2026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 жылғы 1 қазан жағдайына арналған </a:t>
            </a:r>
            <a:br>
              <a:rPr lang="kk-KZ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Атырау облысы мемлекеттік сатып алу және коммуналдық меншік басқармасы бюджетінің  атқарылуы туралы есеп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0281068"/>
              </p:ext>
            </p:extLst>
          </p:nvPr>
        </p:nvGraphicFramePr>
        <p:xfrm>
          <a:off x="928662" y="1357298"/>
          <a:ext cx="7429552" cy="4808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29190" y="4857760"/>
            <a:ext cx="785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100" b="1" dirty="0">
                <a:latin typeface="Times New Roman" pitchFamily="18" charset="0"/>
                <a:cs typeface="Times New Roman" pitchFamily="18" charset="0"/>
              </a:rPr>
              <a:t>9 100,0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285728"/>
            <a:ext cx="91440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786578" y="4929198"/>
            <a:ext cx="642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001 –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Жергілікті деңгейде мемлекеттік активтер мен сатып алуды басқару саласындағы мемлекеттік саясатты іске асыру жөніндегі қызметтер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” бағдарламасы бойынша бюджеттің  атқарылуы туралы есеп (1 қазан 2026 ж жағдайына)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9835276"/>
              </p:ext>
            </p:extLst>
          </p:nvPr>
        </p:nvGraphicFramePr>
        <p:xfrm>
          <a:off x="214282" y="1571612"/>
          <a:ext cx="8229600" cy="4593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86446" y="2000240"/>
            <a:ext cx="10715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773 870,0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“Жекешелендіру, коммуналдық меншікті басқару, жекешелендіруден кейінгі қызмет және осыған байланысты дауларды реттеу” бағдарламасы бойынша бюджеттің  атқарылуы туралы есеп (1 қазан 2026 ж жағдайына)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4032238"/>
              </p:ext>
            </p:extLst>
          </p:nvPr>
        </p:nvGraphicFramePr>
        <p:xfrm>
          <a:off x="185646" y="1417638"/>
          <a:ext cx="8501154" cy="5186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</TotalTime>
  <Words>136</Words>
  <Application>Microsoft Office PowerPoint</Application>
  <PresentationFormat>Экран (4:3)</PresentationFormat>
  <Paragraphs>39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Тема Office</vt:lpstr>
      <vt:lpstr>2026 жылғы 1 қазан жағдайына арналған  Атырау облысы мемлекеттік сатып алу және коммуналдық меншік басқармасы бюджетінің  атқарылуы туралы есеп</vt:lpstr>
      <vt:lpstr>001 – “Жергілікті деңгейде мемлекеттік активтер мен сатып алуды басқару саласындағы мемлекеттік саясатты іске асыру жөніндегі қызметтер ” бағдарламасы бойынша бюджеттің  атқарылуы туралы есеп (1 қазан 2026 ж жағдайына)</vt:lpstr>
      <vt:lpstr>009 – “Жекешелендіру, коммуналдық меншікті басқару, жекешелендіруден кейінгі қызмет және осыған байланысты дауларды реттеу” бағдарламасы бойынша бюджеттің  атқарылуы туралы есеп (1 қазан 2026 ж жағдайына)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Gabdybek Habirov</dc:creator>
  <cp:lastModifiedBy>Akmaral Maukeeva</cp:lastModifiedBy>
  <cp:revision>192</cp:revision>
  <dcterms:created xsi:type="dcterms:W3CDTF">2020-06-02T11:11:02Z</dcterms:created>
  <dcterms:modified xsi:type="dcterms:W3CDTF">2026-10-01T12:21:47Z</dcterms:modified>
</cp:coreProperties>
</file>