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3.xml" ContentType="application/vnd.openxmlformats-officedocument.drawingml.chart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5.xml" ContentType="application/vnd.openxmlformats-officedocument.drawingml.chart+xml"/>
  <Override PartName="/ppt/drawings/drawing6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6.xml" ContentType="application/vnd.openxmlformats-officedocument.drawingml.chart+xml"/>
  <Override PartName="/ppt/drawings/drawing7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drawings/drawing8.xml" ContentType="application/vnd.openxmlformats-officedocument.drawingml.chartshapes+xml"/>
  <Override PartName="/ppt/charts/chart20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13"/>
  </p:notesMasterIdLst>
  <p:sldIdLst>
    <p:sldId id="349" r:id="rId2"/>
    <p:sldId id="356" r:id="rId3"/>
    <p:sldId id="355" r:id="rId4"/>
    <p:sldId id="354" r:id="rId5"/>
    <p:sldId id="358" r:id="rId6"/>
    <p:sldId id="357" r:id="rId7"/>
    <p:sldId id="352" r:id="rId8"/>
    <p:sldId id="350" r:id="rId9"/>
    <p:sldId id="351" r:id="rId10"/>
    <p:sldId id="359" r:id="rId11"/>
    <p:sldId id="353" r:id="rId1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1" clrIdx="0"/>
  <p:cmAuthor id="1" name="Аруана" initials="А" lastIdx="4" clrIdx="1">
    <p:extLst>
      <p:ext uri="{19B8F6BF-5375-455C-9EA6-DF929625EA0E}">
        <p15:presenceInfo xmlns:p15="http://schemas.microsoft.com/office/powerpoint/2012/main" userId="Аруа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D486F"/>
    <a:srgbClr val="006600"/>
    <a:srgbClr val="0D97FF"/>
    <a:srgbClr val="0000FF"/>
    <a:srgbClr val="C9D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0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8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1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2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4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34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динамика</a:t>
            </a:r>
          </a:p>
        </c:rich>
      </c:tx>
      <c:layout>
        <c:manualLayout>
          <c:xMode val="edge"/>
          <c:yMode val="edge"/>
          <c:x val="4.0679441718363227E-2"/>
          <c:y val="4.6753246753246755E-2"/>
        </c:manualLayout>
      </c:layout>
      <c:overlay val="0"/>
      <c:spPr>
        <a:noFill/>
        <a:ln w="23659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 w="23659">
              <a:noFill/>
            </a:ln>
          </c:spPr>
          <c:invertIfNegative val="0"/>
          <c:dLbls>
            <c:spPr>
              <a:noFill/>
              <a:ln w="2365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15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7595</c:v>
                </c:pt>
                <c:pt idx="1">
                  <c:v>6790.2</c:v>
                </c:pt>
                <c:pt idx="2">
                  <c:v>7265</c:v>
                </c:pt>
                <c:pt idx="3">
                  <c:v>8536.6</c:v>
                </c:pt>
                <c:pt idx="4">
                  <c:v>8320.4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FB-4AC4-8891-49547036C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91776"/>
        <c:axId val="158619736"/>
      </c:barChart>
      <c:catAx>
        <c:axId val="4491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87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15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8619736"/>
        <c:crosses val="autoZero"/>
        <c:auto val="1"/>
        <c:lblAlgn val="ctr"/>
        <c:lblOffset val="100"/>
        <c:noMultiLvlLbl val="0"/>
      </c:catAx>
      <c:valAx>
        <c:axId val="158619736"/>
        <c:scaling>
          <c:orientation val="minMax"/>
        </c:scaling>
        <c:delete val="1"/>
        <c:axPos val="b"/>
        <c:majorGridlines>
          <c:spPr>
            <a:ln w="887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4491776"/>
        <c:crosses val="autoZero"/>
        <c:crossBetween val="between"/>
      </c:valAx>
      <c:spPr>
        <a:noFill/>
        <a:ln w="2365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75949004098331"/>
          <c:y val="3.8457364539807054E-2"/>
          <c:w val="0.7693382968730218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7472.2</c:v>
                </c:pt>
                <c:pt idx="1">
                  <c:v>7595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5C-4872-B741-523EF4C0B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8312736"/>
        <c:axId val="3677792"/>
        <c:axId val="0"/>
      </c:bar3DChart>
      <c:catAx>
        <c:axId val="1583127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677792"/>
        <c:crosses val="autoZero"/>
        <c:auto val="1"/>
        <c:lblAlgn val="ctr"/>
        <c:lblOffset val="100"/>
        <c:noMultiLvlLbl val="0"/>
      </c:catAx>
      <c:valAx>
        <c:axId val="367779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58312736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94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overlay val="0"/>
      <c:spPr>
        <a:noFill/>
        <a:ln w="2310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622021946051952"/>
          <c:y val="8.8912070360783038E-2"/>
          <c:w val="0.83990032571229756"/>
          <c:h val="0.655013599736048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 w="23102">
              <a:noFill/>
            </a:ln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2 700,1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D1-4945-A75B-E67CC3ACB48E}"/>
                </c:ext>
              </c:extLst>
            </c:dLbl>
            <c:spPr>
              <a:noFill/>
              <a:ln w="2310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89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1454.6</c:v>
                </c:pt>
                <c:pt idx="1">
                  <c:v>2121.3000000000002</c:v>
                </c:pt>
                <c:pt idx="2">
                  <c:v>2306.1</c:v>
                </c:pt>
                <c:pt idx="3">
                  <c:v>2700.1</c:v>
                </c:pt>
                <c:pt idx="4">
                  <c:v>3153.5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CC-4864-9238-BE9B2F42C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9446808"/>
        <c:axId val="159447192"/>
      </c:barChart>
      <c:catAx>
        <c:axId val="159446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66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8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9447192"/>
        <c:crosses val="autoZero"/>
        <c:auto val="1"/>
        <c:lblAlgn val="ctr"/>
        <c:lblOffset val="100"/>
        <c:noMultiLvlLbl val="0"/>
      </c:catAx>
      <c:valAx>
        <c:axId val="159447192"/>
        <c:scaling>
          <c:orientation val="minMax"/>
        </c:scaling>
        <c:delete val="1"/>
        <c:axPos val="b"/>
        <c:majorGridlines>
          <c:spPr>
            <a:ln w="866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59446808"/>
        <c:crosses val="autoZero"/>
        <c:crossBetween val="between"/>
      </c:valAx>
      <c:spPr>
        <a:noFill/>
        <a:ln w="2310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35"/>
          <c:y val="0.12704149720933691"/>
          <c:w val="0.37765354491517422"/>
          <c:h val="0.73279217222537596"/>
        </c:manualLayout>
      </c:layout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KZ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8"/>
          <c:y val="9.6560066634049382E-2"/>
          <c:w val="0.81214585060780886"/>
          <c:h val="0.6956624381720958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E1-43CD-A5B7-A74D2B77442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48,0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9F-4912-8D3F-188B912525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  <c:pt idx="0">
                  <c:v>24</c:v>
                </c:pt>
                <c:pt idx="1">
                  <c:v>43.5</c:v>
                </c:pt>
                <c:pt idx="2">
                  <c:v>70.599999999999994</c:v>
                </c:pt>
                <c:pt idx="3">
                  <c:v>48</c:v>
                </c:pt>
                <c:pt idx="4">
                  <c:v>144.1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80-4EB0-B1C1-0A58BEBD7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1984400"/>
        <c:axId val="161984792"/>
      </c:barChart>
      <c:catAx>
        <c:axId val="161984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61984792"/>
        <c:crosses val="autoZero"/>
        <c:auto val="1"/>
        <c:lblAlgn val="ctr"/>
        <c:lblOffset val="100"/>
        <c:noMultiLvlLbl val="0"/>
      </c:catAx>
      <c:valAx>
        <c:axId val="161984792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1984400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C1-4A0B-9029-2EF6DB56F3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C1-4A0B-9029-2EF6DB56F3D9}"/>
              </c:ext>
            </c:extLst>
          </c:dPt>
          <c:dLbls>
            <c:dLbl>
              <c:idx val="0"/>
              <c:layout>
                <c:manualLayout>
                  <c:x val="3.4942385880356593E-2"/>
                  <c:y val="9.7428847561913199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27,3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C1-4A0B-9029-2EF6DB56F3D9}"/>
                </c:ext>
              </c:extLst>
            </c:dLbl>
            <c:dLbl>
              <c:idx val="1"/>
              <c:layout>
                <c:manualLayout>
                  <c:x val="-3.5947327411720624E-2"/>
                  <c:y val="-5.607147503879411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116,8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C1-4A0B-9029-2EF6DB56F3D9}"/>
                </c:ext>
              </c:extLst>
            </c:dLbl>
            <c:dLbl>
              <c:idx val="2"/>
              <c:layout>
                <c:manualLayout>
                  <c:x val="2.3358380605614432E-2"/>
                  <c:y val="0.333057090977215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C1-4A0B-9029-2EF6DB56F3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Мемлекеттік меншіктен түсетін кірістер</c:v>
                </c:pt>
                <c:pt idx="1">
                  <c:v>Басқа да салықтық емес түсімдер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16.8</c:v>
                </c:pt>
                <c:pt idx="1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5C1-4A0B-9029-2EF6DB56F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35"/>
          <c:y val="0.12704149720933691"/>
          <c:w val="0.37765354491517422"/>
          <c:h val="0.73279217222537596"/>
        </c:manualLayout>
      </c:layout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KZ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8"/>
          <c:y val="9.6560066634049355E-2"/>
          <c:w val="0.81214585060780886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55,4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99-4F24-A0B5-A246F62150F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82,7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99-4F24-A0B5-A246F62150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44.2</c:v>
                </c:pt>
                <c:pt idx="1">
                  <c:v>45.9</c:v>
                </c:pt>
                <c:pt idx="2">
                  <c:v>62.2</c:v>
                </c:pt>
                <c:pt idx="3">
                  <c:v>82.7</c:v>
                </c:pt>
                <c:pt idx="4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CB-4E94-9715-F96D895C6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2112712"/>
        <c:axId val="162113104"/>
      </c:barChart>
      <c:catAx>
        <c:axId val="162112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62113104"/>
        <c:crosses val="autoZero"/>
        <c:auto val="1"/>
        <c:lblAlgn val="ctr"/>
        <c:lblOffset val="100"/>
        <c:noMultiLvlLbl val="0"/>
      </c:catAx>
      <c:valAx>
        <c:axId val="162113104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62112712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84666760822128E-2"/>
          <c:y val="0.17496562823710121"/>
          <c:w val="0.30226376034890706"/>
          <c:h val="0.5750834742813257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Мемлекеттік мекемелерге бекітілген мемлекеттік мүлікті сату</c:v>
                </c:pt>
                <c:pt idx="1">
                  <c:v>Жер және материалдық емес активтерді сату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31.8</c:v>
                </c:pt>
                <c:pt idx="1">
                  <c:v>12.4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B5-42C4-88A1-AD930627A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3938005432252758"/>
          <c:y val="0.15049630696846072"/>
          <c:w val="0.50746297526562356"/>
          <c:h val="0.8076595108867016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5E11-4A07-AD4B-75CF446AF3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5815,9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EB-4933-A54B-2BC819FBDF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Лист1!$C$7:$C$11</c:f>
              <c:numCache>
                <c:formatCode>#,##0.0</c:formatCode>
                <c:ptCount val="5"/>
                <c:pt idx="0">
                  <c:v>8682.1</c:v>
                </c:pt>
                <c:pt idx="1">
                  <c:v>5815.9</c:v>
                </c:pt>
                <c:pt idx="2">
                  <c:v>6416.9</c:v>
                </c:pt>
                <c:pt idx="3">
                  <c:v>7973.1</c:v>
                </c:pt>
                <c:pt idx="4">
                  <c:v>8955.6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11-4A07-AD4B-75CF446AF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2114672"/>
        <c:axId val="162115064"/>
        <c:axId val="0"/>
      </c:bar3DChart>
      <c:catAx>
        <c:axId val="16211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62115064"/>
        <c:crosses val="autoZero"/>
        <c:auto val="1"/>
        <c:lblAlgn val="ctr"/>
        <c:lblOffset val="100"/>
        <c:noMultiLvlLbl val="0"/>
      </c:catAx>
      <c:valAx>
        <c:axId val="1621150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2114672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0447448"/>
        <c:axId val="160447840"/>
        <c:axId val="0"/>
      </c:bar3DChart>
      <c:catAx>
        <c:axId val="160447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KZ"/>
          </a:p>
        </c:txPr>
        <c:crossAx val="160447840"/>
        <c:crosses val="autoZero"/>
        <c:auto val="1"/>
        <c:lblAlgn val="ctr"/>
        <c:lblOffset val="100"/>
        <c:noMultiLvlLbl val="0"/>
      </c:catAx>
      <c:valAx>
        <c:axId val="1604478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604474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614340506374489"/>
          <c:y val="3.8457364539807054E-2"/>
          <c:w val="0.7693382968730218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548.29999999999995</c:v>
                </c:pt>
                <c:pt idx="1">
                  <c:v>547.79999999999995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56-4731-B7C8-46F190B06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0448624"/>
        <c:axId val="160449016"/>
        <c:axId val="0"/>
      </c:bar3DChart>
      <c:catAx>
        <c:axId val="1604486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60449016"/>
        <c:crosses val="autoZero"/>
        <c:auto val="1"/>
        <c:lblAlgn val="ctr"/>
        <c:lblOffset val="100"/>
        <c:noMultiLvlLbl val="0"/>
      </c:catAx>
      <c:valAx>
        <c:axId val="16044901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60448624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8"/>
          <c:y val="9.6560066634049355E-2"/>
          <c:w val="0.81214585060780886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790,2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D4-4F1A-9D73-2DD54C9837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547.79999999999995</c:v>
                </c:pt>
                <c:pt idx="1">
                  <c:v>725.8</c:v>
                </c:pt>
                <c:pt idx="2">
                  <c:v>864.9</c:v>
                </c:pt>
                <c:pt idx="3">
                  <c:v>790.2</c:v>
                </c:pt>
                <c:pt idx="4">
                  <c:v>681.2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49-4669-8BDE-58424235F7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0449800"/>
        <c:axId val="160450192"/>
      </c:barChart>
      <c:catAx>
        <c:axId val="160449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60450192"/>
        <c:crosses val="autoZero"/>
        <c:auto val="1"/>
        <c:lblAlgn val="ctr"/>
        <c:lblOffset val="100"/>
        <c:noMultiLvlLbl val="0"/>
      </c:catAx>
      <c:valAx>
        <c:axId val="160450192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60449800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75906371901432"/>
          <c:y val="9.0694079743747578E-3"/>
          <c:w val="0.8162409362809856"/>
          <c:h val="0.8305745162724036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invertIfNegative val="0"/>
          <c:dLbls>
            <c:dLbl>
              <c:idx val="3"/>
              <c:layout>
                <c:manualLayout>
                  <c:x val="-1.135224574249882E-16"/>
                  <c:y val="-1.174719119571145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1 375,6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09-41CC-8D76-BCC449E3C0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1146.5</c:v>
                </c:pt>
                <c:pt idx="1">
                  <c:v>1188.2</c:v>
                </c:pt>
                <c:pt idx="2">
                  <c:v>1170.9000000000001</c:v>
                </c:pt>
                <c:pt idx="3">
                  <c:v>1375.6</c:v>
                </c:pt>
                <c:pt idx="4">
                  <c:v>1456.9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4F-4563-8EA3-8639D8A86F5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92516360"/>
        <c:axId val="192514008"/>
      </c:barChart>
      <c:catAx>
        <c:axId val="192516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92514008"/>
        <c:crosses val="autoZero"/>
        <c:auto val="1"/>
        <c:lblAlgn val="ctr"/>
        <c:lblOffset val="100"/>
        <c:noMultiLvlLbl val="0"/>
      </c:catAx>
      <c:valAx>
        <c:axId val="19251400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9251636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75949004098331"/>
          <c:y val="3.8457364539807054E-2"/>
          <c:w val="0.7693382968730218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2978.7</c:v>
                </c:pt>
                <c:pt idx="1">
                  <c:v>2960.4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2D-497C-9CCF-E0ADED155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3887432"/>
        <c:axId val="193887824"/>
        <c:axId val="0"/>
      </c:bar3DChart>
      <c:catAx>
        <c:axId val="1938874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93887824"/>
        <c:crosses val="autoZero"/>
        <c:auto val="1"/>
        <c:lblAlgn val="ctr"/>
        <c:lblOffset val="100"/>
        <c:noMultiLvlLbl val="0"/>
      </c:catAx>
      <c:valAx>
        <c:axId val="193887824"/>
        <c:scaling>
          <c:orientation val="minMax"/>
          <c:max val="3800"/>
          <c:min val="1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93887432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82929277239469"/>
          <c:y val="3.8457364539807054E-2"/>
          <c:w val="0.7693382968730218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4491.2</c:v>
                </c:pt>
                <c:pt idx="1">
                  <c:v>4437.5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9C-4F7C-9A24-BA3787566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3890568"/>
        <c:axId val="193883336"/>
        <c:axId val="0"/>
      </c:bar3DChart>
      <c:catAx>
        <c:axId val="19389056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93883336"/>
        <c:crosses val="autoZero"/>
        <c:auto val="1"/>
        <c:lblAlgn val="ctr"/>
        <c:lblOffset val="100"/>
        <c:noMultiLvlLbl val="0"/>
      </c:catAx>
      <c:valAx>
        <c:axId val="19388333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93890568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8"/>
          <c:y val="9.6560066634049355E-2"/>
          <c:w val="0.81214585060780886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2482.3000000000002</c:v>
                </c:pt>
                <c:pt idx="1">
                  <c:v>3393.5</c:v>
                </c:pt>
                <c:pt idx="2">
                  <c:v>5623</c:v>
                </c:pt>
                <c:pt idx="3">
                  <c:v>4491.2</c:v>
                </c:pt>
                <c:pt idx="4">
                  <c:v>4347.1000000000004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90-4450-94A5-9DC3E5692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5105664"/>
        <c:axId val="195106056"/>
      </c:barChart>
      <c:catAx>
        <c:axId val="195105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95106056"/>
        <c:crosses val="autoZero"/>
        <c:auto val="1"/>
        <c:lblAlgn val="ctr"/>
        <c:lblOffset val="100"/>
        <c:noMultiLvlLbl val="0"/>
      </c:catAx>
      <c:valAx>
        <c:axId val="195106056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95105664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5374272"/>
        <c:axId val="195374664"/>
        <c:axId val="0"/>
      </c:bar3DChart>
      <c:catAx>
        <c:axId val="195374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KZ"/>
          </a:p>
        </c:txPr>
        <c:crossAx val="195374664"/>
        <c:crosses val="autoZero"/>
        <c:auto val="1"/>
        <c:lblAlgn val="ctr"/>
        <c:lblOffset val="100"/>
        <c:noMultiLvlLbl val="0"/>
      </c:catAx>
      <c:valAx>
        <c:axId val="19537466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953742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75949004098317"/>
          <c:y val="3.8457364539807054E-2"/>
          <c:w val="0.7693382968730218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3776.6</c:v>
                </c:pt>
                <c:pt idx="1">
                  <c:v>3776.6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85-4735-9285-52B03E68A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5375448"/>
        <c:axId val="195375840"/>
        <c:axId val="0"/>
      </c:bar3DChart>
      <c:catAx>
        <c:axId val="19537544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95375840"/>
        <c:crosses val="autoZero"/>
        <c:auto val="1"/>
        <c:lblAlgn val="ctr"/>
        <c:lblOffset val="100"/>
        <c:noMultiLvlLbl val="0"/>
      </c:catAx>
      <c:valAx>
        <c:axId val="19537584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95375448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8"/>
          <c:y val="9.6560066634049355E-2"/>
          <c:w val="0.81214585060780886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3776.7</c:v>
                </c:pt>
                <c:pt idx="1">
                  <c:v>348</c:v>
                </c:pt>
                <c:pt idx="2">
                  <c:v>585.70000000000005</c:v>
                </c:pt>
                <c:pt idx="3">
                  <c:v>950.5</c:v>
                </c:pt>
                <c:pt idx="4">
                  <c:v>312.5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2E-46EE-85C2-F006D29A0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5376624"/>
        <c:axId val="195377016"/>
      </c:barChart>
      <c:catAx>
        <c:axId val="195376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95377016"/>
        <c:crosses val="autoZero"/>
        <c:auto val="1"/>
        <c:lblAlgn val="ctr"/>
        <c:lblOffset val="100"/>
        <c:noMultiLvlLbl val="0"/>
      </c:catAx>
      <c:valAx>
        <c:axId val="195377016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95376624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9090996051201278"/>
          <c:y val="3.9496783633759004E-2"/>
          <c:w val="0.76653906612981626"/>
          <c:h val="0.921006432732481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Субвенция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план а год</c:v>
                </c:pt>
                <c:pt idx="1">
                  <c:v>план за 5 мес </c:v>
                </c:pt>
                <c:pt idx="2">
                  <c:v>факт за 5 мес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170.8</c:v>
                </c:pt>
                <c:pt idx="1">
                  <c:v>120.2</c:v>
                </c:pt>
                <c:pt idx="2">
                  <c:v>120.2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70-401D-ACC4-431E15A24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5840096"/>
        <c:axId val="195840488"/>
        <c:axId val="0"/>
      </c:bar3DChart>
      <c:catAx>
        <c:axId val="1958400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95840488"/>
        <c:crosses val="autoZero"/>
        <c:auto val="1"/>
        <c:lblAlgn val="ctr"/>
        <c:lblOffset val="100"/>
        <c:noMultiLvlLbl val="0"/>
      </c:catAx>
      <c:valAx>
        <c:axId val="1958404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95840096"/>
        <c:crosses val="autoZero"/>
        <c:crossBetween val="between"/>
      </c:valAx>
      <c:spPr>
        <a:noFill/>
        <a:ln w="17822">
          <a:noFill/>
        </a:ln>
      </c:spPr>
    </c:plotArea>
    <c:plotVisOnly val="1"/>
    <c:dispBlanksAs val="gap"/>
    <c:showDLblsOverMax val="0"/>
  </c:chart>
  <c:txPr>
    <a:bodyPr/>
    <a:lstStyle/>
    <a:p>
      <a:pPr>
        <a:defRPr sz="1262"/>
      </a:pPr>
      <a:endParaRPr lang="ru-KZ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486EE-12EE-4789-ABBE-842F70EBE5C6}" type="doc">
      <dgm:prSet loTypeId="urn:microsoft.com/office/officeart/2005/8/layout/arrow2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B7064ACB-0620-4E2C-87C0-C7244C9B8826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400" dirty="0" err="1">
              <a:latin typeface="Arial" pitchFamily="34" charset="0"/>
              <a:cs typeface="Arial" pitchFamily="34" charset="0"/>
            </a:rPr>
            <a:t>Ішкі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салықтар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және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міндетті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төлемдер</a:t>
          </a:r>
          <a:r>
            <a:rPr lang="ru-RU" sz="1400" dirty="0">
              <a:latin typeface="Arial" pitchFamily="34" charset="0"/>
              <a:cs typeface="Arial" pitchFamily="34" charset="0"/>
            </a:rPr>
            <a:t> – 174,4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dirty="0">
            <a:latin typeface="Arial" pitchFamily="34" charset="0"/>
            <a:cs typeface="Arial" pitchFamily="34" charset="0"/>
          </a:endParaRPr>
        </a:p>
        <a:p>
          <a:pPr algn="l">
            <a:spcAft>
              <a:spcPct val="35000"/>
            </a:spcAft>
          </a:pPr>
          <a:endParaRPr lang="ru-RU" sz="2000" dirty="0"/>
        </a:p>
      </dgm:t>
    </dgm:pt>
    <dgm:pt modelId="{29BBC22E-7B50-4F00-AAE2-10E17710B12B}" type="parTrans" cxnId="{BF259851-7C3D-4C34-9B5A-6092A9266F34}">
      <dgm:prSet/>
      <dgm:spPr/>
      <dgm:t>
        <a:bodyPr/>
        <a:lstStyle/>
        <a:p>
          <a:endParaRPr lang="ru-RU"/>
        </a:p>
      </dgm:t>
    </dgm:pt>
    <dgm:pt modelId="{C2AB8B54-9290-40DE-88C6-4F4DAB4A4212}" type="sibTrans" cxnId="{BF259851-7C3D-4C34-9B5A-6092A9266F34}">
      <dgm:prSet/>
      <dgm:spPr/>
      <dgm:t>
        <a:bodyPr/>
        <a:lstStyle/>
        <a:p>
          <a:endParaRPr lang="ru-RU"/>
        </a:p>
      </dgm:t>
    </dgm:pt>
    <dgm:pt modelId="{C00C0958-D3CD-4610-8925-D2FD359657C4}">
      <dgm:prSet phldrT="[Текст]" custT="1"/>
      <dgm:spPr/>
      <dgm:t>
        <a:bodyPr/>
        <a:lstStyle/>
        <a:p>
          <a:pPr algn="l">
            <a:lnSpc>
              <a:spcPct val="90000"/>
            </a:lnSpc>
          </a:pPr>
          <a:r>
            <a:rPr lang="ru-RU" sz="1400" dirty="0" err="1">
              <a:latin typeface="Arial" pitchFamily="34" charset="0"/>
              <a:cs typeface="Arial" pitchFamily="34" charset="0"/>
            </a:rPr>
            <a:t>Жалақы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салығы</a:t>
          </a:r>
          <a:r>
            <a:rPr lang="ru-RU" sz="1400" dirty="0">
              <a:latin typeface="Arial" pitchFamily="34" charset="0"/>
              <a:cs typeface="Arial" pitchFamily="34" charset="0"/>
            </a:rPr>
            <a:t>–                    1 743,3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dirty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</a:pPr>
          <a:r>
            <a:rPr lang="ru-RU" sz="2000" dirty="0">
              <a:latin typeface="Arial" pitchFamily="34" charset="0"/>
              <a:cs typeface="Arial" pitchFamily="34" charset="0"/>
            </a:rPr>
            <a:t>               </a:t>
          </a:r>
        </a:p>
        <a:p>
          <a:pPr algn="l">
            <a:lnSpc>
              <a:spcPct val="90000"/>
            </a:lnSpc>
          </a:pPr>
          <a:r>
            <a:rPr lang="ru-RU" sz="2000" dirty="0">
              <a:latin typeface="Arial" pitchFamily="34" charset="0"/>
              <a:cs typeface="Arial" pitchFamily="34" charset="0"/>
            </a:rPr>
            <a:t>                </a:t>
          </a:r>
        </a:p>
      </dgm:t>
    </dgm:pt>
    <dgm:pt modelId="{1C88154C-25B2-42CC-A10F-685E8F4AB78D}" type="parTrans" cxnId="{ECD07420-2E24-4BF8-BFFF-4BB44820DB0C}">
      <dgm:prSet/>
      <dgm:spPr/>
      <dgm:t>
        <a:bodyPr/>
        <a:lstStyle/>
        <a:p>
          <a:endParaRPr lang="ru-RU"/>
        </a:p>
      </dgm:t>
    </dgm:pt>
    <dgm:pt modelId="{FA4D676D-196D-4090-B844-B246DF2ED9DA}" type="sibTrans" cxnId="{ECD07420-2E24-4BF8-BFFF-4BB44820DB0C}">
      <dgm:prSet/>
      <dgm:spPr/>
      <dgm:t>
        <a:bodyPr/>
        <a:lstStyle/>
        <a:p>
          <a:endParaRPr lang="ru-RU"/>
        </a:p>
      </dgm:t>
    </dgm:pt>
    <dgm:pt modelId="{8B8A3C20-F1A9-4D01-AE4A-64FAE14E5875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400" dirty="0" err="1">
              <a:latin typeface="Arial" pitchFamily="34" charset="0"/>
              <a:cs typeface="Arial" pitchFamily="34" charset="0"/>
            </a:rPr>
            <a:t>Корпоративтік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салық</a:t>
          </a:r>
          <a:r>
            <a:rPr lang="ru-RU" sz="1400" dirty="0">
              <a:latin typeface="Arial" pitchFamily="34" charset="0"/>
              <a:cs typeface="Arial" pitchFamily="34" charset="0"/>
            </a:rPr>
            <a:t>– </a:t>
          </a:r>
        </a:p>
        <a:p>
          <a:pPr algn="l">
            <a:spcAft>
              <a:spcPts val="0"/>
            </a:spcAft>
          </a:pPr>
          <a:r>
            <a:rPr lang="ru-RU" sz="1400" dirty="0">
              <a:latin typeface="Arial" pitchFamily="34" charset="0"/>
              <a:cs typeface="Arial" pitchFamily="34" charset="0"/>
            </a:rPr>
            <a:t>155,7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16B74F5E-A5E2-4AB3-A884-2D9A1539F457}" type="parTrans" cxnId="{0B21C455-31DD-4A4D-A274-111569DB2773}">
      <dgm:prSet/>
      <dgm:spPr/>
      <dgm:t>
        <a:bodyPr/>
        <a:lstStyle/>
        <a:p>
          <a:endParaRPr lang="ru-RU"/>
        </a:p>
      </dgm:t>
    </dgm:pt>
    <dgm:pt modelId="{48C2E233-6F42-4233-A06B-69C5A2763155}" type="sibTrans" cxnId="{0B21C455-31DD-4A4D-A274-111569DB2773}">
      <dgm:prSet/>
      <dgm:spPr/>
      <dgm:t>
        <a:bodyPr/>
        <a:lstStyle/>
        <a:p>
          <a:endParaRPr lang="ru-RU"/>
        </a:p>
      </dgm:t>
    </dgm:pt>
    <dgm:pt modelId="{DB580967-453A-4A9A-BF54-5BD224EE607B}">
      <dgm:prSet phldrT="[Текст]" custT="1"/>
      <dgm:spPr/>
      <dgm:t>
        <a:bodyPr/>
        <a:lstStyle/>
        <a:p>
          <a:r>
            <a:rPr lang="ru-RU" sz="1400" dirty="0" err="1">
              <a:latin typeface="Arial" pitchFamily="34" charset="0"/>
              <a:cs typeface="Arial" pitchFamily="34" charset="0"/>
            </a:rPr>
            <a:t>Мүлік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салығы</a:t>
          </a:r>
          <a:r>
            <a:rPr lang="ru-RU" sz="1400" dirty="0">
              <a:latin typeface="Arial" pitchFamily="34" charset="0"/>
              <a:cs typeface="Arial" pitchFamily="34" charset="0"/>
            </a:rPr>
            <a:t> – </a:t>
          </a:r>
        </a:p>
        <a:p>
          <a:r>
            <a:rPr lang="ru-RU" sz="1400" dirty="0">
              <a:latin typeface="Arial" pitchFamily="34" charset="0"/>
              <a:cs typeface="Arial" pitchFamily="34" charset="0"/>
            </a:rPr>
            <a:t>1 080,1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dirty="0">
            <a:latin typeface="Arial" pitchFamily="34" charset="0"/>
            <a:cs typeface="Arial" pitchFamily="34" charset="0"/>
          </a:endParaRPr>
        </a:p>
        <a:p>
          <a:endParaRPr lang="ru-RU" sz="1600" dirty="0"/>
        </a:p>
      </dgm:t>
    </dgm:pt>
    <dgm:pt modelId="{B170E110-FE40-46CA-8993-20CD80915054}" type="parTrans" cxnId="{7E124124-52DF-4D29-925C-B1F1CE5CD823}">
      <dgm:prSet/>
      <dgm:spPr/>
      <dgm:t>
        <a:bodyPr/>
        <a:lstStyle/>
        <a:p>
          <a:endParaRPr lang="ru-RU"/>
        </a:p>
      </dgm:t>
    </dgm:pt>
    <dgm:pt modelId="{1606985D-A171-4983-92BE-A1816A24A831}" type="sibTrans" cxnId="{7E124124-52DF-4D29-925C-B1F1CE5CD823}">
      <dgm:prSet/>
      <dgm:spPr/>
      <dgm:t>
        <a:bodyPr/>
        <a:lstStyle/>
        <a:p>
          <a:endParaRPr lang="ru-RU"/>
        </a:p>
      </dgm:t>
    </dgm:pt>
    <dgm:pt modelId="{7339BE4F-05D5-4658-A92F-E7ED2803B8B0}" type="pres">
      <dgm:prSet presAssocID="{0AE486EE-12EE-4789-ABBE-842F70EBE5C6}" presName="arrowDiagram" presStyleCnt="0">
        <dgm:presLayoutVars>
          <dgm:chMax val="5"/>
          <dgm:dir/>
          <dgm:resizeHandles val="exact"/>
        </dgm:presLayoutVars>
      </dgm:prSet>
      <dgm:spPr/>
    </dgm:pt>
    <dgm:pt modelId="{D37C4822-F794-48C5-A7F6-93815296F874}" type="pres">
      <dgm:prSet presAssocID="{0AE486EE-12EE-4789-ABBE-842F70EBE5C6}" presName="arrow" presStyleLbl="bgShp" presStyleIdx="0" presStyleCnt="1" custLinFactNeighborX="21106" custLinFactNeighborY="1341"/>
      <dgm:spPr/>
    </dgm:pt>
    <dgm:pt modelId="{32C4A86F-9BCF-4020-83BA-024CD4FACAFA}" type="pres">
      <dgm:prSet presAssocID="{0AE486EE-12EE-4789-ABBE-842F70EBE5C6}" presName="arrowDiagram4" presStyleCnt="0"/>
      <dgm:spPr/>
    </dgm:pt>
    <dgm:pt modelId="{12E91AED-58D0-43FA-B081-35C99488CC2C}" type="pres">
      <dgm:prSet presAssocID="{B7064ACB-0620-4E2C-87C0-C7244C9B8826}" presName="bullet4a" presStyleLbl="node1" presStyleIdx="0" presStyleCnt="4" custLinFactX="167681" custLinFactNeighborX="200000" custLinFactNeighborY="61280"/>
      <dgm:spPr/>
    </dgm:pt>
    <dgm:pt modelId="{5FF54454-B856-4034-8CE6-6B8DDCF7DE49}" type="pres">
      <dgm:prSet presAssocID="{B7064ACB-0620-4E2C-87C0-C7244C9B8826}" presName="textBox4a" presStyleLbl="revTx" presStyleIdx="0" presStyleCnt="4" custScaleX="342222" custLinFactX="78787" custLinFactNeighborX="100000" custLinFactNeighborY="0">
        <dgm:presLayoutVars>
          <dgm:bulletEnabled val="1"/>
        </dgm:presLayoutVars>
      </dgm:prSet>
      <dgm:spPr/>
    </dgm:pt>
    <dgm:pt modelId="{D67ADC1E-4320-479A-B19A-A23DB9EBE9DD}" type="pres">
      <dgm:prSet presAssocID="{DB580967-453A-4A9A-BF54-5BD224EE607B}" presName="bullet4b" presStyleLbl="node1" presStyleIdx="1" presStyleCnt="4" custLinFactX="100000" custLinFactNeighborX="137844" custLinFactNeighborY="4405"/>
      <dgm:spPr/>
    </dgm:pt>
    <dgm:pt modelId="{79A8C362-F969-4FEC-BB21-18EA07FC37DD}" type="pres">
      <dgm:prSet presAssocID="{DB580967-453A-4A9A-BF54-5BD224EE607B}" presName="textBox4b" presStyleLbl="revTx" presStyleIdx="1" presStyleCnt="4" custScaleX="293265" custScaleY="25469" custLinFactX="73560" custLinFactNeighborX="100000" custLinFactNeighborY="-35860">
        <dgm:presLayoutVars>
          <dgm:bulletEnabled val="1"/>
        </dgm:presLayoutVars>
      </dgm:prSet>
      <dgm:spPr/>
    </dgm:pt>
    <dgm:pt modelId="{C82390EE-FFBD-48E7-81A1-DD96CE045F29}" type="pres">
      <dgm:prSet presAssocID="{C00C0958-D3CD-4610-8925-D2FD359657C4}" presName="bullet4c" presStyleLbl="node1" presStyleIdx="2" presStyleCnt="4" custLinFactX="82829" custLinFactNeighborX="100000" custLinFactNeighborY="-10401"/>
      <dgm:spPr/>
    </dgm:pt>
    <dgm:pt modelId="{5C918F2C-4F41-46B2-90DE-0AB24B50E5CD}" type="pres">
      <dgm:prSet presAssocID="{C00C0958-D3CD-4610-8925-D2FD359657C4}" presName="textBox4c" presStyleLbl="revTx" presStyleIdx="2" presStyleCnt="4" custScaleX="243574" custScaleY="33649" custLinFactX="-30270" custLinFactNeighborX="-100000" custLinFactNeighborY="-51427">
        <dgm:presLayoutVars>
          <dgm:bulletEnabled val="1"/>
        </dgm:presLayoutVars>
      </dgm:prSet>
      <dgm:spPr/>
    </dgm:pt>
    <dgm:pt modelId="{4AAA7062-9C48-4A8D-8F39-0247F7DE8AC8}" type="pres">
      <dgm:prSet presAssocID="{8B8A3C20-F1A9-4D01-AE4A-64FAE14E5875}" presName="bullet4d" presStyleLbl="node1" presStyleIdx="3" presStyleCnt="4" custLinFactX="69238" custLinFactNeighborX="100000" custLinFactNeighborY="-2481"/>
      <dgm:spPr/>
    </dgm:pt>
    <dgm:pt modelId="{D1A5351B-BFE7-496D-BF28-61096CD562F0}" type="pres">
      <dgm:prSet presAssocID="{8B8A3C20-F1A9-4D01-AE4A-64FAE14E5875}" presName="textBox4d" presStyleLbl="revTx" presStyleIdx="3" presStyleCnt="4" custScaleX="219283" custScaleY="25769" custLinFactNeighborX="-72891" custLinFactNeighborY="-63004">
        <dgm:presLayoutVars>
          <dgm:bulletEnabled val="1"/>
        </dgm:presLayoutVars>
      </dgm:prSet>
      <dgm:spPr/>
    </dgm:pt>
  </dgm:ptLst>
  <dgm:cxnLst>
    <dgm:cxn modelId="{5C7F6D0B-8CE5-4994-AA60-078670991EED}" type="presOf" srcId="{8B8A3C20-F1A9-4D01-AE4A-64FAE14E5875}" destId="{D1A5351B-BFE7-496D-BF28-61096CD562F0}" srcOrd="0" destOrd="0" presId="urn:microsoft.com/office/officeart/2005/8/layout/arrow2"/>
    <dgm:cxn modelId="{ECD07420-2E24-4BF8-BFFF-4BB44820DB0C}" srcId="{0AE486EE-12EE-4789-ABBE-842F70EBE5C6}" destId="{C00C0958-D3CD-4610-8925-D2FD359657C4}" srcOrd="2" destOrd="0" parTransId="{1C88154C-25B2-42CC-A10F-685E8F4AB78D}" sibTransId="{FA4D676D-196D-4090-B844-B246DF2ED9DA}"/>
    <dgm:cxn modelId="{7E124124-52DF-4D29-925C-B1F1CE5CD823}" srcId="{0AE486EE-12EE-4789-ABBE-842F70EBE5C6}" destId="{DB580967-453A-4A9A-BF54-5BD224EE607B}" srcOrd="1" destOrd="0" parTransId="{B170E110-FE40-46CA-8993-20CD80915054}" sibTransId="{1606985D-A171-4983-92BE-A1816A24A831}"/>
    <dgm:cxn modelId="{8A36C633-8B02-40E6-AD80-69D2F937FC85}" type="presOf" srcId="{DB580967-453A-4A9A-BF54-5BD224EE607B}" destId="{79A8C362-F969-4FEC-BB21-18EA07FC37DD}" srcOrd="0" destOrd="0" presId="urn:microsoft.com/office/officeart/2005/8/layout/arrow2"/>
    <dgm:cxn modelId="{BF259851-7C3D-4C34-9B5A-6092A9266F34}" srcId="{0AE486EE-12EE-4789-ABBE-842F70EBE5C6}" destId="{B7064ACB-0620-4E2C-87C0-C7244C9B8826}" srcOrd="0" destOrd="0" parTransId="{29BBC22E-7B50-4F00-AAE2-10E17710B12B}" sibTransId="{C2AB8B54-9290-40DE-88C6-4F4DAB4A4212}"/>
    <dgm:cxn modelId="{0B21C455-31DD-4A4D-A274-111569DB2773}" srcId="{0AE486EE-12EE-4789-ABBE-842F70EBE5C6}" destId="{8B8A3C20-F1A9-4D01-AE4A-64FAE14E5875}" srcOrd="3" destOrd="0" parTransId="{16B74F5E-A5E2-4AB3-A884-2D9A1539F457}" sibTransId="{48C2E233-6F42-4233-A06B-69C5A2763155}"/>
    <dgm:cxn modelId="{D3C74580-BB82-4DC2-91C5-EE380EBA426B}" type="presOf" srcId="{0AE486EE-12EE-4789-ABBE-842F70EBE5C6}" destId="{7339BE4F-05D5-4658-A92F-E7ED2803B8B0}" srcOrd="0" destOrd="0" presId="urn:microsoft.com/office/officeart/2005/8/layout/arrow2"/>
    <dgm:cxn modelId="{9A0C6594-67B9-40B4-8EFC-2E83890E896D}" type="presOf" srcId="{C00C0958-D3CD-4610-8925-D2FD359657C4}" destId="{5C918F2C-4F41-46B2-90DE-0AB24B50E5CD}" srcOrd="0" destOrd="0" presId="urn:microsoft.com/office/officeart/2005/8/layout/arrow2"/>
    <dgm:cxn modelId="{F369EFDB-9E20-4026-AC7E-1F9ECEE8F49B}" type="presOf" srcId="{B7064ACB-0620-4E2C-87C0-C7244C9B8826}" destId="{5FF54454-B856-4034-8CE6-6B8DDCF7DE49}" srcOrd="0" destOrd="0" presId="urn:microsoft.com/office/officeart/2005/8/layout/arrow2"/>
    <dgm:cxn modelId="{AC749C95-EC37-488F-926E-FFF09D645835}" type="presParOf" srcId="{7339BE4F-05D5-4658-A92F-E7ED2803B8B0}" destId="{D37C4822-F794-48C5-A7F6-93815296F874}" srcOrd="0" destOrd="0" presId="urn:microsoft.com/office/officeart/2005/8/layout/arrow2"/>
    <dgm:cxn modelId="{1C63B2BD-BAD8-4773-A57C-3CC17A84D4FD}" type="presParOf" srcId="{7339BE4F-05D5-4658-A92F-E7ED2803B8B0}" destId="{32C4A86F-9BCF-4020-83BA-024CD4FACAFA}" srcOrd="1" destOrd="0" presId="urn:microsoft.com/office/officeart/2005/8/layout/arrow2"/>
    <dgm:cxn modelId="{C630A69F-1DA3-43E5-AF9D-F03E41338C20}" type="presParOf" srcId="{32C4A86F-9BCF-4020-83BA-024CD4FACAFA}" destId="{12E91AED-58D0-43FA-B081-35C99488CC2C}" srcOrd="0" destOrd="0" presId="urn:microsoft.com/office/officeart/2005/8/layout/arrow2"/>
    <dgm:cxn modelId="{BA83D56C-46AF-4D99-92E1-0F53B7659338}" type="presParOf" srcId="{32C4A86F-9BCF-4020-83BA-024CD4FACAFA}" destId="{5FF54454-B856-4034-8CE6-6B8DDCF7DE49}" srcOrd="1" destOrd="0" presId="urn:microsoft.com/office/officeart/2005/8/layout/arrow2"/>
    <dgm:cxn modelId="{48C6209B-E12D-4A39-81CD-A18D68C7230E}" type="presParOf" srcId="{32C4A86F-9BCF-4020-83BA-024CD4FACAFA}" destId="{D67ADC1E-4320-479A-B19A-A23DB9EBE9DD}" srcOrd="2" destOrd="0" presId="urn:microsoft.com/office/officeart/2005/8/layout/arrow2"/>
    <dgm:cxn modelId="{D08AC2F0-47A2-4E5D-B3F9-BE3E2821F8B3}" type="presParOf" srcId="{32C4A86F-9BCF-4020-83BA-024CD4FACAFA}" destId="{79A8C362-F969-4FEC-BB21-18EA07FC37DD}" srcOrd="3" destOrd="0" presId="urn:microsoft.com/office/officeart/2005/8/layout/arrow2"/>
    <dgm:cxn modelId="{D4A25DE8-4D62-469C-B979-379A8B9754F4}" type="presParOf" srcId="{32C4A86F-9BCF-4020-83BA-024CD4FACAFA}" destId="{C82390EE-FFBD-48E7-81A1-DD96CE045F29}" srcOrd="4" destOrd="0" presId="urn:microsoft.com/office/officeart/2005/8/layout/arrow2"/>
    <dgm:cxn modelId="{D3270E7C-2BF7-44BD-B5B1-3D6D382D9994}" type="presParOf" srcId="{32C4A86F-9BCF-4020-83BA-024CD4FACAFA}" destId="{5C918F2C-4F41-46B2-90DE-0AB24B50E5CD}" srcOrd="5" destOrd="0" presId="urn:microsoft.com/office/officeart/2005/8/layout/arrow2"/>
    <dgm:cxn modelId="{BFF28581-16D3-41BC-93FA-585E29386541}" type="presParOf" srcId="{32C4A86F-9BCF-4020-83BA-024CD4FACAFA}" destId="{4AAA7062-9C48-4A8D-8F39-0247F7DE8AC8}" srcOrd="6" destOrd="0" presId="urn:microsoft.com/office/officeart/2005/8/layout/arrow2"/>
    <dgm:cxn modelId="{1C2AB59D-A34B-4FF8-B349-62950726298A}" type="presParOf" srcId="{32C4A86F-9BCF-4020-83BA-024CD4FACAFA}" destId="{D1A5351B-BFE7-496D-BF28-61096CD562F0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6216FC-30B3-4F2F-BCAA-4BC1E340D8B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60198E-3E0F-4C8F-BD43-81F6C1110F3D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ru-RU" sz="2400" b="1" dirty="0" err="1">
              <a:latin typeface="Arial" pitchFamily="34" charset="0"/>
              <a:cs typeface="Arial" pitchFamily="34" charset="0"/>
            </a:rPr>
            <a:t>қала</a:t>
          </a:r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2EE0DF0E-F92D-4AC7-80F3-6D87F1DAA250}" type="parTrans" cxnId="{21C95024-11FE-4E44-82DE-C9B48ADC0C2E}">
      <dgm:prSet/>
      <dgm:spPr/>
      <dgm:t>
        <a:bodyPr/>
        <a:lstStyle/>
        <a:p>
          <a:endParaRPr lang="ru-RU"/>
        </a:p>
      </dgm:t>
    </dgm:pt>
    <dgm:pt modelId="{FE2DB2EF-B774-408D-961D-3366ECDFEC38}" type="sibTrans" cxnId="{21C95024-11FE-4E44-82DE-C9B48ADC0C2E}">
      <dgm:prSet/>
      <dgm:spPr/>
      <dgm:t>
        <a:bodyPr/>
        <a:lstStyle/>
        <a:p>
          <a:endParaRPr lang="ru-RU"/>
        </a:p>
      </dgm:t>
    </dgm:pt>
    <dgm:pt modelId="{DC5CAAF4-6EB5-4248-99E1-7A5EB3BDB6B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>
              <a:latin typeface="Arial" pitchFamily="34" charset="0"/>
              <a:cs typeface="Arial" pitchFamily="34" charset="0"/>
            </a:rPr>
            <a:t>11 - ББӘ</a:t>
          </a:r>
        </a:p>
      </dgm:t>
    </dgm:pt>
    <dgm:pt modelId="{1478DBE0-7A6B-4C11-A279-74825EE04D6D}" type="parTrans" cxnId="{0BA63D7A-1CE4-424A-8546-9E0F23F69040}">
      <dgm:prSet/>
      <dgm:spPr/>
      <dgm:t>
        <a:bodyPr/>
        <a:lstStyle/>
        <a:p>
          <a:endParaRPr lang="ru-RU"/>
        </a:p>
      </dgm:t>
    </dgm:pt>
    <dgm:pt modelId="{0098CF00-45CD-416E-8707-8D78D75F71ED}" type="sibTrans" cxnId="{0BA63D7A-1CE4-424A-8546-9E0F23F69040}">
      <dgm:prSet/>
      <dgm:spPr/>
      <dgm:t>
        <a:bodyPr/>
        <a:lstStyle/>
        <a:p>
          <a:endParaRPr lang="ru-RU"/>
        </a:p>
      </dgm:t>
    </dgm:pt>
    <dgm:pt modelId="{E99C8D9E-A316-475B-8076-A1DEEF0FCC6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ИГЕРІЛДІ - 8 955,6 млн. </a:t>
          </a:r>
          <a:r>
            <a:rPr lang="ru-RU" sz="1600" b="1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sz="1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E22D7F2-4744-40BB-B2F9-83C38037D48D}" type="parTrans" cxnId="{7028498A-C040-4554-AFD6-159F784452E7}">
      <dgm:prSet/>
      <dgm:spPr/>
      <dgm:t>
        <a:bodyPr/>
        <a:lstStyle/>
        <a:p>
          <a:endParaRPr lang="ru-RU"/>
        </a:p>
      </dgm:t>
    </dgm:pt>
    <dgm:pt modelId="{7115A70E-4115-4EA8-A2FC-A183376440AC}" type="sibTrans" cxnId="{7028498A-C040-4554-AFD6-159F784452E7}">
      <dgm:prSet/>
      <dgm:spPr/>
      <dgm:t>
        <a:bodyPr/>
        <a:lstStyle/>
        <a:p>
          <a:endParaRPr lang="ru-RU"/>
        </a:p>
      </dgm:t>
    </dgm:pt>
    <dgm:pt modelId="{FA48F7AD-7C64-4772-850A-9CE3C8B6C228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b="1" dirty="0">
              <a:latin typeface="Arial" pitchFamily="34" charset="0"/>
              <a:cs typeface="Arial" pitchFamily="34" charset="0"/>
            </a:rPr>
            <a:t>99,7%</a:t>
          </a:r>
        </a:p>
      </dgm:t>
    </dgm:pt>
    <dgm:pt modelId="{91FE7C35-63FE-448C-9371-F0E9D5252A01}" type="parTrans" cxnId="{6D92E81E-6DC6-47D7-A267-9A84DDFE0E64}">
      <dgm:prSet/>
      <dgm:spPr/>
      <dgm:t>
        <a:bodyPr/>
        <a:lstStyle/>
        <a:p>
          <a:endParaRPr lang="ru-RU"/>
        </a:p>
      </dgm:t>
    </dgm:pt>
    <dgm:pt modelId="{6BD9CBCC-FCDF-4F23-8FC2-76EA772559FA}" type="sibTrans" cxnId="{6D92E81E-6DC6-47D7-A267-9A84DDFE0E64}">
      <dgm:prSet/>
      <dgm:spPr/>
      <dgm:t>
        <a:bodyPr/>
        <a:lstStyle/>
        <a:p>
          <a:endParaRPr lang="ru-RU"/>
        </a:p>
      </dgm:t>
    </dgm:pt>
    <dgm:pt modelId="{F8958CAC-63A5-40A0-8537-D60653211423}" type="pres">
      <dgm:prSet presAssocID="{9F6216FC-30B3-4F2F-BCAA-4BC1E340D8B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3B0D01D-DF23-4A7B-BB0D-6C083236FA96}" type="pres">
      <dgm:prSet presAssocID="{A760198E-3E0F-4C8F-BD43-81F6C1110F3D}" presName="root" presStyleCnt="0"/>
      <dgm:spPr/>
    </dgm:pt>
    <dgm:pt modelId="{A021C638-0637-4C70-8C83-2479D6BC8593}" type="pres">
      <dgm:prSet presAssocID="{A760198E-3E0F-4C8F-BD43-81F6C1110F3D}" presName="rootComposite" presStyleCnt="0"/>
      <dgm:spPr/>
    </dgm:pt>
    <dgm:pt modelId="{2A8A6654-7A13-42B3-9F56-4F71C1C4CE60}" type="pres">
      <dgm:prSet presAssocID="{A760198E-3E0F-4C8F-BD43-81F6C1110F3D}" presName="rootText" presStyleLbl="node1" presStyleIdx="0" presStyleCnt="1" custScaleX="104639" custScaleY="47389" custLinFactNeighborX="-500" custLinFactNeighborY="1714"/>
      <dgm:spPr/>
    </dgm:pt>
    <dgm:pt modelId="{8D176097-DB92-4190-9AC0-B3F0CB6409C2}" type="pres">
      <dgm:prSet presAssocID="{A760198E-3E0F-4C8F-BD43-81F6C1110F3D}" presName="rootConnector" presStyleLbl="node1" presStyleIdx="0" presStyleCnt="1"/>
      <dgm:spPr/>
    </dgm:pt>
    <dgm:pt modelId="{F0481EE2-50C5-4791-B8F7-9AE09FB71E3D}" type="pres">
      <dgm:prSet presAssocID="{A760198E-3E0F-4C8F-BD43-81F6C1110F3D}" presName="childShape" presStyleCnt="0"/>
      <dgm:spPr/>
    </dgm:pt>
    <dgm:pt modelId="{182D904F-00A5-4344-AD9E-AE4B2890B6CE}" type="pres">
      <dgm:prSet presAssocID="{1478DBE0-7A6B-4C11-A279-74825EE04D6D}" presName="Name13" presStyleLbl="parChTrans1D2" presStyleIdx="0" presStyleCnt="3"/>
      <dgm:spPr/>
    </dgm:pt>
    <dgm:pt modelId="{0AED1C02-3A7C-4387-BA42-A1DF8670F436}" type="pres">
      <dgm:prSet presAssocID="{DC5CAAF4-6EB5-4248-99E1-7A5EB3BDB6B1}" presName="childText" presStyleLbl="bgAcc1" presStyleIdx="0" presStyleCnt="3" custScaleY="53513" custLinFactNeighborX="9249" custLinFactNeighborY="281">
        <dgm:presLayoutVars>
          <dgm:bulletEnabled val="1"/>
        </dgm:presLayoutVars>
      </dgm:prSet>
      <dgm:spPr/>
    </dgm:pt>
    <dgm:pt modelId="{E4AC4417-C5A4-4D50-A280-9B30ED2E7066}" type="pres">
      <dgm:prSet presAssocID="{4E22D7F2-4744-40BB-B2F9-83C38037D48D}" presName="Name13" presStyleLbl="parChTrans1D2" presStyleIdx="1" presStyleCnt="3"/>
      <dgm:spPr/>
    </dgm:pt>
    <dgm:pt modelId="{8C26629B-08EA-4279-94EB-EEAC12775937}" type="pres">
      <dgm:prSet presAssocID="{E99C8D9E-A316-475B-8076-A1DEEF0FCC61}" presName="childText" presStyleLbl="bgAcc1" presStyleIdx="1" presStyleCnt="3" custScaleY="73696" custLinFactNeighborX="11682" custLinFactNeighborY="-7167">
        <dgm:presLayoutVars>
          <dgm:bulletEnabled val="1"/>
        </dgm:presLayoutVars>
      </dgm:prSet>
      <dgm:spPr/>
    </dgm:pt>
    <dgm:pt modelId="{AB7002C1-A081-4F64-84F4-B6A011014D8B}" type="pres">
      <dgm:prSet presAssocID="{91FE7C35-63FE-448C-9371-F0E9D5252A01}" presName="Name13" presStyleLbl="parChTrans1D2" presStyleIdx="2" presStyleCnt="3"/>
      <dgm:spPr/>
    </dgm:pt>
    <dgm:pt modelId="{052BC0CC-475E-400A-9208-07F97D5E180A}" type="pres">
      <dgm:prSet presAssocID="{FA48F7AD-7C64-4772-850A-9CE3C8B6C228}" presName="childText" presStyleLbl="bgAcc1" presStyleIdx="2" presStyleCnt="3" custScaleX="103374" custScaleY="36962" custLinFactNeighborX="12625" custLinFactNeighborY="-9882">
        <dgm:presLayoutVars>
          <dgm:bulletEnabled val="1"/>
        </dgm:presLayoutVars>
      </dgm:prSet>
      <dgm:spPr/>
    </dgm:pt>
  </dgm:ptLst>
  <dgm:cxnLst>
    <dgm:cxn modelId="{61CA0E05-1664-4039-B09A-2504D0384C71}" type="presOf" srcId="{E99C8D9E-A316-475B-8076-A1DEEF0FCC61}" destId="{8C26629B-08EA-4279-94EB-EEAC12775937}" srcOrd="0" destOrd="0" presId="urn:microsoft.com/office/officeart/2005/8/layout/hierarchy3"/>
    <dgm:cxn modelId="{C76E1907-0519-4074-87BE-09AA2022897D}" type="presOf" srcId="{A760198E-3E0F-4C8F-BD43-81F6C1110F3D}" destId="{2A8A6654-7A13-42B3-9F56-4F71C1C4CE60}" srcOrd="0" destOrd="0" presId="urn:microsoft.com/office/officeart/2005/8/layout/hierarchy3"/>
    <dgm:cxn modelId="{6D92E81E-6DC6-47D7-A267-9A84DDFE0E64}" srcId="{A760198E-3E0F-4C8F-BD43-81F6C1110F3D}" destId="{FA48F7AD-7C64-4772-850A-9CE3C8B6C228}" srcOrd="2" destOrd="0" parTransId="{91FE7C35-63FE-448C-9371-F0E9D5252A01}" sibTransId="{6BD9CBCC-FCDF-4F23-8FC2-76EA772559FA}"/>
    <dgm:cxn modelId="{21C95024-11FE-4E44-82DE-C9B48ADC0C2E}" srcId="{9F6216FC-30B3-4F2F-BCAA-4BC1E340D8B3}" destId="{A760198E-3E0F-4C8F-BD43-81F6C1110F3D}" srcOrd="0" destOrd="0" parTransId="{2EE0DF0E-F92D-4AC7-80F3-6D87F1DAA250}" sibTransId="{FE2DB2EF-B774-408D-961D-3366ECDFEC38}"/>
    <dgm:cxn modelId="{2FB6DB27-C71F-479F-B6EE-09BB4EAFDFB3}" type="presOf" srcId="{DC5CAAF4-6EB5-4248-99E1-7A5EB3BDB6B1}" destId="{0AED1C02-3A7C-4387-BA42-A1DF8670F436}" srcOrd="0" destOrd="0" presId="urn:microsoft.com/office/officeart/2005/8/layout/hierarchy3"/>
    <dgm:cxn modelId="{B303B22C-DACF-4D19-9282-891F1926A22A}" type="presOf" srcId="{91FE7C35-63FE-448C-9371-F0E9D5252A01}" destId="{AB7002C1-A081-4F64-84F4-B6A011014D8B}" srcOrd="0" destOrd="0" presId="urn:microsoft.com/office/officeart/2005/8/layout/hierarchy3"/>
    <dgm:cxn modelId="{E5B0712D-7085-42D0-88D6-1041E52814C0}" type="presOf" srcId="{9F6216FC-30B3-4F2F-BCAA-4BC1E340D8B3}" destId="{F8958CAC-63A5-40A0-8537-D60653211423}" srcOrd="0" destOrd="0" presId="urn:microsoft.com/office/officeart/2005/8/layout/hierarchy3"/>
    <dgm:cxn modelId="{8D394F4A-20CC-4C8F-AFE2-2C7A89E96709}" type="presOf" srcId="{4E22D7F2-4744-40BB-B2F9-83C38037D48D}" destId="{E4AC4417-C5A4-4D50-A280-9B30ED2E7066}" srcOrd="0" destOrd="0" presId="urn:microsoft.com/office/officeart/2005/8/layout/hierarchy3"/>
    <dgm:cxn modelId="{0BA63D7A-1CE4-424A-8546-9E0F23F69040}" srcId="{A760198E-3E0F-4C8F-BD43-81F6C1110F3D}" destId="{DC5CAAF4-6EB5-4248-99E1-7A5EB3BDB6B1}" srcOrd="0" destOrd="0" parTransId="{1478DBE0-7A6B-4C11-A279-74825EE04D6D}" sibTransId="{0098CF00-45CD-416E-8707-8D78D75F71ED}"/>
    <dgm:cxn modelId="{7028498A-C040-4554-AFD6-159F784452E7}" srcId="{A760198E-3E0F-4C8F-BD43-81F6C1110F3D}" destId="{E99C8D9E-A316-475B-8076-A1DEEF0FCC61}" srcOrd="1" destOrd="0" parTransId="{4E22D7F2-4744-40BB-B2F9-83C38037D48D}" sibTransId="{7115A70E-4115-4EA8-A2FC-A183376440AC}"/>
    <dgm:cxn modelId="{C946978A-1453-4FC9-BA28-F453C70749C9}" type="presOf" srcId="{FA48F7AD-7C64-4772-850A-9CE3C8B6C228}" destId="{052BC0CC-475E-400A-9208-07F97D5E180A}" srcOrd="0" destOrd="0" presId="urn:microsoft.com/office/officeart/2005/8/layout/hierarchy3"/>
    <dgm:cxn modelId="{EC91A58E-1E81-426F-9DB9-4DE793978FE0}" type="presOf" srcId="{A760198E-3E0F-4C8F-BD43-81F6C1110F3D}" destId="{8D176097-DB92-4190-9AC0-B3F0CB6409C2}" srcOrd="1" destOrd="0" presId="urn:microsoft.com/office/officeart/2005/8/layout/hierarchy3"/>
    <dgm:cxn modelId="{63BA7C9B-E74F-4118-80C5-47FEDB55EC45}" type="presOf" srcId="{1478DBE0-7A6B-4C11-A279-74825EE04D6D}" destId="{182D904F-00A5-4344-AD9E-AE4B2890B6CE}" srcOrd="0" destOrd="0" presId="urn:microsoft.com/office/officeart/2005/8/layout/hierarchy3"/>
    <dgm:cxn modelId="{15771FE8-99A5-4E83-9F4B-B3999471F2B6}" type="presParOf" srcId="{F8958CAC-63A5-40A0-8537-D60653211423}" destId="{13B0D01D-DF23-4A7B-BB0D-6C083236FA96}" srcOrd="0" destOrd="0" presId="urn:microsoft.com/office/officeart/2005/8/layout/hierarchy3"/>
    <dgm:cxn modelId="{A1CFE52D-D5E4-4C68-A75D-EB541CC99BDF}" type="presParOf" srcId="{13B0D01D-DF23-4A7B-BB0D-6C083236FA96}" destId="{A021C638-0637-4C70-8C83-2479D6BC8593}" srcOrd="0" destOrd="0" presId="urn:microsoft.com/office/officeart/2005/8/layout/hierarchy3"/>
    <dgm:cxn modelId="{8714E2BC-8F47-49D2-BCD3-991520D520FC}" type="presParOf" srcId="{A021C638-0637-4C70-8C83-2479D6BC8593}" destId="{2A8A6654-7A13-42B3-9F56-4F71C1C4CE60}" srcOrd="0" destOrd="0" presId="urn:microsoft.com/office/officeart/2005/8/layout/hierarchy3"/>
    <dgm:cxn modelId="{9DEFD9FD-BBF4-4CD6-85F9-F61832B9CE53}" type="presParOf" srcId="{A021C638-0637-4C70-8C83-2479D6BC8593}" destId="{8D176097-DB92-4190-9AC0-B3F0CB6409C2}" srcOrd="1" destOrd="0" presId="urn:microsoft.com/office/officeart/2005/8/layout/hierarchy3"/>
    <dgm:cxn modelId="{4113BB38-15BC-4BAF-BA9B-74F9FC380D82}" type="presParOf" srcId="{13B0D01D-DF23-4A7B-BB0D-6C083236FA96}" destId="{F0481EE2-50C5-4791-B8F7-9AE09FB71E3D}" srcOrd="1" destOrd="0" presId="urn:microsoft.com/office/officeart/2005/8/layout/hierarchy3"/>
    <dgm:cxn modelId="{D781DAEA-D265-4005-A508-F43C010FEFA3}" type="presParOf" srcId="{F0481EE2-50C5-4791-B8F7-9AE09FB71E3D}" destId="{182D904F-00A5-4344-AD9E-AE4B2890B6CE}" srcOrd="0" destOrd="0" presId="urn:microsoft.com/office/officeart/2005/8/layout/hierarchy3"/>
    <dgm:cxn modelId="{25749916-A472-4E97-AE50-F176F002F945}" type="presParOf" srcId="{F0481EE2-50C5-4791-B8F7-9AE09FB71E3D}" destId="{0AED1C02-3A7C-4387-BA42-A1DF8670F436}" srcOrd="1" destOrd="0" presId="urn:microsoft.com/office/officeart/2005/8/layout/hierarchy3"/>
    <dgm:cxn modelId="{ED7A4B9C-48D1-4006-9E85-5A12F25D2BD9}" type="presParOf" srcId="{F0481EE2-50C5-4791-B8F7-9AE09FB71E3D}" destId="{E4AC4417-C5A4-4D50-A280-9B30ED2E7066}" srcOrd="2" destOrd="0" presId="urn:microsoft.com/office/officeart/2005/8/layout/hierarchy3"/>
    <dgm:cxn modelId="{8AED9DBF-325C-4A73-BE72-8F08F0001736}" type="presParOf" srcId="{F0481EE2-50C5-4791-B8F7-9AE09FB71E3D}" destId="{8C26629B-08EA-4279-94EB-EEAC12775937}" srcOrd="3" destOrd="0" presId="urn:microsoft.com/office/officeart/2005/8/layout/hierarchy3"/>
    <dgm:cxn modelId="{06475FD5-E93E-4876-932F-647329931D4E}" type="presParOf" srcId="{F0481EE2-50C5-4791-B8F7-9AE09FB71E3D}" destId="{AB7002C1-A081-4F64-84F4-B6A011014D8B}" srcOrd="4" destOrd="0" presId="urn:microsoft.com/office/officeart/2005/8/layout/hierarchy3"/>
    <dgm:cxn modelId="{B75CE389-CAD8-4B88-B024-BF7B973C3653}" type="presParOf" srcId="{F0481EE2-50C5-4791-B8F7-9AE09FB71E3D}" destId="{052BC0CC-475E-400A-9208-07F97D5E180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D0F7E0-B4AB-4E65-9A4F-DA319E44673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584AAD-CEA4-41E5-9D22-33C1D7907D34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Қорғаныс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50,0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E8160A-2F93-4116-BCA5-3B6BA4D5B6DC}" type="parTrans" cxnId="{057C7F15-54CA-469D-BE59-68B9D338D4A1}">
      <dgm:prSet/>
      <dgm:spPr/>
      <dgm:t>
        <a:bodyPr/>
        <a:lstStyle/>
        <a:p>
          <a:endParaRPr lang="ru-RU"/>
        </a:p>
      </dgm:t>
    </dgm:pt>
    <dgm:pt modelId="{C1B66129-5CC8-4FFA-9FCB-D60F3AD7803F}" type="sibTrans" cxnId="{057C7F15-54CA-469D-BE59-68B9D338D4A1}">
      <dgm:prSet/>
      <dgm:spPr/>
      <dgm:t>
        <a:bodyPr/>
        <a:lstStyle/>
        <a:p>
          <a:endParaRPr lang="ru-RU"/>
        </a:p>
      </dgm:t>
    </dgm:pt>
    <dgm:pt modelId="{B3420DA1-E2D8-4EB7-85D1-C0CFB2C2F3B2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Жалпы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сипаттағы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мемлекеттік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қызметтер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– 603,7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1955CE-2FF4-4DD2-A5E0-35E5331A4F87}" type="parTrans" cxnId="{7210E72E-3F80-4C34-97D8-081A18178590}">
      <dgm:prSet/>
      <dgm:spPr/>
      <dgm:t>
        <a:bodyPr/>
        <a:lstStyle/>
        <a:p>
          <a:endParaRPr lang="ru-RU"/>
        </a:p>
      </dgm:t>
    </dgm:pt>
    <dgm:pt modelId="{79BB0505-AD1A-4F22-AE97-E20C3C34495A}" type="sibTrans" cxnId="{7210E72E-3F80-4C34-97D8-081A18178590}">
      <dgm:prSet/>
      <dgm:spPr/>
      <dgm:t>
        <a:bodyPr/>
        <a:lstStyle/>
        <a:p>
          <a:endParaRPr lang="ru-RU"/>
        </a:p>
      </dgm:t>
    </dgm:pt>
    <dgm:pt modelId="{DD1CD02A-5918-400E-B7A2-DA9CC0881FE7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Қоғамдық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тәртіп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қауіпсіздік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27,5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38DEC7-A798-417A-9722-E82AF03097B9}" type="parTrans" cxnId="{170BF714-2AD7-4D18-946D-1E512F21B9B1}">
      <dgm:prSet/>
      <dgm:spPr/>
      <dgm:t>
        <a:bodyPr/>
        <a:lstStyle/>
        <a:p>
          <a:endParaRPr lang="ru-RU"/>
        </a:p>
      </dgm:t>
    </dgm:pt>
    <dgm:pt modelId="{E953D142-0060-4BBD-8F21-EF10AC8E27A7}" type="sibTrans" cxnId="{170BF714-2AD7-4D18-946D-1E512F21B9B1}">
      <dgm:prSet/>
      <dgm:spPr/>
      <dgm:t>
        <a:bodyPr/>
        <a:lstStyle/>
        <a:p>
          <a:endParaRPr lang="ru-RU"/>
        </a:p>
      </dgm:t>
    </dgm:pt>
    <dgm:pt modelId="{C41FFB75-2221-4723-B068-9B8CC0C24C17}" type="pres">
      <dgm:prSet presAssocID="{DDD0F7E0-B4AB-4E65-9A4F-DA319E446736}" presName="Name0" presStyleCnt="0">
        <dgm:presLayoutVars>
          <dgm:chMax val="7"/>
          <dgm:chPref val="7"/>
          <dgm:dir/>
        </dgm:presLayoutVars>
      </dgm:prSet>
      <dgm:spPr/>
    </dgm:pt>
    <dgm:pt modelId="{CE904361-BD44-4C20-835B-1D44C2DA9594}" type="pres">
      <dgm:prSet presAssocID="{DDD0F7E0-B4AB-4E65-9A4F-DA319E446736}" presName="Name1" presStyleCnt="0"/>
      <dgm:spPr/>
    </dgm:pt>
    <dgm:pt modelId="{2D32312F-D981-443C-96D5-EFB6A8B34328}" type="pres">
      <dgm:prSet presAssocID="{DDD0F7E0-B4AB-4E65-9A4F-DA319E446736}" presName="cycle" presStyleCnt="0"/>
      <dgm:spPr/>
    </dgm:pt>
    <dgm:pt modelId="{F2DAB0AB-F221-42C8-8DF6-722362C0D221}" type="pres">
      <dgm:prSet presAssocID="{DDD0F7E0-B4AB-4E65-9A4F-DA319E446736}" presName="srcNode" presStyleLbl="node1" presStyleIdx="0" presStyleCnt="3"/>
      <dgm:spPr/>
    </dgm:pt>
    <dgm:pt modelId="{4ED6B050-8BA8-4C7E-BA79-5872303E3F96}" type="pres">
      <dgm:prSet presAssocID="{DDD0F7E0-B4AB-4E65-9A4F-DA319E446736}" presName="conn" presStyleLbl="parChTrans1D2" presStyleIdx="0" presStyleCnt="1"/>
      <dgm:spPr/>
    </dgm:pt>
    <dgm:pt modelId="{D3057BE1-615A-48CE-A36C-29BCF4261E8C}" type="pres">
      <dgm:prSet presAssocID="{DDD0F7E0-B4AB-4E65-9A4F-DA319E446736}" presName="extraNode" presStyleLbl="node1" presStyleIdx="0" presStyleCnt="3"/>
      <dgm:spPr/>
    </dgm:pt>
    <dgm:pt modelId="{C429E949-AA73-4299-9F60-1E035EDCD910}" type="pres">
      <dgm:prSet presAssocID="{DDD0F7E0-B4AB-4E65-9A4F-DA319E446736}" presName="dstNode" presStyleLbl="node1" presStyleIdx="0" presStyleCnt="3"/>
      <dgm:spPr/>
    </dgm:pt>
    <dgm:pt modelId="{659C8171-1522-41A6-8D5E-220338678981}" type="pres">
      <dgm:prSet presAssocID="{3D584AAD-CEA4-41E5-9D22-33C1D7907D34}" presName="text_1" presStyleLbl="node1" presStyleIdx="0" presStyleCnt="3">
        <dgm:presLayoutVars>
          <dgm:bulletEnabled val="1"/>
        </dgm:presLayoutVars>
      </dgm:prSet>
      <dgm:spPr/>
    </dgm:pt>
    <dgm:pt modelId="{6B7C60B3-D01C-4F7A-A8D1-4F87F802D90B}" type="pres">
      <dgm:prSet presAssocID="{3D584AAD-CEA4-41E5-9D22-33C1D7907D34}" presName="accent_1" presStyleCnt="0"/>
      <dgm:spPr/>
    </dgm:pt>
    <dgm:pt modelId="{BCBB2205-3952-4AC4-95F6-12C15D5FA6C9}" type="pres">
      <dgm:prSet presAssocID="{3D584AAD-CEA4-41E5-9D22-33C1D7907D34}" presName="accentRepeatNode" presStyleLbl="solidFgAcc1" presStyleIdx="0" presStyleCnt="3"/>
      <dgm:spPr/>
    </dgm:pt>
    <dgm:pt modelId="{415D3711-81D2-4771-8EEB-6959BC1815B9}" type="pres">
      <dgm:prSet presAssocID="{B3420DA1-E2D8-4EB7-85D1-C0CFB2C2F3B2}" presName="text_2" presStyleLbl="node1" presStyleIdx="1" presStyleCnt="3">
        <dgm:presLayoutVars>
          <dgm:bulletEnabled val="1"/>
        </dgm:presLayoutVars>
      </dgm:prSet>
      <dgm:spPr/>
    </dgm:pt>
    <dgm:pt modelId="{FB731BD7-902E-4666-9C22-BD346EC30444}" type="pres">
      <dgm:prSet presAssocID="{B3420DA1-E2D8-4EB7-85D1-C0CFB2C2F3B2}" presName="accent_2" presStyleCnt="0"/>
      <dgm:spPr/>
    </dgm:pt>
    <dgm:pt modelId="{2966CDC2-95D9-455C-BC4E-3F8B6929B4DE}" type="pres">
      <dgm:prSet presAssocID="{B3420DA1-E2D8-4EB7-85D1-C0CFB2C2F3B2}" presName="accentRepeatNode" presStyleLbl="solidFgAcc1" presStyleIdx="1" presStyleCnt="3"/>
      <dgm:spPr/>
    </dgm:pt>
    <dgm:pt modelId="{88578C0F-96B4-4402-AF06-EC46E3695235}" type="pres">
      <dgm:prSet presAssocID="{DD1CD02A-5918-400E-B7A2-DA9CC0881FE7}" presName="text_3" presStyleLbl="node1" presStyleIdx="2" presStyleCnt="3">
        <dgm:presLayoutVars>
          <dgm:bulletEnabled val="1"/>
        </dgm:presLayoutVars>
      </dgm:prSet>
      <dgm:spPr/>
    </dgm:pt>
    <dgm:pt modelId="{9505A373-498D-40D7-97C0-AE16C04CB2D6}" type="pres">
      <dgm:prSet presAssocID="{DD1CD02A-5918-400E-B7A2-DA9CC0881FE7}" presName="accent_3" presStyleCnt="0"/>
      <dgm:spPr/>
    </dgm:pt>
    <dgm:pt modelId="{E5323466-E67A-48AD-9716-5B8137CE3D96}" type="pres">
      <dgm:prSet presAssocID="{DD1CD02A-5918-400E-B7A2-DA9CC0881FE7}" presName="accentRepeatNode" presStyleLbl="solidFgAcc1" presStyleIdx="2" presStyleCnt="3"/>
      <dgm:spPr/>
    </dgm:pt>
  </dgm:ptLst>
  <dgm:cxnLst>
    <dgm:cxn modelId="{91ECCA02-4480-4724-AEBC-5F0E3BD9896D}" type="presOf" srcId="{DDD0F7E0-B4AB-4E65-9A4F-DA319E446736}" destId="{C41FFB75-2221-4723-B068-9B8CC0C24C17}" srcOrd="0" destOrd="0" presId="urn:microsoft.com/office/officeart/2008/layout/VerticalCurvedList"/>
    <dgm:cxn modelId="{C042A909-027D-4945-9811-1A28FF1F0227}" type="presOf" srcId="{B3420DA1-E2D8-4EB7-85D1-C0CFB2C2F3B2}" destId="{415D3711-81D2-4771-8EEB-6959BC1815B9}" srcOrd="0" destOrd="0" presId="urn:microsoft.com/office/officeart/2008/layout/VerticalCurvedList"/>
    <dgm:cxn modelId="{170BF714-2AD7-4D18-946D-1E512F21B9B1}" srcId="{DDD0F7E0-B4AB-4E65-9A4F-DA319E446736}" destId="{DD1CD02A-5918-400E-B7A2-DA9CC0881FE7}" srcOrd="2" destOrd="0" parTransId="{0F38DEC7-A798-417A-9722-E82AF03097B9}" sibTransId="{E953D142-0060-4BBD-8F21-EF10AC8E27A7}"/>
    <dgm:cxn modelId="{057C7F15-54CA-469D-BE59-68B9D338D4A1}" srcId="{DDD0F7E0-B4AB-4E65-9A4F-DA319E446736}" destId="{3D584AAD-CEA4-41E5-9D22-33C1D7907D34}" srcOrd="0" destOrd="0" parTransId="{95E8160A-2F93-4116-BCA5-3B6BA4D5B6DC}" sibTransId="{C1B66129-5CC8-4FFA-9FCB-D60F3AD7803F}"/>
    <dgm:cxn modelId="{7210E72E-3F80-4C34-97D8-081A18178590}" srcId="{DDD0F7E0-B4AB-4E65-9A4F-DA319E446736}" destId="{B3420DA1-E2D8-4EB7-85D1-C0CFB2C2F3B2}" srcOrd="1" destOrd="0" parTransId="{DB1955CE-2FF4-4DD2-A5E0-35E5331A4F87}" sibTransId="{79BB0505-AD1A-4F22-AE97-E20C3C34495A}"/>
    <dgm:cxn modelId="{94617B3B-5B81-4D7A-BE98-80D573DDFE0F}" type="presOf" srcId="{3D584AAD-CEA4-41E5-9D22-33C1D7907D34}" destId="{659C8171-1522-41A6-8D5E-220338678981}" srcOrd="0" destOrd="0" presId="urn:microsoft.com/office/officeart/2008/layout/VerticalCurvedList"/>
    <dgm:cxn modelId="{976CE8C2-C843-49CD-A98A-D9CA96C3D56F}" type="presOf" srcId="{DD1CD02A-5918-400E-B7A2-DA9CC0881FE7}" destId="{88578C0F-96B4-4402-AF06-EC46E3695235}" srcOrd="0" destOrd="0" presId="urn:microsoft.com/office/officeart/2008/layout/VerticalCurvedList"/>
    <dgm:cxn modelId="{B99A69D7-3E49-4CC8-9D8D-99F75AB60232}" type="presOf" srcId="{C1B66129-5CC8-4FFA-9FCB-D60F3AD7803F}" destId="{4ED6B050-8BA8-4C7E-BA79-5872303E3F96}" srcOrd="0" destOrd="0" presId="urn:microsoft.com/office/officeart/2008/layout/VerticalCurvedList"/>
    <dgm:cxn modelId="{00C513FC-9353-4D88-A2C2-A94CCCD0C0F8}" type="presParOf" srcId="{C41FFB75-2221-4723-B068-9B8CC0C24C17}" destId="{CE904361-BD44-4C20-835B-1D44C2DA9594}" srcOrd="0" destOrd="0" presId="urn:microsoft.com/office/officeart/2008/layout/VerticalCurvedList"/>
    <dgm:cxn modelId="{5DFB0A0C-C911-48EB-B9B4-ECA6624D5F9D}" type="presParOf" srcId="{CE904361-BD44-4C20-835B-1D44C2DA9594}" destId="{2D32312F-D981-443C-96D5-EFB6A8B34328}" srcOrd="0" destOrd="0" presId="urn:microsoft.com/office/officeart/2008/layout/VerticalCurvedList"/>
    <dgm:cxn modelId="{2AAC80E6-90BE-4EAD-BDF3-16D50E5AE6C2}" type="presParOf" srcId="{2D32312F-D981-443C-96D5-EFB6A8B34328}" destId="{F2DAB0AB-F221-42C8-8DF6-722362C0D221}" srcOrd="0" destOrd="0" presId="urn:microsoft.com/office/officeart/2008/layout/VerticalCurvedList"/>
    <dgm:cxn modelId="{6EB64399-868C-4347-B9F9-800973934AF2}" type="presParOf" srcId="{2D32312F-D981-443C-96D5-EFB6A8B34328}" destId="{4ED6B050-8BA8-4C7E-BA79-5872303E3F96}" srcOrd="1" destOrd="0" presId="urn:microsoft.com/office/officeart/2008/layout/VerticalCurvedList"/>
    <dgm:cxn modelId="{8D5A16DF-8C2F-42C2-82EC-15EAE224AF27}" type="presParOf" srcId="{2D32312F-D981-443C-96D5-EFB6A8B34328}" destId="{D3057BE1-615A-48CE-A36C-29BCF4261E8C}" srcOrd="2" destOrd="0" presId="urn:microsoft.com/office/officeart/2008/layout/VerticalCurvedList"/>
    <dgm:cxn modelId="{2BA3FE91-0070-45A3-8FC5-91ADE65CD593}" type="presParOf" srcId="{2D32312F-D981-443C-96D5-EFB6A8B34328}" destId="{C429E949-AA73-4299-9F60-1E035EDCD910}" srcOrd="3" destOrd="0" presId="urn:microsoft.com/office/officeart/2008/layout/VerticalCurvedList"/>
    <dgm:cxn modelId="{DF043C9A-B050-4187-9518-7D0BC21511FC}" type="presParOf" srcId="{CE904361-BD44-4C20-835B-1D44C2DA9594}" destId="{659C8171-1522-41A6-8D5E-220338678981}" srcOrd="1" destOrd="0" presId="urn:microsoft.com/office/officeart/2008/layout/VerticalCurvedList"/>
    <dgm:cxn modelId="{0F7A41BE-9E46-4E20-A8A8-51B5EB2B607E}" type="presParOf" srcId="{CE904361-BD44-4C20-835B-1D44C2DA9594}" destId="{6B7C60B3-D01C-4F7A-A8D1-4F87F802D90B}" srcOrd="2" destOrd="0" presId="urn:microsoft.com/office/officeart/2008/layout/VerticalCurvedList"/>
    <dgm:cxn modelId="{3F4B20AA-3B5A-4014-A554-0729CC40985A}" type="presParOf" srcId="{6B7C60B3-D01C-4F7A-A8D1-4F87F802D90B}" destId="{BCBB2205-3952-4AC4-95F6-12C15D5FA6C9}" srcOrd="0" destOrd="0" presId="urn:microsoft.com/office/officeart/2008/layout/VerticalCurvedList"/>
    <dgm:cxn modelId="{57E7038E-78CD-4B59-8D75-CB6958036AA8}" type="presParOf" srcId="{CE904361-BD44-4C20-835B-1D44C2DA9594}" destId="{415D3711-81D2-4771-8EEB-6959BC1815B9}" srcOrd="3" destOrd="0" presId="urn:microsoft.com/office/officeart/2008/layout/VerticalCurvedList"/>
    <dgm:cxn modelId="{4D77871E-1F08-4115-9EE7-0B89FE401844}" type="presParOf" srcId="{CE904361-BD44-4C20-835B-1D44C2DA9594}" destId="{FB731BD7-902E-4666-9C22-BD346EC30444}" srcOrd="4" destOrd="0" presId="urn:microsoft.com/office/officeart/2008/layout/VerticalCurvedList"/>
    <dgm:cxn modelId="{D67D9A50-756F-48AE-9803-56C8FD460440}" type="presParOf" srcId="{FB731BD7-902E-4666-9C22-BD346EC30444}" destId="{2966CDC2-95D9-455C-BC4E-3F8B6929B4DE}" srcOrd="0" destOrd="0" presId="urn:microsoft.com/office/officeart/2008/layout/VerticalCurvedList"/>
    <dgm:cxn modelId="{0278A2CC-4EB1-465A-B9C8-650A969782F5}" type="presParOf" srcId="{CE904361-BD44-4C20-835B-1D44C2DA9594}" destId="{88578C0F-96B4-4402-AF06-EC46E3695235}" srcOrd="5" destOrd="0" presId="urn:microsoft.com/office/officeart/2008/layout/VerticalCurvedList"/>
    <dgm:cxn modelId="{3F997E3C-49D7-42BB-B067-A6CD8D4E65AA}" type="presParOf" srcId="{CE904361-BD44-4C20-835B-1D44C2DA9594}" destId="{9505A373-498D-40D7-97C0-AE16C04CB2D6}" srcOrd="6" destOrd="0" presId="urn:microsoft.com/office/officeart/2008/layout/VerticalCurvedList"/>
    <dgm:cxn modelId="{80978FA9-439B-4FB9-AC0B-346BE9C64B59}" type="presParOf" srcId="{9505A373-498D-40D7-97C0-AE16C04CB2D6}" destId="{E5323466-E67A-48AD-9716-5B8137CE3D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7709EE-44D1-42A5-8549-79E99E0590FB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</dgm:pt>
    <dgm:pt modelId="{198AE6DD-2ED6-4AFE-8690-ADED0F91C5F9}">
      <dgm:prSet phldrT="[Текст]" custT="1"/>
      <dgm:spPr>
        <a:xfrm rot="10800000">
          <a:off x="208408" y="1442187"/>
          <a:ext cx="6800095" cy="1718991"/>
        </a:xfr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gm:spPr>
      <dgm:t>
        <a:bodyPr/>
        <a:lstStyle/>
        <a:p>
          <a:pPr algn="just"/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</a:t>
          </a:r>
          <a:r>
            <a:rPr lang="ru-RU" sz="1200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just"/>
          <a:r>
            <a:rPr lang="ru-RU" sz="12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507,7 млн. </a:t>
          </a:r>
          <a:r>
            <a:rPr lang="ru-RU" sz="1200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200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just"/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Спорт</a:t>
          </a:r>
          <a:r>
            <a:rPr lang="ru-RU" sz="1200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– 10,7 </a:t>
          </a:r>
          <a:r>
            <a:rPr lang="ru-RU" sz="12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sz="1200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200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just"/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just"/>
          <a:r>
            <a:rPr lang="ru-RU" sz="12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177,1 млн. </a:t>
          </a:r>
          <a:r>
            <a:rPr lang="ru-RU" sz="1200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200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just"/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, спорт, туризм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кеңістікті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ұйымдастыру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жөніндегі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-</a:t>
          </a:r>
          <a:r>
            <a:rPr lang="en-US" sz="12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125,4 млн. </a:t>
          </a:r>
          <a:r>
            <a:rPr lang="ru-RU" sz="1200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200" i="1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</dgm:t>
    </dgm:pt>
    <dgm:pt modelId="{5AEA6DD9-B820-429A-9D88-09F0F8D0975D}" type="parTrans" cxnId="{734252BF-5F81-4ED6-A0A6-51D442F51D85}">
      <dgm:prSet/>
      <dgm:spPr/>
      <dgm:t>
        <a:bodyPr/>
        <a:lstStyle/>
        <a:p>
          <a:endParaRPr lang="ru-RU"/>
        </a:p>
      </dgm:t>
    </dgm:pt>
    <dgm:pt modelId="{5BDF38A0-6779-4528-B975-71F384E51ADA}" type="sibTrans" cxnId="{734252BF-5F81-4ED6-A0A6-51D442F51D85}">
      <dgm:prSet/>
      <dgm:spPr/>
      <dgm:t>
        <a:bodyPr/>
        <a:lstStyle/>
        <a:p>
          <a:endParaRPr lang="ru-RU"/>
        </a:p>
      </dgm:t>
    </dgm:pt>
    <dgm:pt modelId="{A90B3E38-8785-48C3-8A16-916B6FBCC939}">
      <dgm:prSet phldrT="[Текст]" custT="1"/>
      <dgm:spPr>
        <a:xfrm rot="10800000">
          <a:off x="177403" y="0"/>
          <a:ext cx="6837753" cy="1257685"/>
        </a:xfr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gm:spPr>
      <dgm:t>
        <a:bodyPr/>
        <a:lstStyle/>
        <a:p>
          <a:pPr algn="just"/>
          <a:r>
            <a:rPr lang="ru-RU" sz="120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20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sz="120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just"/>
          <a:r>
            <a:rPr lang="ru-RU" sz="1200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10,3 млн. </a:t>
          </a:r>
          <a:r>
            <a:rPr lang="ru-RU" sz="1200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200" b="1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algn="just"/>
          <a:endParaRPr lang="ru-RU" sz="1200" b="1" i="1" dirty="0">
            <a:solidFill>
              <a:srgbClr val="FF0000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just"/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sz="12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507,7 </a:t>
          </a:r>
          <a:r>
            <a:rPr lang="ru-RU" sz="1200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млн. </a:t>
          </a:r>
          <a:r>
            <a:rPr lang="ru-RU" sz="1200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200" i="1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just"/>
          <a:endParaRPr lang="ru-RU" sz="1200" i="1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just"/>
          <a:r>
            <a:rPr lang="ru-RU" sz="120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20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sz="120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sz="120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20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sz="120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sz="120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sz="120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sz="120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sz="120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r>
            <a:rPr lang="ru-RU" sz="1200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118,0 млн. </a:t>
          </a:r>
          <a:r>
            <a:rPr lang="ru-RU" sz="1200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200" b="1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algn="ctr"/>
          <a:endParaRPr lang="ru-RU" sz="1200" dirty="0">
            <a:solidFill>
              <a:srgbClr val="FFFFFF"/>
            </a:solidFill>
            <a:latin typeface="Arial" pitchFamily="34" charset="0"/>
            <a:ea typeface="+mn-ea"/>
            <a:cs typeface="Arial" pitchFamily="34" charset="0"/>
          </a:endParaRPr>
        </a:p>
      </dgm:t>
    </dgm:pt>
    <dgm:pt modelId="{73BE472C-E48C-4CBA-BB1E-9662D2A34086}" type="sibTrans" cxnId="{31780A56-8E27-4B04-8953-FEA2DE0D948D}">
      <dgm:prSet/>
      <dgm:spPr/>
      <dgm:t>
        <a:bodyPr/>
        <a:lstStyle/>
        <a:p>
          <a:endParaRPr lang="ru-RU"/>
        </a:p>
      </dgm:t>
    </dgm:pt>
    <dgm:pt modelId="{919BF1FE-8980-47A7-9776-1C15D2C5FA3D}" type="parTrans" cxnId="{31780A56-8E27-4B04-8953-FEA2DE0D948D}">
      <dgm:prSet/>
      <dgm:spPr/>
      <dgm:t>
        <a:bodyPr/>
        <a:lstStyle/>
        <a:p>
          <a:endParaRPr lang="ru-RU"/>
        </a:p>
      </dgm:t>
    </dgm:pt>
    <dgm:pt modelId="{955E29D0-18CA-45DC-9187-3389F713071A}" type="pres">
      <dgm:prSet presAssocID="{A47709EE-44D1-42A5-8549-79E99E0590FB}" presName="diagram" presStyleCnt="0">
        <dgm:presLayoutVars>
          <dgm:dir/>
          <dgm:resizeHandles val="exact"/>
        </dgm:presLayoutVars>
      </dgm:prSet>
      <dgm:spPr/>
    </dgm:pt>
    <dgm:pt modelId="{3400D810-409C-442F-A6A8-FEF40F82C4C7}" type="pres">
      <dgm:prSet presAssocID="{A90B3E38-8785-48C3-8A16-916B6FBCC939}" presName="node" presStyleLbl="node1" presStyleIdx="0" presStyleCnt="2" custLinFactNeighborX="-33736" custLinFactNeighborY="3360">
        <dgm:presLayoutVars>
          <dgm:bulletEnabled val="1"/>
        </dgm:presLayoutVars>
      </dgm:prSet>
      <dgm:spPr>
        <a:prstGeom prst="homePlate">
          <a:avLst/>
        </a:prstGeom>
      </dgm:spPr>
    </dgm:pt>
    <dgm:pt modelId="{ED827F16-7122-4562-B7E3-AE933517202F}" type="pres">
      <dgm:prSet presAssocID="{73BE472C-E48C-4CBA-BB1E-9662D2A34086}" presName="sibTrans" presStyleCnt="0"/>
      <dgm:spPr/>
    </dgm:pt>
    <dgm:pt modelId="{C3FEE9E5-30EA-4EB9-AB11-1D9F3BB3DF00}" type="pres">
      <dgm:prSet presAssocID="{198AE6DD-2ED6-4AFE-8690-ADED0F91C5F9}" presName="node" presStyleLbl="node1" presStyleIdx="1" presStyleCnt="2" custLinFactNeighborX="23826" custLinFactNeighborY="-8565">
        <dgm:presLayoutVars>
          <dgm:bulletEnabled val="1"/>
        </dgm:presLayoutVars>
      </dgm:prSet>
      <dgm:spPr>
        <a:prstGeom prst="homePlate">
          <a:avLst/>
        </a:prstGeom>
      </dgm:spPr>
    </dgm:pt>
  </dgm:ptLst>
  <dgm:cxnLst>
    <dgm:cxn modelId="{2C22FD20-8FEC-4ED6-922E-AA7F3645A391}" type="presOf" srcId="{A47709EE-44D1-42A5-8549-79E99E0590FB}" destId="{955E29D0-18CA-45DC-9187-3389F713071A}" srcOrd="0" destOrd="0" presId="urn:microsoft.com/office/officeart/2005/8/layout/default#1"/>
    <dgm:cxn modelId="{31780A56-8E27-4B04-8953-FEA2DE0D948D}" srcId="{A47709EE-44D1-42A5-8549-79E99E0590FB}" destId="{A90B3E38-8785-48C3-8A16-916B6FBCC939}" srcOrd="0" destOrd="0" parTransId="{919BF1FE-8980-47A7-9776-1C15D2C5FA3D}" sibTransId="{73BE472C-E48C-4CBA-BB1E-9662D2A34086}"/>
    <dgm:cxn modelId="{F3F4A48A-3994-47E3-800B-F6FCAA7DBB83}" type="presOf" srcId="{A90B3E38-8785-48C3-8A16-916B6FBCC939}" destId="{3400D810-409C-442F-A6A8-FEF40F82C4C7}" srcOrd="0" destOrd="0" presId="urn:microsoft.com/office/officeart/2005/8/layout/default#1"/>
    <dgm:cxn modelId="{384557A5-0570-47DC-AB45-838AEB0C9323}" type="presOf" srcId="{198AE6DD-2ED6-4AFE-8690-ADED0F91C5F9}" destId="{C3FEE9E5-30EA-4EB9-AB11-1D9F3BB3DF00}" srcOrd="0" destOrd="0" presId="urn:microsoft.com/office/officeart/2005/8/layout/default#1"/>
    <dgm:cxn modelId="{734252BF-5F81-4ED6-A0A6-51D442F51D85}" srcId="{A47709EE-44D1-42A5-8549-79E99E0590FB}" destId="{198AE6DD-2ED6-4AFE-8690-ADED0F91C5F9}" srcOrd="1" destOrd="0" parTransId="{5AEA6DD9-B820-429A-9D88-09F0F8D0975D}" sibTransId="{5BDF38A0-6779-4528-B975-71F384E51ADA}"/>
    <dgm:cxn modelId="{EDE5AE49-EFA2-46DF-B83D-16C09646CB48}" type="presParOf" srcId="{955E29D0-18CA-45DC-9187-3389F713071A}" destId="{3400D810-409C-442F-A6A8-FEF40F82C4C7}" srcOrd="0" destOrd="0" presId="urn:microsoft.com/office/officeart/2005/8/layout/default#1"/>
    <dgm:cxn modelId="{CF94405A-286E-4C06-A56E-A490A68FB098}" type="presParOf" srcId="{955E29D0-18CA-45DC-9187-3389F713071A}" destId="{ED827F16-7122-4562-B7E3-AE933517202F}" srcOrd="1" destOrd="0" presId="urn:microsoft.com/office/officeart/2005/8/layout/default#1"/>
    <dgm:cxn modelId="{75D13D72-FE54-4B97-9862-F5A9B00BC1DA}" type="presParOf" srcId="{955E29D0-18CA-45DC-9187-3389F713071A}" destId="{C3FEE9E5-30EA-4EB9-AB11-1D9F3BB3DF00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EB4E9E-245B-4EDB-A773-0E4FB3591BB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</dgm:pt>
    <dgm:pt modelId="{0E6C3E72-DCF2-4DEF-BB3D-B4EBFDC80160}" type="pres">
      <dgm:prSet presAssocID="{A6EB4E9E-245B-4EDB-A773-0E4FB3591BB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808B25F1-8B1F-4CBC-986D-F824A7B00447}" type="presOf" srcId="{A6EB4E9E-245B-4EDB-A773-0E4FB3591BBF}" destId="{0E6C3E72-DCF2-4DEF-BB3D-B4EBFDC801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D331E5-A2D0-4176-9521-76C18610EADD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193426-DCA2-4787-A836-F019DE3AE2B9}">
      <dgm:prSet custT="1"/>
      <dgm:spPr>
        <a:solidFill>
          <a:schemeClr val="accent1">
            <a:lumMod val="40000"/>
            <a:lumOff val="60000"/>
            <a:alpha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Тұрғын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үй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шаруашылығы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64,0 млн. </a:t>
          </a:r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Коммуналдық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шаруашылық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3 145,8 млн. </a:t>
          </a:r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Елді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мекендерді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абаттандыру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434,4 млн. </a:t>
          </a:r>
          <a:r>
            <a:rPr lang="ru-RU" sz="11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D35D26-ED01-41C1-A1BF-01F05AE66ABD}" type="parTrans" cxnId="{188A60F5-49A0-451D-BBAB-05508A1C8066}">
      <dgm:prSet/>
      <dgm:spPr/>
      <dgm:t>
        <a:bodyPr/>
        <a:lstStyle/>
        <a:p>
          <a:endParaRPr lang="ru-RU"/>
        </a:p>
      </dgm:t>
    </dgm:pt>
    <dgm:pt modelId="{F3F8F36F-71F8-47D8-9A8E-E8BCA5552F94}" type="sibTrans" cxnId="{188A60F5-49A0-451D-BBAB-05508A1C8066}">
      <dgm:prSet/>
      <dgm:spPr/>
      <dgm:t>
        <a:bodyPr/>
        <a:lstStyle/>
        <a:p>
          <a:endParaRPr lang="ru-RU"/>
        </a:p>
      </dgm:t>
    </dgm:pt>
    <dgm:pt modelId="{DE977114-7476-4EF8-8E39-F91EE5B09698}">
      <dgm:prSet custT="1"/>
      <dgm:spPr>
        <a:solidFill>
          <a:schemeClr val="accent1">
            <a:lumMod val="40000"/>
            <a:lumOff val="60000"/>
            <a:alpha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Инфрақұрылым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көлік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–</a:t>
          </a:r>
        </a:p>
        <a:p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702,9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A8E888-BA87-4A87-BC29-3B20A44FD58B}" type="parTrans" cxnId="{ECCED955-0A81-4F1D-B63C-D4C073608ECF}">
      <dgm:prSet/>
      <dgm:spPr/>
      <dgm:t>
        <a:bodyPr/>
        <a:lstStyle/>
        <a:p>
          <a:endParaRPr lang="ru-RU"/>
        </a:p>
      </dgm:t>
    </dgm:pt>
    <dgm:pt modelId="{E69AA85A-F641-4D33-8C1F-0CF3384014DE}" type="sibTrans" cxnId="{ECCED955-0A81-4F1D-B63C-D4C073608ECF}">
      <dgm:prSet/>
      <dgm:spPr/>
      <dgm:t>
        <a:bodyPr/>
        <a:lstStyle/>
        <a:p>
          <a:endParaRPr lang="ru-RU"/>
        </a:p>
      </dgm:t>
    </dgm:pt>
    <dgm:pt modelId="{24B87C24-A6B6-4445-8F69-BD064916C7B3}" type="pres">
      <dgm:prSet presAssocID="{50D331E5-A2D0-4176-9521-76C18610EADD}" presName="Name0" presStyleCnt="0">
        <dgm:presLayoutVars>
          <dgm:dir/>
          <dgm:resizeHandles val="exact"/>
        </dgm:presLayoutVars>
      </dgm:prSet>
      <dgm:spPr/>
    </dgm:pt>
    <dgm:pt modelId="{0104685B-FFAF-45BA-B5F7-6443FEB36C75}" type="pres">
      <dgm:prSet presAssocID="{DE977114-7476-4EF8-8E39-F91EE5B09698}" presName="composite" presStyleCnt="0"/>
      <dgm:spPr/>
    </dgm:pt>
    <dgm:pt modelId="{5114FEBE-7E91-4EF2-A81F-7FDD2B8469E3}" type="pres">
      <dgm:prSet presAssocID="{DE977114-7476-4EF8-8E39-F91EE5B09698}" presName="rect1" presStyleLbl="trAlignAcc1" presStyleIdx="0" presStyleCnt="2">
        <dgm:presLayoutVars>
          <dgm:bulletEnabled val="1"/>
        </dgm:presLayoutVars>
      </dgm:prSet>
      <dgm:spPr/>
    </dgm:pt>
    <dgm:pt modelId="{66A16872-5140-4C31-9212-BF0C0E27D22F}" type="pres">
      <dgm:prSet presAssocID="{DE977114-7476-4EF8-8E39-F91EE5B09698}" presName="rect2" presStyleLbl="fgImgPlace1" presStyleIdx="0" presStyleCnt="2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</dgm:pt>
    <dgm:pt modelId="{3E438B01-0CA9-4B06-B282-AA9A74CB44F6}" type="pres">
      <dgm:prSet presAssocID="{E69AA85A-F641-4D33-8C1F-0CF3384014DE}" presName="sibTrans" presStyleCnt="0"/>
      <dgm:spPr/>
    </dgm:pt>
    <dgm:pt modelId="{2A4C72B5-BC84-4382-9F3F-5D333EDDE5F8}" type="pres">
      <dgm:prSet presAssocID="{C2193426-DCA2-4787-A836-F019DE3AE2B9}" presName="composite" presStyleCnt="0"/>
      <dgm:spPr/>
    </dgm:pt>
    <dgm:pt modelId="{DF344BB6-E1AF-46C9-9F6A-5C32AF5CC6B8}" type="pres">
      <dgm:prSet presAssocID="{C2193426-DCA2-4787-A836-F019DE3AE2B9}" presName="rect1" presStyleLbl="trAlignAcc1" presStyleIdx="1" presStyleCnt="2" custLinFactNeighborX="-1286" custLinFactNeighborY="-3430">
        <dgm:presLayoutVars>
          <dgm:bulletEnabled val="1"/>
        </dgm:presLayoutVars>
      </dgm:prSet>
      <dgm:spPr/>
    </dgm:pt>
    <dgm:pt modelId="{03DE326E-3C1A-47BF-882C-AF1CEACCB925}" type="pres">
      <dgm:prSet presAssocID="{C2193426-DCA2-4787-A836-F019DE3AE2B9}" presName="rect2" presStyleLbl="fgImgPlace1" presStyleIdx="1" presStyleCnt="2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</dgm:pt>
  </dgm:ptLst>
  <dgm:cxnLst>
    <dgm:cxn modelId="{5E5FBE19-C646-4798-84F8-F19154AEA14F}" type="presOf" srcId="{DE977114-7476-4EF8-8E39-F91EE5B09698}" destId="{5114FEBE-7E91-4EF2-A81F-7FDD2B8469E3}" srcOrd="0" destOrd="0" presId="urn:microsoft.com/office/officeart/2008/layout/PictureStrips"/>
    <dgm:cxn modelId="{ECCED955-0A81-4F1D-B63C-D4C073608ECF}" srcId="{50D331E5-A2D0-4176-9521-76C18610EADD}" destId="{DE977114-7476-4EF8-8E39-F91EE5B09698}" srcOrd="0" destOrd="0" parTransId="{B6A8E888-BA87-4A87-BC29-3B20A44FD58B}" sibTransId="{E69AA85A-F641-4D33-8C1F-0CF3384014DE}"/>
    <dgm:cxn modelId="{4FE81584-55C9-4652-A79E-01D1EF4AD0D1}" type="presOf" srcId="{50D331E5-A2D0-4176-9521-76C18610EADD}" destId="{24B87C24-A6B6-4445-8F69-BD064916C7B3}" srcOrd="0" destOrd="0" presId="urn:microsoft.com/office/officeart/2008/layout/PictureStrips"/>
    <dgm:cxn modelId="{9347E9BC-FB47-4367-96CE-EAC7C17A73FF}" type="presOf" srcId="{C2193426-DCA2-4787-A836-F019DE3AE2B9}" destId="{DF344BB6-E1AF-46C9-9F6A-5C32AF5CC6B8}" srcOrd="0" destOrd="0" presId="urn:microsoft.com/office/officeart/2008/layout/PictureStrips"/>
    <dgm:cxn modelId="{188A60F5-49A0-451D-BBAB-05508A1C8066}" srcId="{50D331E5-A2D0-4176-9521-76C18610EADD}" destId="{C2193426-DCA2-4787-A836-F019DE3AE2B9}" srcOrd="1" destOrd="0" parTransId="{7CD35D26-ED01-41C1-A1BF-01F05AE66ABD}" sibTransId="{F3F8F36F-71F8-47D8-9A8E-E8BCA5552F94}"/>
    <dgm:cxn modelId="{62E7E631-F736-4368-8CB5-A5D4BFCC3079}" type="presParOf" srcId="{24B87C24-A6B6-4445-8F69-BD064916C7B3}" destId="{0104685B-FFAF-45BA-B5F7-6443FEB36C75}" srcOrd="0" destOrd="0" presId="urn:microsoft.com/office/officeart/2008/layout/PictureStrips"/>
    <dgm:cxn modelId="{16F9ABCC-5E82-4F55-9B93-6693AA477AAB}" type="presParOf" srcId="{0104685B-FFAF-45BA-B5F7-6443FEB36C75}" destId="{5114FEBE-7E91-4EF2-A81F-7FDD2B8469E3}" srcOrd="0" destOrd="0" presId="urn:microsoft.com/office/officeart/2008/layout/PictureStrips"/>
    <dgm:cxn modelId="{9C2173DE-8177-4D8D-8ED5-3607F15DC71C}" type="presParOf" srcId="{0104685B-FFAF-45BA-B5F7-6443FEB36C75}" destId="{66A16872-5140-4C31-9212-BF0C0E27D22F}" srcOrd="1" destOrd="0" presId="urn:microsoft.com/office/officeart/2008/layout/PictureStrips"/>
    <dgm:cxn modelId="{5897920F-EC57-4F5E-BB51-A4803DBEBA5A}" type="presParOf" srcId="{24B87C24-A6B6-4445-8F69-BD064916C7B3}" destId="{3E438B01-0CA9-4B06-B282-AA9A74CB44F6}" srcOrd="1" destOrd="0" presId="urn:microsoft.com/office/officeart/2008/layout/PictureStrips"/>
    <dgm:cxn modelId="{1CDECA8B-5F16-41CE-8399-03003B7BCD26}" type="presParOf" srcId="{24B87C24-A6B6-4445-8F69-BD064916C7B3}" destId="{2A4C72B5-BC84-4382-9F3F-5D333EDDE5F8}" srcOrd="2" destOrd="0" presId="urn:microsoft.com/office/officeart/2008/layout/PictureStrips"/>
    <dgm:cxn modelId="{B9320B42-2702-4A6C-8E96-9E25AB24CA34}" type="presParOf" srcId="{2A4C72B5-BC84-4382-9F3F-5D333EDDE5F8}" destId="{DF344BB6-E1AF-46C9-9F6A-5C32AF5CC6B8}" srcOrd="0" destOrd="0" presId="urn:microsoft.com/office/officeart/2008/layout/PictureStrips"/>
    <dgm:cxn modelId="{137FB8F4-ADD6-4DF7-AB7A-6EAD1041B748}" type="presParOf" srcId="{2A4C72B5-BC84-4382-9F3F-5D333EDDE5F8}" destId="{03DE326E-3C1A-47BF-882C-AF1CEACCB92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8D4768-74F5-4B97-9723-D69E1F48F05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757EA1-D08A-4D43-A2A8-21ACFE76CB4E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282,4</a:t>
          </a:r>
        </a:p>
      </dgm:t>
    </dgm:pt>
    <dgm:pt modelId="{5BD5FD98-1750-4FD9-B676-F4280FF1CC32}" type="parTrans" cxnId="{6F17D573-94B0-41D9-836A-48D696AD445F}">
      <dgm:prSet/>
      <dgm:spPr/>
      <dgm:t>
        <a:bodyPr/>
        <a:lstStyle/>
        <a:p>
          <a:endParaRPr lang="ru-RU" sz="1800"/>
        </a:p>
      </dgm:t>
    </dgm:pt>
    <dgm:pt modelId="{5D9FC42A-94A6-4149-AB7B-51F65268AD64}" type="sibTrans" cxnId="{6F17D573-94B0-41D9-836A-48D696AD445F}">
      <dgm:prSet/>
      <dgm:spPr/>
      <dgm:t>
        <a:bodyPr/>
        <a:lstStyle/>
        <a:p>
          <a:endParaRPr lang="ru-RU" sz="1800"/>
        </a:p>
      </dgm:t>
    </dgm:pt>
    <dgm:pt modelId="{EC7FFD4E-E816-4B4A-A9F1-99FB9D30C95F}">
      <dgm:prSet phldrT="[Текст]" custT="1"/>
      <dgm:spPr>
        <a:solidFill>
          <a:schemeClr val="accent1">
            <a:lumMod val="40000"/>
            <a:lumOff val="60000"/>
            <a:alpha val="90000"/>
          </a:schemeClr>
        </a:solidFill>
        <a:ln>
          <a:solidFill>
            <a:srgbClr val="92D050">
              <a:alpha val="90000"/>
            </a:srgbClr>
          </a:solidFill>
        </a:ln>
      </dgm:spPr>
      <dgm:t>
        <a:bodyPr/>
        <a:lstStyle/>
        <a:p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Жергілікті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өзін-өзі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басқару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органдарына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субвенция</a:t>
          </a:r>
        </a:p>
      </dgm:t>
    </dgm:pt>
    <dgm:pt modelId="{7B3C0E0E-E564-450C-A0FC-EE14E2C447CC}" type="parTrans" cxnId="{A2DC2E11-EAE7-4109-B17E-D6CADE3D8E4B}">
      <dgm:prSet/>
      <dgm:spPr/>
      <dgm:t>
        <a:bodyPr/>
        <a:lstStyle/>
        <a:p>
          <a:endParaRPr lang="ru-RU" sz="1800"/>
        </a:p>
      </dgm:t>
    </dgm:pt>
    <dgm:pt modelId="{9B77EBD7-E326-4CE0-AFE1-9F5E1E371D0A}" type="sibTrans" cxnId="{A2DC2E11-EAE7-4109-B17E-D6CADE3D8E4B}">
      <dgm:prSet/>
      <dgm:spPr/>
      <dgm:t>
        <a:bodyPr/>
        <a:lstStyle/>
        <a:p>
          <a:endParaRPr lang="ru-RU" sz="1800"/>
        </a:p>
      </dgm:t>
    </dgm:pt>
    <dgm:pt modelId="{5698E619-B03F-4A3F-B1D8-B5681BE709D8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30,1</a:t>
          </a:r>
        </a:p>
      </dgm:t>
    </dgm:pt>
    <dgm:pt modelId="{6D89D127-E038-4BFF-ABDF-4D4241514E90}" type="parTrans" cxnId="{0645CE3E-824E-4927-8AED-BA90EF224C08}">
      <dgm:prSet/>
      <dgm:spPr/>
      <dgm:t>
        <a:bodyPr/>
        <a:lstStyle/>
        <a:p>
          <a:endParaRPr lang="ru-RU" sz="1800"/>
        </a:p>
      </dgm:t>
    </dgm:pt>
    <dgm:pt modelId="{D5ACB38B-5C57-4004-875F-B5A8818C4E5C}" type="sibTrans" cxnId="{0645CE3E-824E-4927-8AED-BA90EF224C08}">
      <dgm:prSet/>
      <dgm:spPr/>
      <dgm:t>
        <a:bodyPr/>
        <a:lstStyle/>
        <a:p>
          <a:endParaRPr lang="ru-RU" sz="1800"/>
        </a:p>
      </dgm:t>
    </dgm:pt>
    <dgm:pt modelId="{CE9AD345-720F-427F-A01A-853A37895B52}">
      <dgm:prSet phldrT="[Текст]" custT="1"/>
      <dgm:spPr>
        <a:solidFill>
          <a:schemeClr val="accent1">
            <a:lumMod val="40000"/>
            <a:lumOff val="60000"/>
            <a:alpha val="90000"/>
          </a:schemeClr>
        </a:solidFill>
        <a:ln>
          <a:solidFill>
            <a:srgbClr val="92D050">
              <a:alpha val="90000"/>
            </a:srgbClr>
          </a:solidFill>
        </a:ln>
      </dgm:spPr>
      <dgm:t>
        <a:bodyPr/>
        <a:lstStyle/>
        <a:p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Нысаналы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трансферттерді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қайтару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6D8206-F60E-413C-8E2B-0C743750D0E1}" type="parTrans" cxnId="{472C9A58-E43A-42F4-A95C-511543796070}">
      <dgm:prSet/>
      <dgm:spPr/>
      <dgm:t>
        <a:bodyPr/>
        <a:lstStyle/>
        <a:p>
          <a:endParaRPr lang="ru-RU" sz="1800"/>
        </a:p>
      </dgm:t>
    </dgm:pt>
    <dgm:pt modelId="{DDF842A5-5C24-4D66-A3B2-00EB3345B701}" type="sibTrans" cxnId="{472C9A58-E43A-42F4-A95C-511543796070}">
      <dgm:prSet/>
      <dgm:spPr/>
      <dgm:t>
        <a:bodyPr/>
        <a:lstStyle/>
        <a:p>
          <a:endParaRPr lang="ru-RU" sz="1800"/>
        </a:p>
      </dgm:t>
    </dgm:pt>
    <dgm:pt modelId="{2712D494-6FD0-4587-9864-0884E548174C}" type="pres">
      <dgm:prSet presAssocID="{228D4768-74F5-4B97-9723-D69E1F48F05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0F4DEDE6-A6C7-46FA-80AA-AD53915B8A61}" type="pres">
      <dgm:prSet presAssocID="{F1757EA1-D08A-4D43-A2A8-21ACFE76CB4E}" presName="horFlow" presStyleCnt="0"/>
      <dgm:spPr/>
    </dgm:pt>
    <dgm:pt modelId="{1908F951-1038-49EE-9D95-0AC914DD3549}" type="pres">
      <dgm:prSet presAssocID="{F1757EA1-D08A-4D43-A2A8-21ACFE76CB4E}" presName="bigChev" presStyleLbl="node1" presStyleIdx="0" presStyleCnt="2" custScaleX="225527" custScaleY="199663" custLinFactNeighborX="13108" custLinFactNeighborY="-8147"/>
      <dgm:spPr/>
    </dgm:pt>
    <dgm:pt modelId="{56F65F4E-9E17-4A6F-B2FB-80F3153F5003}" type="pres">
      <dgm:prSet presAssocID="{7B3C0E0E-E564-450C-A0FC-EE14E2C447CC}" presName="parTrans" presStyleCnt="0"/>
      <dgm:spPr/>
    </dgm:pt>
    <dgm:pt modelId="{A5E70748-655A-45C8-B3D7-508097400817}" type="pres">
      <dgm:prSet presAssocID="{EC7FFD4E-E816-4B4A-A9F1-99FB9D30C95F}" presName="node" presStyleLbl="alignAccFollowNode1" presStyleIdx="0" presStyleCnt="2" custScaleX="380062" custScaleY="229009" custLinFactNeighborX="34" custLinFactNeighborY="-8970">
        <dgm:presLayoutVars>
          <dgm:bulletEnabled val="1"/>
        </dgm:presLayoutVars>
      </dgm:prSet>
      <dgm:spPr/>
    </dgm:pt>
    <dgm:pt modelId="{9C78A3A1-7EBC-4163-8EAE-29014BCD36AB}" type="pres">
      <dgm:prSet presAssocID="{F1757EA1-D08A-4D43-A2A8-21ACFE76CB4E}" presName="vSp" presStyleCnt="0"/>
      <dgm:spPr/>
    </dgm:pt>
    <dgm:pt modelId="{020AD149-1CDF-40D5-B97D-A9705C96F899}" type="pres">
      <dgm:prSet presAssocID="{5698E619-B03F-4A3F-B1D8-B5681BE709D8}" presName="horFlow" presStyleCnt="0"/>
      <dgm:spPr/>
    </dgm:pt>
    <dgm:pt modelId="{0D8669C2-625F-4C61-A1F9-CCBE44D25A28}" type="pres">
      <dgm:prSet presAssocID="{5698E619-B03F-4A3F-B1D8-B5681BE709D8}" presName="bigChev" presStyleLbl="node1" presStyleIdx="1" presStyleCnt="2" custScaleX="225527" custScaleY="168939" custLinFactNeighborX="22765" custLinFactNeighborY="20416"/>
      <dgm:spPr/>
    </dgm:pt>
    <dgm:pt modelId="{E75F6839-1966-4CEC-A3E8-B495554DC927}" type="pres">
      <dgm:prSet presAssocID="{186D8206-F60E-413C-8E2B-0C743750D0E1}" presName="parTrans" presStyleCnt="0"/>
      <dgm:spPr/>
    </dgm:pt>
    <dgm:pt modelId="{2D9D4D6B-3A1D-44AD-AF5E-C18DE0E16587}" type="pres">
      <dgm:prSet presAssocID="{CE9AD345-720F-427F-A01A-853A37895B52}" presName="node" presStyleLbl="alignAccFollowNode1" presStyleIdx="1" presStyleCnt="2" custScaleX="380062" custScaleY="193772" custLinFactNeighborX="9691" custLinFactNeighborY="25444">
        <dgm:presLayoutVars>
          <dgm:bulletEnabled val="1"/>
        </dgm:presLayoutVars>
      </dgm:prSet>
      <dgm:spPr/>
    </dgm:pt>
  </dgm:ptLst>
  <dgm:cxnLst>
    <dgm:cxn modelId="{538ADF09-73F5-4C7A-A044-402ECE5AD576}" type="presOf" srcId="{228D4768-74F5-4B97-9723-D69E1F48F053}" destId="{2712D494-6FD0-4587-9864-0884E548174C}" srcOrd="0" destOrd="0" presId="urn:microsoft.com/office/officeart/2005/8/layout/lProcess3"/>
    <dgm:cxn modelId="{A2DC2E11-EAE7-4109-B17E-D6CADE3D8E4B}" srcId="{F1757EA1-D08A-4D43-A2A8-21ACFE76CB4E}" destId="{EC7FFD4E-E816-4B4A-A9F1-99FB9D30C95F}" srcOrd="0" destOrd="0" parTransId="{7B3C0E0E-E564-450C-A0FC-EE14E2C447CC}" sibTransId="{9B77EBD7-E326-4CE0-AFE1-9F5E1E371D0A}"/>
    <dgm:cxn modelId="{3BF8742A-9744-4389-B891-EAFC4B91517E}" type="presOf" srcId="{5698E619-B03F-4A3F-B1D8-B5681BE709D8}" destId="{0D8669C2-625F-4C61-A1F9-CCBE44D25A28}" srcOrd="0" destOrd="0" presId="urn:microsoft.com/office/officeart/2005/8/layout/lProcess3"/>
    <dgm:cxn modelId="{EEB4603A-6777-427D-910F-822A4D138807}" type="presOf" srcId="{CE9AD345-720F-427F-A01A-853A37895B52}" destId="{2D9D4D6B-3A1D-44AD-AF5E-C18DE0E16587}" srcOrd="0" destOrd="0" presId="urn:microsoft.com/office/officeart/2005/8/layout/lProcess3"/>
    <dgm:cxn modelId="{0645CE3E-824E-4927-8AED-BA90EF224C08}" srcId="{228D4768-74F5-4B97-9723-D69E1F48F053}" destId="{5698E619-B03F-4A3F-B1D8-B5681BE709D8}" srcOrd="1" destOrd="0" parTransId="{6D89D127-E038-4BFF-ABDF-4D4241514E90}" sibTransId="{D5ACB38B-5C57-4004-875F-B5A8818C4E5C}"/>
    <dgm:cxn modelId="{6F17D573-94B0-41D9-836A-48D696AD445F}" srcId="{228D4768-74F5-4B97-9723-D69E1F48F053}" destId="{F1757EA1-D08A-4D43-A2A8-21ACFE76CB4E}" srcOrd="0" destOrd="0" parTransId="{5BD5FD98-1750-4FD9-B676-F4280FF1CC32}" sibTransId="{5D9FC42A-94A6-4149-AB7B-51F65268AD64}"/>
    <dgm:cxn modelId="{472C9A58-E43A-42F4-A95C-511543796070}" srcId="{5698E619-B03F-4A3F-B1D8-B5681BE709D8}" destId="{CE9AD345-720F-427F-A01A-853A37895B52}" srcOrd="0" destOrd="0" parTransId="{186D8206-F60E-413C-8E2B-0C743750D0E1}" sibTransId="{DDF842A5-5C24-4D66-A3B2-00EB3345B701}"/>
    <dgm:cxn modelId="{E1A6378E-3123-4358-8D8F-DEDB7195D512}" type="presOf" srcId="{F1757EA1-D08A-4D43-A2A8-21ACFE76CB4E}" destId="{1908F951-1038-49EE-9D95-0AC914DD3549}" srcOrd="0" destOrd="0" presId="urn:microsoft.com/office/officeart/2005/8/layout/lProcess3"/>
    <dgm:cxn modelId="{3F6F1CF5-4FEC-4919-938F-A14A9C883C23}" type="presOf" srcId="{EC7FFD4E-E816-4B4A-A9F1-99FB9D30C95F}" destId="{A5E70748-655A-45C8-B3D7-508097400817}" srcOrd="0" destOrd="0" presId="urn:microsoft.com/office/officeart/2005/8/layout/lProcess3"/>
    <dgm:cxn modelId="{D35B113D-C6F4-4A5D-B102-0CBA9D35BC46}" type="presParOf" srcId="{2712D494-6FD0-4587-9864-0884E548174C}" destId="{0F4DEDE6-A6C7-46FA-80AA-AD53915B8A61}" srcOrd="0" destOrd="0" presId="urn:microsoft.com/office/officeart/2005/8/layout/lProcess3"/>
    <dgm:cxn modelId="{87397453-50B3-4B91-AF64-74D0E5591332}" type="presParOf" srcId="{0F4DEDE6-A6C7-46FA-80AA-AD53915B8A61}" destId="{1908F951-1038-49EE-9D95-0AC914DD3549}" srcOrd="0" destOrd="0" presId="urn:microsoft.com/office/officeart/2005/8/layout/lProcess3"/>
    <dgm:cxn modelId="{15A0CCB4-A09F-4360-BD1A-EF5B7D9BA622}" type="presParOf" srcId="{0F4DEDE6-A6C7-46FA-80AA-AD53915B8A61}" destId="{56F65F4E-9E17-4A6F-B2FB-80F3153F5003}" srcOrd="1" destOrd="0" presId="urn:microsoft.com/office/officeart/2005/8/layout/lProcess3"/>
    <dgm:cxn modelId="{0EC3393F-3802-4C93-9E6B-42991E4F8B22}" type="presParOf" srcId="{0F4DEDE6-A6C7-46FA-80AA-AD53915B8A61}" destId="{A5E70748-655A-45C8-B3D7-508097400817}" srcOrd="2" destOrd="0" presId="urn:microsoft.com/office/officeart/2005/8/layout/lProcess3"/>
    <dgm:cxn modelId="{99E19975-9458-4A39-A675-65D1490D9CCC}" type="presParOf" srcId="{2712D494-6FD0-4587-9864-0884E548174C}" destId="{9C78A3A1-7EBC-4163-8EAE-29014BCD36AB}" srcOrd="1" destOrd="0" presId="urn:microsoft.com/office/officeart/2005/8/layout/lProcess3"/>
    <dgm:cxn modelId="{6D9F6CF7-DC3C-4AE0-A27E-9CD1A090AA94}" type="presParOf" srcId="{2712D494-6FD0-4587-9864-0884E548174C}" destId="{020AD149-1CDF-40D5-B97D-A9705C96F899}" srcOrd="2" destOrd="0" presId="urn:microsoft.com/office/officeart/2005/8/layout/lProcess3"/>
    <dgm:cxn modelId="{032E5CF0-9D3C-4F09-B5D9-093612663624}" type="presParOf" srcId="{020AD149-1CDF-40D5-B97D-A9705C96F899}" destId="{0D8669C2-625F-4C61-A1F9-CCBE44D25A28}" srcOrd="0" destOrd="0" presId="urn:microsoft.com/office/officeart/2005/8/layout/lProcess3"/>
    <dgm:cxn modelId="{97F35A75-1209-4D38-BD1B-0E9B496CB0E9}" type="presParOf" srcId="{020AD149-1CDF-40D5-B97D-A9705C96F899}" destId="{E75F6839-1966-4CEC-A3E8-B495554DC927}" srcOrd="1" destOrd="0" presId="urn:microsoft.com/office/officeart/2005/8/layout/lProcess3"/>
    <dgm:cxn modelId="{EC7ACFF1-1089-4892-B67A-52C5C146D366}" type="presParOf" srcId="{020AD149-1CDF-40D5-B97D-A9705C96F899}" destId="{2D9D4D6B-3A1D-44AD-AF5E-C18DE0E1658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C4822-F794-48C5-A7F6-93815296F874}">
      <dsp:nvSpPr>
        <dsp:cNvPr id="0" name=""/>
        <dsp:cNvSpPr/>
      </dsp:nvSpPr>
      <dsp:spPr>
        <a:xfrm>
          <a:off x="1228778" y="0"/>
          <a:ext cx="5190128" cy="324383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E91AED-58D0-43FA-B081-35C99488CC2C}">
      <dsp:nvSpPr>
        <dsp:cNvPr id="0" name=""/>
        <dsp:cNvSpPr/>
      </dsp:nvSpPr>
      <dsp:spPr>
        <a:xfrm>
          <a:off x="1647188" y="2485263"/>
          <a:ext cx="119372" cy="119372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54454-B856-4034-8CE6-6B8DDCF7DE49}">
      <dsp:nvSpPr>
        <dsp:cNvPr id="0" name=""/>
        <dsp:cNvSpPr/>
      </dsp:nvSpPr>
      <dsp:spPr>
        <a:xfrm>
          <a:off x="1779844" y="2471798"/>
          <a:ext cx="3037260" cy="772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53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 err="1">
              <a:latin typeface="Arial" pitchFamily="34" charset="0"/>
              <a:cs typeface="Arial" pitchFamily="34" charset="0"/>
            </a:rPr>
            <a:t>Ішкі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салықтар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және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міндетті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төлемдер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– 174,4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1779844" y="2471798"/>
        <a:ext cx="3037260" cy="772031"/>
      </dsp:txXfrm>
    </dsp:sp>
    <dsp:sp modelId="{D67ADC1E-4320-479A-B19A-A23DB9EBE9DD}">
      <dsp:nvSpPr>
        <dsp:cNvPr id="0" name=""/>
        <dsp:cNvSpPr/>
      </dsp:nvSpPr>
      <dsp:spPr>
        <a:xfrm>
          <a:off x="2545448" y="1666742"/>
          <a:ext cx="207605" cy="207605"/>
        </a:xfrm>
        <a:prstGeom prst="ellipse">
          <a:avLst/>
        </a:prstGeom>
        <a:solidFill>
          <a:schemeClr val="accent3">
            <a:shade val="80000"/>
            <a:hueOff val="107504"/>
            <a:satOff val="-5846"/>
            <a:lumOff val="971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8C362-F969-4FEC-BB21-18EA07FC37DD}">
      <dsp:nvSpPr>
        <dsp:cNvPr id="0" name=""/>
        <dsp:cNvSpPr/>
      </dsp:nvSpPr>
      <dsp:spPr>
        <a:xfrm>
          <a:off x="2993928" y="1782235"/>
          <a:ext cx="3196374" cy="377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006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Arial" pitchFamily="34" charset="0"/>
              <a:cs typeface="Arial" pitchFamily="34" charset="0"/>
            </a:rPr>
            <a:t>Мүлік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салығы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1 080,1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kern="1200" dirty="0">
            <a:latin typeface="Arial" pitchFamily="34" charset="0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>
        <a:off x="2993928" y="1782235"/>
        <a:ext cx="3196374" cy="377560"/>
      </dsp:txXfrm>
    </dsp:sp>
    <dsp:sp modelId="{C82390EE-FFBD-48E7-81A1-DD96CE045F29}">
      <dsp:nvSpPr>
        <dsp:cNvPr id="0" name=""/>
        <dsp:cNvSpPr/>
      </dsp:nvSpPr>
      <dsp:spPr>
        <a:xfrm>
          <a:off x="3631544" y="1072993"/>
          <a:ext cx="275076" cy="275076"/>
        </a:xfrm>
        <a:prstGeom prst="ellipse">
          <a:avLst/>
        </a:prstGeom>
        <a:solidFill>
          <a:schemeClr val="accent3">
            <a:shade val="80000"/>
            <a:hueOff val="215008"/>
            <a:satOff val="-11692"/>
            <a:lumOff val="194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18F2C-4F41-46B2-90DE-0AB24B50E5CD}">
      <dsp:nvSpPr>
        <dsp:cNvPr id="0" name=""/>
        <dsp:cNvSpPr/>
      </dsp:nvSpPr>
      <dsp:spPr>
        <a:xfrm>
          <a:off x="1063888" y="873257"/>
          <a:ext cx="2654778" cy="6745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757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Arial" pitchFamily="34" charset="0"/>
              <a:cs typeface="Arial" pitchFamily="34" charset="0"/>
            </a:rPr>
            <a:t>Жалақы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салығы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–                    1 743,3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             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               </a:t>
          </a:r>
        </a:p>
      </dsp:txBody>
      <dsp:txXfrm>
        <a:off x="1063888" y="873257"/>
        <a:ext cx="2654778" cy="674557"/>
      </dsp:txXfrm>
    </dsp:sp>
    <dsp:sp modelId="{4AAA7062-9C48-4A8D-8F39-0247F7DE8AC8}">
      <dsp:nvSpPr>
        <dsp:cNvPr id="0" name=""/>
        <dsp:cNvSpPr/>
      </dsp:nvSpPr>
      <dsp:spPr>
        <a:xfrm>
          <a:off x="4925233" y="724611"/>
          <a:ext cx="368499" cy="368499"/>
        </a:xfrm>
        <a:prstGeom prst="ellipse">
          <a:avLst/>
        </a:prstGeom>
        <a:solidFill>
          <a:schemeClr val="accent3">
            <a:shade val="80000"/>
            <a:hueOff val="322512"/>
            <a:satOff val="-17538"/>
            <a:lumOff val="2913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A5351B-BFE7-496D-BF28-61096CD562F0}">
      <dsp:nvSpPr>
        <dsp:cNvPr id="0" name=""/>
        <dsp:cNvSpPr/>
      </dsp:nvSpPr>
      <dsp:spPr>
        <a:xfrm>
          <a:off x="3041335" y="315882"/>
          <a:ext cx="2390024" cy="599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26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 err="1">
              <a:latin typeface="Arial" pitchFamily="34" charset="0"/>
              <a:cs typeface="Arial" pitchFamily="34" charset="0"/>
            </a:rPr>
            <a:t>Корпоративтік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салық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155,7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1335" y="315882"/>
        <a:ext cx="2390024" cy="5993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A6654-7A13-42B3-9F56-4F71C1C4CE60}">
      <dsp:nvSpPr>
        <dsp:cNvPr id="0" name=""/>
        <dsp:cNvSpPr/>
      </dsp:nvSpPr>
      <dsp:spPr>
        <a:xfrm>
          <a:off x="668949" y="30727"/>
          <a:ext cx="3534440" cy="800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>
              <a:latin typeface="Arial" pitchFamily="34" charset="0"/>
              <a:cs typeface="Arial" pitchFamily="34" charset="0"/>
            </a:rPr>
            <a:t>қала</a:t>
          </a:r>
          <a:endParaRPr lang="ru-RU" sz="2400" b="1" kern="1200" dirty="0">
            <a:latin typeface="Arial" pitchFamily="34" charset="0"/>
            <a:cs typeface="Arial" pitchFamily="34" charset="0"/>
          </a:endParaRPr>
        </a:p>
      </dsp:txBody>
      <dsp:txXfrm>
        <a:off x="692390" y="54168"/>
        <a:ext cx="3487558" cy="753458"/>
      </dsp:txXfrm>
    </dsp:sp>
    <dsp:sp modelId="{182D904F-00A5-4344-AD9E-AE4B2890B6CE}">
      <dsp:nvSpPr>
        <dsp:cNvPr id="0" name=""/>
        <dsp:cNvSpPr/>
      </dsp:nvSpPr>
      <dsp:spPr>
        <a:xfrm>
          <a:off x="1022393" y="831067"/>
          <a:ext cx="620258" cy="8499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900"/>
              </a:lnTo>
              <a:lnTo>
                <a:pt x="620258" y="8499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D1C02-3A7C-4387-BA42-A1DF8670F436}">
      <dsp:nvSpPr>
        <dsp:cNvPr id="0" name=""/>
        <dsp:cNvSpPr/>
      </dsp:nvSpPr>
      <dsp:spPr>
        <a:xfrm>
          <a:off x="1642652" y="1229084"/>
          <a:ext cx="2702197" cy="903766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11 - ББӘ</a:t>
          </a:r>
        </a:p>
      </dsp:txBody>
      <dsp:txXfrm>
        <a:off x="1669122" y="1255554"/>
        <a:ext cx="2649257" cy="850826"/>
      </dsp:txXfrm>
    </dsp:sp>
    <dsp:sp modelId="{E4AC4417-C5A4-4D50-A280-9B30ED2E7066}">
      <dsp:nvSpPr>
        <dsp:cNvPr id="0" name=""/>
        <dsp:cNvSpPr/>
      </dsp:nvSpPr>
      <dsp:spPr>
        <a:xfrm>
          <a:off x="1022393" y="831067"/>
          <a:ext cx="686003" cy="2220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0530"/>
              </a:lnTo>
              <a:lnTo>
                <a:pt x="686003" y="222053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26629B-08EA-4279-94EB-EEAC12775937}">
      <dsp:nvSpPr>
        <dsp:cNvPr id="0" name=""/>
        <dsp:cNvSpPr/>
      </dsp:nvSpPr>
      <dsp:spPr>
        <a:xfrm>
          <a:off x="1708397" y="2429281"/>
          <a:ext cx="2702197" cy="124463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ИГЕРІЛДІ - 8 955,6 млн. </a:t>
          </a:r>
          <a:r>
            <a:rPr lang="ru-RU" sz="1600" b="1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sz="16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744851" y="2465735"/>
        <a:ext cx="2629289" cy="1171724"/>
      </dsp:txXfrm>
    </dsp:sp>
    <dsp:sp modelId="{AB7002C1-A081-4F64-84F4-B6A011014D8B}">
      <dsp:nvSpPr>
        <dsp:cNvPr id="0" name=""/>
        <dsp:cNvSpPr/>
      </dsp:nvSpPr>
      <dsp:spPr>
        <a:xfrm>
          <a:off x="1022393" y="831067"/>
          <a:ext cx="711485" cy="3531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1332"/>
              </a:lnTo>
              <a:lnTo>
                <a:pt x="711485" y="353133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BC0CC-475E-400A-9208-07F97D5E180A}">
      <dsp:nvSpPr>
        <dsp:cNvPr id="0" name=""/>
        <dsp:cNvSpPr/>
      </dsp:nvSpPr>
      <dsp:spPr>
        <a:xfrm>
          <a:off x="1733878" y="4050279"/>
          <a:ext cx="2793369" cy="62424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Arial" pitchFamily="34" charset="0"/>
              <a:cs typeface="Arial" pitchFamily="34" charset="0"/>
            </a:rPr>
            <a:t>99,7%</a:t>
          </a:r>
        </a:p>
      </dsp:txBody>
      <dsp:txXfrm>
        <a:off x="1752161" y="4068562"/>
        <a:ext cx="2756803" cy="587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6B050-8BA8-4C7E-BA79-5872303E3F96}">
      <dsp:nvSpPr>
        <dsp:cNvPr id="0" name=""/>
        <dsp:cNvSpPr/>
      </dsp:nvSpPr>
      <dsp:spPr>
        <a:xfrm>
          <a:off x="-4706401" y="-721444"/>
          <a:ext cx="5605941" cy="5605941"/>
        </a:xfrm>
        <a:prstGeom prst="blockArc">
          <a:avLst>
            <a:gd name="adj1" fmla="val 18900000"/>
            <a:gd name="adj2" fmla="val 2700000"/>
            <a:gd name="adj3" fmla="val 385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C8171-1522-41A6-8D5E-220338678981}">
      <dsp:nvSpPr>
        <dsp:cNvPr id="0" name=""/>
        <dsp:cNvSpPr/>
      </dsp:nvSpPr>
      <dsp:spPr>
        <a:xfrm>
          <a:off x="578530" y="416305"/>
          <a:ext cx="5277247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Қорғаныс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50,0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8530" y="416305"/>
        <a:ext cx="5277247" cy="832610"/>
      </dsp:txXfrm>
    </dsp:sp>
    <dsp:sp modelId="{BCBB2205-3952-4AC4-95F6-12C15D5FA6C9}">
      <dsp:nvSpPr>
        <dsp:cNvPr id="0" name=""/>
        <dsp:cNvSpPr/>
      </dsp:nvSpPr>
      <dsp:spPr>
        <a:xfrm>
          <a:off x="58149" y="312228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D3711-81D2-4771-8EEB-6959BC1815B9}">
      <dsp:nvSpPr>
        <dsp:cNvPr id="0" name=""/>
        <dsp:cNvSpPr/>
      </dsp:nvSpPr>
      <dsp:spPr>
        <a:xfrm>
          <a:off x="881184" y="1665220"/>
          <a:ext cx="4974593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Жалпы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сипаттағы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мемлекеттік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қызметтер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– 603,7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81184" y="1665220"/>
        <a:ext cx="4974593" cy="832610"/>
      </dsp:txXfrm>
    </dsp:sp>
    <dsp:sp modelId="{2966CDC2-95D9-455C-BC4E-3F8B6929B4DE}">
      <dsp:nvSpPr>
        <dsp:cNvPr id="0" name=""/>
        <dsp:cNvSpPr/>
      </dsp:nvSpPr>
      <dsp:spPr>
        <a:xfrm>
          <a:off x="360803" y="1561144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78C0F-96B4-4402-AF06-EC46E3695235}">
      <dsp:nvSpPr>
        <dsp:cNvPr id="0" name=""/>
        <dsp:cNvSpPr/>
      </dsp:nvSpPr>
      <dsp:spPr>
        <a:xfrm>
          <a:off x="578530" y="2914136"/>
          <a:ext cx="5277247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Қоғамдық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тәртіп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қауіпсіздік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27,5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8530" y="2914136"/>
        <a:ext cx="5277247" cy="832610"/>
      </dsp:txXfrm>
    </dsp:sp>
    <dsp:sp modelId="{E5323466-E67A-48AD-9716-5B8137CE3D96}">
      <dsp:nvSpPr>
        <dsp:cNvPr id="0" name=""/>
        <dsp:cNvSpPr/>
      </dsp:nvSpPr>
      <dsp:spPr>
        <a:xfrm>
          <a:off x="58149" y="2810060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0D810-409C-442F-A6A8-FEF40F82C4C7}">
      <dsp:nvSpPr>
        <dsp:cNvPr id="0" name=""/>
        <dsp:cNvSpPr/>
      </dsp:nvSpPr>
      <dsp:spPr>
        <a:xfrm>
          <a:off x="256944" y="81062"/>
          <a:ext cx="3914551" cy="2348731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20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sz="120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10,3 млн. </a:t>
          </a:r>
          <a:r>
            <a:rPr lang="ru-RU" sz="12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200" b="1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i="1" kern="1200" dirty="0">
            <a:solidFill>
              <a:srgbClr val="FF0000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507,7 </a:t>
          </a:r>
          <a:r>
            <a:rPr lang="ru-RU" sz="12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млн. </a:t>
          </a:r>
          <a:r>
            <a:rPr lang="ru-RU" sz="12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200" i="1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i="1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20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sz="120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sz="120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20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sz="120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sz="120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sz="120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sz="120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sz="120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r>
            <a:rPr lang="ru-RU" sz="12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118,0 млн. </a:t>
          </a:r>
          <a:r>
            <a:rPr lang="ru-RU" sz="12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200" b="1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rgbClr val="FFFFFF"/>
            </a:solidFill>
            <a:latin typeface="Arial" pitchFamily="34" charset="0"/>
            <a:ea typeface="+mn-ea"/>
            <a:cs typeface="Arial" pitchFamily="34" charset="0"/>
          </a:endParaRPr>
        </a:p>
      </dsp:txBody>
      <dsp:txXfrm>
        <a:off x="256944" y="81062"/>
        <a:ext cx="3327368" cy="2348731"/>
      </dsp:txXfrm>
    </dsp:sp>
    <dsp:sp modelId="{C3FEE9E5-30EA-4EB9-AB11-1D9F3BB3DF00}">
      <dsp:nvSpPr>
        <dsp:cNvPr id="0" name=""/>
        <dsp:cNvSpPr/>
      </dsp:nvSpPr>
      <dsp:spPr>
        <a:xfrm>
          <a:off x="2510238" y="2541162"/>
          <a:ext cx="3914551" cy="2348731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</a:t>
          </a:r>
          <a:r>
            <a:rPr lang="ru-RU" sz="12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507,7 млн. </a:t>
          </a:r>
          <a:r>
            <a:rPr lang="ru-RU" sz="12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2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Спорт</a:t>
          </a:r>
          <a:r>
            <a:rPr lang="ru-RU" sz="12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– 10,7 </a:t>
          </a:r>
          <a:r>
            <a:rPr lang="ru-RU" sz="12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sz="12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2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177,1 млн. </a:t>
          </a:r>
          <a:r>
            <a:rPr lang="ru-RU" sz="12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2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, спорт, туризм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кеңістікті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ұйымдастыру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жөніндегі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sz="12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sz="12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-</a:t>
          </a:r>
          <a:r>
            <a:rPr lang="en-US" sz="12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2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125,4 млн. </a:t>
          </a:r>
          <a:r>
            <a:rPr lang="ru-RU" sz="12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200" i="1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</dsp:txBody>
      <dsp:txXfrm>
        <a:off x="2510238" y="2541162"/>
        <a:ext cx="3327368" cy="23487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4FEBE-7E91-4EF2-A81F-7FDD2B8469E3}">
      <dsp:nvSpPr>
        <dsp:cNvPr id="0" name=""/>
        <dsp:cNvSpPr/>
      </dsp:nvSpPr>
      <dsp:spPr>
        <a:xfrm>
          <a:off x="234015" y="377214"/>
          <a:ext cx="5616369" cy="1755115"/>
        </a:xfrm>
        <a:prstGeom prst="rect">
          <a:avLst/>
        </a:prstGeom>
        <a:solidFill>
          <a:schemeClr val="accent1">
            <a:lumMod val="40000"/>
            <a:lumOff val="60000"/>
            <a:alpha val="40000"/>
          </a:schemeClr>
        </a:solidFill>
        <a:ln w="9525" cap="flat" cmpd="sng" algn="ctr">
          <a:solidFill>
            <a:srgbClr val="92D05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798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Инфрақұрылым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көлік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–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702,9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4015" y="377214"/>
        <a:ext cx="5616369" cy="1755115"/>
      </dsp:txXfrm>
    </dsp:sp>
    <dsp:sp modelId="{66A16872-5140-4C31-9212-BF0C0E27D22F}">
      <dsp:nvSpPr>
        <dsp:cNvPr id="0" name=""/>
        <dsp:cNvSpPr/>
      </dsp:nvSpPr>
      <dsp:spPr>
        <a:xfrm>
          <a:off x="0" y="123698"/>
          <a:ext cx="1228580" cy="184287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44BB6-E1AF-46C9-9F6A-5C32AF5CC6B8}">
      <dsp:nvSpPr>
        <dsp:cNvPr id="0" name=""/>
        <dsp:cNvSpPr/>
      </dsp:nvSpPr>
      <dsp:spPr>
        <a:xfrm>
          <a:off x="161788" y="2799497"/>
          <a:ext cx="5616369" cy="1755115"/>
        </a:xfrm>
        <a:prstGeom prst="rect">
          <a:avLst/>
        </a:prstGeom>
        <a:solidFill>
          <a:schemeClr val="accent1">
            <a:lumMod val="40000"/>
            <a:lumOff val="60000"/>
            <a:alpha val="40000"/>
          </a:schemeClr>
        </a:solidFill>
        <a:ln w="9525" cap="flat" cmpd="sng" algn="ctr">
          <a:solidFill>
            <a:srgbClr val="92D05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798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Тұрғын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үй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шаруашылығы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64,0 млн. </a:t>
          </a: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Коммуналдық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шаруашылық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3 145,8 млн. </a:t>
          </a: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Елді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мекендерді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абаттандыру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434,4 млн. </a:t>
          </a:r>
          <a:r>
            <a:rPr lang="ru-RU" sz="11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1788" y="2799497"/>
        <a:ext cx="5616369" cy="1755115"/>
      </dsp:txXfrm>
    </dsp:sp>
    <dsp:sp modelId="{03DE326E-3C1A-47BF-882C-AF1CEACCB925}">
      <dsp:nvSpPr>
        <dsp:cNvPr id="0" name=""/>
        <dsp:cNvSpPr/>
      </dsp:nvSpPr>
      <dsp:spPr>
        <a:xfrm>
          <a:off x="0" y="2606181"/>
          <a:ext cx="1228580" cy="184287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8F951-1038-49EE-9D95-0AC914DD3549}">
      <dsp:nvSpPr>
        <dsp:cNvPr id="0" name=""/>
        <dsp:cNvSpPr/>
      </dsp:nvSpPr>
      <dsp:spPr>
        <a:xfrm>
          <a:off x="21893" y="1428664"/>
          <a:ext cx="2502782" cy="8863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282,4</a:t>
          </a:r>
        </a:p>
      </dsp:txBody>
      <dsp:txXfrm>
        <a:off x="465044" y="1428664"/>
        <a:ext cx="1616480" cy="886302"/>
      </dsp:txXfrm>
    </dsp:sp>
    <dsp:sp modelId="{A5E70748-655A-45C8-B3D7-508097400817}">
      <dsp:nvSpPr>
        <dsp:cNvPr id="0" name=""/>
        <dsp:cNvSpPr/>
      </dsp:nvSpPr>
      <dsp:spPr>
        <a:xfrm>
          <a:off x="2361547" y="1453055"/>
          <a:ext cx="3500717" cy="843752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5875" cap="flat" cmpd="sng" algn="ctr">
          <a:solidFill>
            <a:srgbClr val="92D05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Жергілікті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өзін-өзі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басқару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органдарына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субвенция</a:t>
          </a:r>
        </a:p>
      </dsp:txBody>
      <dsp:txXfrm>
        <a:off x="2783423" y="1453055"/>
        <a:ext cx="2656965" cy="843752"/>
      </dsp:txXfrm>
    </dsp:sp>
    <dsp:sp modelId="{0D8669C2-625F-4C61-A1F9-CCBE44D25A28}">
      <dsp:nvSpPr>
        <dsp:cNvPr id="0" name=""/>
        <dsp:cNvSpPr/>
      </dsp:nvSpPr>
      <dsp:spPr>
        <a:xfrm>
          <a:off x="35825" y="2503904"/>
          <a:ext cx="2502782" cy="7499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30,1</a:t>
          </a:r>
        </a:p>
      </dsp:txBody>
      <dsp:txXfrm>
        <a:off x="410785" y="2503904"/>
        <a:ext cx="1752863" cy="749919"/>
      </dsp:txXfrm>
    </dsp:sp>
    <dsp:sp modelId="{2D9D4D6B-3A1D-44AD-AF5E-C18DE0E16587}">
      <dsp:nvSpPr>
        <dsp:cNvPr id="0" name=""/>
        <dsp:cNvSpPr/>
      </dsp:nvSpPr>
      <dsp:spPr>
        <a:xfrm>
          <a:off x="2364482" y="2525019"/>
          <a:ext cx="3500717" cy="713926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5875" cap="flat" cmpd="sng" algn="ctr">
          <a:solidFill>
            <a:srgbClr val="92D05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Нысаналы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трансферттерді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қайтару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21445" y="2525019"/>
        <a:ext cx="2786791" cy="713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0.32214</cdr:x>
      <cdr:y>0.35145</cdr:y>
    </cdr:from>
    <cdr:to>
      <cdr:x>0.52925</cdr:x>
      <cdr:y>0.50709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348040" y="822585"/>
          <a:ext cx="866683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0.6598</cdr:x>
      <cdr:y>0</cdr:y>
    </cdr:from>
    <cdr:to>
      <cdr:x>0.86691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61050" y="-3222594"/>
          <a:ext cx="866682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0.51408</cdr:x>
      <cdr:y>0.44186</cdr:y>
    </cdr:from>
    <cdr:to>
      <cdr:x>0.66148</cdr:x>
      <cdr:y>0.63165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B2C5D815-1BDC-419B-8123-D923BE7F4BE7}"/>
            </a:ext>
          </a:extLst>
        </cdr:cNvPr>
        <cdr:cNvCxnSpPr/>
      </cdr:nvCxnSpPr>
      <cdr:spPr>
        <a:xfrm xmlns:a="http://schemas.openxmlformats.org/drawingml/2006/main" flipV="1">
          <a:off x="2151237" y="1034187"/>
          <a:ext cx="616820" cy="444215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0.06535</cdr:x>
      <cdr:y>0.04744</cdr:y>
    </cdr:from>
    <cdr:to>
      <cdr:x>0.3119</cdr:x>
      <cdr:y>0.16691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387904" y="134436"/>
          <a:ext cx="146339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0.01148</cdr:y>
    </cdr:from>
    <cdr:to>
      <cdr:x>0.31312</cdr:x>
      <cdr:y>0.1351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0" y="28591"/>
          <a:ext cx="173213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>
              <a:latin typeface="Arial" pitchFamily="34" charset="0"/>
              <a:cs typeface="Arial" pitchFamily="34" charset="0"/>
            </a:rPr>
            <a:t>51,4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0.09326</cdr:x>
      <cdr:y>0.1424</cdr:y>
    </cdr:from>
    <cdr:to>
      <cdr:x>0.11573</cdr:x>
      <cdr:y>0.31712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FFD9F7E1-DB57-4877-B857-301A410CC5D3}"/>
            </a:ext>
          </a:extLst>
        </cdr:cNvPr>
        <cdr:cNvCxnSpPr/>
      </cdr:nvCxnSpPr>
      <cdr:spPr>
        <a:xfrm xmlns:a="http://schemas.openxmlformats.org/drawingml/2006/main" flipH="1" flipV="1">
          <a:off x="515892" y="354532"/>
          <a:ext cx="124287" cy="435006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0.3067</cdr:x>
      <cdr:y>0.51681</cdr:y>
    </cdr:from>
    <cdr:to>
      <cdr:x>0.35485</cdr:x>
      <cdr:y>0.80963</cdr:y>
    </cdr:to>
    <cdr:cxnSp macro="">
      <cdr:nvCxnSpPr>
        <cdr:cNvPr id="10" name="Прямая со стрелкой 9">
          <a:extLst xmlns:a="http://schemas.openxmlformats.org/drawingml/2006/main">
            <a:ext uri="{FF2B5EF4-FFF2-40B4-BE49-F238E27FC236}">
              <a16:creationId xmlns:a16="http://schemas.microsoft.com/office/drawing/2014/main" id="{9676BADF-22E2-44DB-AA1A-2226D5C87C84}"/>
            </a:ext>
          </a:extLst>
        </cdr:cNvPr>
        <cdr:cNvCxnSpPr/>
      </cdr:nvCxnSpPr>
      <cdr:spPr>
        <a:xfrm xmlns:a="http://schemas.openxmlformats.org/drawingml/2006/main" flipH="1">
          <a:off x="1696622" y="1286687"/>
          <a:ext cx="266330" cy="729038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0.0372</cdr:x>
      <cdr:y>0.08679</cdr:y>
    </cdr:to>
    <cdr:sp macro="" textlink="">
      <cdr:nvSpPr>
        <cdr:cNvPr id="2" name="Прямоугольник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74684" cy="2411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86466" tIns="43233" rIns="86466" bIns="43233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9pPr>
        </a:lstStyle>
        <a:p xmlns:a="http://schemas.openxmlformats.org/drawingml/2006/main">
          <a:pPr marL="0" marR="0" lvl="0" indent="0" algn="ctr" defTabSz="91440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ru-RU" altLang="ru-RU" sz="1000" b="1" i="0" u="none" strike="noStrike" kern="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charset="0"/>
            <a:cs typeface="Arial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0.28191</cdr:x>
      <cdr:y>0</cdr:y>
    </cdr:from>
    <cdr:to>
      <cdr:x>0.59538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179697" y="-920383"/>
          <a:ext cx="1311762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0.59351</cdr:x>
      <cdr:y>0.38287</cdr:y>
    </cdr:from>
    <cdr:to>
      <cdr:x>0.9202</cdr:x>
      <cdr:y>0.53459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483631" y="896112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0.60782</cdr:x>
      <cdr:y>0.4091</cdr:y>
    </cdr:from>
    <cdr:to>
      <cdr:x>0.93533</cdr:x>
      <cdr:y>0.52124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43521" y="957516"/>
          <a:ext cx="1370515" cy="262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Arial" pitchFamily="34" charset="0"/>
              <a:cs typeface="Arial" pitchFamily="34" charset="0"/>
            </a:rPr>
            <a:t>681,2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млн.теңге</a:t>
          </a:r>
          <a:endParaRPr lang="ru-RU" sz="1100" b="1" u="sng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0.24158</cdr:x>
      <cdr:y>0.01547</cdr:y>
    </cdr:from>
    <cdr:to>
      <cdr:x>0.58925</cdr:x>
      <cdr:y>0.17111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010915" y="36211"/>
          <a:ext cx="1454893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0.65591</cdr:x>
      <cdr:y>0.00743</cdr:y>
    </cdr:from>
    <cdr:to>
      <cdr:x>0.9826</cdr:x>
      <cdr:y>0.15915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44753" y="17393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0.22243</cdr:x>
      <cdr:y>0</cdr:y>
    </cdr:from>
    <cdr:to>
      <cdr:x>0.62552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930775" y="-814832"/>
          <a:ext cx="1686791" cy="364281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0.61306</cdr:x>
      <cdr:y>0.34031</cdr:y>
    </cdr:from>
    <cdr:to>
      <cdr:x>0.98272</cdr:x>
      <cdr:y>0.49203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565451" y="796502"/>
          <a:ext cx="1546898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0.62398</cdr:x>
      <cdr:y>0.34813</cdr:y>
    </cdr:from>
    <cdr:to>
      <cdr:x>1</cdr:x>
      <cdr:y>0.46027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11138" y="814822"/>
          <a:ext cx="1573512" cy="262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Arial" pitchFamily="34" charset="0"/>
              <a:cs typeface="Arial" pitchFamily="34" charset="0"/>
            </a:rPr>
            <a:t>4 347,1 млн.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100" b="1" u="sng" dirty="0">
              <a:latin typeface="Arial" pitchFamily="34" charset="0"/>
              <a:cs typeface="Arial" pitchFamily="34" charset="0"/>
            </a:rPr>
            <a:t> 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0.12385</cdr:x>
      <cdr:y>0</cdr:y>
    </cdr:from>
    <cdr:to>
      <cdr:x>0.48102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518269" y="0"/>
          <a:ext cx="1494624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0.63806</cdr:x>
      <cdr:y>0</cdr:y>
    </cdr:from>
    <cdr:to>
      <cdr:x>0.96475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670058" y="0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0.63587</cdr:x>
      <cdr:y>0</cdr:y>
    </cdr:from>
    <cdr:to>
      <cdr:x>0.99563</cdr:x>
      <cdr:y>0.11214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60914" y="-37506"/>
          <a:ext cx="1505448" cy="2624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Arial" pitchFamily="34" charset="0"/>
              <a:cs typeface="Arial" pitchFamily="34" charset="0"/>
            </a:rPr>
            <a:t>312,5 млн.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теңге</a:t>
          </a:r>
          <a:endParaRPr lang="ru-RU" sz="1100" b="1" u="sng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0.38957</cdr:x>
      <cdr:y>0</cdr:y>
    </cdr:from>
    <cdr:to>
      <cdr:x>0.55165</cdr:x>
      <cdr:y>0.11303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767499" y="-2664319"/>
          <a:ext cx="735369" cy="27994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0.56981</cdr:x>
      <cdr:y>0.33173</cdr:y>
    </cdr:from>
    <cdr:to>
      <cdr:x>0.72156</cdr:x>
      <cdr:y>0.44172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585280" y="821601"/>
          <a:ext cx="688502" cy="272413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0.79846</cdr:x>
      <cdr:y>0.25565</cdr:y>
    </cdr:from>
    <cdr:to>
      <cdr:x>0.93446</cdr:x>
      <cdr:y>0.36162</cdr:y>
    </cdr:to>
    <cdr:sp macro="" textlink="">
      <cdr:nvSpPr>
        <cdr:cNvPr id="3" name="Облачко с текстом: прямоугольное 2">
          <a:extLst xmlns:a="http://schemas.openxmlformats.org/drawingml/2006/main">
            <a:ext uri="{FF2B5EF4-FFF2-40B4-BE49-F238E27FC236}">
              <a16:creationId xmlns:a16="http://schemas.microsoft.com/office/drawing/2014/main" id="{B6933893-EA31-42F6-810C-5975F5CB94B8}"/>
            </a:ext>
          </a:extLst>
        </cdr:cNvPr>
        <cdr:cNvSpPr/>
      </cdr:nvSpPr>
      <cdr:spPr>
        <a:xfrm xmlns:a="http://schemas.openxmlformats.org/drawingml/2006/main">
          <a:off x="3622675" y="633160"/>
          <a:ext cx="617055" cy="26246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>
          <a:solidFill>
            <a:srgbClr val="1D486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18830" cy="495029"/>
          </a:xfrm>
          <a:prstGeom prst="rect">
            <a:avLst/>
          </a:prstGeom>
        </p:spPr>
        <p:txBody>
          <a:bodyPr vert="horz" lIns="92400" tIns="46199" rIns="92400" bIns="4619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8" y="4"/>
            <a:ext cx="2918830" cy="495029"/>
          </a:xfrm>
          <a:prstGeom prst="rect">
            <a:avLst/>
          </a:prstGeom>
        </p:spPr>
        <p:txBody>
          <a:bodyPr vert="horz" lIns="92400" tIns="46199" rIns="92400" bIns="46199" rtlCol="0"/>
          <a:lstStyle>
            <a:lvl1pPr algn="r">
              <a:defRPr sz="1200"/>
            </a:lvl1pPr>
          </a:lstStyle>
          <a:p>
            <a:fld id="{E7B51C9F-4050-42E5-80B5-7A6D199A4A3E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00" tIns="46199" rIns="92400" bIns="4619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9"/>
            <a:ext cx="5388610" cy="3884860"/>
          </a:xfrm>
          <a:prstGeom prst="rect">
            <a:avLst/>
          </a:prstGeom>
        </p:spPr>
        <p:txBody>
          <a:bodyPr vert="horz" lIns="92400" tIns="46199" rIns="92400" bIns="4619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1286"/>
            <a:ext cx="2918830" cy="495028"/>
          </a:xfrm>
          <a:prstGeom prst="rect">
            <a:avLst/>
          </a:prstGeom>
        </p:spPr>
        <p:txBody>
          <a:bodyPr vert="horz" lIns="92400" tIns="46199" rIns="92400" bIns="4619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8" y="9371286"/>
            <a:ext cx="2918830" cy="495028"/>
          </a:xfrm>
          <a:prstGeom prst="rect">
            <a:avLst/>
          </a:prstGeom>
        </p:spPr>
        <p:txBody>
          <a:bodyPr vert="horz" lIns="92400" tIns="46199" rIns="92400" bIns="46199" rtlCol="0" anchor="b"/>
          <a:lstStyle>
            <a:lvl1pPr algn="r">
              <a:defRPr sz="1200"/>
            </a:lvl1pPr>
          </a:lstStyle>
          <a:p>
            <a:fld id="{5755005C-32BA-4938-AC68-1F0688C37E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920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713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84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483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45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82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139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03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70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22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97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18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874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4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39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59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01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680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796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225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931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037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009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391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7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3.xm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chart" Target="../charts/chart11.xml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chart" Target="../charts/chart13.xml"/><Relationship Id="rId4" Type="http://schemas.openxmlformats.org/officeDocument/2006/relationships/chart" Target="../charts/chart12.xml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chart" Target="../charts/char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chart" Target="../charts/chart17.xml"/><Relationship Id="rId3" Type="http://schemas.openxmlformats.org/officeDocument/2006/relationships/diagramLayout" Target="../diagrams/layout5.xml"/><Relationship Id="rId7" Type="http://schemas.openxmlformats.org/officeDocument/2006/relationships/chart" Target="../charts/chart16.xml"/><Relationship Id="rId12" Type="http://schemas.microsoft.com/office/2007/relationships/diagramDrawing" Target="../diagrams/drawing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openxmlformats.org/officeDocument/2006/relationships/diagramColors" Target="../diagrams/colors6.xml"/><Relationship Id="rId5" Type="http://schemas.openxmlformats.org/officeDocument/2006/relationships/diagramColors" Target="../diagrams/colors5.xml"/><Relationship Id="rId10" Type="http://schemas.openxmlformats.org/officeDocument/2006/relationships/diagramQuickStyle" Target="../diagrams/quickStyle6.xml"/><Relationship Id="rId4" Type="http://schemas.openxmlformats.org/officeDocument/2006/relationships/diagramQuickStyle" Target="../diagrams/quickStyle5.xml"/><Relationship Id="rId9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chart" Target="../charts/chart19.xml"/><Relationship Id="rId7" Type="http://schemas.openxmlformats.org/officeDocument/2006/relationships/diagramQuickStyle" Target="../diagrams/quickStyle7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chart" Target="../charts/chart20.xml"/><Relationship Id="rId9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70" y="6150778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17379"/>
            <a:ext cx="12192000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Шахтинск қаласының </a:t>
            </a:r>
          </a:p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жылғы 8 айдағы </a:t>
            </a:r>
          </a:p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«АЗАМАТТЫҚ БЮДЖЕТ»</a:t>
            </a:r>
          </a:p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 атқарылуы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04" y="-1382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6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Левая фигурная скобка 16"/>
          <p:cNvSpPr/>
          <p:nvPr/>
        </p:nvSpPr>
        <p:spPr>
          <a:xfrm>
            <a:off x="5050463" y="1218004"/>
            <a:ext cx="1265991" cy="1836737"/>
          </a:xfrm>
          <a:prstGeom prst="leftBrace">
            <a:avLst>
              <a:gd name="adj1" fmla="val 8333"/>
              <a:gd name="adj2" fmla="val 4951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714737" y="1744828"/>
            <a:ext cx="2522629" cy="42078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КІРІСТЕР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30988" y="1087438"/>
            <a:ext cx="3139545" cy="33813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dirty="0">
                <a:latin typeface="Arial" pitchFamily="34" charset="0"/>
                <a:cs typeface="Arial" pitchFamily="34" charset="0"/>
              </a:rPr>
              <a:t>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3 153,5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647919" y="1373189"/>
            <a:ext cx="3641300" cy="485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емес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144,1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677489" y="1749870"/>
            <a:ext cx="3709182" cy="6270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ts val="1600"/>
              </a:lnSpc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капиталды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сатудан</a:t>
            </a:r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1600"/>
              </a:lnSpc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түсетін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132,0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714597" y="2349500"/>
            <a:ext cx="3055937" cy="387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 err="1">
                <a:latin typeface="Arial" pitchFamily="34" charset="0"/>
                <a:cs typeface="Arial" pitchFamily="34" charset="0"/>
              </a:rPr>
              <a:t>Трансферттер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2 282,7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3"/>
          <p:cNvGrpSpPr/>
          <p:nvPr/>
        </p:nvGrpSpPr>
        <p:grpSpPr>
          <a:xfrm>
            <a:off x="1120484" y="1218004"/>
            <a:ext cx="1878270" cy="1895214"/>
            <a:chOff x="3520963" y="1502128"/>
            <a:chExt cx="1877661" cy="1877661"/>
          </a:xfrm>
          <a:solidFill>
            <a:srgbClr val="92D050"/>
          </a:solidFill>
        </p:grpSpPr>
        <p:sp>
          <p:nvSpPr>
            <p:cNvPr id="16" name=" 3"/>
            <p:cNvSpPr/>
            <p:nvPr/>
          </p:nvSpPr>
          <p:spPr>
            <a:xfrm>
              <a:off x="3520963" y="1502128"/>
              <a:ext cx="1877661" cy="1877661"/>
            </a:xfrm>
            <a:prstGeom prst="flowChartOnlineStorage">
              <a:avLst/>
            </a:prstGeom>
            <a:grpFill/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 4"/>
            <p:cNvSpPr/>
            <p:nvPr/>
          </p:nvSpPr>
          <p:spPr>
            <a:xfrm>
              <a:off x="3520963" y="2104643"/>
              <a:ext cx="1675439" cy="672629"/>
            </a:xfrm>
            <a:prstGeom prst="flowChartOnlineStorage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400" b="1" dirty="0">
                  <a:solidFill>
                    <a:schemeClr val="tx1"/>
                  </a:solidFill>
                </a:rPr>
                <a:t>8 320,4</a:t>
              </a:r>
            </a:p>
          </p:txBody>
        </p:sp>
      </p:grpSp>
      <p:sp>
        <p:nvSpPr>
          <p:cNvPr id="32" name=" 4"/>
          <p:cNvSpPr/>
          <p:nvPr/>
        </p:nvSpPr>
        <p:spPr bwMode="auto">
          <a:xfrm>
            <a:off x="10691738" y="1084364"/>
            <a:ext cx="944361" cy="8596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46990" tIns="46990" rIns="46990" bIns="46990" spcCol="1270" anchor="ctr"/>
          <a:lstStyle/>
          <a:p>
            <a:pPr algn="ctr" defTabSz="16446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3700" dirty="0"/>
              <a:t>5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236589" y="904209"/>
            <a:ext cx="944361" cy="31379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2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2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түсімдерінің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8 320,4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Объект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32164537"/>
              </p:ext>
            </p:extLst>
          </p:nvPr>
        </p:nvGraphicFramePr>
        <p:xfrm>
          <a:off x="1178128" y="3557825"/>
          <a:ext cx="4849452" cy="244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697667" y="2665503"/>
            <a:ext cx="3289712" cy="387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Субвенция       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2 608,1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5110089"/>
              </p:ext>
            </p:extLst>
          </p:nvPr>
        </p:nvGraphicFramePr>
        <p:xfrm>
          <a:off x="6967902" y="3222594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Прямоугольник 2"/>
          <p:cNvSpPr>
            <a:spLocks noChangeArrowheads="1"/>
          </p:cNvSpPr>
          <p:nvPr/>
        </p:nvSpPr>
        <p:spPr bwMode="auto">
          <a:xfrm>
            <a:off x="8395871" y="4106721"/>
            <a:ext cx="597814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7 964,0</a:t>
            </a:r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844094" y="3233633"/>
            <a:ext cx="597814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8 320,4</a:t>
            </a:r>
          </a:p>
        </p:txBody>
      </p:sp>
      <p:sp>
        <p:nvSpPr>
          <p:cNvPr id="29" name="Прямоугольник 2"/>
          <p:cNvSpPr>
            <a:spLocks noChangeArrowheads="1"/>
          </p:cNvSpPr>
          <p:nvPr/>
        </p:nvSpPr>
        <p:spPr bwMode="auto">
          <a:xfrm rot="19374641">
            <a:off x="8842913" y="4203742"/>
            <a:ext cx="9100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1000" b="1" dirty="0">
              <a:highlight>
                <a:srgbClr val="FF0000"/>
              </a:highlight>
            </a:endParaRPr>
          </a:p>
        </p:txBody>
      </p:sp>
      <p:sp>
        <p:nvSpPr>
          <p:cNvPr id="30" name="Прямоугольник 2"/>
          <p:cNvSpPr>
            <a:spLocks noChangeArrowheads="1"/>
          </p:cNvSpPr>
          <p:nvPr/>
        </p:nvSpPr>
        <p:spPr bwMode="auto">
          <a:xfrm>
            <a:off x="8416714" y="5541809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sp>
        <p:nvSpPr>
          <p:cNvPr id="31" name="Прямоугольник 2"/>
          <p:cNvSpPr>
            <a:spLocks noChangeArrowheads="1"/>
          </p:cNvSpPr>
          <p:nvPr/>
        </p:nvSpPr>
        <p:spPr bwMode="auto">
          <a:xfrm>
            <a:off x="9859389" y="5535074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34531" y="2888834"/>
            <a:ext cx="9281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200" u="sng" dirty="0"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200" u="sng" dirty="0">
                <a:latin typeface="Arial" pitchFamily="34" charset="0"/>
                <a:cs typeface="Arial" pitchFamily="34" charset="0"/>
              </a:rPr>
              <a:t>ң</a:t>
            </a:r>
            <a:r>
              <a:rPr lang="ru-RU" sz="1200" u="sng" dirty="0" err="1">
                <a:latin typeface="Arial" pitchFamily="34" charset="0"/>
                <a:cs typeface="Arial" pitchFamily="34" charset="0"/>
              </a:rPr>
              <a:t>ге</a:t>
            </a:r>
            <a:endParaRPr lang="ru-RU" sz="12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EC106B7-8C88-4305-8880-7D3ABF7738EB}"/>
              </a:ext>
            </a:extLst>
          </p:cNvPr>
          <p:cNvSpPr/>
          <p:nvPr/>
        </p:nvSpPr>
        <p:spPr>
          <a:xfrm>
            <a:off x="5237366" y="3803260"/>
            <a:ext cx="944361" cy="3915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2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2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84300" y="3939013"/>
            <a:ext cx="4643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 динамика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8999" y="1731728"/>
            <a:ext cx="4446717" cy="38345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2026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жылдың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қаңтар-тамыз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айларында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3 153,5 млн.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теңге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салық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түсті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     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Негізгі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асыра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орындау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салықтар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түсімдердің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мынадай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түрлері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қалыптасты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:</a:t>
            </a:r>
          </a:p>
          <a:p>
            <a:pPr algn="just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      -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төлем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көзінен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салықтан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салық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салынатын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табыстардан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алынатын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табыс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салығы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;</a:t>
            </a:r>
          </a:p>
          <a:p>
            <a:pPr algn="just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      -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өткен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кезеңнің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берешегін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өтеу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мерзім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салық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төлеу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есебінен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тұлғалардан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көлік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құралдарына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салынатын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салық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;</a:t>
            </a:r>
          </a:p>
          <a:p>
            <a:pPr algn="just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      -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заңды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тұлғалардан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алынатын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мүлік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салығы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жылдық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есеп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төлеу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есебінен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4657" y="1051807"/>
            <a:ext cx="3230562" cy="611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01.09.2026 ж. НАҚТЫ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3 153,5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Салық</a:t>
            </a:r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түсімдері</a:t>
            </a:r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– 3 153,5 млн. </a:t>
            </a:r>
            <a:r>
              <a:rPr lang="ru-RU" sz="32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" name="Объект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85247225"/>
              </p:ext>
            </p:extLst>
          </p:nvPr>
        </p:nvGraphicFramePr>
        <p:xfrm>
          <a:off x="1586483" y="4239075"/>
          <a:ext cx="3952875" cy="2436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023748"/>
              </p:ext>
            </p:extLst>
          </p:nvPr>
        </p:nvGraphicFramePr>
        <p:xfrm>
          <a:off x="0" y="695183"/>
          <a:ext cx="6418907" cy="3243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3CDE2B2-B44F-40B0-A0BB-0A9FD09678CA}"/>
              </a:ext>
            </a:extLst>
          </p:cNvPr>
          <p:cNvSpPr/>
          <p:nvPr/>
        </p:nvSpPr>
        <p:spPr>
          <a:xfrm>
            <a:off x="5396872" y="4199127"/>
            <a:ext cx="944361" cy="31379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2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2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761169"/>
              </p:ext>
            </p:extLst>
          </p:nvPr>
        </p:nvGraphicFramePr>
        <p:xfrm>
          <a:off x="332031" y="748271"/>
          <a:ext cx="5935604" cy="2833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55663" y="3484563"/>
            <a:ext cx="42405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 динамика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909629" y="2331948"/>
            <a:ext cx="4349564" cy="28338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•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жылдың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қыркүйегіне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144,1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деңгейінде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25,2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жоспарында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5,7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есе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көп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қалыптасты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•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118,9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асыра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негізінен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басқа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да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емес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қалыптасты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47523" y="1482241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01.09.2026 ж. НАҚТЫ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144,1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Салықтық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144,1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120146"/>
              </p:ext>
            </p:extLst>
          </p:nvPr>
        </p:nvGraphicFramePr>
        <p:xfrm>
          <a:off x="1179934" y="3884613"/>
          <a:ext cx="3592050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606722"/>
              </p:ext>
            </p:extLst>
          </p:nvPr>
        </p:nvGraphicFramePr>
        <p:xfrm>
          <a:off x="1429305" y="1074198"/>
          <a:ext cx="3994951" cy="231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838F7D-C2B6-47E3-BFDE-553418667BFE}"/>
              </a:ext>
            </a:extLst>
          </p:cNvPr>
          <p:cNvSpPr/>
          <p:nvPr/>
        </p:nvSpPr>
        <p:spPr>
          <a:xfrm>
            <a:off x="3607345" y="1091953"/>
            <a:ext cx="944361" cy="31379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2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2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E3D4484-640C-4E6A-8283-51D5EE6825FB}"/>
              </a:ext>
            </a:extLst>
          </p:cNvPr>
          <p:cNvSpPr/>
          <p:nvPr/>
        </p:nvSpPr>
        <p:spPr>
          <a:xfrm>
            <a:off x="4175595" y="3881611"/>
            <a:ext cx="944361" cy="31379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2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2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133068"/>
              </p:ext>
            </p:extLst>
          </p:nvPr>
        </p:nvGraphicFramePr>
        <p:xfrm>
          <a:off x="332031" y="748271"/>
          <a:ext cx="5935604" cy="2833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55663" y="3484563"/>
            <a:ext cx="42405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 динамика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63681" y="2239718"/>
            <a:ext cx="4240593" cy="30513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•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Жоспар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бойынша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65,7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132,0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теңгені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200,9% -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құрады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• 66,3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сомасында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асыра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негізінен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жер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учаскелерін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сату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үйлерді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жекешелендіру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түсімдері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қалыптасты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90153" y="1377729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01.09.2026 ж. НАҚТЫ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132,0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капиталды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132,0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470867"/>
              </p:ext>
            </p:extLst>
          </p:nvPr>
        </p:nvGraphicFramePr>
        <p:xfrm>
          <a:off x="1179934" y="3884613"/>
          <a:ext cx="3592050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272658866"/>
              </p:ext>
            </p:extLst>
          </p:nvPr>
        </p:nvGraphicFramePr>
        <p:xfrm>
          <a:off x="940046" y="994874"/>
          <a:ext cx="5531775" cy="2489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086005" y="3010599"/>
            <a:ext cx="146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80,6 млн.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6395BE65-5E72-4729-80E9-1C09B41552F3}"/>
              </a:ext>
            </a:extLst>
          </p:cNvPr>
          <p:cNvSpPr txBox="1"/>
          <p:nvPr/>
        </p:nvSpPr>
        <p:spPr>
          <a:xfrm>
            <a:off x="4447920" y="3828690"/>
            <a:ext cx="1047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61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214093"/>
              </p:ext>
            </p:extLst>
          </p:nvPr>
        </p:nvGraphicFramePr>
        <p:xfrm>
          <a:off x="951473" y="1308591"/>
          <a:ext cx="5221919" cy="238069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4715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Орындамаудың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негізгі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себептері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Сомасы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4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игерілмеген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4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Орындалған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жоқ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себептер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5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дөңгелектеу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есебінен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қалдықтар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29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Игерілмеген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себептер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29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"Молодежная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көшесі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57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мекенжайы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аула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аумағын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абаттандыру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"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жобасы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конкурстық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рәсімдердің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ұзақ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өткізілуіне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байланысты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348738"/>
                  </a:ext>
                </a:extLst>
              </a:tr>
              <a:tr h="20829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"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Қарағанды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облысының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Шахтинск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қаласында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көппәтерлі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үй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кешенінің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Молодежная, 57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учаскесі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сыртқы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инженерлік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желілер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)»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жобасы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шарттың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талаптары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5 %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ұстап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қалу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84252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400" y="0"/>
            <a:ext cx="12189600" cy="96658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Шахтинск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аймағы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8 955,6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9408665"/>
              </p:ext>
            </p:extLst>
          </p:nvPr>
        </p:nvGraphicFramePr>
        <p:xfrm>
          <a:off x="6334410" y="1244338"/>
          <a:ext cx="4906117" cy="4843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90455" y="1040611"/>
            <a:ext cx="1365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51473" y="3828380"/>
            <a:ext cx="4819011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динамика.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Объект 17">
            <a:extLst>
              <a:ext uri="{FF2B5EF4-FFF2-40B4-BE49-F238E27FC236}">
                <a16:creationId xmlns:a16="http://schemas.microsoft.com/office/drawing/2014/main" id="{C07CCE40-0C2B-4C50-BDC7-D8C242248F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571350"/>
              </p:ext>
            </p:extLst>
          </p:nvPr>
        </p:nvGraphicFramePr>
        <p:xfrm>
          <a:off x="1294511" y="4099314"/>
          <a:ext cx="3996580" cy="205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3B1853A-205F-41CA-A9FC-54B5155CFC49}"/>
              </a:ext>
            </a:extLst>
          </p:cNvPr>
          <p:cNvSpPr/>
          <p:nvPr/>
        </p:nvSpPr>
        <p:spPr>
          <a:xfrm>
            <a:off x="4899935" y="4056298"/>
            <a:ext cx="9281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360208" y="3567299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динамика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6234"/>
            <a:ext cx="12145632" cy="8384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Қорғаныс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қауіпсіздік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сипаттағы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</a:p>
          <a:p>
            <a:pPr algn="ctr"/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681,2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</a:t>
            </a:r>
            <a:r>
              <a:rPr lang="ru-RU" sz="2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355854803"/>
              </p:ext>
            </p:extLst>
          </p:nvPr>
        </p:nvGraphicFramePr>
        <p:xfrm>
          <a:off x="7670802" y="930406"/>
          <a:ext cx="3445932" cy="227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10663598" y="374853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683861"/>
              </p:ext>
            </p:extLst>
          </p:nvPr>
        </p:nvGraphicFramePr>
        <p:xfrm>
          <a:off x="7045558" y="920383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8218564" y="894666"/>
            <a:ext cx="1370515" cy="2624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>
                <a:latin typeface="Arial" pitchFamily="34" charset="0"/>
                <a:cs typeface="Arial" pitchFamily="34" charset="0"/>
              </a:rPr>
              <a:t>681,3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8210064" y="3101604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703942" y="3101603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79354677"/>
              </p:ext>
            </p:extLst>
          </p:nvPr>
        </p:nvGraphicFramePr>
        <p:xfrm>
          <a:off x="1171852" y="1579592"/>
          <a:ext cx="5912529" cy="416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5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3172647"/>
              </p:ext>
            </p:extLst>
          </p:nvPr>
        </p:nvGraphicFramePr>
        <p:xfrm>
          <a:off x="7500835" y="3786959"/>
          <a:ext cx="3592050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58066" y="24384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сала – 1 456,9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476237" y="3516350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динамика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736431422"/>
              </p:ext>
            </p:extLst>
          </p:nvPr>
        </p:nvGraphicFramePr>
        <p:xfrm>
          <a:off x="725424" y="996696"/>
          <a:ext cx="7069667" cy="509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4845724"/>
              </p:ext>
            </p:extLst>
          </p:nvPr>
        </p:nvGraphicFramePr>
        <p:xfrm>
          <a:off x="7015696" y="3939683"/>
          <a:ext cx="4101931" cy="2162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851621"/>
              </p:ext>
            </p:extLst>
          </p:nvPr>
        </p:nvGraphicFramePr>
        <p:xfrm>
          <a:off x="7366255" y="961092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8365669" y="978485"/>
            <a:ext cx="1529769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1 457,0 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121775" y="986825"/>
            <a:ext cx="1428744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>
                <a:latin typeface="Arial" pitchFamily="34" charset="0"/>
                <a:cs typeface="Arial" pitchFamily="34" charset="0"/>
              </a:rPr>
              <a:t>1 456,9 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2"/>
          <p:cNvSpPr>
            <a:spLocks noChangeArrowheads="1"/>
          </p:cNvSpPr>
          <p:nvPr/>
        </p:nvSpPr>
        <p:spPr bwMode="auto">
          <a:xfrm>
            <a:off x="8736753" y="3246665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sp>
        <p:nvSpPr>
          <p:cNvPr id="16" name="Прямоугольник 2"/>
          <p:cNvSpPr>
            <a:spLocks noChangeArrowheads="1"/>
          </p:cNvSpPr>
          <p:nvPr/>
        </p:nvSpPr>
        <p:spPr bwMode="auto">
          <a:xfrm>
            <a:off x="10179430" y="3258218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14F48C43-6DCB-4DD0-BDC8-EA3BF9EB9AC8}"/>
              </a:ext>
            </a:extLst>
          </p:cNvPr>
          <p:cNvSpPr txBox="1"/>
          <p:nvPr/>
        </p:nvSpPr>
        <p:spPr>
          <a:xfrm>
            <a:off x="10663598" y="374853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– 4 347,1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626137" y="3408213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динамика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399777" y="3702629"/>
            <a:ext cx="1114890" cy="4460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</a:t>
            </a:r>
            <a:r>
              <a:rPr lang="ru-RU" b="1" u="sng" dirty="0">
                <a:latin typeface="Arial" pitchFamily="34" charset="0"/>
                <a:cs typeface="Arial" pitchFamily="34" charset="0"/>
              </a:rPr>
              <a:t>н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1047500580"/>
              </p:ext>
            </p:extLst>
          </p:nvPr>
        </p:nvGraphicFramePr>
        <p:xfrm>
          <a:off x="968154" y="718618"/>
          <a:ext cx="6000817" cy="5412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  <p:graphicFrame>
        <p:nvGraphicFramePr>
          <p:cNvPr id="2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1940068"/>
              </p:ext>
            </p:extLst>
          </p:nvPr>
        </p:nvGraphicFramePr>
        <p:xfrm>
          <a:off x="6772571" y="814832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703346" y="821853"/>
            <a:ext cx="1634676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>
                <a:latin typeface="Arial" pitchFamily="34" charset="0"/>
                <a:cs typeface="Arial" pitchFamily="34" charset="0"/>
              </a:rPr>
              <a:t>4 377,7 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2"/>
          <p:cNvSpPr>
            <a:spLocks noChangeArrowheads="1"/>
          </p:cNvSpPr>
          <p:nvPr/>
        </p:nvSpPr>
        <p:spPr bwMode="auto">
          <a:xfrm>
            <a:off x="9612502" y="3093626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9" name="Прямоугольник 2"/>
          <p:cNvSpPr>
            <a:spLocks noChangeArrowheads="1"/>
          </p:cNvSpPr>
          <p:nvPr/>
        </p:nvSpPr>
        <p:spPr bwMode="auto">
          <a:xfrm>
            <a:off x="8188114" y="3100361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10001592"/>
              </p:ext>
            </p:extLst>
          </p:nvPr>
        </p:nvGraphicFramePr>
        <p:xfrm>
          <a:off x="1118586" y="1102995"/>
          <a:ext cx="5850385" cy="473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4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216059"/>
              </p:ext>
            </p:extLst>
          </p:nvPr>
        </p:nvGraphicFramePr>
        <p:xfrm>
          <a:off x="7477975" y="3866969"/>
          <a:ext cx="3933604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294160" y="3492319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динамика.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368" y="0"/>
            <a:ext cx="12145632" cy="8384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Басқа</a:t>
            </a:r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шығындар</a:t>
            </a:r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– 312,5 млн. </a:t>
            </a:r>
            <a:r>
              <a:rPr lang="ru-RU" sz="28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теңге</a:t>
            </a:r>
            <a:endParaRPr lang="ru-RU" sz="2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008917190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"/>
          <p:cNvSpPr txBox="1"/>
          <p:nvPr/>
        </p:nvSpPr>
        <p:spPr>
          <a:xfrm>
            <a:off x="10557934" y="88782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0752667" y="371548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8828014"/>
              </p:ext>
            </p:extLst>
          </p:nvPr>
        </p:nvGraphicFramePr>
        <p:xfrm>
          <a:off x="7003091" y="983413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7462590" y="1019054"/>
            <a:ext cx="1553394" cy="2624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312,5 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8252121" y="3210089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703942" y="3203354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16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3914619"/>
              </p:ext>
            </p:extLst>
          </p:nvPr>
        </p:nvGraphicFramePr>
        <p:xfrm>
          <a:off x="7083579" y="3804283"/>
          <a:ext cx="4104162" cy="2236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917A0B01-B792-4F68-8DA1-EFB667D0B4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179649"/>
              </p:ext>
            </p:extLst>
          </p:nvPr>
        </p:nvGraphicFramePr>
        <p:xfrm>
          <a:off x="442855" y="1162277"/>
          <a:ext cx="5865200" cy="4628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1" name="TextBox 1">
            <a:extLst>
              <a:ext uri="{FF2B5EF4-FFF2-40B4-BE49-F238E27FC236}">
                <a16:creationId xmlns:a16="http://schemas.microsoft.com/office/drawing/2014/main" id="{DE303074-B73E-4AE5-BE18-2DF87129303E}"/>
              </a:ext>
            </a:extLst>
          </p:cNvPr>
          <p:cNvSpPr txBox="1"/>
          <p:nvPr/>
        </p:nvSpPr>
        <p:spPr>
          <a:xfrm>
            <a:off x="5612677" y="236768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260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Кенттерге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субвенциялар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282,4 млн. те</a:t>
            </a:r>
            <a:r>
              <a:rPr lang="kk-KZ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964334" y="7577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345597" y="615721"/>
            <a:ext cx="59267" cy="600286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"/>
          <p:cNvSpPr txBox="1"/>
          <p:nvPr/>
        </p:nvSpPr>
        <p:spPr>
          <a:xfrm>
            <a:off x="10335877" y="2427418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873450"/>
              </p:ext>
            </p:extLst>
          </p:nvPr>
        </p:nvGraphicFramePr>
        <p:xfrm>
          <a:off x="6950508" y="2689885"/>
          <a:ext cx="4222158" cy="1736868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82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51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baseline="0" dirty="0" err="1">
                          <a:latin typeface="Arial" pitchFamily="34" charset="0"/>
                        </a:rPr>
                        <a:t>Кенттер</a:t>
                      </a:r>
                      <a:r>
                        <a:rPr lang="ru-RU" sz="1800" b="1" u="none" strike="noStrike" baseline="0" dirty="0">
                          <a:latin typeface="Arial" pitchFamily="34" charset="0"/>
                        </a:rPr>
                        <a:t> </a:t>
                      </a:r>
                      <a:r>
                        <a:rPr lang="ru-RU" sz="1800" b="1" u="none" strike="noStrike" baseline="0" dirty="0" err="1">
                          <a:latin typeface="Arial" pitchFamily="34" charset="0"/>
                        </a:rPr>
                        <a:t>бойынша</a:t>
                      </a:r>
                      <a:r>
                        <a:rPr lang="ru-RU" sz="1800" b="1" u="none" strike="noStrike" baseline="0" dirty="0">
                          <a:latin typeface="Arial" pitchFamily="34" charset="0"/>
                        </a:rPr>
                        <a:t> </a:t>
                      </a:r>
                      <a:r>
                        <a:rPr lang="ru-RU" sz="1800" b="1" u="none" strike="noStrike" baseline="0" dirty="0" err="1">
                          <a:latin typeface="Arial" pitchFamily="34" charset="0"/>
                        </a:rPr>
                        <a:t>барлығы</a:t>
                      </a:r>
                      <a:endParaRPr lang="ru-RU" sz="18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dk1"/>
                          </a:solidFill>
                          <a:latin typeface="Arial" pitchFamily="34" charset="0"/>
                        </a:rPr>
                        <a:t>282,4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844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Долинка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кенті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99,1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496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Шахан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кенті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89,0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888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Новодолинский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кенті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94,3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4" name="Прямоугольник 2"/>
          <p:cNvSpPr>
            <a:spLocks noChangeArrowheads="1"/>
          </p:cNvSpPr>
          <p:nvPr/>
        </p:nvSpPr>
        <p:spPr bwMode="auto">
          <a:xfrm>
            <a:off x="2186738" y="5242509"/>
            <a:ext cx="1091538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Жыл</a:t>
            </a:r>
            <a:r>
              <a:rPr lang="ru-RU" sz="1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жоспары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1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8443202"/>
              </p:ext>
            </p:extLst>
          </p:nvPr>
        </p:nvGraphicFramePr>
        <p:xfrm>
          <a:off x="1297323" y="2667028"/>
          <a:ext cx="4537076" cy="2476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3259625" y="5231875"/>
            <a:ext cx="1387835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u="sng" dirty="0">
                <a:latin typeface="Arial" pitchFamily="34" charset="0"/>
                <a:cs typeface="Arial" pitchFamily="34" charset="0"/>
              </a:rPr>
              <a:t>8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айға</a:t>
            </a:r>
            <a:r>
              <a:rPr lang="ru-RU" sz="1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жоспар</a:t>
            </a:r>
            <a:endParaRPr lang="ru-RU" sz="10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529329" y="5231873"/>
            <a:ext cx="1387835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u="sng" dirty="0">
                <a:latin typeface="Arial" pitchFamily="34" charset="0"/>
                <a:cs typeface="Arial" pitchFamily="34" charset="0"/>
              </a:rPr>
              <a:t>8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айға</a:t>
            </a:r>
            <a:r>
              <a:rPr lang="ru-RU" sz="1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нақты</a:t>
            </a:r>
            <a:endParaRPr lang="ru-RU" sz="10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2"/>
          <p:cNvSpPr>
            <a:spLocks noChangeArrowheads="1"/>
          </p:cNvSpPr>
          <p:nvPr/>
        </p:nvSpPr>
        <p:spPr bwMode="auto">
          <a:xfrm>
            <a:off x="3069554" y="2648995"/>
            <a:ext cx="641312" cy="56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u="sng" dirty="0">
                <a:latin typeface="Arial" pitchFamily="34" charset="0"/>
                <a:cs typeface="Arial" pitchFamily="34" charset="0"/>
              </a:rPr>
              <a:t>469,8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1000" b="1" u="sng" dirty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046567" y="251776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3953542" y="3299999"/>
            <a:ext cx="1664963" cy="43072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  <a:p>
            <a:r>
              <a:rPr lang="ru-RU" b="1" u="sng" dirty="0">
                <a:latin typeface="Arial" pitchFamily="34" charset="0"/>
                <a:cs typeface="Arial" pitchFamily="34" charset="0"/>
              </a:rPr>
              <a:t>282,4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ая выноска 5">
            <a:extLst>
              <a:ext uri="{FF2B5EF4-FFF2-40B4-BE49-F238E27FC236}">
                <a16:creationId xmlns:a16="http://schemas.microsoft.com/office/drawing/2014/main" id="{C5E0485D-85D6-4D85-98DD-21FB7D547383}"/>
              </a:ext>
            </a:extLst>
          </p:cNvPr>
          <p:cNvSpPr/>
          <p:nvPr/>
        </p:nvSpPr>
        <p:spPr>
          <a:xfrm>
            <a:off x="4919015" y="3292793"/>
            <a:ext cx="629529" cy="272413"/>
          </a:xfrm>
          <a:prstGeom prst="wedgeRectCallout">
            <a:avLst/>
          </a:prstGeom>
          <a:noFill/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282,4</a:t>
            </a:r>
            <a:endParaRPr lang="ru-RU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10370</TotalTime>
  <Words>818</Words>
  <Application>Microsoft Office PowerPoint</Application>
  <PresentationFormat>Широкоэкранный</PresentationFormat>
  <Paragraphs>179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Calibri</vt:lpstr>
      <vt:lpstr>Candara</vt:lpstr>
      <vt:lpstr>Garamond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Алмагуль Кожбанова</dc:creator>
  <cp:lastModifiedBy>User</cp:lastModifiedBy>
  <cp:revision>1993</cp:revision>
  <cp:lastPrinted>2023-11-10T10:39:09Z</cp:lastPrinted>
  <dcterms:created xsi:type="dcterms:W3CDTF">2018-03-29T08:47:01Z</dcterms:created>
  <dcterms:modified xsi:type="dcterms:W3CDTF">2026-10-01T12:26:45Z</dcterms:modified>
</cp:coreProperties>
</file>