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59" r:id="rId2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1BCADB52-3C80-4DDE-AA00-7493C628CCE0}">
      <dgm:prSet phldrT="[Текст]"/>
      <dgm:spPr/>
      <dgm:t>
        <a:bodyPr/>
        <a:lstStyle/>
        <a:p>
          <a:r>
            <a:rPr lang="ru-RU" dirty="0"/>
            <a:t>Поступления</a:t>
          </a:r>
          <a:endParaRPr lang="en-US" dirty="0"/>
        </a:p>
        <a:p>
          <a:r>
            <a:rPr lang="kk-KZ" dirty="0" smtClean="0"/>
            <a:t>68508,7</a:t>
          </a:r>
          <a:endParaRPr lang="en-US" dirty="0"/>
        </a:p>
        <a:p>
          <a:endParaRPr lang="en-US" dirty="0"/>
        </a:p>
        <a:p>
          <a:endParaRPr lang="ru-RU" dirty="0"/>
        </a:p>
        <a:p>
          <a:r>
            <a:rPr lang="ru-RU" dirty="0"/>
            <a:t>(10</a:t>
          </a:r>
          <a:r>
            <a:rPr lang="en-US" dirty="0"/>
            <a:t>0</a:t>
          </a:r>
          <a:r>
            <a:rPr lang="ru-RU" dirty="0"/>
            <a:t>%)</a:t>
          </a:r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>
              <a:solidFill>
                <a:schemeClr val="tx2">
                  <a:lumMod val="75000"/>
                </a:schemeClr>
              </a:solidFill>
            </a:rPr>
            <a:t>Налоги и платежи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 </a:t>
          </a:r>
          <a:endParaRPr lang="ru-RU" dirty="0">
            <a:solidFill>
              <a:schemeClr val="tx2">
                <a:lumMod val="75000"/>
              </a:schemeClr>
            </a:solidFill>
          </a:endParaRPr>
        </a:p>
        <a:p>
          <a:r>
            <a:rPr lang="kk-KZ" dirty="0" smtClean="0">
              <a:solidFill>
                <a:schemeClr val="tx2">
                  <a:lumMod val="75000"/>
                </a:schemeClr>
              </a:solidFill>
            </a:rPr>
            <a:t>53617,7</a:t>
          </a:r>
          <a:endParaRPr lang="en-US" dirty="0">
            <a:solidFill>
              <a:schemeClr val="tx2">
                <a:lumMod val="75000"/>
              </a:schemeClr>
            </a:solidFill>
          </a:endParaRPr>
        </a:p>
        <a:p>
          <a:r>
            <a:rPr lang="ru-RU" dirty="0">
              <a:solidFill>
                <a:schemeClr val="tx2">
                  <a:lumMod val="75000"/>
                </a:schemeClr>
              </a:solidFill>
            </a:rPr>
            <a:t>(10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0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%) </a:t>
          </a: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/>
            <a:t>Расходы </a:t>
          </a:r>
        </a:p>
        <a:p>
          <a:r>
            <a:rPr lang="kk-KZ" dirty="0" smtClean="0"/>
            <a:t>60774,6</a:t>
          </a:r>
          <a:endParaRPr lang="ru-RU" dirty="0"/>
        </a:p>
        <a:p>
          <a:endParaRPr lang="ru-RU" dirty="0"/>
        </a:p>
        <a:p>
          <a:r>
            <a:rPr lang="ru-RU" dirty="0"/>
            <a:t>(1</a:t>
          </a:r>
          <a:r>
            <a:rPr lang="en-US" dirty="0"/>
            <a:t>00</a:t>
          </a:r>
          <a:r>
            <a:rPr lang="ru-RU" dirty="0"/>
            <a:t>%)</a:t>
          </a:r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X="-7728" custLinFactNeighborX="-100000" custLinFactNeighborY="6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X="-1454" custLinFactNeighborX="-100000" custLinFactNeighborY="6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 custLinFactNeighborX="12795" custLinFactNeighborY="-21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D3DC736D-8D46-4E27-A16F-D807B36C8E20}" type="presOf" srcId="{C13D7380-5C41-47B6-88CA-C46338293A08}" destId="{B7948204-05CF-42AA-92E0-7EBFE3E37489}" srcOrd="0" destOrd="0" presId="urn:microsoft.com/office/officeart/2005/8/layout/hProcess9"/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13B24FDC-366B-44DF-B59F-B8FCA4E2DF0C}" type="presOf" srcId="{8F78ED7F-1B33-49D1-AD13-14E9573CB8A6}" destId="{7A7068E3-381C-45E7-9CF4-24781F783586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2421C38F-7F20-4FBC-8DE9-6F66C4981087}" type="presOf" srcId="{E68E0715-B60E-4B3E-B64D-0915C6C6863F}" destId="{10CB45E8-E2B1-470F-BD31-507883A50E13}" srcOrd="0" destOrd="0" presId="urn:microsoft.com/office/officeart/2005/8/layout/hProcess9"/>
    <dgm:cxn modelId="{D979F3E4-8689-41FB-B2B9-E5AA7428C737}" type="presOf" srcId="{1BCADB52-3C80-4DDE-AA00-7493C628CCE0}" destId="{94998ECC-1C06-4FB8-B1D2-3FF96530BC0B}" srcOrd="0" destOrd="0" presId="urn:microsoft.com/office/officeart/2005/8/layout/hProcess9"/>
    <dgm:cxn modelId="{DD83FF00-0F4A-4172-971B-33C16D7EC499}" type="presParOf" srcId="{10CB45E8-E2B1-470F-BD31-507883A50E13}" destId="{A6D933C2-8539-4736-A15F-8A343C91B3B7}" srcOrd="0" destOrd="0" presId="urn:microsoft.com/office/officeart/2005/8/layout/hProcess9"/>
    <dgm:cxn modelId="{F48A7058-1424-486E-B6A4-3F9F33E9386F}" type="presParOf" srcId="{10CB45E8-E2B1-470F-BD31-507883A50E13}" destId="{AA8CC410-84D7-4A79-A3CD-9991FF279F47}" srcOrd="1" destOrd="0" presId="urn:microsoft.com/office/officeart/2005/8/layout/hProcess9"/>
    <dgm:cxn modelId="{A224D359-6D12-466C-AF34-A5835B87B07F}" type="presParOf" srcId="{AA8CC410-84D7-4A79-A3CD-9991FF279F47}" destId="{94998ECC-1C06-4FB8-B1D2-3FF96530BC0B}" srcOrd="0" destOrd="0" presId="urn:microsoft.com/office/officeart/2005/8/layout/hProcess9"/>
    <dgm:cxn modelId="{A455C35E-8F7D-492E-B661-7C921FE07AC0}" type="presParOf" srcId="{AA8CC410-84D7-4A79-A3CD-9991FF279F47}" destId="{839878D3-4D96-4CB2-86F5-064A80067891}" srcOrd="1" destOrd="0" presId="urn:microsoft.com/office/officeart/2005/8/layout/hProcess9"/>
    <dgm:cxn modelId="{6A3C3396-6065-4E01-9278-423869EC0650}" type="presParOf" srcId="{AA8CC410-84D7-4A79-A3CD-9991FF279F47}" destId="{7A7068E3-381C-45E7-9CF4-24781F783586}" srcOrd="2" destOrd="0" presId="urn:microsoft.com/office/officeart/2005/8/layout/hProcess9"/>
    <dgm:cxn modelId="{5172B9BD-FD4C-40DA-AD73-94068449D4D2}" type="presParOf" srcId="{AA8CC410-84D7-4A79-A3CD-9991FF279F47}" destId="{3BC23EB7-02D7-4DD6-BE56-598398F9A4DD}" srcOrd="3" destOrd="0" presId="urn:microsoft.com/office/officeart/2005/8/layout/hProcess9"/>
    <dgm:cxn modelId="{075D3FD4-27FE-41D1-8878-1483D69DFD69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1BCADB52-3C80-4DDE-AA00-7493C628CCE0}">
      <dgm:prSet phldrT="[Текст]"/>
      <dgm:spPr/>
      <dgm:t>
        <a:bodyPr/>
        <a:lstStyle/>
        <a:p>
          <a:r>
            <a:rPr lang="ru-RU" dirty="0"/>
            <a:t>Поступления</a:t>
          </a:r>
        </a:p>
        <a:p>
          <a:r>
            <a:rPr lang="kk-KZ" dirty="0" smtClean="0"/>
            <a:t>63118,9</a:t>
          </a:r>
          <a:endParaRPr lang="ru-RU" dirty="0"/>
        </a:p>
        <a:p>
          <a:r>
            <a:rPr lang="ru-RU" dirty="0" smtClean="0"/>
            <a:t>(68,9%)</a:t>
          </a:r>
          <a:endParaRPr lang="ru-RU" dirty="0"/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>
              <a:solidFill>
                <a:schemeClr val="tx2">
                  <a:lumMod val="75000"/>
                </a:schemeClr>
              </a:solidFill>
            </a:rPr>
            <a:t>Налоги и платежи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  </a:t>
          </a:r>
          <a:endParaRPr lang="ru-RU" dirty="0">
            <a:solidFill>
              <a:schemeClr val="tx2">
                <a:lumMod val="75000"/>
              </a:schemeClr>
            </a:solidFill>
          </a:endParaRPr>
        </a:p>
        <a:p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47040,3 </a:t>
          </a:r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(</a:t>
          </a:r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91,1%)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/>
            <a:t>Расходы</a:t>
          </a:r>
          <a:r>
            <a:rPr lang="en-US" dirty="0"/>
            <a:t> </a:t>
          </a:r>
          <a:endParaRPr lang="ru-RU" dirty="0"/>
        </a:p>
        <a:p>
          <a:r>
            <a:rPr lang="kk-KZ" dirty="0" smtClean="0"/>
            <a:t>63002,3</a:t>
          </a:r>
          <a:endParaRPr lang="ru-RU" dirty="0"/>
        </a:p>
        <a:p>
          <a:r>
            <a:rPr lang="ru-RU" dirty="0" smtClean="0"/>
            <a:t>(90,2%)</a:t>
          </a:r>
          <a:endParaRPr lang="ru-RU" dirty="0"/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 custLinFactNeighborX="4622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NeighborX="-18722" custLinFactNeighborY="5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NeighborX="-33359" custLinFactNeighborY="2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 custLinFactNeighborX="-72461" custLinFactNeighborY="2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34CCA914-9B9B-461B-86BB-D1DB884B2B4D}" type="presOf" srcId="{E68E0715-B60E-4B3E-B64D-0915C6C6863F}" destId="{10CB45E8-E2B1-470F-BD31-507883A50E13}" srcOrd="0" destOrd="0" presId="urn:microsoft.com/office/officeart/2005/8/layout/hProcess9"/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7F878F07-F589-48BE-A0A2-49BE9C17265B}" type="presOf" srcId="{1BCADB52-3C80-4DDE-AA00-7493C628CCE0}" destId="{94998ECC-1C06-4FB8-B1D2-3FF96530BC0B}" srcOrd="0" destOrd="0" presId="urn:microsoft.com/office/officeart/2005/8/layout/hProcess9"/>
    <dgm:cxn modelId="{97C31452-2D05-4433-8994-85AAF627D7C7}" type="presOf" srcId="{8F78ED7F-1B33-49D1-AD13-14E9573CB8A6}" destId="{7A7068E3-381C-45E7-9CF4-24781F783586}" srcOrd="0" destOrd="0" presId="urn:microsoft.com/office/officeart/2005/8/layout/hProcess9"/>
    <dgm:cxn modelId="{F048CAAD-6CEE-42CC-B4A0-C3BF63531281}" type="presOf" srcId="{C13D7380-5C41-47B6-88CA-C46338293A08}" destId="{B7948204-05CF-42AA-92E0-7EBFE3E37489}" srcOrd="0" destOrd="0" presId="urn:microsoft.com/office/officeart/2005/8/layout/hProcess9"/>
    <dgm:cxn modelId="{D3A6CDA9-4CC7-4761-8D4D-CE1034E65EEB}" type="presParOf" srcId="{10CB45E8-E2B1-470F-BD31-507883A50E13}" destId="{A6D933C2-8539-4736-A15F-8A343C91B3B7}" srcOrd="0" destOrd="0" presId="urn:microsoft.com/office/officeart/2005/8/layout/hProcess9"/>
    <dgm:cxn modelId="{E5D7EE0E-2F52-4D41-A874-62837871870C}" type="presParOf" srcId="{10CB45E8-E2B1-470F-BD31-507883A50E13}" destId="{AA8CC410-84D7-4A79-A3CD-9991FF279F47}" srcOrd="1" destOrd="0" presId="urn:microsoft.com/office/officeart/2005/8/layout/hProcess9"/>
    <dgm:cxn modelId="{F0C8E87D-ECAB-4712-8C07-3EA02F6408FC}" type="presParOf" srcId="{AA8CC410-84D7-4A79-A3CD-9991FF279F47}" destId="{94998ECC-1C06-4FB8-B1D2-3FF96530BC0B}" srcOrd="0" destOrd="0" presId="urn:microsoft.com/office/officeart/2005/8/layout/hProcess9"/>
    <dgm:cxn modelId="{552A15BC-90FB-4522-B8CE-0570C6C6FF00}" type="presParOf" srcId="{AA8CC410-84D7-4A79-A3CD-9991FF279F47}" destId="{839878D3-4D96-4CB2-86F5-064A80067891}" srcOrd="1" destOrd="0" presId="urn:microsoft.com/office/officeart/2005/8/layout/hProcess9"/>
    <dgm:cxn modelId="{57571017-CC46-474E-82C5-6F4EAEF0EA2C}" type="presParOf" srcId="{AA8CC410-84D7-4A79-A3CD-9991FF279F47}" destId="{7A7068E3-381C-45E7-9CF4-24781F783586}" srcOrd="2" destOrd="0" presId="urn:microsoft.com/office/officeart/2005/8/layout/hProcess9"/>
    <dgm:cxn modelId="{DCE2CB3F-EC37-486B-9C40-E1781B325CA5}" type="presParOf" srcId="{AA8CC410-84D7-4A79-A3CD-9991FF279F47}" destId="{3BC23EB7-02D7-4DD6-BE56-598398F9A4DD}" srcOrd="3" destOrd="0" presId="urn:microsoft.com/office/officeart/2005/8/layout/hProcess9"/>
    <dgm:cxn modelId="{94D47A86-CF56-4B07-9C27-984678E9920E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568945" y="0"/>
          <a:ext cx="6448046" cy="36004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0" y="1089999"/>
          <a:ext cx="2275781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/>
            <a:t>Поступления</a:t>
          </a:r>
          <a:endParaRPr lang="en-US" sz="1300" kern="1200" dirty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300" kern="1200" dirty="0" smtClean="0"/>
            <a:t>68508,7</a:t>
          </a:r>
          <a:endParaRPr lang="en-US" sz="1300" kern="1200" dirty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/>
            <a:t>(10</a:t>
          </a:r>
          <a:r>
            <a:rPr lang="en-US" sz="1300" kern="1200" dirty="0"/>
            <a:t>0</a:t>
          </a:r>
          <a:r>
            <a:rPr lang="ru-RU" sz="1300" kern="1200" dirty="0"/>
            <a:t>%)</a:t>
          </a:r>
        </a:p>
      </dsp:txBody>
      <dsp:txXfrm>
        <a:off x="70303" y="1160302"/>
        <a:ext cx="2135175" cy="1299554"/>
      </dsp:txXfrm>
    </dsp:sp>
    <dsp:sp modelId="{7A7068E3-381C-45E7-9CF4-24781F783586}">
      <dsp:nvSpPr>
        <dsp:cNvPr id="0" name=""/>
        <dsp:cNvSpPr/>
      </dsp:nvSpPr>
      <dsp:spPr>
        <a:xfrm>
          <a:off x="2448267" y="1089999"/>
          <a:ext cx="2275781" cy="1440160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>
              <a:solidFill>
                <a:schemeClr val="tx2">
                  <a:lumMod val="75000"/>
                </a:schemeClr>
              </a:solidFill>
            </a:rPr>
            <a:t>Налоги и платежи</a:t>
          </a:r>
          <a:r>
            <a:rPr lang="en-US" sz="1300" kern="1200" dirty="0">
              <a:solidFill>
                <a:schemeClr val="tx2">
                  <a:lumMod val="75000"/>
                </a:schemeClr>
              </a:solidFill>
            </a:rPr>
            <a:t> </a:t>
          </a:r>
          <a:endParaRPr lang="ru-RU" sz="1300" kern="1200" dirty="0">
            <a:solidFill>
              <a:schemeClr val="tx2">
                <a:lumMod val="75000"/>
              </a:schemeClr>
            </a:solidFill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300" kern="1200" dirty="0" smtClean="0">
              <a:solidFill>
                <a:schemeClr val="tx2">
                  <a:lumMod val="75000"/>
                </a:schemeClr>
              </a:solidFill>
            </a:rPr>
            <a:t>53617,7</a:t>
          </a:r>
          <a:endParaRPr lang="en-US" sz="1300" kern="1200" dirty="0">
            <a:solidFill>
              <a:schemeClr val="tx2">
                <a:lumMod val="75000"/>
              </a:schemeClr>
            </a:solidFill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>
              <a:solidFill>
                <a:schemeClr val="tx2">
                  <a:lumMod val="75000"/>
                </a:schemeClr>
              </a:solidFill>
            </a:rPr>
            <a:t>(10</a:t>
          </a:r>
          <a:r>
            <a:rPr lang="en-US" sz="1300" kern="1200" dirty="0">
              <a:solidFill>
                <a:schemeClr val="tx2">
                  <a:lumMod val="75000"/>
                </a:schemeClr>
              </a:solidFill>
            </a:rPr>
            <a:t>0</a:t>
          </a:r>
          <a:r>
            <a:rPr lang="ru-RU" sz="1300" kern="1200" dirty="0">
              <a:solidFill>
                <a:schemeClr val="tx2">
                  <a:lumMod val="75000"/>
                </a:schemeClr>
              </a:solidFill>
            </a:rPr>
            <a:t>%) </a:t>
          </a:r>
        </a:p>
      </dsp:txBody>
      <dsp:txXfrm>
        <a:off x="2518570" y="1160302"/>
        <a:ext cx="2135175" cy="1299554"/>
      </dsp:txXfrm>
    </dsp:sp>
    <dsp:sp modelId="{B7948204-05CF-42AA-92E0-7EBFE3E37489}">
      <dsp:nvSpPr>
        <dsp:cNvPr id="0" name=""/>
        <dsp:cNvSpPr/>
      </dsp:nvSpPr>
      <dsp:spPr>
        <a:xfrm>
          <a:off x="5126807" y="1048767"/>
          <a:ext cx="2275781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/>
            <a:t>Расходы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300" kern="1200" dirty="0" smtClean="0"/>
            <a:t>60774,6</a:t>
          </a:r>
          <a:endParaRPr lang="ru-RU" sz="1300" kern="1200" dirty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/>
            <a:t>(1</a:t>
          </a:r>
          <a:r>
            <a:rPr lang="en-US" sz="1300" kern="1200" dirty="0"/>
            <a:t>00</a:t>
          </a:r>
          <a:r>
            <a:rPr lang="ru-RU" sz="1300" kern="1200" dirty="0"/>
            <a:t>%)</a:t>
          </a:r>
        </a:p>
      </dsp:txBody>
      <dsp:txXfrm>
        <a:off x="5197110" y="1119070"/>
        <a:ext cx="2135175" cy="12995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888794" y="0"/>
          <a:ext cx="6610334" cy="372541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170645" y="1125954"/>
          <a:ext cx="2333059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/>
            <a:t>Поступления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200" kern="1200" dirty="0" smtClean="0"/>
            <a:t>63118,9</a:t>
          </a:r>
          <a:endParaRPr lang="ru-RU" sz="2200" kern="1200" dirty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(68,9%)</a:t>
          </a:r>
          <a:endParaRPr lang="ru-RU" sz="2200" kern="1200" dirty="0"/>
        </a:p>
      </dsp:txBody>
      <dsp:txXfrm>
        <a:off x="243389" y="1198698"/>
        <a:ext cx="2187571" cy="1344678"/>
      </dsp:txXfrm>
    </dsp:sp>
    <dsp:sp modelId="{7A7068E3-381C-45E7-9CF4-24781F783586}">
      <dsp:nvSpPr>
        <dsp:cNvPr id="0" name=""/>
        <dsp:cNvSpPr/>
      </dsp:nvSpPr>
      <dsp:spPr>
        <a:xfrm>
          <a:off x="2660592" y="1120769"/>
          <a:ext cx="2333059" cy="1490166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>
              <a:solidFill>
                <a:schemeClr val="tx2">
                  <a:lumMod val="75000"/>
                </a:schemeClr>
              </a:solidFill>
            </a:rPr>
            <a:t>Налоги и платежи</a:t>
          </a:r>
          <a:r>
            <a:rPr lang="en-US" sz="2200" kern="1200" dirty="0">
              <a:solidFill>
                <a:schemeClr val="tx2">
                  <a:lumMod val="75000"/>
                </a:schemeClr>
              </a:solidFill>
            </a:rPr>
            <a:t>  </a:t>
          </a:r>
          <a:endParaRPr lang="ru-RU" sz="2200" kern="1200" dirty="0">
            <a:solidFill>
              <a:schemeClr val="tx2">
                <a:lumMod val="75000"/>
              </a:schemeClr>
            </a:solidFill>
          </a:endParaRP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2">
                  <a:lumMod val="75000"/>
                </a:schemeClr>
              </a:solidFill>
            </a:rPr>
            <a:t>47040,3 </a:t>
          </a:r>
          <a:r>
            <a:rPr lang="ru-RU" sz="2200" kern="1200" dirty="0" smtClean="0">
              <a:solidFill>
                <a:schemeClr val="tx2">
                  <a:lumMod val="75000"/>
                </a:schemeClr>
              </a:solidFill>
            </a:rPr>
            <a:t>(</a:t>
          </a:r>
          <a:r>
            <a:rPr lang="ru-RU" sz="2200" kern="1200" dirty="0" smtClean="0">
              <a:solidFill>
                <a:schemeClr val="tx2">
                  <a:lumMod val="75000"/>
                </a:schemeClr>
              </a:solidFill>
            </a:rPr>
            <a:t>91,1%)</a:t>
          </a:r>
          <a:endParaRPr lang="ru-RU" sz="22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733336" y="1193513"/>
        <a:ext cx="2187571" cy="1344678"/>
      </dsp:txXfrm>
    </dsp:sp>
    <dsp:sp modelId="{B7948204-05CF-42AA-92E0-7EBFE3E37489}">
      <dsp:nvSpPr>
        <dsp:cNvPr id="0" name=""/>
        <dsp:cNvSpPr/>
      </dsp:nvSpPr>
      <dsp:spPr>
        <a:xfrm>
          <a:off x="5105575" y="1120769"/>
          <a:ext cx="2333059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/>
            <a:t>Расходы</a:t>
          </a:r>
          <a:r>
            <a:rPr lang="en-US" sz="2200" kern="1200" dirty="0"/>
            <a:t> </a:t>
          </a:r>
          <a:endParaRPr lang="ru-RU" sz="2200" kern="1200" dirty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200" kern="1200" dirty="0" smtClean="0"/>
            <a:t>63002,3</a:t>
          </a:r>
          <a:endParaRPr lang="ru-RU" sz="2200" kern="1200" dirty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(90,2%)</a:t>
          </a:r>
          <a:endParaRPr lang="ru-RU" sz="2200" kern="1200" dirty="0"/>
        </a:p>
      </dsp:txBody>
      <dsp:txXfrm>
        <a:off x="5178319" y="1193513"/>
        <a:ext cx="2187571" cy="1344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F1A54-E219-4D8A-ACAD-2C59CE781029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36DA1E-390C-433A-B01A-F4EF802D20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6920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A263E-C3CC-4BA7-ADE7-AA90223842B2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759291925"/>
              </p:ext>
            </p:extLst>
          </p:nvPr>
        </p:nvGraphicFramePr>
        <p:xfrm>
          <a:off x="1331639" y="476672"/>
          <a:ext cx="7585937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58860" y="188640"/>
            <a:ext cx="88345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u="sng" dirty="0"/>
              <a:t>Исполнение бюджета </a:t>
            </a:r>
            <a:r>
              <a:rPr lang="ru-RU" sz="2800" b="1" u="sng" dirty="0" err="1"/>
              <a:t>Катаркольского</a:t>
            </a:r>
            <a:r>
              <a:rPr lang="ru-RU" sz="2800" b="1" u="sng" dirty="0"/>
              <a:t> сельского округа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96336" y="836712"/>
            <a:ext cx="1212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Тыс.тенге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504" y="4221088"/>
            <a:ext cx="1433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01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.09.2026 </a:t>
            </a:r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0551" y="1340768"/>
            <a:ext cx="1433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01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.09.2025 </a:t>
            </a:r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62502781"/>
              </p:ext>
            </p:extLst>
          </p:nvPr>
        </p:nvGraphicFramePr>
        <p:xfrm>
          <a:off x="1167388" y="3284984"/>
          <a:ext cx="7776864" cy="3725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1838</TotalTime>
  <Words>51</Words>
  <Application>Microsoft Office PowerPoint</Application>
  <PresentationFormat>Экран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Calibri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</cp:lastModifiedBy>
  <cp:revision>215</cp:revision>
  <cp:lastPrinted>2020-01-13T03:48:35Z</cp:lastPrinted>
  <dcterms:created xsi:type="dcterms:W3CDTF">2017-09-08T10:51:51Z</dcterms:created>
  <dcterms:modified xsi:type="dcterms:W3CDTF">2026-09-30T10:04:54Z</dcterms:modified>
</cp:coreProperties>
</file>