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989" r:id="rId1"/>
  </p:sldMasterIdLst>
  <p:sldIdLst>
    <p:sldId id="256" r:id="rId2"/>
    <p:sldId id="260" r:id="rId3"/>
    <p:sldId id="262" r:id="rId4"/>
    <p:sldId id="264" r:id="rId5"/>
  </p:sldIdLst>
  <p:sldSz cx="9144000" cy="6858000" type="screen4x3"/>
  <p:notesSz cx="9144000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46F890A9-2807-4EBB-B81D-B2AA78EC7F39}" styleName="Темный стиль 2 — акцент 5/акцент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69CF1AB2-1976-4502-BF36-3FF5EA218861}" styleName="Средний стиль 4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0660B408-B3CF-4A94-85FC-2B1E0A45F4A2}" styleName="Темный стиль 2 — акцент 1/акцент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>
    <p:restoredLeft sz="14660" autoAdjust="0"/>
    <p:restoredTop sz="94660"/>
  </p:normalViewPr>
  <p:slideViewPr>
    <p:cSldViewPr>
      <p:cViewPr varScale="1">
        <p:scale>
          <a:sx n="78" d="100"/>
          <a:sy n="78" d="100"/>
        </p:scale>
        <p:origin x="438" y="9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82879" y="182879"/>
            <a:ext cx="8778240" cy="6492240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2485" y="882376"/>
            <a:ext cx="747522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6000" b="1" cap="all" baseline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82148" y="3869635"/>
            <a:ext cx="6575895" cy="1388165"/>
          </a:xfrm>
        </p:spPr>
        <p:txBody>
          <a:bodyPr>
            <a:normAutofit/>
          </a:bodyPr>
          <a:lstStyle>
            <a:lvl1pPr marL="0" indent="0" algn="ctr">
              <a:spcBef>
                <a:spcPts val="1000"/>
              </a:spcBef>
              <a:buNone/>
              <a:defRPr sz="1800">
                <a:solidFill>
                  <a:srgbClr val="FFFFFF"/>
                </a:solidFill>
              </a:defRPr>
            </a:lvl1pPr>
            <a:lvl2pPr marL="342900" indent="0" algn="ctr">
              <a:buNone/>
              <a:defRPr sz="1800"/>
            </a:lvl2pPr>
            <a:lvl3pPr marL="685800" indent="0" algn="ctr">
              <a:buNone/>
              <a:defRPr sz="1800"/>
            </a:lvl3pPr>
            <a:lvl4pPr marL="1028700" indent="0" algn="ctr">
              <a:buNone/>
              <a:defRPr sz="1500"/>
            </a:lvl4pPr>
            <a:lvl5pPr marL="1371600" indent="0" algn="ctr">
              <a:buNone/>
              <a:defRPr sz="1500"/>
            </a:lvl5pPr>
            <a:lvl6pPr marL="1714500" indent="0" algn="ctr">
              <a:buNone/>
              <a:defRPr sz="1500"/>
            </a:lvl6pPr>
            <a:lvl7pPr marL="2057400" indent="0" algn="ctr">
              <a:buNone/>
              <a:defRPr sz="1500"/>
            </a:lvl7pPr>
            <a:lvl8pPr marL="2400300" indent="0" algn="ctr">
              <a:buNone/>
              <a:defRPr sz="1500"/>
            </a:lvl8pPr>
            <a:lvl9pPr marL="2743200" indent="0" algn="ctr">
              <a:buNone/>
              <a:defRPr sz="15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  <p:cxnSp>
        <p:nvCxnSpPr>
          <p:cNvPr id="8" name="Straight Connector 7"/>
          <p:cNvCxnSpPr/>
          <p:nvPr/>
        </p:nvCxnSpPr>
        <p:spPr>
          <a:xfrm>
            <a:off x="1483995" y="3733800"/>
            <a:ext cx="61722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478572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Bef>
                <a:spcPts val="1000"/>
              </a:spcBef>
              <a:defRPr/>
            </a:lvl1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21054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9818" y="1173575"/>
            <a:ext cx="7475220" cy="2926080"/>
          </a:xfrm>
        </p:spPr>
        <p:txBody>
          <a:bodyPr anchor="b">
            <a:noAutofit/>
          </a:bodyPr>
          <a:lstStyle>
            <a:lvl1pPr algn="ctr">
              <a:lnSpc>
                <a:spcPct val="85000"/>
              </a:lnSpc>
              <a:defRPr sz="6000" b="0" cap="all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82446" y="4154520"/>
            <a:ext cx="6576822" cy="1363806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  <p:cxnSp>
        <p:nvCxnSpPr>
          <p:cNvPr id="7" name="Straight Connector 6"/>
          <p:cNvCxnSpPr/>
          <p:nvPr/>
        </p:nvCxnSpPr>
        <p:spPr>
          <a:xfrm>
            <a:off x="1485900" y="4020408"/>
            <a:ext cx="61722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805317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57250" y="2057399"/>
            <a:ext cx="3566160" cy="4023360"/>
          </a:xfrm>
        </p:spPr>
        <p:txBody>
          <a:bodyPr/>
          <a:lstStyle>
            <a:lvl1pPr>
              <a:defRPr sz="165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0709" y="2057400"/>
            <a:ext cx="3566160" cy="4023360"/>
          </a:xfrm>
        </p:spPr>
        <p:txBody>
          <a:bodyPr/>
          <a:lstStyle>
            <a:lvl1pPr>
              <a:defRPr sz="165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36306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7250" y="2001511"/>
            <a:ext cx="356616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57250" y="2721483"/>
            <a:ext cx="3566160" cy="3383280"/>
          </a:xfrm>
        </p:spPr>
        <p:txBody>
          <a:bodyPr/>
          <a:lstStyle>
            <a:lvl1pPr>
              <a:defRPr sz="165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1880" y="1999032"/>
            <a:ext cx="356616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1880" y="2719322"/>
            <a:ext cx="3566160" cy="3383280"/>
          </a:xfrm>
        </p:spPr>
        <p:txBody>
          <a:bodyPr/>
          <a:lstStyle>
            <a:lvl1pPr>
              <a:defRPr sz="165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12323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02830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93017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7250" y="1097280"/>
            <a:ext cx="283464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30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29314" y="1097280"/>
            <a:ext cx="4149638" cy="4663440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7250" y="2834640"/>
            <a:ext cx="2834640" cy="292608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275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82063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7250" y="1097280"/>
            <a:ext cx="283464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30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019107" y="1069847"/>
            <a:ext cx="4257703" cy="4645153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21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7250" y="2834640"/>
            <a:ext cx="2834640" cy="288036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275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86668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5842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762000"/>
            <a:ext cx="1743075" cy="541020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57250" y="762000"/>
            <a:ext cx="5572125" cy="541020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61373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rgbClr val="04516C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9/18/2026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920360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82880" y="182880"/>
            <a:ext cx="8778240" cy="6492240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57250" y="609600"/>
            <a:ext cx="740664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7251" y="2057400"/>
            <a:ext cx="7404653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7247" y="6223829"/>
            <a:ext cx="174680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accent1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61861" y="6223829"/>
            <a:ext cx="353833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accent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7148" y="6223829"/>
            <a:ext cx="12796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accent1"/>
                </a:solidFill>
              </a:defRPr>
            </a:lvl1pPr>
          </a:lstStyle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63807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90" r:id="rId1"/>
    <p:sldLayoutId id="2147483991" r:id="rId2"/>
    <p:sldLayoutId id="2147483992" r:id="rId3"/>
    <p:sldLayoutId id="2147483993" r:id="rId4"/>
    <p:sldLayoutId id="2147483994" r:id="rId5"/>
    <p:sldLayoutId id="2147483995" r:id="rId6"/>
    <p:sldLayoutId id="2147483996" r:id="rId7"/>
    <p:sldLayoutId id="2147483997" r:id="rId8"/>
    <p:sldLayoutId id="2147483998" r:id="rId9"/>
    <p:sldLayoutId id="2147483999" r:id="rId10"/>
    <p:sldLayoutId id="2147484000" r:id="rId11"/>
    <p:sldLayoutId id="2147484001" r:id="rId1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171450" indent="-137160" algn="l" defTabSz="685800" rtl="0" eaLnBrk="1" latinLnBrk="0" hangingPunct="1">
        <a:lnSpc>
          <a:spcPct val="90000"/>
        </a:lnSpc>
        <a:spcBef>
          <a:spcPts val="1000"/>
        </a:spcBef>
        <a:buClr>
          <a:schemeClr val="accent1"/>
        </a:buClr>
        <a:buSzPct val="80000"/>
        <a:buFont typeface="Corbel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342900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548640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754380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920120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100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1300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1500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1700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11783" y="2038233"/>
            <a:ext cx="7520432" cy="173637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98475" marR="5080" indent="234950" algn="ctr">
              <a:lnSpc>
                <a:spcPct val="100000"/>
              </a:lnSpc>
              <a:spcBef>
                <a:spcPts val="100"/>
              </a:spcBef>
              <a:tabLst>
                <a:tab pos="2019300" algn="l"/>
                <a:tab pos="2194560" algn="l"/>
              </a:tabLst>
            </a:pPr>
            <a:r>
              <a:rPr lang="kk-KZ" sz="2800" spc="-10" dirty="0">
                <a:solidFill>
                  <a:srgbClr val="006666"/>
                </a:solidFill>
              </a:rPr>
              <a:t>«</a:t>
            </a:r>
            <a:r>
              <a:rPr sz="2800" spc="-10" dirty="0" err="1">
                <a:solidFill>
                  <a:srgbClr val="006666"/>
                </a:solidFill>
              </a:rPr>
              <a:t>Ақтөбе</a:t>
            </a:r>
            <a:r>
              <a:rPr sz="2800" spc="-10" dirty="0">
                <a:solidFill>
                  <a:srgbClr val="006666"/>
                </a:solidFill>
              </a:rPr>
              <a:t>	</a:t>
            </a:r>
            <a:r>
              <a:rPr sz="2800" spc="-10" dirty="0" err="1">
                <a:solidFill>
                  <a:srgbClr val="006666"/>
                </a:solidFill>
              </a:rPr>
              <a:t>облысының</a:t>
            </a:r>
            <a:r>
              <a:rPr sz="2800" spc="-10" dirty="0">
                <a:solidFill>
                  <a:srgbClr val="006666"/>
                </a:solidFill>
              </a:rPr>
              <a:t> </a:t>
            </a:r>
            <a:r>
              <a:rPr lang="kk-KZ" sz="2800" spc="-5" dirty="0">
                <a:solidFill>
                  <a:srgbClr val="006666"/>
                </a:solidFill>
              </a:rPr>
              <a:t>дене шынықтыру, спорт және туризм</a:t>
            </a:r>
            <a:r>
              <a:rPr sz="2800" spc="-5" dirty="0">
                <a:solidFill>
                  <a:srgbClr val="006666"/>
                </a:solidFill>
              </a:rPr>
              <a:t> </a:t>
            </a:r>
            <a:r>
              <a:rPr sz="2800" spc="-5" dirty="0" err="1">
                <a:solidFill>
                  <a:srgbClr val="006666"/>
                </a:solidFill>
              </a:rPr>
              <a:t>басқармасы</a:t>
            </a:r>
            <a:r>
              <a:rPr lang="kk-KZ" sz="2800" spc="-10" dirty="0">
                <a:solidFill>
                  <a:srgbClr val="006666"/>
                </a:solidFill>
              </a:rPr>
              <a:t>»</a:t>
            </a:r>
            <a:r>
              <a:rPr sz="2800" spc="-5" dirty="0">
                <a:solidFill>
                  <a:srgbClr val="006666"/>
                </a:solidFill>
              </a:rPr>
              <a:t> </a:t>
            </a:r>
            <a:r>
              <a:rPr sz="2800" dirty="0">
                <a:solidFill>
                  <a:srgbClr val="006666"/>
                </a:solidFill>
              </a:rPr>
              <a:t>ММ</a:t>
            </a:r>
            <a:r>
              <a:rPr lang="kk-KZ" sz="2800" dirty="0">
                <a:solidFill>
                  <a:srgbClr val="006666"/>
                </a:solidFill>
              </a:rPr>
              <a:t> </a:t>
            </a:r>
            <a:r>
              <a:rPr sz="2800" spc="-20" dirty="0" err="1">
                <a:solidFill>
                  <a:srgbClr val="006666"/>
                </a:solidFill>
              </a:rPr>
              <a:t>бюджетіні</a:t>
            </a:r>
            <a:r>
              <a:rPr lang="kk-KZ" sz="2800" spc="-20" dirty="0">
                <a:solidFill>
                  <a:srgbClr val="006666"/>
                </a:solidFill>
              </a:rPr>
              <a:t>ң </a:t>
            </a:r>
            <a:r>
              <a:rPr sz="2800" dirty="0">
                <a:solidFill>
                  <a:srgbClr val="006666"/>
                </a:solidFill>
              </a:rPr>
              <a:t>20</a:t>
            </a:r>
            <a:r>
              <a:rPr lang="kk-KZ" sz="2800" dirty="0">
                <a:solidFill>
                  <a:srgbClr val="006666"/>
                </a:solidFill>
              </a:rPr>
              <a:t>26</a:t>
            </a:r>
            <a:r>
              <a:rPr sz="2800" dirty="0">
                <a:solidFill>
                  <a:srgbClr val="006666"/>
                </a:solidFill>
              </a:rPr>
              <a:t> </a:t>
            </a:r>
            <a:r>
              <a:rPr sz="2800" spc="-5" dirty="0" err="1">
                <a:solidFill>
                  <a:srgbClr val="006666"/>
                </a:solidFill>
              </a:rPr>
              <a:t>жыл</a:t>
            </a:r>
            <a:r>
              <a:rPr lang="kk-KZ" sz="2800" spc="-5" dirty="0">
                <a:solidFill>
                  <a:srgbClr val="006666"/>
                </a:solidFill>
              </a:rPr>
              <a:t>ғы</a:t>
            </a:r>
            <a:r>
              <a:rPr sz="2800" spc="-5" dirty="0">
                <a:solidFill>
                  <a:srgbClr val="006666"/>
                </a:solidFill>
              </a:rPr>
              <a:t> </a:t>
            </a:r>
            <a:r>
              <a:rPr lang="kk-KZ" sz="2800" spc="-5" dirty="0">
                <a:solidFill>
                  <a:srgbClr val="006666"/>
                </a:solidFill>
              </a:rPr>
              <a:t>31</a:t>
            </a:r>
            <a:r>
              <a:rPr sz="2800" dirty="0">
                <a:solidFill>
                  <a:srgbClr val="006666"/>
                </a:solidFill>
              </a:rPr>
              <a:t> </a:t>
            </a:r>
            <a:r>
              <a:rPr lang="kk-KZ" sz="2800" dirty="0">
                <a:solidFill>
                  <a:srgbClr val="006666"/>
                </a:solidFill>
              </a:rPr>
              <a:t>шілдесіне </a:t>
            </a:r>
            <a:r>
              <a:rPr sz="2800" spc="-5" dirty="0" err="1">
                <a:solidFill>
                  <a:srgbClr val="006666"/>
                </a:solidFill>
              </a:rPr>
              <a:t>орындалуы</a:t>
            </a:r>
            <a:endParaRPr sz="2800" spc="-5" dirty="0">
              <a:solidFill>
                <a:srgbClr val="006666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EA41F6E-FD52-4FFA-854E-6F62AAC5EC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6183" y="8878"/>
            <a:ext cx="7411634" cy="45719"/>
          </a:xfrm>
        </p:spPr>
        <p:txBody>
          <a:bodyPr>
            <a:normAutofit fontScale="90000"/>
          </a:bodyPr>
          <a:lstStyle/>
          <a:p>
            <a:r>
              <a:rPr lang="kk-KZ" dirty="0"/>
              <a:t>    </a:t>
            </a:r>
            <a:endParaRPr lang="ru-RU" dirty="0"/>
          </a:p>
        </p:txBody>
      </p:sp>
      <p:graphicFrame>
        <p:nvGraphicFramePr>
          <p:cNvPr id="3" name="Таблица 3">
            <a:extLst>
              <a:ext uri="{FF2B5EF4-FFF2-40B4-BE49-F238E27FC236}">
                <a16:creationId xmlns:a16="http://schemas.microsoft.com/office/drawing/2014/main" id="{3B775D02-FF7F-4EEA-BBD9-ACA700016A1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08286956"/>
              </p:ext>
            </p:extLst>
          </p:nvPr>
        </p:nvGraphicFramePr>
        <p:xfrm>
          <a:off x="419100" y="990600"/>
          <a:ext cx="8305800" cy="52827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57189">
                  <a:extLst>
                    <a:ext uri="{9D8B030D-6E8A-4147-A177-3AD203B41FA5}">
                      <a16:colId xmlns:a16="http://schemas.microsoft.com/office/drawing/2014/main" val="3054747526"/>
                    </a:ext>
                  </a:extLst>
                </a:gridCol>
                <a:gridCol w="3895811">
                  <a:extLst>
                    <a:ext uri="{9D8B030D-6E8A-4147-A177-3AD203B41FA5}">
                      <a16:colId xmlns:a16="http://schemas.microsoft.com/office/drawing/2014/main" val="2119300412"/>
                    </a:ext>
                  </a:extLst>
                </a:gridCol>
                <a:gridCol w="990600">
                  <a:extLst>
                    <a:ext uri="{9D8B030D-6E8A-4147-A177-3AD203B41FA5}">
                      <a16:colId xmlns:a16="http://schemas.microsoft.com/office/drawing/2014/main" val="703682887"/>
                    </a:ext>
                  </a:extLst>
                </a:gridCol>
                <a:gridCol w="990600">
                  <a:extLst>
                    <a:ext uri="{9D8B030D-6E8A-4147-A177-3AD203B41FA5}">
                      <a16:colId xmlns:a16="http://schemas.microsoft.com/office/drawing/2014/main" val="2831905671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771446768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834604795"/>
                    </a:ext>
                  </a:extLst>
                </a:gridCol>
              </a:tblGrid>
              <a:tr h="253420">
                <a:tc rowSpan="2"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Бағдарлама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Атауы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Есепті жылға жоспар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Атқарылуы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Атқарылмау себебі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3453823"/>
                  </a:ext>
                </a:extLst>
              </a:tr>
              <a:tr h="278762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мың теңге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2406544"/>
                  </a:ext>
                </a:extLst>
              </a:tr>
              <a:tr h="354789">
                <a:tc>
                  <a:txBody>
                    <a:bodyPr/>
                    <a:lstStyle/>
                    <a:p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001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Жергілікті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деңгейде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дене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шынықтыру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және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спорт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саласында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мемлекеттік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саясатты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іске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асыру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жөніндегі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қызметтер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90 089,0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85 121,8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94,5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0918820"/>
                  </a:ext>
                </a:extLst>
              </a:tr>
              <a:tr h="228078"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Облыстық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деңгейде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спорт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жарыстарын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өткізу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193 212,0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74 170,9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38,4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94170">
                <a:tc>
                  <a:txBody>
                    <a:bodyPr/>
                    <a:lstStyle/>
                    <a:p>
                      <a:endParaRPr lang="kk-KZ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003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Әр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түрлі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спорт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түрлері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бойынша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облыстың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құрама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командаларының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мүшелерін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дайындау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және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республикалық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және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халықаралық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спорт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жарыстарына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қатысуы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4 226 016,0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3 610 476,1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85,4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1080920"/>
                  </a:ext>
                </a:extLst>
              </a:tr>
              <a:tr h="354789"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Мемлекеттік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органның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күрделі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шығындары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3 500,0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8097905"/>
                  </a:ext>
                </a:extLst>
              </a:tr>
              <a:tr h="354789">
                <a:tc>
                  <a:txBody>
                    <a:bodyPr/>
                    <a:lstStyle/>
                    <a:p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006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Балалар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мен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жасөспірімдерге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спорт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бойынша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қосымша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білім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беру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6 922 090,0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5 996 201,8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86,6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357248"/>
                  </a:ext>
                </a:extLst>
              </a:tr>
              <a:tr h="354789">
                <a:tc>
                  <a:txBody>
                    <a:bodyPr/>
                    <a:lstStyle/>
                    <a:p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007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Мамандандырылған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б</a:t>
                      </a:r>
                      <a:r>
                        <a:rPr lang="en-US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</a:t>
                      </a:r>
                      <a:r>
                        <a:rPr lang="en-US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 беру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ұйымдарында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спорттағы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дарынды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балаларға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жалпы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б</a:t>
                      </a:r>
                      <a:r>
                        <a:rPr lang="en-US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</a:t>
                      </a:r>
                      <a:r>
                        <a:rPr lang="en-US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 беру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612 579,0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564 270,3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92,1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kk-KZ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2717848"/>
                  </a:ext>
                </a:extLst>
              </a:tr>
              <a:tr h="132891"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Туристік</a:t>
                      </a:r>
                      <a:r>
                        <a:rPr lang="ru-RU" sz="11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қызметті</a:t>
                      </a:r>
                      <a:r>
                        <a:rPr lang="ru-RU" sz="11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реттеу</a:t>
                      </a:r>
                      <a:endParaRPr lang="ru-RU" sz="11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104 516,0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46 974,6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44,9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ru-RU" sz="12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7882553"/>
                  </a:ext>
                </a:extLst>
              </a:tr>
              <a:tr h="416937">
                <a:tc>
                  <a:txBody>
                    <a:bodyPr/>
                    <a:lstStyle/>
                    <a:p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032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Ведомстволық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бағыныстағы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мемлекеттік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мекемелер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мен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ұйымдардың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күрделі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шығыстары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312 143,0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94 599,2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30,3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ru-RU" sz="12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4789">
                <a:tc>
                  <a:txBody>
                    <a:bodyPr/>
                    <a:lstStyle/>
                    <a:p>
                      <a:r>
                        <a:rPr lang="ru-RU" sz="12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074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Кәсіпкерлік</a:t>
                      </a:r>
                      <a:r>
                        <a:rPr lang="ru-RU" sz="11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субъектілерінің</a:t>
                      </a:r>
                      <a:r>
                        <a:rPr lang="ru-RU" sz="11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санитариялық</a:t>
                      </a:r>
                      <a:r>
                        <a:rPr lang="ru-RU" sz="11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– </a:t>
                      </a:r>
                      <a:r>
                        <a:rPr lang="ru-RU" sz="11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гигиеналық</a:t>
                      </a:r>
                      <a:r>
                        <a:rPr lang="ru-RU" sz="11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тораптарды</a:t>
                      </a:r>
                      <a:r>
                        <a:rPr lang="ru-RU" sz="11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күтіп</a:t>
                      </a:r>
                      <a:r>
                        <a:rPr lang="ru-RU" sz="11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– </a:t>
                      </a:r>
                      <a:r>
                        <a:rPr lang="ru-RU" sz="11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ұстауға</a:t>
                      </a:r>
                      <a:r>
                        <a:rPr lang="ru-RU" sz="11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kk-KZ" sz="11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арналған</a:t>
                      </a:r>
                      <a:r>
                        <a:rPr lang="ru-RU" sz="11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шығындарының</a:t>
                      </a:r>
                      <a:r>
                        <a:rPr lang="ru-RU" sz="11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бір</a:t>
                      </a:r>
                      <a:r>
                        <a:rPr lang="ru-RU" sz="11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бөлігін</a:t>
                      </a:r>
                      <a:r>
                        <a:rPr lang="ru-RU" sz="11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субсидиялау</a:t>
                      </a:r>
                      <a:endParaRPr lang="ru-RU" sz="11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2 003,0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2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ru-RU" sz="12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968990"/>
                  </a:ext>
                </a:extLst>
              </a:tr>
              <a:tr h="354789">
                <a:tc>
                  <a:txBody>
                    <a:bodyPr/>
                    <a:lstStyle/>
                    <a:p>
                      <a:r>
                        <a:rPr lang="ru-RU" sz="12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096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Мемлекеттік-жекешелік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әріптестік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жобалар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бойынша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мемлекеттік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міндеттемелерді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орындау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18 335,0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16 904,8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92,2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ru-RU" sz="12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16937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БАРЛЫҒЫ</a:t>
                      </a:r>
                      <a:endParaRPr lang="ru-RU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ru-RU" sz="12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12 484 483,0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10 488 719,5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84,0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776925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136799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11783" y="2038234"/>
            <a:ext cx="7520432" cy="173637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98475" marR="5080" indent="234950" algn="ctr">
              <a:lnSpc>
                <a:spcPct val="100000"/>
              </a:lnSpc>
              <a:spcBef>
                <a:spcPts val="100"/>
              </a:spcBef>
              <a:tabLst>
                <a:tab pos="2019300" algn="l"/>
                <a:tab pos="2194560" algn="l"/>
              </a:tabLst>
            </a:pPr>
            <a:r>
              <a:rPr lang="kk-KZ" sz="2800" spc="-10" dirty="0">
                <a:solidFill>
                  <a:srgbClr val="006666"/>
                </a:solidFill>
              </a:rPr>
              <a:t>Исполнение бюджета </a:t>
            </a:r>
            <a:br>
              <a:rPr lang="kk-KZ" sz="2800" spc="-10" dirty="0">
                <a:solidFill>
                  <a:srgbClr val="006666"/>
                </a:solidFill>
              </a:rPr>
            </a:br>
            <a:r>
              <a:rPr lang="kk-KZ" sz="2800" spc="-10" dirty="0">
                <a:solidFill>
                  <a:srgbClr val="006666"/>
                </a:solidFill>
              </a:rPr>
              <a:t>ГУ «Управление физической культуры, спорта и туризма Актюбинской области» </a:t>
            </a:r>
            <a:br>
              <a:rPr lang="kk-KZ" sz="2800" spc="-10" dirty="0">
                <a:solidFill>
                  <a:srgbClr val="006666"/>
                </a:solidFill>
              </a:rPr>
            </a:br>
            <a:r>
              <a:rPr lang="kk-KZ" sz="2800" spc="-10" dirty="0">
                <a:solidFill>
                  <a:srgbClr val="006666"/>
                </a:solidFill>
              </a:rPr>
              <a:t>на 31</a:t>
            </a:r>
            <a:r>
              <a:rPr lang="en-US" sz="2800" spc="-10" dirty="0">
                <a:solidFill>
                  <a:srgbClr val="006666"/>
                </a:solidFill>
              </a:rPr>
              <a:t> </a:t>
            </a:r>
            <a:r>
              <a:rPr lang="kk-KZ" sz="2800" spc="-10" dirty="0">
                <a:solidFill>
                  <a:srgbClr val="006666"/>
                </a:solidFill>
              </a:rPr>
              <a:t>июля 2026 года</a:t>
            </a:r>
            <a:endParaRPr sz="2800" spc="-5" dirty="0">
              <a:solidFill>
                <a:srgbClr val="0066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70169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EA41F6E-FD52-4FFA-854E-6F62AAC5EC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6183" y="8878"/>
            <a:ext cx="7411634" cy="45719"/>
          </a:xfrm>
        </p:spPr>
        <p:txBody>
          <a:bodyPr>
            <a:normAutofit fontScale="90000"/>
          </a:bodyPr>
          <a:lstStyle/>
          <a:p>
            <a:r>
              <a:rPr lang="kk-KZ" dirty="0"/>
              <a:t>    </a:t>
            </a:r>
            <a:endParaRPr lang="ru-RU" dirty="0"/>
          </a:p>
        </p:txBody>
      </p:sp>
      <p:graphicFrame>
        <p:nvGraphicFramePr>
          <p:cNvPr id="3" name="Таблица 3">
            <a:extLst>
              <a:ext uri="{FF2B5EF4-FFF2-40B4-BE49-F238E27FC236}">
                <a16:creationId xmlns:a16="http://schemas.microsoft.com/office/drawing/2014/main" id="{3B775D02-FF7F-4EEA-BBD9-ACA700016A1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10503426"/>
              </p:ext>
            </p:extLst>
          </p:nvPr>
        </p:nvGraphicFramePr>
        <p:xfrm>
          <a:off x="381000" y="990600"/>
          <a:ext cx="8382000" cy="53056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08945">
                  <a:extLst>
                    <a:ext uri="{9D8B030D-6E8A-4147-A177-3AD203B41FA5}">
                      <a16:colId xmlns:a16="http://schemas.microsoft.com/office/drawing/2014/main" val="3054747526"/>
                    </a:ext>
                  </a:extLst>
                </a:gridCol>
                <a:gridCol w="3715455">
                  <a:extLst>
                    <a:ext uri="{9D8B030D-6E8A-4147-A177-3AD203B41FA5}">
                      <a16:colId xmlns:a16="http://schemas.microsoft.com/office/drawing/2014/main" val="2119300412"/>
                    </a:ext>
                  </a:extLst>
                </a:gridCol>
                <a:gridCol w="1066800">
                  <a:extLst>
                    <a:ext uri="{9D8B030D-6E8A-4147-A177-3AD203B41FA5}">
                      <a16:colId xmlns:a16="http://schemas.microsoft.com/office/drawing/2014/main" val="703682887"/>
                    </a:ext>
                  </a:extLst>
                </a:gridCol>
                <a:gridCol w="990600">
                  <a:extLst>
                    <a:ext uri="{9D8B030D-6E8A-4147-A177-3AD203B41FA5}">
                      <a16:colId xmlns:a16="http://schemas.microsoft.com/office/drawing/2014/main" val="2831905671"/>
                    </a:ext>
                  </a:extLst>
                </a:gridCol>
                <a:gridCol w="533400">
                  <a:extLst>
                    <a:ext uri="{9D8B030D-6E8A-4147-A177-3AD203B41FA5}">
                      <a16:colId xmlns:a16="http://schemas.microsoft.com/office/drawing/2014/main" val="771446768"/>
                    </a:ext>
                  </a:extLst>
                </a:gridCol>
                <a:gridCol w="1066800">
                  <a:extLst>
                    <a:ext uri="{9D8B030D-6E8A-4147-A177-3AD203B41FA5}">
                      <a16:colId xmlns:a16="http://schemas.microsoft.com/office/drawing/2014/main" val="834604795"/>
                    </a:ext>
                  </a:extLst>
                </a:gridCol>
              </a:tblGrid>
              <a:tr h="304800">
                <a:tc rowSpan="2"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Программа 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 на отчетный год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Исполнение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Причина не исполнения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3453823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тыс.тенге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2406544"/>
                  </a:ext>
                </a:extLst>
              </a:tr>
              <a:tr h="121920">
                <a:tc>
                  <a:txBody>
                    <a:bodyPr/>
                    <a:lstStyle/>
                    <a:p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001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Услуги по реализации государственной политики на местном уровне в сфере физической культуры и спорта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90 089,0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85 121,8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94,5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0918820"/>
                  </a:ext>
                </a:extLst>
              </a:tr>
              <a:tr h="235846"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Проведение спортивных соревнований на областном уровне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193 212,0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74 170,9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38,4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5846">
                <a:tc>
                  <a:txBody>
                    <a:bodyPr/>
                    <a:lstStyle/>
                    <a:p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003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Подготовка и участие членов областных сборных команд по различным видам спорта на республиканских и международных спортивных соревнованиях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4 226 016,0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3 610 476,1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85,4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1221325"/>
                  </a:ext>
                </a:extLst>
              </a:tr>
              <a:tr h="121920"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kk-KZ" sz="11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Капитальные расходы государственного органа</a:t>
                      </a:r>
                      <a:endParaRPr lang="ru-RU" sz="11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3 500,0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8172769"/>
                  </a:ext>
                </a:extLst>
              </a:tr>
              <a:tr h="121920">
                <a:tc>
                  <a:txBody>
                    <a:bodyPr/>
                    <a:lstStyle/>
                    <a:p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006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Дополнительное образование для детей и юношества по спорту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6 922 090,0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5 996 201,8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86,6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0353240"/>
                  </a:ext>
                </a:extLst>
              </a:tr>
              <a:tr h="174886">
                <a:tc>
                  <a:txBody>
                    <a:bodyPr/>
                    <a:lstStyle/>
                    <a:p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007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Общеобразовательное обучение одаренных в спорте детей в специализированных организациях образования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612 579,0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564 270,3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92,1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0050748"/>
                  </a:ext>
                </a:extLst>
              </a:tr>
              <a:tr h="174886"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1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Регулирование туристической деятельности</a:t>
                      </a:r>
                      <a:endParaRPr lang="ru-RU" sz="11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104 516,0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46 974,6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44,9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5099437"/>
                  </a:ext>
                </a:extLst>
              </a:tr>
              <a:tr h="174886">
                <a:tc>
                  <a:txBody>
                    <a:bodyPr/>
                    <a:lstStyle/>
                    <a:p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032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Капитальные расходы подведомственных государственных учреждений и организаций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312 143,0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94 599,2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30,3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74886">
                <a:tc>
                  <a:txBody>
                    <a:bodyPr/>
                    <a:lstStyle/>
                    <a:p>
                      <a:r>
                        <a:rPr lang="ru-RU" sz="12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074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kk-KZ" sz="11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Субсидирование части затрат субъектов предпринимательства на содержание санитарно - гигиенических узлов</a:t>
                      </a:r>
                      <a:endParaRPr lang="ru-RU" sz="11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2 003,0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2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2329062"/>
                  </a:ext>
                </a:extLst>
              </a:tr>
              <a:tr h="174886">
                <a:tc>
                  <a:txBody>
                    <a:bodyPr/>
                    <a:lstStyle/>
                    <a:p>
                      <a:r>
                        <a:rPr lang="ru-RU" sz="12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096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Выполнение государственных обязательств по проектам государственно-частного партнерства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18 335,0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16 904,8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92,2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67884">
                <a:tc>
                  <a:txBody>
                    <a:bodyPr/>
                    <a:lstStyle/>
                    <a:p>
                      <a:r>
                        <a:rPr lang="kk-KZ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</a:t>
                      </a:r>
                      <a:endParaRPr lang="ru-RU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ru-RU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12 484 483,0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10 488 719,5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84,0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031703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60020613"/>
      </p:ext>
    </p:extLst>
  </p:cSld>
  <p:clrMapOvr>
    <a:masterClrMapping/>
  </p:clrMapOvr>
</p:sld>
</file>

<file path=ppt/theme/theme1.xml><?xml version="1.0" encoding="utf-8"?>
<a:theme xmlns:a="http://schemas.openxmlformats.org/drawingml/2006/main" name="Базис">
  <a:themeElements>
    <a:clrScheme name="Базис">
      <a:dk1>
        <a:srgbClr val="000000"/>
      </a:dk1>
      <a:lt1>
        <a:srgbClr val="FFFFFF"/>
      </a:lt1>
      <a:dk2>
        <a:srgbClr val="565349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7D447"/>
      </a:accent5>
      <a:accent6>
        <a:srgbClr val="818183"/>
      </a:accent6>
      <a:hlink>
        <a:srgbClr val="F59E00"/>
      </a:hlink>
      <a:folHlink>
        <a:srgbClr val="B2B2B2"/>
      </a:folHlink>
    </a:clrScheme>
    <a:fontScheme name="Базис">
      <a:majorFont>
        <a:latin typeface="Corbel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Базис">
      <a:fillStyleLst>
        <a:solidFill>
          <a:schemeClr val="phClr"/>
        </a:solidFill>
        <a:solidFill>
          <a:schemeClr val="phClr">
            <a:tint val="55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sis" id="{5665723A-49BA-4B57-8411-A56F8F207965}" vid="{90E45F77-AEFC-46EF-A7C1-5B338C297B0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763</TotalTime>
  <Words>351</Words>
  <Application>Microsoft Office PowerPoint</Application>
  <PresentationFormat>Экран (4:3)</PresentationFormat>
  <Paragraphs>123</Paragraphs>
  <Slides>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7" baseType="lpstr">
      <vt:lpstr>Corbel</vt:lpstr>
      <vt:lpstr>Times New Roman</vt:lpstr>
      <vt:lpstr>Базис</vt:lpstr>
      <vt:lpstr>«Ақтөбе облысының дене шынықтыру, спорт және туризм басқармасы» ММ бюджетінің 2026 жылғы 31 шілдесіне орындалуы</vt:lpstr>
      <vt:lpstr>    </vt:lpstr>
      <vt:lpstr>Исполнение бюджета  ГУ «Управление физической культуры, спорта и туризма Актюбинской области»  на 31 июля 2026 года</vt:lpstr>
      <vt:lpstr>  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Утвержденный бюджет          ГУ “Управление финансов Актюбинской области”  на 2018-2020 годы</dc:title>
  <dc:creator>Аккыз Илюбаевна</dc:creator>
  <cp:lastModifiedBy>Адильшенова Жанар Ескалиевна</cp:lastModifiedBy>
  <cp:revision>113</cp:revision>
  <dcterms:created xsi:type="dcterms:W3CDTF">2020-11-12T05:07:48Z</dcterms:created>
  <dcterms:modified xsi:type="dcterms:W3CDTF">2026-09-18T09:25:20Z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2020-08-24T00:00:00Z</vt:filetime>
  </property>
  <property fmtid="{D5CDD505-2E9C-101B-9397-08002B2CF9AE}" pid="3" name="Creator">
    <vt:lpwstr>Microsoft® PowerPoint® 2010</vt:lpwstr>
  </property>
  <property fmtid="{D5CDD505-2E9C-101B-9397-08002B2CF9AE}" pid="4" name="LastSaved">
    <vt:filetime>2020-11-12T00:00:00Z</vt:filetime>
  </property>
</Properties>
</file>