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989" r:id="rId1"/>
  </p:sldMasterIdLst>
  <p:sldIdLst>
    <p:sldId id="256" r:id="rId2"/>
    <p:sldId id="260" r:id="rId3"/>
    <p:sldId id="262" r:id="rId4"/>
    <p:sldId id="264" r:id="rId5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4660" autoAdjust="0"/>
    <p:restoredTop sz="94660"/>
  </p:normalViewPr>
  <p:slideViewPr>
    <p:cSldViewPr>
      <p:cViewPr varScale="1">
        <p:scale>
          <a:sx n="78" d="100"/>
          <a:sy n="78" d="100"/>
        </p:scale>
        <p:origin x="438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7857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105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0531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630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232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283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301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206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666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84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13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4516C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2036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380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  <p:sldLayoutId id="2147484001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11783" y="2038233"/>
            <a:ext cx="7520432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8475" marR="5080" indent="234950" algn="ctr">
              <a:lnSpc>
                <a:spcPct val="100000"/>
              </a:lnSpc>
              <a:spcBef>
                <a:spcPts val="100"/>
              </a:spcBef>
              <a:tabLst>
                <a:tab pos="2019300" algn="l"/>
                <a:tab pos="2194560" algn="l"/>
              </a:tabLst>
            </a:pPr>
            <a:r>
              <a:rPr lang="kk-KZ" sz="2800" spc="-10" dirty="0">
                <a:solidFill>
                  <a:srgbClr val="006666"/>
                </a:solidFill>
              </a:rPr>
              <a:t>«</a:t>
            </a:r>
            <a:r>
              <a:rPr sz="2800" spc="-10" dirty="0" err="1">
                <a:solidFill>
                  <a:srgbClr val="006666"/>
                </a:solidFill>
              </a:rPr>
              <a:t>Ақтөбе</a:t>
            </a:r>
            <a:r>
              <a:rPr sz="2800" spc="-10" dirty="0">
                <a:solidFill>
                  <a:srgbClr val="006666"/>
                </a:solidFill>
              </a:rPr>
              <a:t>	</a:t>
            </a:r>
            <a:r>
              <a:rPr sz="2800" spc="-10" dirty="0" err="1">
                <a:solidFill>
                  <a:srgbClr val="006666"/>
                </a:solidFill>
              </a:rPr>
              <a:t>облысының</a:t>
            </a:r>
            <a:r>
              <a:rPr sz="2800" spc="-10" dirty="0">
                <a:solidFill>
                  <a:srgbClr val="006666"/>
                </a:solidFill>
              </a:rPr>
              <a:t> </a:t>
            </a:r>
            <a:r>
              <a:rPr lang="kk-KZ" sz="2800" spc="-5" dirty="0">
                <a:solidFill>
                  <a:srgbClr val="006666"/>
                </a:solidFill>
              </a:rPr>
              <a:t>дене шынықтыру, спорт және туризм</a:t>
            </a:r>
            <a:r>
              <a:rPr sz="2800" spc="-5" dirty="0">
                <a:solidFill>
                  <a:srgbClr val="006666"/>
                </a:solidFill>
              </a:rPr>
              <a:t> </a:t>
            </a:r>
            <a:r>
              <a:rPr sz="2800" spc="-5" dirty="0" err="1">
                <a:solidFill>
                  <a:srgbClr val="006666"/>
                </a:solidFill>
              </a:rPr>
              <a:t>басқармасы</a:t>
            </a:r>
            <a:r>
              <a:rPr lang="kk-KZ" sz="2800" spc="-10" dirty="0">
                <a:solidFill>
                  <a:srgbClr val="006666"/>
                </a:solidFill>
              </a:rPr>
              <a:t>»</a:t>
            </a:r>
            <a:r>
              <a:rPr sz="2800" spc="-5" dirty="0">
                <a:solidFill>
                  <a:srgbClr val="006666"/>
                </a:solidFill>
              </a:rPr>
              <a:t> </a:t>
            </a:r>
            <a:r>
              <a:rPr sz="2800" dirty="0">
                <a:solidFill>
                  <a:srgbClr val="006666"/>
                </a:solidFill>
              </a:rPr>
              <a:t>ММ</a:t>
            </a:r>
            <a:r>
              <a:rPr lang="kk-KZ" sz="2800" dirty="0">
                <a:solidFill>
                  <a:srgbClr val="006666"/>
                </a:solidFill>
              </a:rPr>
              <a:t> </a:t>
            </a:r>
            <a:r>
              <a:rPr sz="2800" spc="-20" dirty="0" err="1">
                <a:solidFill>
                  <a:srgbClr val="006666"/>
                </a:solidFill>
              </a:rPr>
              <a:t>бюджетіні</a:t>
            </a:r>
            <a:r>
              <a:rPr lang="kk-KZ" sz="2800" spc="-20" dirty="0">
                <a:solidFill>
                  <a:srgbClr val="006666"/>
                </a:solidFill>
              </a:rPr>
              <a:t>ң </a:t>
            </a:r>
            <a:r>
              <a:rPr sz="2800" dirty="0">
                <a:solidFill>
                  <a:srgbClr val="006666"/>
                </a:solidFill>
              </a:rPr>
              <a:t>20</a:t>
            </a:r>
            <a:r>
              <a:rPr lang="kk-KZ" sz="2800" dirty="0">
                <a:solidFill>
                  <a:srgbClr val="006666"/>
                </a:solidFill>
              </a:rPr>
              <a:t>26</a:t>
            </a:r>
            <a:r>
              <a:rPr sz="2800" dirty="0">
                <a:solidFill>
                  <a:srgbClr val="006666"/>
                </a:solidFill>
              </a:rPr>
              <a:t> </a:t>
            </a:r>
            <a:r>
              <a:rPr sz="2800" spc="-5" dirty="0" err="1">
                <a:solidFill>
                  <a:srgbClr val="006666"/>
                </a:solidFill>
              </a:rPr>
              <a:t>жыл</a:t>
            </a:r>
            <a:r>
              <a:rPr lang="kk-KZ" sz="2800" spc="-5" dirty="0">
                <a:solidFill>
                  <a:srgbClr val="006666"/>
                </a:solidFill>
              </a:rPr>
              <a:t>ғы</a:t>
            </a:r>
            <a:r>
              <a:rPr sz="2800" spc="-5" dirty="0">
                <a:solidFill>
                  <a:srgbClr val="006666"/>
                </a:solidFill>
              </a:rPr>
              <a:t> </a:t>
            </a:r>
            <a:r>
              <a:rPr lang="kk-KZ" sz="2800" spc="-5" dirty="0">
                <a:solidFill>
                  <a:srgbClr val="006666"/>
                </a:solidFill>
              </a:rPr>
              <a:t>3</a:t>
            </a:r>
            <a:r>
              <a:rPr lang="en-US" sz="2800" spc="-5" dirty="0">
                <a:solidFill>
                  <a:srgbClr val="006666"/>
                </a:solidFill>
              </a:rPr>
              <a:t>0</a:t>
            </a:r>
            <a:r>
              <a:rPr sz="2800" dirty="0">
                <a:solidFill>
                  <a:srgbClr val="006666"/>
                </a:solidFill>
              </a:rPr>
              <a:t> </a:t>
            </a:r>
            <a:r>
              <a:rPr lang="kk-KZ" sz="2800" dirty="0">
                <a:solidFill>
                  <a:srgbClr val="006666"/>
                </a:solidFill>
              </a:rPr>
              <a:t>маусымына </a:t>
            </a:r>
            <a:r>
              <a:rPr sz="2800" spc="-5" dirty="0" err="1">
                <a:solidFill>
                  <a:srgbClr val="006666"/>
                </a:solidFill>
              </a:rPr>
              <a:t>орындалуы</a:t>
            </a:r>
            <a:endParaRPr sz="2800" spc="-5" dirty="0">
              <a:solidFill>
                <a:srgbClr val="006666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A41F6E-FD52-4FFA-854E-6F62AAC5E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183" y="8878"/>
            <a:ext cx="7411634" cy="45719"/>
          </a:xfrm>
        </p:spPr>
        <p:txBody>
          <a:bodyPr>
            <a:normAutofit fontScale="90000"/>
          </a:bodyPr>
          <a:lstStyle/>
          <a:p>
            <a:r>
              <a:rPr lang="kk-KZ" dirty="0"/>
              <a:t>    </a:t>
            </a:r>
            <a:endParaRPr lang="ru-RU" dirty="0"/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3B775D02-FF7F-4EEA-BBD9-ACA700016A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01480"/>
              </p:ext>
            </p:extLst>
          </p:nvPr>
        </p:nvGraphicFramePr>
        <p:xfrm>
          <a:off x="419100" y="990600"/>
          <a:ext cx="8305800" cy="52827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7189">
                  <a:extLst>
                    <a:ext uri="{9D8B030D-6E8A-4147-A177-3AD203B41FA5}">
                      <a16:colId xmlns:a16="http://schemas.microsoft.com/office/drawing/2014/main" val="3054747526"/>
                    </a:ext>
                  </a:extLst>
                </a:gridCol>
                <a:gridCol w="3895811">
                  <a:extLst>
                    <a:ext uri="{9D8B030D-6E8A-4147-A177-3AD203B41FA5}">
                      <a16:colId xmlns:a16="http://schemas.microsoft.com/office/drawing/2014/main" val="211930041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703682887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83190567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77144676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834604795"/>
                    </a:ext>
                  </a:extLst>
                </a:gridCol>
              </a:tblGrid>
              <a:tr h="253420"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Бағдарлама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Есепті жылға жоспар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Атқарылуы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Атқарылмау себебі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453823"/>
                  </a:ext>
                </a:extLst>
              </a:tr>
              <a:tr h="27876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 теңге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406544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Жергілікті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деңгейде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шынықтыру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саласында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саясатты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іске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асыру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жөніндегі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73 771,0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69 884,2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918820"/>
                  </a:ext>
                </a:extLst>
              </a:tr>
              <a:tr h="228078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деңгейде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жарыстарын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өткізу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147 812,0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58 633,1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170">
                <a:tc>
                  <a:txBody>
                    <a:bodyPr/>
                    <a:lstStyle/>
                    <a:p>
                      <a:endParaRPr lang="kk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Әр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облыстың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құрама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командаларының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мүшелерін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дайындау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республикалық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халықаралық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жарыстарына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қатысуы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3 614 009,0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3 135 332,8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080920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органның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күрделі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шығындары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3 500,0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097905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006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Балалар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жасөспірімдерге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қосымша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білім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беру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5 889 998,0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5 076 853,1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57248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007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Мамандандырылған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</a:t>
                      </a:r>
                      <a:r>
                        <a:rPr lang="en-US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en-US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 беру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ұйымдарында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спорттағы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дарынды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балаларға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</a:t>
                      </a:r>
                      <a:r>
                        <a:rPr lang="en-US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en-US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 беру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547 978,0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483 695,2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kk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717848"/>
                  </a:ext>
                </a:extLst>
              </a:tr>
              <a:tr h="132891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Туристік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қызметті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реттеу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63 328,0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43 434,9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882553"/>
                  </a:ext>
                </a:extLst>
              </a:tr>
              <a:tr h="416937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Ведомстволық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бағыныстағы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мекемелер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ұйымдардың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күрделі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шығыстары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236 001,0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3 902,5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Кәсіпкерлік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субъектілерінің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санитариялық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гигиеналық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тораптарды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күтіп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ұстауға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шығындарының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бір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бөлігін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субсидиялау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1 502,0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68990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Мемлекеттік-жекешелік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әріптестік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жобалар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міндеттемелерді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орындау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16 905,0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16 904,8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693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10 594 804,0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8 888 640,6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7692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367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11783" y="2038234"/>
            <a:ext cx="7520432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8475" marR="5080" indent="234950" algn="ctr">
              <a:lnSpc>
                <a:spcPct val="100000"/>
              </a:lnSpc>
              <a:spcBef>
                <a:spcPts val="100"/>
              </a:spcBef>
              <a:tabLst>
                <a:tab pos="2019300" algn="l"/>
                <a:tab pos="2194560" algn="l"/>
              </a:tabLst>
            </a:pPr>
            <a:r>
              <a:rPr lang="kk-KZ" sz="2800" spc="-10" dirty="0">
                <a:solidFill>
                  <a:srgbClr val="006666"/>
                </a:solidFill>
              </a:rPr>
              <a:t>Исполнение бюджета </a:t>
            </a:r>
            <a:br>
              <a:rPr lang="kk-KZ" sz="2800" spc="-10" dirty="0">
                <a:solidFill>
                  <a:srgbClr val="006666"/>
                </a:solidFill>
              </a:rPr>
            </a:br>
            <a:r>
              <a:rPr lang="kk-KZ" sz="2800" spc="-10" dirty="0">
                <a:solidFill>
                  <a:srgbClr val="006666"/>
                </a:solidFill>
              </a:rPr>
              <a:t>ГУ «Управление физической культуры, спорта и туризма Актюбинской области» </a:t>
            </a:r>
            <a:br>
              <a:rPr lang="kk-KZ" sz="2800" spc="-10" dirty="0">
                <a:solidFill>
                  <a:srgbClr val="006666"/>
                </a:solidFill>
              </a:rPr>
            </a:br>
            <a:r>
              <a:rPr lang="kk-KZ" sz="2800" spc="-10" dirty="0">
                <a:solidFill>
                  <a:srgbClr val="006666"/>
                </a:solidFill>
              </a:rPr>
              <a:t>на 30</a:t>
            </a:r>
            <a:r>
              <a:rPr lang="en-US" sz="2800" spc="-10" dirty="0">
                <a:solidFill>
                  <a:srgbClr val="006666"/>
                </a:solidFill>
              </a:rPr>
              <a:t> </a:t>
            </a:r>
            <a:r>
              <a:rPr lang="kk-KZ" sz="2800" spc="-10" dirty="0">
                <a:solidFill>
                  <a:srgbClr val="006666"/>
                </a:solidFill>
              </a:rPr>
              <a:t>июня 2026 года</a:t>
            </a:r>
            <a:endParaRPr sz="2800" spc="-5" dirty="0">
              <a:solidFill>
                <a:srgbClr val="00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016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A41F6E-FD52-4FFA-854E-6F62AAC5E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183" y="8878"/>
            <a:ext cx="7411634" cy="45719"/>
          </a:xfrm>
        </p:spPr>
        <p:txBody>
          <a:bodyPr>
            <a:normAutofit fontScale="90000"/>
          </a:bodyPr>
          <a:lstStyle/>
          <a:p>
            <a:r>
              <a:rPr lang="kk-KZ" dirty="0"/>
              <a:t>    </a:t>
            </a:r>
            <a:endParaRPr lang="ru-RU" dirty="0"/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3B775D02-FF7F-4EEA-BBD9-ACA700016A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4569001"/>
              </p:ext>
            </p:extLst>
          </p:nvPr>
        </p:nvGraphicFramePr>
        <p:xfrm>
          <a:off x="381000" y="990600"/>
          <a:ext cx="8382000" cy="53056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945">
                  <a:extLst>
                    <a:ext uri="{9D8B030D-6E8A-4147-A177-3AD203B41FA5}">
                      <a16:colId xmlns:a16="http://schemas.microsoft.com/office/drawing/2014/main" val="3054747526"/>
                    </a:ext>
                  </a:extLst>
                </a:gridCol>
                <a:gridCol w="3715455">
                  <a:extLst>
                    <a:ext uri="{9D8B030D-6E8A-4147-A177-3AD203B41FA5}">
                      <a16:colId xmlns:a16="http://schemas.microsoft.com/office/drawing/2014/main" val="211930041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703682887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83190567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771446768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834604795"/>
                    </a:ext>
                  </a:extLst>
                </a:gridCol>
              </a:tblGrid>
              <a:tr h="304800"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отчетный год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Причина не исполнения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45382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406544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по реализации государственной политики на местном уровне в сфере физической культуры и спорта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73 771,0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69 884,2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918820"/>
                  </a:ext>
                </a:extLst>
              </a:tr>
              <a:tr h="23584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спортивных соревнований на областном уровне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147 812,0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58 633,1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846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и участие членов областных сборных команд по различным видам спорта на республиканских и международных спортивных соревнованиях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3 614 009,0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3 135 332,8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221325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kk-KZ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Капитальные расходы государственного органа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3 500,0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172769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006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 для детей и юношества по спорту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5 889 998,0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5 076 853,1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353240"/>
                  </a:ext>
                </a:extLst>
              </a:tr>
              <a:tr h="174886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007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Общеобразовательное обучение одаренных в спорте детей в специализированных организациях образования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547 978,0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483 695,2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050748"/>
                  </a:ext>
                </a:extLst>
              </a:tr>
              <a:tr h="17488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Регулирование туристической деятельности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63 328,0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43 434,9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099437"/>
                  </a:ext>
                </a:extLst>
              </a:tr>
              <a:tr h="174886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Капитальные расходы подведомственных государственных учреждений и организаций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236 001,0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3 902,5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4886"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kk-KZ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Субсидирование части затрат субъектов предпринимательства на содержание санитарно - гигиенических узлов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1 502,0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329062"/>
                  </a:ext>
                </a:extLst>
              </a:tr>
              <a:tr h="174886"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Выполнение государственных обязательств по проектам государственно-частного партнерства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16 905,0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16 904,8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7884">
                <a:tc>
                  <a:txBody>
                    <a:bodyPr/>
                    <a:lstStyle/>
                    <a:p>
                      <a:r>
                        <a:rPr lang="kk-KZ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10 594 804,0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8 888 640,6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3170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020613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746</TotalTime>
  <Words>351</Words>
  <Application>Microsoft Office PowerPoint</Application>
  <PresentationFormat>Экран (4:3)</PresentationFormat>
  <Paragraphs>123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Corbel</vt:lpstr>
      <vt:lpstr>Times New Roman</vt:lpstr>
      <vt:lpstr>Базис</vt:lpstr>
      <vt:lpstr>«Ақтөбе облысының дене шынықтыру, спорт және туризм басқармасы» ММ бюджетінің 2026 жылғы 30 маусымына орындалуы</vt:lpstr>
      <vt:lpstr>    </vt:lpstr>
      <vt:lpstr>Исполнение бюджета  ГУ «Управление физической культуры, спорта и туризма Актюбинской области»  на 30 июня 2026 года</vt:lpstr>
      <vt:lpstr>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Утвержденный бюджет          ГУ “Управление финансов Актюбинской области”  на 2018-2020 годы</dc:title>
  <dc:creator>Аккыз Илюбаевна</dc:creator>
  <cp:lastModifiedBy>Адильшенова Жанар Ескалиевна</cp:lastModifiedBy>
  <cp:revision>110</cp:revision>
  <dcterms:created xsi:type="dcterms:W3CDTF">2020-11-12T05:07:48Z</dcterms:created>
  <dcterms:modified xsi:type="dcterms:W3CDTF">2026-09-18T09:06:48Z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2020-08-24T00:00:00Z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2020-11-12T00:00:00Z</vt:filetime>
  </property>
</Properties>
</file>