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989" r:id="rId1"/>
  </p:sldMasterIdLst>
  <p:sldIdLst>
    <p:sldId id="256" r:id="rId2"/>
    <p:sldId id="260" r:id="rId3"/>
    <p:sldId id="262" r:id="rId4"/>
    <p:sldId id="264" r:id="rId5"/>
  </p:sldIdLst>
  <p:sldSz cx="9144000" cy="6858000" type="screen4x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6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14660" autoAdjust="0"/>
    <p:restoredTop sz="94660"/>
  </p:normalViewPr>
  <p:slideViewPr>
    <p:cSldViewPr>
      <p:cViewPr varScale="1">
        <p:scale>
          <a:sx n="71" d="100"/>
          <a:sy n="71" d="100"/>
        </p:scale>
        <p:origin x="366" y="7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79" y="182879"/>
            <a:ext cx="8778240" cy="6492240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2485" y="882376"/>
            <a:ext cx="747522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6000" b="1" cap="all" baseline="0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2148" y="3869635"/>
            <a:ext cx="6575895" cy="1388165"/>
          </a:xfrm>
        </p:spPr>
        <p:txBody>
          <a:bodyPr>
            <a:normAutofit/>
          </a:bodyPr>
          <a:lstStyle>
            <a:lvl1pPr marL="0" indent="0" algn="ctr">
              <a:spcBef>
                <a:spcPts val="1000"/>
              </a:spcBef>
              <a:buNone/>
              <a:defRPr sz="1800">
                <a:solidFill>
                  <a:srgbClr val="FFFFFF"/>
                </a:solidFill>
              </a:defRPr>
            </a:lvl1pPr>
            <a:lvl2pPr marL="342900" indent="0" algn="ctr">
              <a:buNone/>
              <a:defRPr sz="1800"/>
            </a:lvl2pPr>
            <a:lvl3pPr marL="685800" indent="0" algn="ctr">
              <a:buNone/>
              <a:defRPr sz="180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cxnSp>
        <p:nvCxnSpPr>
          <p:cNvPr id="8" name="Straight Connector 7"/>
          <p:cNvCxnSpPr/>
          <p:nvPr/>
        </p:nvCxnSpPr>
        <p:spPr>
          <a:xfrm>
            <a:off x="1483995" y="3733800"/>
            <a:ext cx="61722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7857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spcBef>
                <a:spcPts val="1000"/>
              </a:spcBef>
              <a:defRPr/>
            </a:lvl1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21054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1173575"/>
            <a:ext cx="747522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6000" b="0" cap="all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82446" y="4154520"/>
            <a:ext cx="6576822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>
                <a:solidFill>
                  <a:schemeClr val="accent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  <p:cxnSp>
        <p:nvCxnSpPr>
          <p:cNvPr id="7" name="Straight Connector 6"/>
          <p:cNvCxnSpPr/>
          <p:nvPr/>
        </p:nvCxnSpPr>
        <p:spPr>
          <a:xfrm>
            <a:off x="1485900" y="4020408"/>
            <a:ext cx="61722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05317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57250" y="2057399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00709" y="2057400"/>
            <a:ext cx="3566160" cy="402336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36306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0" y="2001511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57250" y="2721483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01880" y="1999032"/>
            <a:ext cx="356616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01880" y="2719322"/>
            <a:ext cx="3566160" cy="3383280"/>
          </a:xfrm>
        </p:spPr>
        <p:txBody>
          <a:bodyPr/>
          <a:lstStyle>
            <a:lvl1pPr>
              <a:defRPr sz="165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11232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02830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9301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9314" y="1097280"/>
            <a:ext cx="4149638" cy="4663440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92608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82063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7250" y="1097280"/>
            <a:ext cx="283464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0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19107" y="1069847"/>
            <a:ext cx="4257703" cy="4645153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1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57250" y="2834640"/>
            <a:ext cx="283464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275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086668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5842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762000"/>
            <a:ext cx="1743075" cy="5410200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57250" y="762000"/>
            <a:ext cx="5572125" cy="541020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56137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04516C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92036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82880" y="182880"/>
            <a:ext cx="8778240" cy="6492240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57250" y="609600"/>
            <a:ext cx="7406640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7251" y="2057400"/>
            <a:ext cx="7404653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7247" y="6223829"/>
            <a:ext cx="174680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accent1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61861" y="6223829"/>
            <a:ext cx="353833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accent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7148" y="6223829"/>
            <a:ext cx="127966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3807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90" r:id="rId1"/>
    <p:sldLayoutId id="2147483991" r:id="rId2"/>
    <p:sldLayoutId id="2147483992" r:id="rId3"/>
    <p:sldLayoutId id="2147483993" r:id="rId4"/>
    <p:sldLayoutId id="2147483994" r:id="rId5"/>
    <p:sldLayoutId id="2147483995" r:id="rId6"/>
    <p:sldLayoutId id="2147483996" r:id="rId7"/>
    <p:sldLayoutId id="2147483997" r:id="rId8"/>
    <p:sldLayoutId id="2147483998" r:id="rId9"/>
    <p:sldLayoutId id="2147483999" r:id="rId10"/>
    <p:sldLayoutId id="2147484000" r:id="rId11"/>
    <p:sldLayoutId id="2147484001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71450" indent="-137160" algn="l" defTabSz="685800" rtl="0" eaLnBrk="1" latinLnBrk="0" hangingPunct="1">
        <a:lnSpc>
          <a:spcPct val="90000"/>
        </a:lnSpc>
        <a:spcBef>
          <a:spcPts val="1000"/>
        </a:spcBef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920120" indent="-13716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1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3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15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1700000" indent="-171450" algn="l" defTabSz="685800" rtl="0" eaLnBrk="1" latinLnBrk="0" hangingPunct="1">
        <a:lnSpc>
          <a:spcPct val="90000"/>
        </a:lnSpc>
        <a:spcBef>
          <a:spcPts val="150"/>
        </a:spcBef>
        <a:spcAft>
          <a:spcPts val="300"/>
        </a:spcAft>
        <a:buClr>
          <a:schemeClr val="accent1"/>
        </a:buClr>
        <a:buSzPct val="80000"/>
        <a:buFont typeface="Corbel" pitchFamily="34" charset="0"/>
        <a:buChar char="•"/>
        <a:defRPr sz="14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1783" y="2038233"/>
            <a:ext cx="7520432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75" marR="5080" indent="234950" algn="ctr">
              <a:lnSpc>
                <a:spcPct val="100000"/>
              </a:lnSpc>
              <a:spcBef>
                <a:spcPts val="100"/>
              </a:spcBef>
              <a:tabLst>
                <a:tab pos="2019300" algn="l"/>
                <a:tab pos="2194560" algn="l"/>
              </a:tabLst>
            </a:pPr>
            <a:r>
              <a:rPr lang="kk-KZ" sz="2800" spc="-10" dirty="0">
                <a:solidFill>
                  <a:srgbClr val="006666"/>
                </a:solidFill>
              </a:rPr>
              <a:t>«</a:t>
            </a:r>
            <a:r>
              <a:rPr lang="ru-RU" sz="2800" spc="-10" dirty="0" err="1">
                <a:solidFill>
                  <a:srgbClr val="006666"/>
                </a:solidFill>
              </a:rPr>
              <a:t>Ақтөбе</a:t>
            </a:r>
            <a:r>
              <a:rPr lang="ru-RU" sz="2800" spc="-10" dirty="0">
                <a:solidFill>
                  <a:srgbClr val="006666"/>
                </a:solidFill>
              </a:rPr>
              <a:t>	</a:t>
            </a:r>
            <a:r>
              <a:rPr lang="ru-RU" sz="2800" spc="-10" dirty="0" err="1">
                <a:solidFill>
                  <a:srgbClr val="006666"/>
                </a:solidFill>
              </a:rPr>
              <a:t>облысының</a:t>
            </a:r>
            <a:r>
              <a:rPr lang="ru-RU" sz="2800" spc="-10" dirty="0">
                <a:solidFill>
                  <a:srgbClr val="006666"/>
                </a:solidFill>
              </a:rPr>
              <a:t> </a:t>
            </a:r>
            <a:r>
              <a:rPr lang="ru-RU" sz="2800" spc="-5" dirty="0" err="1">
                <a:solidFill>
                  <a:srgbClr val="006666"/>
                </a:solidFill>
              </a:rPr>
              <a:t>дене</a:t>
            </a:r>
            <a:r>
              <a:rPr lang="ru-RU" sz="2800" spc="-5" dirty="0">
                <a:solidFill>
                  <a:srgbClr val="006666"/>
                </a:solidFill>
              </a:rPr>
              <a:t> </a:t>
            </a:r>
            <a:r>
              <a:rPr lang="ru-RU" sz="2800" spc="-5" dirty="0" err="1">
                <a:solidFill>
                  <a:srgbClr val="006666"/>
                </a:solidFill>
              </a:rPr>
              <a:t>шынықтыру</a:t>
            </a:r>
            <a:r>
              <a:rPr lang="ru-RU" sz="2800" spc="-5" dirty="0">
                <a:solidFill>
                  <a:srgbClr val="006666"/>
                </a:solidFill>
              </a:rPr>
              <a:t>, спорт </a:t>
            </a:r>
            <a:r>
              <a:rPr lang="ru-RU" sz="2800" spc="-5" dirty="0" err="1">
                <a:solidFill>
                  <a:srgbClr val="006666"/>
                </a:solidFill>
              </a:rPr>
              <a:t>және</a:t>
            </a:r>
            <a:r>
              <a:rPr lang="ru-RU" sz="2800" spc="-5" dirty="0">
                <a:solidFill>
                  <a:srgbClr val="006666"/>
                </a:solidFill>
              </a:rPr>
              <a:t> туризм </a:t>
            </a:r>
            <a:r>
              <a:rPr lang="ru-RU" sz="2800" spc="-5" dirty="0" err="1">
                <a:solidFill>
                  <a:srgbClr val="006666"/>
                </a:solidFill>
              </a:rPr>
              <a:t>басқармасы</a:t>
            </a:r>
            <a:r>
              <a:rPr lang="kk-KZ" sz="2800" spc="-10" dirty="0">
                <a:solidFill>
                  <a:srgbClr val="006666"/>
                </a:solidFill>
              </a:rPr>
              <a:t>»</a:t>
            </a:r>
            <a:r>
              <a:rPr sz="2800" spc="-5" dirty="0">
                <a:solidFill>
                  <a:srgbClr val="006666"/>
                </a:solidFill>
              </a:rPr>
              <a:t> </a:t>
            </a:r>
            <a:r>
              <a:rPr sz="2800" dirty="0">
                <a:solidFill>
                  <a:srgbClr val="006666"/>
                </a:solidFill>
              </a:rPr>
              <a:t>ММ</a:t>
            </a:r>
            <a:r>
              <a:rPr lang="kk-KZ" sz="2800" dirty="0">
                <a:solidFill>
                  <a:srgbClr val="006666"/>
                </a:solidFill>
              </a:rPr>
              <a:t> </a:t>
            </a:r>
            <a:r>
              <a:rPr sz="2800" spc="-20" dirty="0" err="1">
                <a:solidFill>
                  <a:srgbClr val="006666"/>
                </a:solidFill>
              </a:rPr>
              <a:t>бюджетіні</a:t>
            </a:r>
            <a:r>
              <a:rPr lang="kk-KZ" sz="2800" spc="-20" dirty="0">
                <a:solidFill>
                  <a:srgbClr val="006666"/>
                </a:solidFill>
              </a:rPr>
              <a:t>ң </a:t>
            </a:r>
            <a:r>
              <a:rPr sz="2800" dirty="0">
                <a:solidFill>
                  <a:srgbClr val="006666"/>
                </a:solidFill>
              </a:rPr>
              <a:t>20</a:t>
            </a:r>
            <a:r>
              <a:rPr lang="kk-KZ" sz="2800" dirty="0">
                <a:solidFill>
                  <a:srgbClr val="006666"/>
                </a:solidFill>
              </a:rPr>
              <a:t>26</a:t>
            </a:r>
            <a:r>
              <a:rPr sz="2800" dirty="0">
                <a:solidFill>
                  <a:srgbClr val="006666"/>
                </a:solidFill>
              </a:rPr>
              <a:t> </a:t>
            </a:r>
            <a:r>
              <a:rPr sz="2800" spc="-5" dirty="0" err="1">
                <a:solidFill>
                  <a:srgbClr val="006666"/>
                </a:solidFill>
              </a:rPr>
              <a:t>жыл</a:t>
            </a:r>
            <a:r>
              <a:rPr lang="kk-KZ" sz="2800" spc="-5" dirty="0">
                <a:solidFill>
                  <a:srgbClr val="006666"/>
                </a:solidFill>
              </a:rPr>
              <a:t>ғы</a:t>
            </a:r>
            <a:r>
              <a:rPr sz="2800" spc="-5" dirty="0">
                <a:solidFill>
                  <a:srgbClr val="006666"/>
                </a:solidFill>
              </a:rPr>
              <a:t> </a:t>
            </a:r>
            <a:r>
              <a:rPr lang="kk-KZ" sz="2800" spc="-5" dirty="0">
                <a:solidFill>
                  <a:srgbClr val="006666"/>
                </a:solidFill>
              </a:rPr>
              <a:t>31</a:t>
            </a:r>
            <a:r>
              <a:rPr sz="2800" dirty="0">
                <a:solidFill>
                  <a:srgbClr val="006666"/>
                </a:solidFill>
              </a:rPr>
              <a:t> </a:t>
            </a:r>
            <a:r>
              <a:rPr lang="kk-KZ" sz="2800" dirty="0">
                <a:solidFill>
                  <a:srgbClr val="006666"/>
                </a:solidFill>
              </a:rPr>
              <a:t>қаңтарына </a:t>
            </a:r>
            <a:r>
              <a:rPr sz="2800" spc="-5" dirty="0" err="1">
                <a:solidFill>
                  <a:srgbClr val="006666"/>
                </a:solidFill>
              </a:rPr>
              <a:t>орындалуы</a:t>
            </a:r>
            <a:endParaRPr sz="2800" spc="-5" dirty="0">
              <a:solidFill>
                <a:srgbClr val="006666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41F6E-FD52-4FFA-854E-6F62AAC5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83" y="8878"/>
            <a:ext cx="7411634" cy="45719"/>
          </a:xfrm>
        </p:spPr>
        <p:txBody>
          <a:bodyPr>
            <a:normAutofit fontScale="90000"/>
          </a:bodyPr>
          <a:lstStyle/>
          <a:p>
            <a:r>
              <a:rPr lang="kk-KZ" dirty="0"/>
              <a:t>    </a:t>
            </a:r>
            <a:endParaRPr lang="ru-RU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B775D02-FF7F-4EEA-BBD9-ACA700016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7751403"/>
              </p:ext>
            </p:extLst>
          </p:nvPr>
        </p:nvGraphicFramePr>
        <p:xfrm>
          <a:off x="419100" y="1688911"/>
          <a:ext cx="8305800" cy="34801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7189">
                  <a:extLst>
                    <a:ext uri="{9D8B030D-6E8A-4147-A177-3AD203B41FA5}">
                      <a16:colId xmlns:a16="http://schemas.microsoft.com/office/drawing/2014/main" val="3054747526"/>
                    </a:ext>
                  </a:extLst>
                </a:gridCol>
                <a:gridCol w="3895811">
                  <a:extLst>
                    <a:ext uri="{9D8B030D-6E8A-4147-A177-3AD203B41FA5}">
                      <a16:colId xmlns:a16="http://schemas.microsoft.com/office/drawing/2014/main" val="211930041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70368288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831905671"/>
                    </a:ext>
                  </a:extLst>
                </a:gridCol>
                <a:gridCol w="457200">
                  <a:extLst>
                    <a:ext uri="{9D8B030D-6E8A-4147-A177-3AD203B41FA5}">
                      <a16:colId xmlns:a16="http://schemas.microsoft.com/office/drawing/2014/main" val="771446768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834604795"/>
                    </a:ext>
                  </a:extLst>
                </a:gridCol>
              </a:tblGrid>
              <a:tr h="253420"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Бағдарлама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Есепті жылға жоспар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Атқарылуы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Атқарылмау себебі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53823"/>
                  </a:ext>
                </a:extLst>
              </a:tr>
              <a:tr h="278762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 теңге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06544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шынықтыру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саласында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мемлекеттік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саясатты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іске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5 925,0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4 706,4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18820"/>
                  </a:ext>
                </a:extLst>
              </a:tr>
              <a:tr h="228078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жарыстарын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өткізу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20 500,0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4170">
                <a:tc>
                  <a:txBody>
                    <a:bodyPr/>
                    <a:lstStyle/>
                    <a:p>
                      <a:endParaRPr lang="kk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түрлері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облыстың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құрама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командаларының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мүшелерін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дайындау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республикалық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халықаралық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жарыстарына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қатысуы</a:t>
                      </a:r>
                      <a:endParaRPr lang="ru-RU" sz="11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181 830,0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108 179,2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080920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жасөспірімдерге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спорт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қосымша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білім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беру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645 761,0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575 795,4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357248"/>
                  </a:ext>
                </a:extLst>
              </a:tr>
              <a:tr h="354789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Мамандандырылған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беру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ұйымдарында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спорттағы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дарынды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балаларға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</a:t>
                      </a:r>
                      <a:r>
                        <a:rPr lang="en-US" sz="11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 беру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50 876,0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50 854,6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kk-KZ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2717848"/>
                  </a:ext>
                </a:extLst>
              </a:tr>
              <a:tr h="132891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Туристік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қызметті</a:t>
                      </a:r>
                      <a:r>
                        <a:rPr lang="ru-RU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100" kern="1200" dirty="0" err="1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реттеу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4 413,5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7882553"/>
                  </a:ext>
                </a:extLst>
              </a:tr>
              <a:tr h="416937">
                <a:tc>
                  <a:txBody>
                    <a:bodyPr/>
                    <a:lstStyle/>
                    <a:p>
                      <a:pPr marL="0" marR="0" lvl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909 392,0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743 949,1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77692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3679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11783" y="2038234"/>
            <a:ext cx="7520432" cy="173637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98475" marR="5080" indent="234950" algn="ctr">
              <a:lnSpc>
                <a:spcPct val="100000"/>
              </a:lnSpc>
              <a:spcBef>
                <a:spcPts val="100"/>
              </a:spcBef>
              <a:tabLst>
                <a:tab pos="2019300" algn="l"/>
                <a:tab pos="2194560" algn="l"/>
              </a:tabLst>
            </a:pPr>
            <a:r>
              <a:rPr lang="kk-KZ" sz="2800" spc="-10" dirty="0">
                <a:solidFill>
                  <a:srgbClr val="006666"/>
                </a:solidFill>
              </a:rPr>
              <a:t>Исполнение бюджета </a:t>
            </a:r>
            <a:br>
              <a:rPr lang="kk-KZ" sz="2800" spc="-10" dirty="0">
                <a:solidFill>
                  <a:srgbClr val="006666"/>
                </a:solidFill>
              </a:rPr>
            </a:br>
            <a:r>
              <a:rPr lang="kk-KZ" sz="2800" spc="-10">
                <a:solidFill>
                  <a:srgbClr val="006666"/>
                </a:solidFill>
              </a:rPr>
              <a:t>ГУ «Управление физической культуры, спорта и туризма Актюбинской области» </a:t>
            </a:r>
            <a:br>
              <a:rPr lang="kk-KZ" sz="2800" spc="-10" dirty="0">
                <a:solidFill>
                  <a:srgbClr val="006666"/>
                </a:solidFill>
              </a:rPr>
            </a:br>
            <a:r>
              <a:rPr lang="kk-KZ" sz="2800" spc="-10" dirty="0">
                <a:solidFill>
                  <a:srgbClr val="006666"/>
                </a:solidFill>
              </a:rPr>
              <a:t>на 31</a:t>
            </a:r>
            <a:r>
              <a:rPr lang="en-US" sz="2800" spc="-10" dirty="0">
                <a:solidFill>
                  <a:srgbClr val="006666"/>
                </a:solidFill>
              </a:rPr>
              <a:t> </a:t>
            </a:r>
            <a:r>
              <a:rPr lang="kk-KZ" sz="2800" spc="-10" dirty="0">
                <a:solidFill>
                  <a:srgbClr val="006666"/>
                </a:solidFill>
              </a:rPr>
              <a:t>января 2026 года</a:t>
            </a:r>
            <a:endParaRPr sz="2800" spc="-5" dirty="0">
              <a:solidFill>
                <a:srgbClr val="00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701692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A41F6E-FD52-4FFA-854E-6F62AAC5E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6183" y="8878"/>
            <a:ext cx="7411634" cy="45719"/>
          </a:xfrm>
        </p:spPr>
        <p:txBody>
          <a:bodyPr>
            <a:normAutofit fontScale="90000"/>
          </a:bodyPr>
          <a:lstStyle/>
          <a:p>
            <a:r>
              <a:rPr lang="kk-KZ" dirty="0"/>
              <a:t>    </a:t>
            </a:r>
            <a:endParaRPr lang="ru-RU" dirty="0"/>
          </a:p>
        </p:txBody>
      </p:sp>
      <p:graphicFrame>
        <p:nvGraphicFramePr>
          <p:cNvPr id="3" name="Таблица 3">
            <a:extLst>
              <a:ext uri="{FF2B5EF4-FFF2-40B4-BE49-F238E27FC236}">
                <a16:creationId xmlns:a16="http://schemas.microsoft.com/office/drawing/2014/main" id="{3B775D02-FF7F-4EEA-BBD9-ACA700016A1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002010"/>
              </p:ext>
            </p:extLst>
          </p:nvPr>
        </p:nvGraphicFramePr>
        <p:xfrm>
          <a:off x="381000" y="1524000"/>
          <a:ext cx="8382000" cy="35835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08945">
                  <a:extLst>
                    <a:ext uri="{9D8B030D-6E8A-4147-A177-3AD203B41FA5}">
                      <a16:colId xmlns:a16="http://schemas.microsoft.com/office/drawing/2014/main" val="3054747526"/>
                    </a:ext>
                  </a:extLst>
                </a:gridCol>
                <a:gridCol w="3715455">
                  <a:extLst>
                    <a:ext uri="{9D8B030D-6E8A-4147-A177-3AD203B41FA5}">
                      <a16:colId xmlns:a16="http://schemas.microsoft.com/office/drawing/2014/main" val="2119300412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703682887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831905671"/>
                    </a:ext>
                  </a:extLst>
                </a:gridCol>
                <a:gridCol w="533400">
                  <a:extLst>
                    <a:ext uri="{9D8B030D-6E8A-4147-A177-3AD203B41FA5}">
                      <a16:colId xmlns:a16="http://schemas.microsoft.com/office/drawing/2014/main" val="771446768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834604795"/>
                    </a:ext>
                  </a:extLst>
                </a:gridCol>
              </a:tblGrid>
              <a:tr h="304800"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Программа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План на отчетный год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Исполнение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Причина не исполнения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134538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тыс.тенге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anchor="ctr"/>
                </a:tc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406544"/>
                  </a:ext>
                </a:extLst>
              </a:tr>
              <a:tr h="12192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001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Услуги по реализации государственной политики на местном уровне в сфере физической культуры и спорта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5 925,0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4 706,4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79,4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0918820"/>
                  </a:ext>
                </a:extLst>
              </a:tr>
              <a:tr h="23584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Проведение спортивных соревнований на областном уровне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20 500,0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584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003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Подготовка и участие членов областных сборных команд по различным видам спорта на республиканских и международных спортивных соревнованиях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181 830,0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108 179,2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59,5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1221325"/>
                  </a:ext>
                </a:extLst>
              </a:tr>
              <a:tr h="396240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006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Дополнительное образование для детей и юношества по спорту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645 761,0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575 795,4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89,2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0353240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kk-KZ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007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ru-RU" sz="11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Общеобразовательное обучение одаренных в спорте детей в специализированных организациях образования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50 876,0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50 854,6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0050748"/>
                  </a:ext>
                </a:extLst>
              </a:tr>
              <a:tr h="174886"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k-KZ" sz="11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Регулирование туристической деятельности</a:t>
                      </a:r>
                      <a:endParaRPr lang="ru-RU" sz="11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4 500,0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4 413,5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98,1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099437"/>
                  </a:ext>
                </a:extLst>
              </a:tr>
              <a:tr h="367884">
                <a:tc>
                  <a:txBody>
                    <a:bodyPr/>
                    <a:lstStyle/>
                    <a:p>
                      <a:r>
                        <a:rPr lang="kk-KZ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ВСЕГО</a:t>
                      </a:r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b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909 392,0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743 949,1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81,8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03170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60020613"/>
      </p:ext>
    </p:extLst>
  </p:cSld>
  <p:clrMapOvr>
    <a:masterClrMapping/>
  </p:clrMapOvr>
</p:sld>
</file>

<file path=ppt/theme/theme1.xml><?xml version="1.0" encoding="utf-8"?>
<a:theme xmlns:a="http://schemas.openxmlformats.org/drawingml/2006/main" name="Базис">
  <a:themeElements>
    <a:clrScheme name="Базис">
      <a:dk1>
        <a:srgbClr val="000000"/>
      </a:dk1>
      <a:lt1>
        <a:srgbClr val="FFFFFF"/>
      </a:lt1>
      <a:dk2>
        <a:srgbClr val="565349"/>
      </a:dk2>
      <a:lt2>
        <a:srgbClr val="DDDDDD"/>
      </a:lt2>
      <a:accent1>
        <a:srgbClr val="A6B727"/>
      </a:accent1>
      <a:accent2>
        <a:srgbClr val="DF5327"/>
      </a:accent2>
      <a:accent3>
        <a:srgbClr val="FE9E00"/>
      </a:accent3>
      <a:accent4>
        <a:srgbClr val="418AB3"/>
      </a:accent4>
      <a:accent5>
        <a:srgbClr val="D7D447"/>
      </a:accent5>
      <a:accent6>
        <a:srgbClr val="818183"/>
      </a:accent6>
      <a:hlink>
        <a:srgbClr val="F59E00"/>
      </a:hlink>
      <a:folHlink>
        <a:srgbClr val="B2B2B2"/>
      </a:folHlink>
    </a:clrScheme>
    <a:fontScheme name="Базис">
      <a:maj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Базис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550</TotalTime>
  <Words>235</Words>
  <Application>Microsoft Office PowerPoint</Application>
  <PresentationFormat>Экран (4:3)</PresentationFormat>
  <Paragraphs>87</Paragraphs>
  <Slides>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7" baseType="lpstr">
      <vt:lpstr>Corbel</vt:lpstr>
      <vt:lpstr>Times New Roman</vt:lpstr>
      <vt:lpstr>Базис</vt:lpstr>
      <vt:lpstr>«Ақтөбе облысының дене шынықтыру, спорт және туризм басқармасы» ММ бюджетінің 2026 жылғы 31 қаңтарына орындалуы</vt:lpstr>
      <vt:lpstr>    </vt:lpstr>
      <vt:lpstr>Исполнение бюджета  ГУ «Управление физической культуры, спорта и туризма Актюбинской области»  на 31 января 2026 года</vt:lpstr>
      <vt:lpstr>  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Утвержденный бюджет          ГУ “Управление финансов Актюбинской области”  на 2018-2020 годы</dc:title>
  <dc:creator>Аккыз Илюбаевна</dc:creator>
  <cp:lastModifiedBy>Адильшенова Жанар Ескалиевна</cp:lastModifiedBy>
  <cp:revision>97</cp:revision>
  <dcterms:created xsi:type="dcterms:W3CDTF">2020-11-12T05:07:48Z</dcterms:created>
  <dcterms:modified xsi:type="dcterms:W3CDTF">2026-09-18T08:34:47Z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2020-08-24T00:00:00Z</vt:filetime>
  </property>
  <property fmtid="{D5CDD505-2E9C-101B-9397-08002B2CF9AE}" pid="3" name="Creator">
    <vt:lpwstr>Microsoft® PowerPoint® 2010</vt:lpwstr>
  </property>
  <property fmtid="{D5CDD505-2E9C-101B-9397-08002B2CF9AE}" pid="4" name="LastSaved">
    <vt:filetime>2020-11-12T00:00:00Z</vt:filetime>
  </property>
</Properties>
</file>