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4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10" r:id="rId1"/>
    <p:sldMasterId id="2147484022" r:id="rId2"/>
    <p:sldMasterId id="2147484041" r:id="rId3"/>
    <p:sldMasterId id="2147484283" r:id="rId4"/>
    <p:sldMasterId id="2147513422" r:id="rId5"/>
    <p:sldMasterId id="2147534866" r:id="rId6"/>
  </p:sldMasterIdLst>
  <p:notesMasterIdLst>
    <p:notesMasterId r:id="rId29"/>
  </p:notesMasterIdLst>
  <p:handoutMasterIdLst>
    <p:handoutMasterId r:id="rId30"/>
  </p:handoutMasterIdLst>
  <p:sldIdLst>
    <p:sldId id="256" r:id="rId7"/>
    <p:sldId id="259" r:id="rId8"/>
    <p:sldId id="292" r:id="rId9"/>
    <p:sldId id="366" r:id="rId10"/>
    <p:sldId id="373" r:id="rId11"/>
    <p:sldId id="325" r:id="rId12"/>
    <p:sldId id="386" r:id="rId13"/>
    <p:sldId id="375" r:id="rId14"/>
    <p:sldId id="376" r:id="rId15"/>
    <p:sldId id="364" r:id="rId16"/>
    <p:sldId id="369" r:id="rId17"/>
    <p:sldId id="378" r:id="rId18"/>
    <p:sldId id="382" r:id="rId19"/>
    <p:sldId id="392" r:id="rId20"/>
    <p:sldId id="388" r:id="rId21"/>
    <p:sldId id="390" r:id="rId22"/>
    <p:sldId id="391" r:id="rId23"/>
    <p:sldId id="385" r:id="rId24"/>
    <p:sldId id="368" r:id="rId25"/>
    <p:sldId id="339" r:id="rId26"/>
    <p:sldId id="341" r:id="rId27"/>
    <p:sldId id="342" r:id="rId28"/>
  </p:sldIdLst>
  <p:sldSz cx="9144000" cy="6858000" type="screen4x3"/>
  <p:notesSz cx="6735763" cy="98663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FF"/>
    <a:srgbClr val="0033CC"/>
    <a:srgbClr val="0000CC"/>
    <a:srgbClr val="A50021"/>
    <a:srgbClr val="3366FF"/>
    <a:srgbClr val="FF0066"/>
    <a:srgbClr val="F3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63" autoAdjust="0"/>
    <p:restoredTop sz="94474" autoAdjust="0"/>
  </p:normalViewPr>
  <p:slideViewPr>
    <p:cSldViewPr>
      <p:cViewPr varScale="1">
        <p:scale>
          <a:sx n="104" d="100"/>
          <a:sy n="104" d="100"/>
        </p:scale>
        <p:origin x="198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33856C9-DDFB-431F-99BA-84526E852CE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0682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9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149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5181A18-6C70-4C48-A7DE-E591F8F921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7015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89B141-CAAF-4F11-BDFD-D9D0B7CB3FE5}" type="slidenum">
              <a:rPr lang="ru-RU" altLang="ru-RU" sz="1200" smtClean="0"/>
              <a:pPr/>
              <a:t>2</a:t>
            </a:fld>
            <a:endParaRPr lang="ru-RU" altLang="ru-RU" sz="1200"/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7144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6923" indent="-286294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9974" indent="-228716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0603" indent="-228716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1232" indent="-228716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1861" indent="-228716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92490" indent="-228716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53119" indent="-228716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13748" indent="-228716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89B141-CAAF-4F11-BDFD-D9D0B7CB3FE5}" type="slidenum">
              <a:rPr lang="ru-RU" altLang="ru-RU" sz="1200">
                <a:solidFill>
                  <a:srgbClr val="000000"/>
                </a:solidFill>
              </a:rPr>
              <a:pPr/>
              <a:t>4</a:t>
            </a:fld>
            <a:endParaRPr lang="ru-RU" altLang="ru-RU" sz="1200">
              <a:solidFill>
                <a:srgbClr val="000000"/>
              </a:solidFill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6460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181A18-6C70-4C48-A7DE-E591F8F92160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3121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181A18-6C70-4C48-A7DE-E591F8F92160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6266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181A18-6C70-4C48-A7DE-E591F8F92160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8222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251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dirty="0"/>
          </a:p>
        </p:txBody>
      </p:sp>
      <p:sp>
        <p:nvSpPr>
          <p:cNvPr id="1925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5AC2A3-C345-462A-90FA-30F1E5F37AD1}" type="slidenum">
              <a:rPr lang="ru-RU" altLang="ru-RU" sz="1200" smtClean="0"/>
              <a:pPr/>
              <a:t>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548126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dirty="0"/>
          </a:p>
        </p:txBody>
      </p:sp>
      <p:sp>
        <p:nvSpPr>
          <p:cNvPr id="1945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A099C9-52C9-4A21-81B7-352273B1F5D3}" type="slidenum">
              <a:rPr lang="ru-RU" altLang="ru-RU" sz="1200" smtClean="0"/>
              <a:pPr/>
              <a:t>9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4045970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377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dirty="0"/>
          </a:p>
        </p:txBody>
      </p:sp>
      <p:sp>
        <p:nvSpPr>
          <p:cNvPr id="2037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69B8455-7291-4D54-B471-34185E99DC57}" type="slidenum">
              <a:rPr lang="ru-RU" altLang="ru-RU" sz="1200" smtClean="0"/>
              <a:pPr/>
              <a:t>11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3808889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377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dirty="0"/>
          </a:p>
        </p:txBody>
      </p:sp>
      <p:sp>
        <p:nvSpPr>
          <p:cNvPr id="2037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69B8455-7291-4D54-B471-34185E99DC57}" type="slidenum">
              <a:rPr lang="ru-RU" altLang="ru-RU" sz="1200" smtClean="0"/>
              <a:pPr/>
              <a:t>13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13775127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181A18-6C70-4C48-A7DE-E591F8F92160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6667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181A18-6C70-4C48-A7DE-E591F8F92160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8330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63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90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C4040-DBD5-43BC-BC67-5E168A9C9C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47202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53946-65B0-4621-B425-43626F285E5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118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43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82DD0-AFF9-4209-8DFB-0B9390BE08A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1751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3EB6B-2A4E-42B5-84FF-FF7FA57715D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6445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75F29-AD28-4C70-ADF2-4CDBEC16192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8866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7BAA3-927A-4FC1-BFF4-F3D021B0A21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0603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3C08D-C347-4AEC-BB28-37498C1F7B1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9309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18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22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64432-ABD8-4B10-B6D0-E76C065EFD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45108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6A5B4-C76D-4EC7-9A92-F0A986209A2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6261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0CD39-B270-442E-A675-EDFF5A2E29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12696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7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DF4A3-1F01-4AF2-92C4-E537F02EFA0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719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399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/>
              <a:t>Образец заголовка</a:t>
            </a:r>
          </a:p>
        </p:txBody>
      </p:sp>
      <p:sp>
        <p:nvSpPr>
          <p:cNvPr id="399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A2A4D-F419-4DFB-9A5D-5DF5232A58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1402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76EF2-4C91-4F5B-8101-5B6022DEB29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370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C3A73-8128-4D01-A8A5-41996A6F48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412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A1673-271A-4102-A1C6-9DB34EE0514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9312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562F3-30E7-448C-A01E-251F6E1742C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928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E40C2-DD20-4AC5-B2B6-4AB12EF050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0983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20162-A072-4B2C-8C79-22C56FC114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032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9821A-87B7-48E6-90CA-23A3439D02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5850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EB106-7BB8-4405-92D3-79933E155D2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534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EC1EB-CC59-4863-B11E-B53AFEA7DE4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5996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ED3EF-8E2E-4824-840C-94364A27DF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545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24AAE-15D2-4FDB-BCBF-2F400596D3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4444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18803-2FF7-4285-9DA0-86D6922F2D1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9175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F483B-0235-4BCF-89B8-1261111DE8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8145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21ACF-20FE-41AB-863D-0B7EB11534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4720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0E04D-4C61-4DE7-8A58-B7E8000FD5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6093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1D697-6C80-4EAA-BFAF-B074535F5C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0041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38DDB-5C0C-42DD-A072-133C5E44E0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0087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399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/>
              <a:t>Образец заголовка</a:t>
            </a:r>
          </a:p>
        </p:txBody>
      </p:sp>
      <p:sp>
        <p:nvSpPr>
          <p:cNvPr id="399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0DDD7-7091-480E-A4C2-530EB981F0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659008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F7A04-B3E0-4BA3-A67D-5C4EE6F5C7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4505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6F6CA-F47D-4FBF-9470-4B0108391CA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8741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F03F1-2A63-45EC-AE90-CF5FFC81843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4083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F639B-8B64-4BFE-BA2E-79F3812D12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9492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1D508-A314-4BAC-8D0E-9C417426866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959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4E633-2E03-4C6D-8A8F-24E98FD6349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179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CC3FE-A456-49F3-924B-2C22C1B5F1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8494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E95DA-7C7C-4A73-A705-616E435264A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3183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704EA-32A5-4D3C-8CD6-EF7D819AAD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0954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3F9AD-E3FF-4AC5-BFFE-0B4DC1860D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6226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59295-AE8A-4DF5-B482-A907653F5F7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0801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48F9A-A15C-4AE2-B4C5-328DC7E36EA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4161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8C54F-393D-49AC-9C4A-FA1411AFF4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6977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72FA3-7EAE-4E77-A944-2D4F3EEAA4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5022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BE366-9020-450E-8B25-E8954758209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5594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566FC-A270-42CA-A3EB-D94C221E208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3563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A3207-18DA-4773-9C10-4A0B57893CC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1825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399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/>
              <a:t>Образец заголовка</a:t>
            </a:r>
          </a:p>
        </p:txBody>
      </p:sp>
      <p:sp>
        <p:nvSpPr>
          <p:cNvPr id="399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9571-48FA-4393-B754-71547199676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743291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7D98F-AC91-42FE-8715-085C983FDB4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3894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146DD-BC9F-4BB9-90D4-F44C7E7502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9886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A2630-80BD-4255-A666-002139C29CD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1038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D2BC1-841C-4E68-BDF9-8FCA1E9B9D5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8832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56F6D-17F5-497A-AF78-6DD389E6184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15168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FAED0-2282-42E3-ABB0-B1A5968A75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8558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C96C5-0152-4446-8B86-F690804EF53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3609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5632F-470A-4DC0-91FB-FD4F83FAB7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7163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A532E-EC32-42CA-AE09-4D63C8BEE3C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39896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40ED5-8BE8-4F15-BB56-371AC4A1A5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3916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B8DDE-2F31-4F7E-B00A-A320841DE1D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83550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43FB9-D14A-40EA-BB94-51750F5699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933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39C73-BBDF-4A73-94C3-D2A1E8B8E6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5924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96471-1C53-47BC-B04E-B949085F19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36764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1FDC1-6F0E-4C15-9B8F-F0317B51CE3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4689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02094-B539-4741-B60F-4B8A99363E7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587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0D0C0-F4DF-48E9-8C04-62267F2ABF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0625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399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/>
              <a:t>Образец заголовка</a:t>
            </a:r>
          </a:p>
        </p:txBody>
      </p:sp>
      <p:sp>
        <p:nvSpPr>
          <p:cNvPr id="399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3BA07-AF1A-43EA-B52B-446067A3AF3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19529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43CA1-59BA-479A-903F-446D5BDCF6F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0229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FDE56-FBEF-4C1B-BEC3-902941FDCD3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6996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8BF91-2525-469E-AA02-2EBF15593F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3917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14413-EEDC-453E-81E9-44F929C45B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6085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C28BD-1DD5-4EDD-9AB7-1C3BBE3F51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31898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3625D-4BC6-427C-8F63-8BBC63FFDB5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42083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A8E0E-482A-4493-9511-E61A2513B78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36994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802F9-59D5-4748-B5E2-419800125F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05051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3C57B-74E8-420F-836D-9637A6B74C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6344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F8BF4-E031-42D0-8075-6E56F95EB3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7766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E0178-32ED-4F47-A918-365F28B307E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2400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C9075-DB21-4204-A348-FA1C99C543F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77118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68899-93A9-4554-A84C-D1A6ACC1D28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3718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898AD-BA04-4695-BAA7-4E5BFD2E0C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8917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1028C-FF8E-481D-A1A0-D4434EF7341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28331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A9F92-F6B6-4FE8-A25D-444DE67CF6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39287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399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/>
              <a:t>Образец заголовка</a:t>
            </a:r>
          </a:p>
        </p:txBody>
      </p:sp>
      <p:sp>
        <p:nvSpPr>
          <p:cNvPr id="399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1AB1E-9FEF-4647-843B-9F88A89FFC1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922915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AF299-3AB8-4B58-9B3F-DC0FFFB2A9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1505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9D100-60EB-4BB7-BA64-E3805CD828A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2437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173C4-3616-469E-B388-FE0CCF3F896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67074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87D2D-43CD-46F7-BC25-1DE9EE61D1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73762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2990E-E2DC-473F-9A91-B5A1E6432E5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30470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A01A9-B462-470A-9DB2-8AB68B4FA6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80359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0DC07-5D91-4957-A756-5890AF148B8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91773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DD8F2-99FD-4387-B225-AD08927B57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6807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78757-D0C8-41D9-8EBC-24FF539505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97734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35E6F-9083-4B67-9BBA-7469DF84F1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4874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270B5-C125-4CB5-8AE2-52AF926D3C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76910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995D6-0C7F-4DD9-856D-3C04AA75A3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0579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912C6-A80A-4A61-AFC8-9A01E98A3E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40414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63BCA-95FF-4BD5-B503-A9E230BFF1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20765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A7084-2BBE-4D92-A61A-11FF8586A1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98654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7CF26-8B3B-4E9C-9A1C-78BE5396BA3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7282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99A25-524E-4731-86ED-FD8D29D57B9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ctr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66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microsoft.com/office/2007/relationships/hdphoto" Target="../media/hdphoto1.wdp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2.xml"/><Relationship Id="rId21" Type="http://schemas.microsoft.com/office/2007/relationships/hdphoto" Target="../media/hdphoto1.wdp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0.xml"/><Relationship Id="rId21" Type="http://schemas.microsoft.com/office/2007/relationships/hdphoto" Target="../media/hdphoto1.wdp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slideLayout" Target="../slideLayouts/slideLayout82.xml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75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85.xml"/><Relationship Id="rId21" Type="http://schemas.microsoft.com/office/2007/relationships/hdphoto" Target="../media/hdphoto1.wdp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2.xml"/><Relationship Id="rId19" Type="http://schemas.openxmlformats.org/officeDocument/2006/relationships/theme" Target="../theme/theme6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encilSketch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D83280D9-E94D-4133-AA98-D984B24C50D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47283" r:id="rId1"/>
    <p:sldLayoutId id="2147547266" r:id="rId2"/>
    <p:sldLayoutId id="2147547284" r:id="rId3"/>
    <p:sldLayoutId id="2147547267" r:id="rId4"/>
    <p:sldLayoutId id="2147547268" r:id="rId5"/>
    <p:sldLayoutId id="2147547269" r:id="rId6"/>
    <p:sldLayoutId id="2147547270" r:id="rId7"/>
    <p:sldLayoutId id="2147547271" r:id="rId8"/>
    <p:sldLayoutId id="2147547285" r:id="rId9"/>
    <p:sldLayoutId id="2147547272" r:id="rId10"/>
    <p:sldLayoutId id="2147547273" r:id="rId11"/>
  </p:sldLayoutIdLst>
  <p:hf hdr="0" ftr="0" dt="0"/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artisticPencilSketch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latin typeface="Arial Black" panose="020B0A04020102020204" pitchFamily="34" charset="0"/>
              </a:defRPr>
            </a:lvl1pPr>
          </a:lstStyle>
          <a:p>
            <a:pPr>
              <a:defRPr/>
            </a:pPr>
            <a:fld id="{AEA04B3E-D3A4-4EF5-BEE4-FDF7228F61C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205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05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57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58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666699"/>
                </a:solidFill>
              </a:endParaRPr>
            </a:p>
          </p:txBody>
        </p:sp>
        <p:sp>
          <p:nvSpPr>
            <p:cNvPr id="2059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666699"/>
                </a:solidFill>
              </a:endParaRPr>
            </a:p>
          </p:txBody>
        </p:sp>
        <p:sp>
          <p:nvSpPr>
            <p:cNvPr id="2060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9999CC"/>
                </a:solidFill>
              </a:endParaRPr>
            </a:p>
          </p:txBody>
        </p:sp>
        <p:sp>
          <p:nvSpPr>
            <p:cNvPr id="2061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666699"/>
                </a:solidFill>
              </a:endParaRPr>
            </a:p>
          </p:txBody>
        </p:sp>
        <p:sp>
          <p:nvSpPr>
            <p:cNvPr id="2062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63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9999CC"/>
                </a:solidFill>
              </a:endParaRPr>
            </a:p>
          </p:txBody>
        </p:sp>
        <p:sp>
          <p:nvSpPr>
            <p:cNvPr id="2064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9999CC"/>
                </a:solidFill>
              </a:endParaRPr>
            </a:p>
          </p:txBody>
        </p:sp>
      </p:grpSp>
      <p:sp>
        <p:nvSpPr>
          <p:cNvPr id="2053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054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89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47286" r:id="rId1"/>
    <p:sldLayoutId id="2147547287" r:id="rId2"/>
    <p:sldLayoutId id="2147547288" r:id="rId3"/>
    <p:sldLayoutId id="2147547289" r:id="rId4"/>
    <p:sldLayoutId id="2147547290" r:id="rId5"/>
    <p:sldLayoutId id="2147547291" r:id="rId6"/>
    <p:sldLayoutId id="2147547292" r:id="rId7"/>
    <p:sldLayoutId id="2147547293" r:id="rId8"/>
    <p:sldLayoutId id="2147547294" r:id="rId9"/>
    <p:sldLayoutId id="2147547295" r:id="rId10"/>
    <p:sldLayoutId id="2147547296" r:id="rId11"/>
    <p:sldLayoutId id="2147547297" r:id="rId12"/>
    <p:sldLayoutId id="2147547298" r:id="rId13"/>
    <p:sldLayoutId id="2147547299" r:id="rId14"/>
    <p:sldLayoutId id="2147547300" r:id="rId15"/>
    <p:sldLayoutId id="2147547301" r:id="rId16"/>
    <p:sldLayoutId id="2147547302" r:id="rId17"/>
    <p:sldLayoutId id="2147547303" r:id="rId1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artisticPencilSketch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latin typeface="Arial Black" panose="020B0A04020102020204" pitchFamily="34" charset="0"/>
              </a:defRPr>
            </a:lvl1pPr>
          </a:lstStyle>
          <a:p>
            <a:pPr>
              <a:defRPr/>
            </a:pPr>
            <a:fld id="{1F7C6C83-1B19-4640-89E4-893E9586710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05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57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58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666699"/>
                </a:solidFill>
              </a:endParaRPr>
            </a:p>
          </p:txBody>
        </p:sp>
        <p:sp>
          <p:nvSpPr>
            <p:cNvPr id="2059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666699"/>
                </a:solidFill>
              </a:endParaRPr>
            </a:p>
          </p:txBody>
        </p:sp>
        <p:sp>
          <p:nvSpPr>
            <p:cNvPr id="2060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9999CC"/>
                </a:solidFill>
              </a:endParaRPr>
            </a:p>
          </p:txBody>
        </p:sp>
        <p:sp>
          <p:nvSpPr>
            <p:cNvPr id="2061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666699"/>
                </a:solidFill>
              </a:endParaRPr>
            </a:p>
          </p:txBody>
        </p:sp>
        <p:sp>
          <p:nvSpPr>
            <p:cNvPr id="2062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63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9999CC"/>
                </a:solidFill>
              </a:endParaRPr>
            </a:p>
          </p:txBody>
        </p:sp>
        <p:sp>
          <p:nvSpPr>
            <p:cNvPr id="2064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9999CC"/>
                </a:solidFill>
              </a:endParaRPr>
            </a:p>
          </p:txBody>
        </p:sp>
      </p:grpSp>
      <p:sp>
        <p:nvSpPr>
          <p:cNvPr id="3077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3078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89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47304" r:id="rId1"/>
    <p:sldLayoutId id="2147547305" r:id="rId2"/>
    <p:sldLayoutId id="2147547306" r:id="rId3"/>
    <p:sldLayoutId id="2147547307" r:id="rId4"/>
    <p:sldLayoutId id="2147547308" r:id="rId5"/>
    <p:sldLayoutId id="2147547309" r:id="rId6"/>
    <p:sldLayoutId id="2147547310" r:id="rId7"/>
    <p:sldLayoutId id="2147547311" r:id="rId8"/>
    <p:sldLayoutId id="2147547312" r:id="rId9"/>
    <p:sldLayoutId id="2147547313" r:id="rId10"/>
    <p:sldLayoutId id="2147547314" r:id="rId11"/>
    <p:sldLayoutId id="2147547315" r:id="rId12"/>
    <p:sldLayoutId id="2147547316" r:id="rId13"/>
    <p:sldLayoutId id="2147547317" r:id="rId14"/>
    <p:sldLayoutId id="2147547318" r:id="rId15"/>
    <p:sldLayoutId id="2147547319" r:id="rId16"/>
    <p:sldLayoutId id="2147547320" r:id="rId17"/>
    <p:sldLayoutId id="2147547321" r:id="rId1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artisticPencilSketch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latin typeface="Arial Black" panose="020B0A04020102020204" pitchFamily="34" charset="0"/>
              </a:defRPr>
            </a:lvl1pPr>
          </a:lstStyle>
          <a:p>
            <a:pPr>
              <a:defRPr/>
            </a:pPr>
            <a:fld id="{D1B8BE31-43C2-477A-8DD6-CAEE5F653BC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05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57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58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666699"/>
                </a:solidFill>
              </a:endParaRPr>
            </a:p>
          </p:txBody>
        </p:sp>
        <p:sp>
          <p:nvSpPr>
            <p:cNvPr id="2059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666699"/>
                </a:solidFill>
              </a:endParaRPr>
            </a:p>
          </p:txBody>
        </p:sp>
        <p:sp>
          <p:nvSpPr>
            <p:cNvPr id="2060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9999CC"/>
                </a:solidFill>
              </a:endParaRPr>
            </a:p>
          </p:txBody>
        </p:sp>
        <p:sp>
          <p:nvSpPr>
            <p:cNvPr id="2061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666699"/>
                </a:solidFill>
              </a:endParaRPr>
            </a:p>
          </p:txBody>
        </p:sp>
        <p:sp>
          <p:nvSpPr>
            <p:cNvPr id="2062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63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9999CC"/>
                </a:solidFill>
              </a:endParaRPr>
            </a:p>
          </p:txBody>
        </p:sp>
        <p:sp>
          <p:nvSpPr>
            <p:cNvPr id="2064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9999CC"/>
                </a:solidFill>
              </a:endParaRPr>
            </a:p>
          </p:txBody>
        </p:sp>
      </p:grpSp>
      <p:sp>
        <p:nvSpPr>
          <p:cNvPr id="5125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512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89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47340" r:id="rId1"/>
    <p:sldLayoutId id="2147547341" r:id="rId2"/>
    <p:sldLayoutId id="2147547342" r:id="rId3"/>
    <p:sldLayoutId id="2147547343" r:id="rId4"/>
    <p:sldLayoutId id="2147547344" r:id="rId5"/>
    <p:sldLayoutId id="2147547345" r:id="rId6"/>
    <p:sldLayoutId id="2147547346" r:id="rId7"/>
    <p:sldLayoutId id="2147547347" r:id="rId8"/>
    <p:sldLayoutId id="2147547348" r:id="rId9"/>
    <p:sldLayoutId id="2147547349" r:id="rId10"/>
    <p:sldLayoutId id="2147547350" r:id="rId11"/>
    <p:sldLayoutId id="2147547351" r:id="rId12"/>
    <p:sldLayoutId id="2147547352" r:id="rId13"/>
    <p:sldLayoutId id="2147547353" r:id="rId14"/>
    <p:sldLayoutId id="2147547354" r:id="rId15"/>
    <p:sldLayoutId id="2147547355" r:id="rId16"/>
    <p:sldLayoutId id="2147547356" r:id="rId17"/>
    <p:sldLayoutId id="2147547357" r:id="rId1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PencilSketch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latin typeface="Arial Black" panose="020B0A04020102020204" pitchFamily="34" charset="0"/>
              </a:defRPr>
            </a:lvl1pPr>
          </a:lstStyle>
          <a:p>
            <a:pPr>
              <a:defRPr/>
            </a:pPr>
            <a:fld id="{B5C02F47-C656-4777-91B5-6A41DDB00C4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8196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666699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666699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9999CC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666699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9999CC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9999CC"/>
                </a:solidFill>
              </a:endParaRPr>
            </a:p>
          </p:txBody>
        </p:sp>
      </p:grpSp>
      <p:sp>
        <p:nvSpPr>
          <p:cNvPr id="8197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8198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89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47393" r:id="rId1"/>
    <p:sldLayoutId id="2147547394" r:id="rId2"/>
    <p:sldLayoutId id="2147547395" r:id="rId3"/>
    <p:sldLayoutId id="2147547396" r:id="rId4"/>
    <p:sldLayoutId id="2147547397" r:id="rId5"/>
    <p:sldLayoutId id="2147547398" r:id="rId6"/>
    <p:sldLayoutId id="2147547399" r:id="rId7"/>
    <p:sldLayoutId id="2147547400" r:id="rId8"/>
    <p:sldLayoutId id="2147547401" r:id="rId9"/>
    <p:sldLayoutId id="2147547402" r:id="rId10"/>
    <p:sldLayoutId id="2147547403" r:id="rId11"/>
    <p:sldLayoutId id="2147547404" r:id="rId12"/>
    <p:sldLayoutId id="2147547405" r:id="rId13"/>
    <p:sldLayoutId id="2147547406" r:id="rId14"/>
    <p:sldLayoutId id="2147547407" r:id="rId15"/>
    <p:sldLayoutId id="2147547408" r:id="rId16"/>
    <p:sldLayoutId id="2147547409" r:id="rId17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artisticPencilSketch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latin typeface="Arial Black" panose="020B0A04020102020204" pitchFamily="34" charset="0"/>
              </a:defRPr>
            </a:lvl1pPr>
          </a:lstStyle>
          <a:p>
            <a:pPr>
              <a:defRPr/>
            </a:pPr>
            <a:fld id="{275F9AFB-4DB2-4EEF-8FA4-47E4DAF84F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1126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05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57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58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666699"/>
                </a:solidFill>
              </a:endParaRPr>
            </a:p>
          </p:txBody>
        </p:sp>
        <p:sp>
          <p:nvSpPr>
            <p:cNvPr id="2059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666699"/>
                </a:solidFill>
              </a:endParaRPr>
            </a:p>
          </p:txBody>
        </p:sp>
        <p:sp>
          <p:nvSpPr>
            <p:cNvPr id="2060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9999CC"/>
                </a:solidFill>
              </a:endParaRPr>
            </a:p>
          </p:txBody>
        </p:sp>
        <p:sp>
          <p:nvSpPr>
            <p:cNvPr id="2061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666699"/>
                </a:solidFill>
              </a:endParaRPr>
            </a:p>
          </p:txBody>
        </p:sp>
        <p:sp>
          <p:nvSpPr>
            <p:cNvPr id="2062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63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9999CC"/>
                </a:solidFill>
              </a:endParaRPr>
            </a:p>
          </p:txBody>
        </p:sp>
        <p:sp>
          <p:nvSpPr>
            <p:cNvPr id="2064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>
                <a:solidFill>
                  <a:srgbClr val="9999CC"/>
                </a:solidFill>
              </a:endParaRPr>
            </a:p>
          </p:txBody>
        </p:sp>
      </p:grpSp>
      <p:sp>
        <p:nvSpPr>
          <p:cNvPr id="1126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127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89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47431" r:id="rId1"/>
    <p:sldLayoutId id="2147547432" r:id="rId2"/>
    <p:sldLayoutId id="2147547433" r:id="rId3"/>
    <p:sldLayoutId id="2147547434" r:id="rId4"/>
    <p:sldLayoutId id="2147547435" r:id="rId5"/>
    <p:sldLayoutId id="2147547436" r:id="rId6"/>
    <p:sldLayoutId id="2147547437" r:id="rId7"/>
    <p:sldLayoutId id="2147547438" r:id="rId8"/>
    <p:sldLayoutId id="2147547439" r:id="rId9"/>
    <p:sldLayoutId id="2147547440" r:id="rId10"/>
    <p:sldLayoutId id="2147547441" r:id="rId11"/>
    <p:sldLayoutId id="2147547442" r:id="rId12"/>
    <p:sldLayoutId id="2147547443" r:id="rId13"/>
    <p:sldLayoutId id="2147547444" r:id="rId14"/>
    <p:sldLayoutId id="2147547445" r:id="rId15"/>
    <p:sldLayoutId id="2147547446" r:id="rId16"/>
    <p:sldLayoutId id="2147547447" r:id="rId17"/>
    <p:sldLayoutId id="2147547448" r:id="rId1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1676400"/>
            <a:ext cx="8686800" cy="35052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Georgia" panose="02040502050405020303" pitchFamily="18" charset="0"/>
              <a:buNone/>
            </a:pPr>
            <a:r>
              <a:rPr lang="ru-RU" altLang="ru-RU" sz="6000" dirty="0">
                <a:solidFill>
                  <a:srgbClr val="0000CC"/>
                </a:solidFill>
                <a:effectLst/>
              </a:rPr>
              <a:t>ГРАЖДАНСКИЙ БЮДЖЕТ </a:t>
            </a:r>
            <a:br>
              <a:rPr lang="ru-RU" altLang="ru-RU" sz="6000" dirty="0">
                <a:solidFill>
                  <a:srgbClr val="0000CC"/>
                </a:solidFill>
                <a:effectLst/>
              </a:rPr>
            </a:br>
            <a:r>
              <a:rPr lang="ru-RU" altLang="ru-RU" sz="6000" dirty="0">
                <a:solidFill>
                  <a:srgbClr val="0000CC"/>
                </a:solidFill>
                <a:effectLst/>
              </a:rPr>
              <a:t>на 202</a:t>
            </a:r>
            <a:r>
              <a:rPr lang="en-US" altLang="ru-RU" sz="6000" dirty="0">
                <a:solidFill>
                  <a:srgbClr val="0000CC"/>
                </a:solidFill>
                <a:effectLst/>
              </a:rPr>
              <a:t>6</a:t>
            </a:r>
            <a:r>
              <a:rPr lang="ru-RU" altLang="ru-RU" sz="6000" dirty="0">
                <a:solidFill>
                  <a:srgbClr val="0000CC"/>
                </a:solidFill>
                <a:effectLst/>
              </a:rPr>
              <a:t>–202</a:t>
            </a:r>
            <a:r>
              <a:rPr lang="en-US" altLang="ru-RU" sz="6000" dirty="0">
                <a:solidFill>
                  <a:srgbClr val="0000CC"/>
                </a:solidFill>
                <a:effectLst/>
              </a:rPr>
              <a:t>8</a:t>
            </a:r>
            <a:r>
              <a:rPr lang="ru-RU" altLang="ru-RU" sz="6000" dirty="0">
                <a:solidFill>
                  <a:srgbClr val="0000CC"/>
                </a:solidFill>
                <a:effectLst/>
              </a:rPr>
              <a:t> годы</a:t>
            </a:r>
            <a:br>
              <a:rPr lang="ru-RU" altLang="ru-RU" sz="6000" dirty="0">
                <a:solidFill>
                  <a:srgbClr val="0000CC"/>
                </a:solidFill>
                <a:effectLst/>
              </a:rPr>
            </a:br>
            <a:r>
              <a:rPr lang="ru-RU" altLang="ru-RU" sz="2800" dirty="0">
                <a:solidFill>
                  <a:srgbClr val="0000CC"/>
                </a:solidFill>
                <a:effectLst/>
              </a:rPr>
              <a:t>(Скорректированный</a:t>
            </a:r>
            <a:r>
              <a:rPr lang="en-US" altLang="ru-RU" sz="2800" dirty="0">
                <a:solidFill>
                  <a:srgbClr val="0000CC"/>
                </a:solidFill>
                <a:effectLst/>
              </a:rPr>
              <a:t> </a:t>
            </a:r>
            <a:r>
              <a:rPr lang="ru-RU" altLang="ru-RU" sz="2800" dirty="0">
                <a:solidFill>
                  <a:srgbClr val="0000CC"/>
                </a:solidFill>
                <a:effectLst/>
              </a:rPr>
              <a:t>бюджет)</a:t>
            </a:r>
            <a:br>
              <a:rPr lang="ru-RU" altLang="ru-RU" sz="6000" dirty="0">
                <a:solidFill>
                  <a:srgbClr val="000000"/>
                </a:solidFill>
                <a:effectLst/>
              </a:rPr>
            </a:br>
            <a:endParaRPr lang="ru-RU" altLang="ru-RU" sz="6000" dirty="0">
              <a:solidFill>
                <a:srgbClr val="3366FF"/>
              </a:solidFill>
              <a:effectLst/>
            </a:endParaRPr>
          </a:p>
        </p:txBody>
      </p:sp>
      <p:pic>
        <p:nvPicPr>
          <p:cNvPr id="7" name="Рисунок 6" descr="logoМЭРТ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29522" y="357166"/>
            <a:ext cx="1428760" cy="8799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Номер слайда 5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312C13-67F2-43D4-8050-78C7BD5C9916}" type="slidenum">
              <a:rPr lang="ru-RU" altLang="ru-RU" sz="1200" smtClean="0">
                <a:solidFill>
                  <a:srgbClr val="7F7F7F"/>
                </a:solidFill>
              </a:rPr>
              <a:pPr/>
              <a:t>2</a:t>
            </a:fld>
            <a:endParaRPr lang="ru-RU" altLang="ru-RU" sz="1200">
              <a:solidFill>
                <a:srgbClr val="7F7F7F"/>
              </a:solidFill>
            </a:endParaRPr>
          </a:p>
        </p:txBody>
      </p:sp>
      <p:sp>
        <p:nvSpPr>
          <p:cNvPr id="18534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4800"/>
            <a:ext cx="8458200" cy="8382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Georgia" panose="02040502050405020303" pitchFamily="18" charset="0"/>
              <a:buNone/>
            </a:pPr>
            <a:r>
              <a:rPr lang="ru-RU" altLang="ru-RU" sz="3600">
                <a:solidFill>
                  <a:srgbClr val="0033CC"/>
                </a:solidFill>
                <a:effectLst/>
              </a:rPr>
              <a:t>Уважаемые посетители сайта!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304800" y="1143000"/>
            <a:ext cx="8610600" cy="5135563"/>
          </a:xfrm>
        </p:spPr>
        <p:txBody>
          <a:bodyPr rtlCol="0">
            <a:noAutofit/>
          </a:bodyPr>
          <a:lstStyle/>
          <a:p>
            <a:pPr indent="-182880" algn="just" eaLnBrk="1" fontAlgn="auto" hangingPunct="1"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sz="1800" dirty="0">
                <a:solidFill>
                  <a:schemeClr val="tx1"/>
                </a:solidFill>
              </a:rPr>
              <a:t>	Вашему вниманию представлен Гражданский бюджет на 2026</a:t>
            </a:r>
            <a:r>
              <a:rPr lang="ru-RU" sz="1800" b="1" dirty="0">
                <a:solidFill>
                  <a:schemeClr val="tx1"/>
                </a:solidFill>
              </a:rPr>
              <a:t>─</a:t>
            </a:r>
            <a:r>
              <a:rPr lang="ru-RU" sz="1800" dirty="0">
                <a:solidFill>
                  <a:schemeClr val="tx1"/>
                </a:solidFill>
              </a:rPr>
              <a:t>2028 годы, который содержит информацию об основных показателях районного бюджета, параметрах его формирования и направлениях расходования бюджетных средств. 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endParaRPr lang="ru-RU" sz="1800" dirty="0">
              <a:solidFill>
                <a:schemeClr val="tx1"/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r>
              <a:rPr lang="ru-RU" sz="1800" dirty="0">
                <a:solidFill>
                  <a:schemeClr val="tx1"/>
                </a:solidFill>
              </a:rPr>
              <a:t>   Данный документ включает следующие разделы: 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sz="1800" dirty="0">
                <a:solidFill>
                  <a:schemeClr val="tx1"/>
                </a:solidFill>
              </a:rPr>
              <a:t>	- законодательная база бюджетного процесса;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sz="1800" dirty="0">
                <a:solidFill>
                  <a:schemeClr val="tx1"/>
                </a:solidFill>
              </a:rPr>
              <a:t>	- схема бюджетного процесса;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1800" dirty="0">
                <a:solidFill>
                  <a:schemeClr val="tx1"/>
                </a:solidFill>
              </a:rPr>
              <a:t>	- планирование районного бюджета.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sz="1800" dirty="0">
                <a:solidFill>
                  <a:schemeClr val="tx1"/>
                </a:solidFill>
              </a:rPr>
              <a:t> </a:t>
            </a:r>
          </a:p>
          <a:p>
            <a:pPr indent="-182880" algn="just" eaLnBrk="1" fontAlgn="auto" hangingPunct="1"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sz="1800" dirty="0">
                <a:solidFill>
                  <a:srgbClr val="000000"/>
                </a:solidFill>
              </a:rPr>
              <a:t>   Гражданский бюджет разработан в соответствии с Правилами составления и представления гражданского бюджета на стадиях бюджетного планирования и исполнения бюджетов, утвержденных приказом Министра финансов РК.</a:t>
            </a:r>
            <a:endParaRPr lang="ru-RU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942263" cy="304800"/>
          </a:xfrm>
        </p:spPr>
        <p:txBody>
          <a:bodyPr/>
          <a:lstStyle/>
          <a:p>
            <a:pPr algn="ctr"/>
            <a:r>
              <a:rPr lang="ru-RU" altLang="ru-RU" sz="2400" b="1">
                <a:solidFill>
                  <a:srgbClr val="0000FF"/>
                </a:solidFill>
              </a:rPr>
              <a:t>Законодательная база бюджетного процесса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8153400" cy="57150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None/>
            </a:pPr>
            <a:r>
              <a:rPr lang="ru-RU" altLang="ru-RU" sz="1500" b="1" dirty="0"/>
              <a:t>Бюджетом района (города областного значения) </a:t>
            </a:r>
            <a:r>
              <a:rPr lang="ru-RU" altLang="ru-RU" sz="1500" dirty="0"/>
              <a:t>является централизованный денежный фонд, объединяющий районный (города областного значения) бюджет, бюджеты городов районного значения, сел, поселков, сельских округов без учета </a:t>
            </a:r>
            <a:r>
              <a:rPr lang="ru-RU" altLang="ru-RU" sz="1500" dirty="0" err="1"/>
              <a:t>взаимопогашаемых</a:t>
            </a:r>
            <a:r>
              <a:rPr lang="ru-RU" altLang="ru-RU" sz="1500" dirty="0"/>
              <a:t> операций между ними.</a:t>
            </a:r>
          </a:p>
          <a:p>
            <a:pPr algn="just" eaLnBrk="1" hangingPunct="1">
              <a:lnSpc>
                <a:spcPct val="80000"/>
              </a:lnSpc>
              <a:buNone/>
            </a:pPr>
            <a:endParaRPr lang="ru-RU" altLang="ru-RU" sz="800" b="1" dirty="0"/>
          </a:p>
          <a:p>
            <a:pPr algn="just" eaLnBrk="1" hangingPunct="1">
              <a:lnSpc>
                <a:spcPct val="80000"/>
              </a:lnSpc>
              <a:buNone/>
            </a:pPr>
            <a:r>
              <a:rPr lang="ru-RU" altLang="ru-RU" sz="1500" b="1" dirty="0"/>
              <a:t>Районный (города областного значения) бюджет </a:t>
            </a:r>
            <a:r>
              <a:rPr lang="ru-RU" altLang="ru-RU" sz="1500" dirty="0"/>
              <a:t>ежегодно разрабатывается на 3-х летний период в соответствии с Бюджетным кодексом РК от 15 марта 2025 года № 171-VIII.</a:t>
            </a:r>
          </a:p>
          <a:p>
            <a:pPr algn="just" eaLnBrk="1" hangingPunct="1">
              <a:lnSpc>
                <a:spcPct val="80000"/>
              </a:lnSpc>
              <a:buNone/>
            </a:pPr>
            <a:endParaRPr lang="ru-RU" altLang="ru-RU" sz="800" b="1" dirty="0"/>
          </a:p>
          <a:p>
            <a:pPr algn="just" eaLnBrk="1" hangingPunct="1">
              <a:lnSpc>
                <a:spcPct val="80000"/>
              </a:lnSpc>
              <a:buNone/>
            </a:pPr>
            <a:r>
              <a:rPr lang="ru-RU" altLang="ru-RU" sz="1500" b="1" dirty="0"/>
              <a:t>Уточнением районного (города областного значения) бюджета</a:t>
            </a:r>
            <a:r>
              <a:rPr lang="ru-RU" altLang="ru-RU" sz="1500" dirty="0"/>
              <a:t> является изменение показателей районного (города областного значения) бюджета в течение соответствующего финансового года посредством внесения изменений и дополнений в решение </a:t>
            </a:r>
            <a:r>
              <a:rPr lang="ru-RU" altLang="ru-RU" sz="1500" dirty="0" err="1"/>
              <a:t>маслихата</a:t>
            </a:r>
            <a:r>
              <a:rPr lang="ru-RU" altLang="ru-RU" sz="1500" dirty="0"/>
              <a:t> о районном (города областного значения) бюджете в случаях, предусмотренных Бюджетным кодексом РК.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800" b="1" dirty="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500" b="1" dirty="0"/>
              <a:t>Корректировкой</a:t>
            </a:r>
            <a:r>
              <a:rPr lang="ru-RU" altLang="ru-RU" sz="1500" dirty="0"/>
              <a:t> </a:t>
            </a:r>
            <a:r>
              <a:rPr lang="ru-RU" altLang="ru-RU" sz="1500" b="1" dirty="0"/>
              <a:t>бюджета</a:t>
            </a:r>
            <a:r>
              <a:rPr lang="ru-RU" altLang="ru-RU" sz="1500" dirty="0"/>
              <a:t> является изменение показателей утвержденного (уточненного) бюджета на основании постановлений Правительства Республики Казахстан, местных исполнительных органов и иных нормативных правовых актов посредством внесения изменений и дополнений в сводный план поступлений и финансирования по платежам, сводный план финансирования по обязательствам на очередной финансовый год в порядке, определяемом центральным уполномоченным органом по бюджетному планированию, и в случаях, предусмотренных Бюджетным кодексом РК.</a:t>
            </a:r>
          </a:p>
          <a:p>
            <a:pPr algn="just" eaLnBrk="1" hangingPunct="1">
              <a:lnSpc>
                <a:spcPct val="80000"/>
              </a:lnSpc>
              <a:buNone/>
            </a:pPr>
            <a:endParaRPr lang="ru-RU" altLang="ru-RU" sz="800" b="1" dirty="0"/>
          </a:p>
          <a:p>
            <a:pPr algn="just" eaLnBrk="1" hangingPunct="1">
              <a:lnSpc>
                <a:spcPct val="80000"/>
              </a:lnSpc>
              <a:buNone/>
            </a:pPr>
            <a:r>
              <a:rPr lang="ru-RU" altLang="ru-RU" sz="1500" b="1" dirty="0"/>
              <a:t>Районный бюджет</a:t>
            </a:r>
            <a:r>
              <a:rPr lang="ru-RU" altLang="ru-RU" sz="1500" dirty="0"/>
              <a:t> на 2026-2028 годы сформирован в соответствии                                     с Бюджетным и Налоговым кодексами РК, Прогнозом социально-экономического развития Северо-Казахстанской области на 2026-2030 годы и утвержден решением сессии районного </a:t>
            </a:r>
            <a:r>
              <a:rPr lang="ru-RU" altLang="ru-RU" sz="1500" dirty="0" err="1"/>
              <a:t>маслихата</a:t>
            </a:r>
            <a:r>
              <a:rPr lang="ru-RU" altLang="ru-RU" sz="1500" dirty="0"/>
              <a:t> от 2</a:t>
            </a:r>
            <a:r>
              <a:rPr lang="en-US" altLang="ru-RU" sz="1500" dirty="0"/>
              <a:t>2</a:t>
            </a:r>
            <a:r>
              <a:rPr lang="ru-RU" altLang="ru-RU" sz="1500" dirty="0"/>
              <a:t> декабря 2025 года № </a:t>
            </a:r>
            <a:r>
              <a:rPr lang="en-US" altLang="ru-RU" sz="1500" dirty="0"/>
              <a:t>28</a:t>
            </a:r>
            <a:r>
              <a:rPr lang="ru-RU" altLang="ru-RU" sz="1500" dirty="0"/>
              <a:t>/1.</a:t>
            </a:r>
            <a:endParaRPr lang="ru-RU" altLang="ru-RU" sz="1500" i="1" dirty="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600" dirty="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600" dirty="0"/>
          </a:p>
        </p:txBody>
      </p:sp>
      <p:sp>
        <p:nvSpPr>
          <p:cNvPr id="187396" name="Номер слайда 5"/>
          <p:cNvSpPr txBox="1">
            <a:spLocks/>
          </p:cNvSpPr>
          <p:nvPr/>
        </p:nvSpPr>
        <p:spPr bwMode="auto">
          <a:xfrm>
            <a:off x="3810000" y="6557963"/>
            <a:ext cx="18288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fld id="{8F315203-6E28-43BA-89F6-F20690620FE0}" type="slidenum">
              <a:rPr lang="ru-RU" altLang="ru-RU" sz="1200" b="1">
                <a:solidFill>
                  <a:srgbClr val="7F7F7F"/>
                </a:solidFill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ru-RU" altLang="ru-RU" sz="1200" b="1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Номер слайда 5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312C13-67F2-43D4-8050-78C7BD5C9916}" type="slidenum">
              <a:rPr lang="ru-RU" altLang="ru-RU" sz="1200" smtClean="0">
                <a:solidFill>
                  <a:srgbClr val="7F7F7F"/>
                </a:solidFill>
              </a:rPr>
              <a:pPr/>
              <a:t>4</a:t>
            </a:fld>
            <a:endParaRPr lang="ru-RU" altLang="ru-RU" sz="1200">
              <a:solidFill>
                <a:srgbClr val="7F7F7F"/>
              </a:solidFill>
            </a:endParaRPr>
          </a:p>
        </p:txBody>
      </p:sp>
      <p:sp>
        <p:nvSpPr>
          <p:cNvPr id="18534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4800"/>
            <a:ext cx="8458200" cy="2255838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0" indent="0" algn="ctr" eaLnBrk="1" hangingPunct="1">
              <a:buNone/>
            </a:pPr>
            <a:r>
              <a:rPr lang="ru-RU" altLang="ru-RU" sz="3200" dirty="0">
                <a:solidFill>
                  <a:srgbClr val="0033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Информация о внесении изменений </a:t>
            </a:r>
            <a:br>
              <a:rPr lang="ru-RU" altLang="ru-RU" sz="3200" dirty="0">
                <a:solidFill>
                  <a:srgbClr val="0033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200" dirty="0">
                <a:solidFill>
                  <a:srgbClr val="0033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 дополнений в Бюджетный кодекс Республики Казахстан</a:t>
            </a:r>
            <a:br>
              <a:rPr lang="ru-RU" altLang="ru-RU" sz="3200" dirty="0">
                <a:solidFill>
                  <a:srgbClr val="0033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800" b="0" i="1" dirty="0">
                <a:solidFill>
                  <a:srgbClr val="0033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(в части планирования бюджета)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304800" y="2819401"/>
            <a:ext cx="8610600" cy="2819400"/>
          </a:xfrm>
        </p:spPr>
        <p:txBody>
          <a:bodyPr rtlCol="0">
            <a:noAutofit/>
          </a:bodyPr>
          <a:lstStyle/>
          <a:p>
            <a:pPr indent="-182880" algn="just" eaLnBrk="1" fontAlgn="auto" hangingPunct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1800" dirty="0">
                <a:solidFill>
                  <a:schemeClr val="tx1"/>
                </a:solidFill>
              </a:rPr>
              <a:t>	</a:t>
            </a:r>
            <a:r>
              <a:rPr lang="ru-RU" sz="2000" dirty="0"/>
              <a:t>Кодекс Республики Казахстан от 4 декабря 2008 года № 95-IV утратил силу Кодексом Республики Казахстан от 15 марта                    2025 года № 171-VIII.</a:t>
            </a:r>
            <a:endParaRPr lang="ru-RU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19452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5" tIns="45708" rIns="91415" bIns="45708">
            <a:spAutoFit/>
          </a:bodyPr>
          <a:lstStyle/>
          <a:p>
            <a:pPr algn="ctr" defTabSz="615950" eaLnBrk="1" hangingPunct="1">
              <a:defRPr/>
            </a:pPr>
            <a:r>
              <a:rPr lang="ru-RU" altLang="ru-RU" sz="2400" b="1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СХЕМА</a:t>
            </a:r>
            <a:r>
              <a:rPr lang="ru-RU" altLang="ru-RU" sz="2400" b="1" dirty="0">
                <a:solidFill>
                  <a:srgbClr val="0000FF"/>
                </a:solidFill>
                <a:latin typeface="Arial" charset="0"/>
              </a:rPr>
              <a:t> БЮДЖЕТНОГО ПРОЦЕССА</a:t>
            </a:r>
          </a:p>
        </p:txBody>
      </p:sp>
      <p:sp>
        <p:nvSpPr>
          <p:cNvPr id="188419" name="Прямоугольник 16"/>
          <p:cNvSpPr>
            <a:spLocks noChangeArrowheads="1"/>
          </p:cNvSpPr>
          <p:nvPr/>
        </p:nvSpPr>
        <p:spPr bwMode="auto">
          <a:xfrm>
            <a:off x="677863" y="1935163"/>
            <a:ext cx="3195637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solidFill>
                  <a:srgbClr val="000000"/>
                </a:solidFill>
              </a:rPr>
              <a:t>Определение прогноза бюджетных параметров и бюджетной политики к Прогнозу социально-экономического развития области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solidFill>
                  <a:srgbClr val="000000"/>
                </a:solidFill>
              </a:rPr>
              <a:t>на 5-летний период</a:t>
            </a:r>
            <a:endParaRPr lang="ru-RU" altLang="ru-RU" sz="1100">
              <a:solidFill>
                <a:srgbClr val="000000"/>
              </a:solidFill>
            </a:endParaRPr>
          </a:p>
        </p:txBody>
      </p:sp>
      <p:sp>
        <p:nvSpPr>
          <p:cNvPr id="188420" name="Прямоугольник 16"/>
          <p:cNvSpPr>
            <a:spLocks noChangeArrowheads="1"/>
          </p:cNvSpPr>
          <p:nvPr/>
        </p:nvSpPr>
        <p:spPr bwMode="auto">
          <a:xfrm>
            <a:off x="684213" y="4437063"/>
            <a:ext cx="3167062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dirty="0">
                <a:solidFill>
                  <a:srgbClr val="000000"/>
                </a:solidFill>
              </a:rPr>
              <a:t>Составление проекта районного бюджета и внесение его в районный </a:t>
            </a:r>
            <a:r>
              <a:rPr lang="ru-RU" altLang="ru-RU" sz="1200" dirty="0" err="1">
                <a:solidFill>
                  <a:srgbClr val="000000"/>
                </a:solidFill>
              </a:rPr>
              <a:t>маслихата</a:t>
            </a:r>
            <a:r>
              <a:rPr lang="ru-RU" altLang="ru-RU" sz="1200" dirty="0">
                <a:solidFill>
                  <a:srgbClr val="000000"/>
                </a:solidFill>
              </a:rPr>
              <a:t> </a:t>
            </a:r>
            <a:r>
              <a:rPr lang="ru-RU" altLang="ru-RU" sz="1200" b="1" dirty="0">
                <a:solidFill>
                  <a:srgbClr val="000000"/>
                </a:solidFill>
              </a:rPr>
              <a:t>до 1 ноября </a:t>
            </a:r>
            <a:r>
              <a:rPr lang="ru-RU" altLang="ru-RU" sz="1200" dirty="0">
                <a:solidFill>
                  <a:srgbClr val="000000"/>
                </a:solidFill>
              </a:rPr>
              <a:t>текущего финансового года</a:t>
            </a:r>
            <a:endParaRPr lang="ru-RU" altLang="ru-RU" sz="1100" dirty="0">
              <a:solidFill>
                <a:srgbClr val="000000"/>
              </a:solidFill>
            </a:endParaRPr>
          </a:p>
        </p:txBody>
      </p:sp>
      <p:sp>
        <p:nvSpPr>
          <p:cNvPr id="188421" name="Прямоугольник 16"/>
          <p:cNvSpPr>
            <a:spLocks noChangeArrowheads="1"/>
          </p:cNvSpPr>
          <p:nvPr/>
        </p:nvSpPr>
        <p:spPr bwMode="auto">
          <a:xfrm>
            <a:off x="684213" y="5516563"/>
            <a:ext cx="3167062" cy="12003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dirty="0">
                <a:solidFill>
                  <a:srgbClr val="000000"/>
                </a:solidFill>
              </a:rPr>
              <a:t>Утверждение </a:t>
            </a:r>
            <a:r>
              <a:rPr lang="ru-RU" altLang="ru-RU" sz="1200" dirty="0" err="1">
                <a:solidFill>
                  <a:srgbClr val="000000"/>
                </a:solidFill>
              </a:rPr>
              <a:t>маслихатом</a:t>
            </a:r>
            <a:r>
              <a:rPr lang="ru-RU" altLang="ru-RU" sz="1200" dirty="0">
                <a:solidFill>
                  <a:srgbClr val="000000"/>
                </a:solidFill>
              </a:rPr>
              <a:t> районного бюджета на трехлетний период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</a:rPr>
              <a:t>не позднее 2-недельного срока                 </a:t>
            </a:r>
            <a:r>
              <a:rPr lang="ru-RU" altLang="ru-RU" sz="1200" dirty="0">
                <a:solidFill>
                  <a:srgbClr val="000000"/>
                </a:solidFill>
              </a:rPr>
              <a:t>после подписания решения областного </a:t>
            </a:r>
            <a:r>
              <a:rPr lang="ru-RU" altLang="ru-RU" sz="1200" dirty="0" err="1">
                <a:solidFill>
                  <a:srgbClr val="000000"/>
                </a:solidFill>
              </a:rPr>
              <a:t>маслихата</a:t>
            </a:r>
            <a:r>
              <a:rPr lang="ru-RU" altLang="ru-RU" sz="1200" dirty="0">
                <a:solidFill>
                  <a:srgbClr val="000000"/>
                </a:solidFill>
              </a:rPr>
              <a:t> об утверждении областного бюджета</a:t>
            </a:r>
            <a:endParaRPr lang="ru-RU" altLang="ru-RU" sz="1100" dirty="0">
              <a:solidFill>
                <a:srgbClr val="000000"/>
              </a:solidFill>
            </a:endParaRPr>
          </a:p>
        </p:txBody>
      </p:sp>
      <p:sp>
        <p:nvSpPr>
          <p:cNvPr id="188422" name="Прямоугольник 16"/>
          <p:cNvSpPr>
            <a:spLocks noChangeArrowheads="1"/>
          </p:cNvSpPr>
          <p:nvPr/>
        </p:nvSpPr>
        <p:spPr bwMode="auto">
          <a:xfrm>
            <a:off x="684213" y="3109913"/>
            <a:ext cx="3167062" cy="1014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dirty="0">
                <a:solidFill>
                  <a:srgbClr val="000000"/>
                </a:solidFill>
              </a:rPr>
              <a:t>Рассмотрение бюджетных заявок администраторов бюджетных программ, подготовка заключений и их передача               на рассмотрение районной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dirty="0">
                <a:solidFill>
                  <a:srgbClr val="000000"/>
                </a:solidFill>
              </a:rPr>
              <a:t>бюджетной комиссии</a:t>
            </a:r>
          </a:p>
        </p:txBody>
      </p:sp>
      <p:sp>
        <p:nvSpPr>
          <p:cNvPr id="249863" name="Rectangle 21"/>
          <p:cNvSpPr>
            <a:spLocks noChangeArrowheads="1"/>
          </p:cNvSpPr>
          <p:nvPr/>
        </p:nvSpPr>
        <p:spPr bwMode="auto">
          <a:xfrm>
            <a:off x="323850" y="1052513"/>
            <a:ext cx="3816350" cy="623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ru-RU" altLang="ru-RU" sz="1800" b="1" dirty="0">
                <a:solidFill>
                  <a:schemeClr val="accent5">
                    <a:lumMod val="75000"/>
                  </a:schemeClr>
                </a:solidFill>
                <a:latin typeface="Arial" charset="0"/>
              </a:rPr>
              <a:t>РАЗРАБОТКА БЮДЖЕТА</a:t>
            </a:r>
          </a:p>
          <a:p>
            <a:pPr algn="ctr" eaLnBrk="1" hangingPunct="1">
              <a:defRPr/>
            </a:pPr>
            <a:r>
              <a:rPr lang="ru-RU" altLang="ru-RU" sz="1200" i="1" dirty="0">
                <a:solidFill>
                  <a:srgbClr val="000000"/>
                </a:solidFill>
                <a:latin typeface="Arial" charset="0"/>
              </a:rPr>
              <a:t>(уполномоченный орган – </a:t>
            </a:r>
          </a:p>
          <a:p>
            <a:pPr algn="ctr" eaLnBrk="1" hangingPunct="1">
              <a:defRPr/>
            </a:pPr>
            <a:r>
              <a:rPr lang="ru-RU" altLang="ru-RU" sz="1200" i="1" dirty="0">
                <a:solidFill>
                  <a:srgbClr val="000000"/>
                </a:solidFill>
                <a:latin typeface="Arial" charset="0"/>
              </a:rPr>
              <a:t>отдел экономики и финансов)</a:t>
            </a:r>
          </a:p>
        </p:txBody>
      </p:sp>
      <p:sp>
        <p:nvSpPr>
          <p:cNvPr id="249864" name="Rectangle 22"/>
          <p:cNvSpPr>
            <a:spLocks noChangeArrowheads="1"/>
          </p:cNvSpPr>
          <p:nvPr/>
        </p:nvSpPr>
        <p:spPr bwMode="auto">
          <a:xfrm>
            <a:off x="4837113" y="1052513"/>
            <a:ext cx="3816350" cy="720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ru-RU" altLang="ru-RU" sz="1800" b="1" dirty="0">
                <a:solidFill>
                  <a:schemeClr val="accent5">
                    <a:lumMod val="75000"/>
                  </a:schemeClr>
                </a:solidFill>
                <a:latin typeface="Arial" charset="0"/>
              </a:rPr>
              <a:t>ИСПОЛНЕНИЕ БЮДЖЕТА</a:t>
            </a:r>
          </a:p>
          <a:p>
            <a:pPr algn="ctr" eaLnBrk="1" hangingPunct="1">
              <a:defRPr/>
            </a:pPr>
            <a:r>
              <a:rPr lang="ru-RU" altLang="ru-RU" sz="1200" i="1" dirty="0">
                <a:solidFill>
                  <a:srgbClr val="000000"/>
                </a:solidFill>
                <a:latin typeface="Arial" charset="0"/>
              </a:rPr>
              <a:t>(уполномоченный орган – </a:t>
            </a:r>
          </a:p>
          <a:p>
            <a:pPr algn="ctr" eaLnBrk="1" hangingPunct="1">
              <a:defRPr/>
            </a:pPr>
            <a:r>
              <a:rPr lang="ru-RU" altLang="ru-RU" sz="1200" i="1" dirty="0">
                <a:solidFill>
                  <a:srgbClr val="000000"/>
                </a:solidFill>
                <a:latin typeface="Arial" charset="0"/>
              </a:rPr>
              <a:t>отдел экономики и финансов)</a:t>
            </a:r>
          </a:p>
        </p:txBody>
      </p:sp>
      <p:sp>
        <p:nvSpPr>
          <p:cNvPr id="188425" name="AutoShape 23"/>
          <p:cNvSpPr>
            <a:spLocks noChangeArrowheads="1"/>
          </p:cNvSpPr>
          <p:nvPr/>
        </p:nvSpPr>
        <p:spPr bwMode="auto">
          <a:xfrm>
            <a:off x="2014538" y="1663700"/>
            <a:ext cx="431800" cy="271463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88426" name="AutoShape 24"/>
          <p:cNvSpPr>
            <a:spLocks noChangeArrowheads="1"/>
          </p:cNvSpPr>
          <p:nvPr/>
        </p:nvSpPr>
        <p:spPr bwMode="auto">
          <a:xfrm>
            <a:off x="2058988" y="2914650"/>
            <a:ext cx="431800" cy="2286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88427" name="AutoShape 27"/>
          <p:cNvSpPr>
            <a:spLocks noChangeArrowheads="1"/>
          </p:cNvSpPr>
          <p:nvPr/>
        </p:nvSpPr>
        <p:spPr bwMode="auto">
          <a:xfrm>
            <a:off x="2051050" y="4122737"/>
            <a:ext cx="395288" cy="314326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88428" name="AutoShape 39"/>
          <p:cNvSpPr>
            <a:spLocks noChangeArrowheads="1"/>
          </p:cNvSpPr>
          <p:nvPr/>
        </p:nvSpPr>
        <p:spPr bwMode="auto">
          <a:xfrm>
            <a:off x="2051050" y="5169791"/>
            <a:ext cx="395288" cy="34677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88429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649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solidFill>
                  <a:srgbClr val="000000"/>
                </a:solidFill>
              </a:rPr>
              <a:t>Формирование и утверждение сводного плана поступлений и финансирования по платежам и обязательствам</a:t>
            </a:r>
            <a:endParaRPr lang="ru-RU" altLang="ru-RU" sz="1100">
              <a:solidFill>
                <a:srgbClr val="000000"/>
              </a:solidFill>
            </a:endParaRPr>
          </a:p>
        </p:txBody>
      </p:sp>
      <p:sp>
        <p:nvSpPr>
          <p:cNvPr id="188430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88431" name="Прямоугольник 16"/>
          <p:cNvSpPr>
            <a:spLocks noChangeArrowheads="1"/>
          </p:cNvSpPr>
          <p:nvPr/>
        </p:nvSpPr>
        <p:spPr bwMode="auto">
          <a:xfrm>
            <a:off x="5219700" y="3141663"/>
            <a:ext cx="3313113" cy="649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dirty="0">
                <a:solidFill>
                  <a:srgbClr val="000000"/>
                </a:solidFill>
              </a:rPr>
              <a:t>Проведение комплекса мероприятий по исполнению районного бюджета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</a:rPr>
              <a:t>в течение финансового года</a:t>
            </a:r>
          </a:p>
        </p:txBody>
      </p:sp>
      <p:sp>
        <p:nvSpPr>
          <p:cNvPr id="188432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1014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solidFill>
                  <a:srgbClr val="000000"/>
                </a:solidFill>
              </a:rPr>
              <a:t>Проведение бюджетного мониторинга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solidFill>
                  <a:srgbClr val="000000"/>
                </a:solidFill>
              </a:rPr>
              <a:t>и оценки эффективности управления бюджетными средствами,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solidFill>
                  <a:srgbClr val="000000"/>
                </a:solidFill>
              </a:rPr>
              <a:t>составление </a:t>
            </a:r>
            <a:r>
              <a:rPr lang="ru-RU" altLang="ru-RU" sz="1200" b="1">
                <a:solidFill>
                  <a:srgbClr val="000000"/>
                </a:solidFill>
              </a:rPr>
              <a:t>ежемесячных</a:t>
            </a:r>
            <a:r>
              <a:rPr lang="ru-RU" altLang="ru-RU" sz="1200">
                <a:solidFill>
                  <a:srgbClr val="000000"/>
                </a:solidFill>
              </a:rPr>
              <a:t> отчетов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solidFill>
                  <a:srgbClr val="000000"/>
                </a:solidFill>
              </a:rPr>
              <a:t> об исполнении бюджета  </a:t>
            </a:r>
          </a:p>
        </p:txBody>
      </p:sp>
      <p:sp>
        <p:nvSpPr>
          <p:cNvPr id="188433" name="Прямоугольник 16"/>
          <p:cNvSpPr>
            <a:spLocks noChangeArrowheads="1"/>
          </p:cNvSpPr>
          <p:nvPr/>
        </p:nvSpPr>
        <p:spPr bwMode="auto">
          <a:xfrm>
            <a:off x="5219700" y="5516563"/>
            <a:ext cx="3240088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dirty="0">
                <a:solidFill>
                  <a:srgbClr val="000000"/>
                </a:solidFill>
              </a:rPr>
              <a:t>Представление в районный </a:t>
            </a:r>
            <a:r>
              <a:rPr lang="ru-RU" altLang="ru-RU" sz="1200" dirty="0" err="1">
                <a:solidFill>
                  <a:srgbClr val="000000"/>
                </a:solidFill>
              </a:rPr>
              <a:t>маслихат</a:t>
            </a:r>
            <a:r>
              <a:rPr lang="ru-RU" altLang="ru-RU" sz="1200" dirty="0">
                <a:solidFill>
                  <a:srgbClr val="000000"/>
                </a:solidFill>
              </a:rPr>
              <a:t> годового отчета об исполнении районного бюджета за отчетный финансовый год 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</a:rPr>
              <a:t>до 1 апреля текущего года</a:t>
            </a:r>
            <a:r>
              <a:rPr lang="ru-RU" altLang="ru-RU" sz="1200" dirty="0">
                <a:solidFill>
                  <a:srgbClr val="000000"/>
                </a:solidFill>
              </a:rPr>
              <a:t>, его утверждение на сессии </a:t>
            </a:r>
            <a:r>
              <a:rPr lang="ru-RU" altLang="ru-RU" sz="1200" dirty="0" err="1">
                <a:solidFill>
                  <a:srgbClr val="000000"/>
                </a:solidFill>
              </a:rPr>
              <a:t>маслихата</a:t>
            </a:r>
            <a:endParaRPr lang="ru-RU" altLang="ru-RU" sz="1200" dirty="0">
              <a:solidFill>
                <a:srgbClr val="000000"/>
              </a:solidFill>
            </a:endParaRPr>
          </a:p>
        </p:txBody>
      </p:sp>
      <p:sp>
        <p:nvSpPr>
          <p:cNvPr id="188434" name="AutoShape 46"/>
          <p:cNvSpPr>
            <a:spLocks noChangeArrowheads="1"/>
          </p:cNvSpPr>
          <p:nvPr/>
        </p:nvSpPr>
        <p:spPr bwMode="auto">
          <a:xfrm>
            <a:off x="6588125" y="27813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88435" name="AutoShape 47"/>
          <p:cNvSpPr>
            <a:spLocks noChangeArrowheads="1"/>
          </p:cNvSpPr>
          <p:nvPr/>
        </p:nvSpPr>
        <p:spPr bwMode="auto">
          <a:xfrm>
            <a:off x="6659563" y="5229225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88436" name="AutoShape 48"/>
          <p:cNvSpPr>
            <a:spLocks noChangeArrowheads="1"/>
          </p:cNvSpPr>
          <p:nvPr/>
        </p:nvSpPr>
        <p:spPr bwMode="auto">
          <a:xfrm>
            <a:off x="6588125" y="3789363"/>
            <a:ext cx="431800" cy="431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88437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88438" name="Номер слайда 5"/>
          <p:cNvSpPr txBox="1">
            <a:spLocks/>
          </p:cNvSpPr>
          <p:nvPr/>
        </p:nvSpPr>
        <p:spPr bwMode="auto">
          <a:xfrm>
            <a:off x="3810000" y="6248400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fld id="{8F6350D3-0BB2-40F4-A564-D6FD550BC562}" type="slidenum">
              <a:rPr lang="ru-RU" altLang="ru-RU" sz="1200" b="1">
                <a:solidFill>
                  <a:srgbClr val="7F7F7F"/>
                </a:solidFill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ru-RU" altLang="ru-RU" sz="1200" b="1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307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15"/>
          <p:cNvSpPr>
            <a:spLocks noGrp="1" noChangeArrowheads="1"/>
          </p:cNvSpPr>
          <p:nvPr>
            <p:ph type="title"/>
          </p:nvPr>
        </p:nvSpPr>
        <p:spPr>
          <a:xfrm>
            <a:off x="304800" y="1600200"/>
            <a:ext cx="8686800" cy="3505200"/>
          </a:xfrm>
        </p:spPr>
        <p:txBody>
          <a:bodyPr/>
          <a:lstStyle/>
          <a:p>
            <a:pPr algn="ctr" eaLnBrk="1" hangingPunct="1">
              <a:buFont typeface="Georgia" panose="02040502050405020303" pitchFamily="18" charset="0"/>
              <a:buNone/>
            </a:pPr>
            <a:r>
              <a:rPr lang="ru-RU" altLang="ru-RU" sz="6000" dirty="0">
                <a:solidFill>
                  <a:srgbClr val="0000FF"/>
                </a:solidFill>
              </a:rPr>
              <a:t>Планирование районного бюджета</a:t>
            </a:r>
          </a:p>
        </p:txBody>
      </p:sp>
      <p:pic>
        <p:nvPicPr>
          <p:cNvPr id="7" name="Рисунок 6" descr="logoМЭРТ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29522" y="357166"/>
            <a:ext cx="1428760" cy="8799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9444" name="Номер слайда 5"/>
          <p:cNvSpPr txBox="1">
            <a:spLocks/>
          </p:cNvSpPr>
          <p:nvPr/>
        </p:nvSpPr>
        <p:spPr bwMode="auto">
          <a:xfrm>
            <a:off x="3810000" y="6519863"/>
            <a:ext cx="18288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fld id="{2B273B66-ED49-4978-8550-99432B0F6AD7}" type="slidenum">
              <a:rPr lang="ru-RU" altLang="ru-RU" sz="1200" b="1">
                <a:solidFill>
                  <a:srgbClr val="7F7F7F"/>
                </a:solidFill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ru-RU" altLang="ru-RU" sz="1200" b="1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Номер слайда 5"/>
          <p:cNvSpPr txBox="1">
            <a:spLocks/>
          </p:cNvSpPr>
          <p:nvPr/>
        </p:nvSpPr>
        <p:spPr bwMode="auto">
          <a:xfrm>
            <a:off x="4488924" y="6578976"/>
            <a:ext cx="1371600" cy="16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6281568-9FF3-4B45-ABD8-2F50761DEB90}" type="slidenum">
              <a:rPr lang="ru-RU" altLang="ru-RU" sz="900" b="1">
                <a:solidFill>
                  <a:srgbClr val="7F7F7F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7</a:t>
            </a:fld>
            <a:endParaRPr lang="ru-RU" altLang="ru-RU" sz="900" b="1" dirty="0">
              <a:solidFill>
                <a:srgbClr val="7F7F7F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0" y="514658"/>
            <a:ext cx="6526737" cy="606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800" b="1" kern="0" dirty="0">
                <a:solidFill>
                  <a:srgbClr val="0000FF"/>
                </a:solidFill>
              </a:rPr>
              <a:t>Основные показатели социально-экономического развития Северо-Казахстанской области</a:t>
            </a:r>
            <a:endParaRPr lang="ru-RU" altLang="ru-RU" sz="1800" kern="0" dirty="0">
              <a:solidFill>
                <a:srgbClr val="0000FF"/>
              </a:solidFill>
            </a:endParaRPr>
          </a:p>
        </p:txBody>
      </p:sp>
      <p:graphicFrame>
        <p:nvGraphicFramePr>
          <p:cNvPr id="8" name="Group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1832765"/>
              </p:ext>
            </p:extLst>
          </p:nvPr>
        </p:nvGraphicFramePr>
        <p:xfrm>
          <a:off x="316975" y="1285686"/>
          <a:ext cx="8141225" cy="4067956"/>
        </p:xfrm>
        <a:graphic>
          <a:graphicData uri="http://schemas.openxmlformats.org/drawingml/2006/table">
            <a:tbl>
              <a:tblPr/>
              <a:tblGrid>
                <a:gridCol w="368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4800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 п/п</a:t>
                      </a:r>
                    </a:p>
                  </a:txBody>
                  <a:tcPr marL="68591" marR="68591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 показателей</a:t>
                      </a:r>
                    </a:p>
                  </a:txBody>
                  <a:tcPr marL="67511" marR="67511" marT="35091" marB="350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Факт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год</a:t>
                      </a:r>
                    </a:p>
                  </a:txBody>
                  <a:tcPr marL="67511" marR="67511" marT="35091" marB="350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Прогноз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год</a:t>
                      </a:r>
                    </a:p>
                  </a:txBody>
                  <a:tcPr marL="67511" marR="67511" marT="35091" marB="350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Прогноз</a:t>
                      </a:r>
                    </a:p>
                  </a:txBody>
                  <a:tcPr marL="67511" marR="67511" marT="35091" marB="350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14" marR="90014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5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796" marB="467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796" marB="467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7511" marR="67511" marT="35091" marB="350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</a:t>
                      </a:r>
                    </a:p>
                  </a:txBody>
                  <a:tcPr marL="67511" marR="67511" marT="35091" marB="350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</a:t>
                      </a:r>
                    </a:p>
                  </a:txBody>
                  <a:tcPr marL="67511" marR="67511" marT="35091" marB="350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0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</a:t>
                      </a:r>
                    </a:p>
                  </a:txBody>
                  <a:tcPr marL="68580" marR="68580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Валовой региональный продукт (ВРП), </a:t>
                      </a:r>
                      <a:r>
                        <a:rPr kumimoji="0" lang="ru-RU" altLang="ru-RU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млрд.теңге</a:t>
                      </a:r>
                      <a:endParaRPr kumimoji="0" lang="ru-RU" alt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80" marR="68580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1 054,9*</a:t>
                      </a:r>
                    </a:p>
                  </a:txBody>
                  <a:tcPr marL="68580" marR="68580" marT="34286" marB="3428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 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790</a:t>
                      </a:r>
                      <a:r>
                        <a:rPr kumimoji="0" lang="ru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,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5</a:t>
                      </a:r>
                      <a:endParaRPr kumimoji="0" lang="ru-KZ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4 345</a:t>
                      </a:r>
                      <a:r>
                        <a:rPr kumimoji="0" lang="ru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,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9</a:t>
                      </a:r>
                      <a:endParaRPr kumimoji="0" lang="ru-KZ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976</a:t>
                      </a:r>
                      <a:r>
                        <a:rPr kumimoji="0" lang="ru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,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9</a:t>
                      </a:r>
                      <a:endParaRPr kumimoji="0" lang="ru-KZ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0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L="68580" marR="68580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ВРП на душу населения, </a:t>
                      </a:r>
                      <a:r>
                        <a:rPr kumimoji="0" lang="ru-RU" altLang="ru-RU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тыс.теңге</a:t>
                      </a:r>
                      <a:endParaRPr kumimoji="0" lang="ru-RU" alt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80" marR="68580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2 028,2*</a:t>
                      </a:r>
                    </a:p>
                  </a:txBody>
                  <a:tcPr marL="68580" marR="68580" marT="34286" marB="3428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7 307</a:t>
                      </a:r>
                      <a:r>
                        <a:rPr kumimoji="0" lang="ru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,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</a:t>
                      </a:r>
                      <a:endParaRPr kumimoji="0" lang="ru-KZ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8 457</a:t>
                      </a:r>
                      <a:r>
                        <a:rPr kumimoji="0" lang="ru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,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</a:t>
                      </a:r>
                      <a:endParaRPr kumimoji="0" lang="ru-KZ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9 782</a:t>
                      </a:r>
                      <a:r>
                        <a:rPr kumimoji="0" lang="ru-KZ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,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</a:t>
                      </a:r>
                      <a:endParaRPr kumimoji="0" lang="ru-KZ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0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L="68580" marR="68580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Уровень безработицы, %</a:t>
                      </a:r>
                    </a:p>
                  </a:txBody>
                  <a:tcPr marL="68580" marR="68580" marT="34283" marB="3428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4,4**</a:t>
                      </a:r>
                    </a:p>
                  </a:txBody>
                  <a:tcPr marL="33338" marR="3333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4,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5</a:t>
                      </a:r>
                      <a:endParaRPr kumimoji="0" lang="ru-KZ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4,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</a:t>
                      </a:r>
                      <a:endParaRPr kumimoji="0" lang="ru-KZ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0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</a:t>
                      </a:r>
                    </a:p>
                  </a:txBody>
                  <a:tcPr marL="68580" marR="68580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Месячный расчетный показатель (МРП), </a:t>
                      </a:r>
                      <a:r>
                        <a:rPr kumimoji="0" lang="ru-RU" altLang="ru-RU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теңге</a:t>
                      </a:r>
                      <a:endParaRPr kumimoji="0" lang="ru-RU" alt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80" marR="68580" marT="34283" marB="3428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3 932</a:t>
                      </a:r>
                    </a:p>
                  </a:txBody>
                  <a:tcPr marL="68582" marR="68582" marT="34268" marB="342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200" dirty="0">
                          <a:latin typeface="Arial" pitchFamily="34" charset="0"/>
                          <a:cs typeface="Arial" pitchFamily="34" charset="0"/>
                        </a:rPr>
                        <a:t>4 325</a:t>
                      </a:r>
                      <a:endParaRPr lang="ru-KZ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200" dirty="0">
                          <a:latin typeface="Arial" pitchFamily="34" charset="0"/>
                          <a:cs typeface="Arial" pitchFamily="34" charset="0"/>
                        </a:rPr>
                        <a:t>4 606</a:t>
                      </a:r>
                      <a:endParaRPr lang="ru-KZ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200" dirty="0">
                          <a:latin typeface="Arial" pitchFamily="34" charset="0"/>
                          <a:cs typeface="Arial" pitchFamily="34" charset="0"/>
                        </a:rPr>
                        <a:t>4 882</a:t>
                      </a:r>
                      <a:endParaRPr lang="ru-KZ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0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L="68580" marR="68580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Минимальный размер заработной платы, </a:t>
                      </a:r>
                      <a:r>
                        <a:rPr kumimoji="0" lang="ru-RU" altLang="ru-RU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теңге</a:t>
                      </a:r>
                      <a:r>
                        <a:rPr kumimoji="0" lang="ru-RU" alt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</a:p>
                  </a:txBody>
                  <a:tcPr marL="68580" marR="68580" marT="34283" marB="3428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85 000</a:t>
                      </a:r>
                    </a:p>
                  </a:txBody>
                  <a:tcPr marL="68582" marR="68582" marT="34268" marB="342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85 000</a:t>
                      </a:r>
                    </a:p>
                  </a:txBody>
                  <a:tcPr marL="68582" marR="68582" marT="34268" marB="342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85 000</a:t>
                      </a:r>
                    </a:p>
                  </a:txBody>
                  <a:tcPr marL="68582" marR="68582" marT="34268" marB="342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85 000</a:t>
                      </a:r>
                    </a:p>
                  </a:txBody>
                  <a:tcPr marL="68582" marR="68582" marT="34268" marB="342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0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L="68580" marR="68580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Среднемесячная номинальная заработная плата, </a:t>
                      </a:r>
                      <a:r>
                        <a:rPr kumimoji="0" lang="ru-RU" altLang="ru-RU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теңге</a:t>
                      </a:r>
                      <a:endParaRPr kumimoji="0" lang="ru-RU" alt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80" marR="68580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316 380***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365 219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408 497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456 598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00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L="68580" marR="68580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Минимальный размер пенсий, </a:t>
                      </a:r>
                      <a:r>
                        <a:rPr kumimoji="0" lang="ru-RU" altLang="ru-RU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теңге</a:t>
                      </a:r>
                      <a:r>
                        <a:rPr kumimoji="0" lang="ru-RU" alt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</a:p>
                  </a:txBody>
                  <a:tcPr marL="68580" marR="68580" marT="34283" marB="3428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62 771</a:t>
                      </a:r>
                    </a:p>
                  </a:txBody>
                  <a:tcPr marL="68582" marR="68582" marT="34268" marB="342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69 049</a:t>
                      </a:r>
                      <a:endParaRPr kumimoji="0" lang="ru-KZ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73 538</a:t>
                      </a:r>
                      <a:endParaRPr kumimoji="0" lang="ru-KZ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77 951</a:t>
                      </a:r>
                      <a:endParaRPr kumimoji="0" lang="ru-KZ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6975" y="5666227"/>
            <a:ext cx="62521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1" hangingPunct="1">
              <a:defRPr/>
            </a:pPr>
            <a:r>
              <a:rPr lang="ru-RU" altLang="ru-RU" i="1" kern="0" dirty="0"/>
              <a:t>*- данные за 1 полугодие 2025 г.</a:t>
            </a:r>
          </a:p>
          <a:p>
            <a:pPr lvl="0" algn="ctr" eaLnBrk="1" hangingPunct="1">
              <a:defRPr/>
            </a:pPr>
            <a:r>
              <a:rPr lang="ru-RU" altLang="ru-RU" i="1" kern="0" dirty="0"/>
              <a:t> **- данные за 3 кв. 2025 г.</a:t>
            </a:r>
          </a:p>
          <a:p>
            <a:pPr lvl="0" algn="ctr" eaLnBrk="1" hangingPunct="1">
              <a:defRPr/>
            </a:pPr>
            <a:r>
              <a:rPr lang="ru-RU" altLang="ru-RU" i="1" kern="0" dirty="0"/>
              <a:t>*** - данные за январь-сентябрь 2025 г.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64224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02625" cy="533400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ru-RU" altLang="ru-RU" sz="2400" b="1" dirty="0">
                <a:solidFill>
                  <a:srgbClr val="FF0000"/>
                </a:solidFill>
              </a:rPr>
            </a:br>
            <a:r>
              <a:rPr lang="ru-RU" altLang="ru-RU" sz="2000" b="1" dirty="0">
                <a:solidFill>
                  <a:srgbClr val="0000FF"/>
                </a:solidFill>
              </a:rPr>
              <a:t>Структура поступлений бюджета Кызылжарского района</a:t>
            </a:r>
            <a:br>
              <a:rPr lang="ru-RU" altLang="ru-RU" sz="2000" b="1" dirty="0">
                <a:solidFill>
                  <a:srgbClr val="0000FF"/>
                </a:solidFill>
              </a:rPr>
            </a:br>
            <a:r>
              <a:rPr lang="ru-RU" altLang="ru-RU" sz="2000" b="1" dirty="0">
                <a:solidFill>
                  <a:srgbClr val="0000FF"/>
                </a:solidFill>
              </a:rPr>
              <a:t> на 2026-2028 годы, </a:t>
            </a:r>
            <a:r>
              <a:rPr lang="ru-RU" altLang="ru-RU" sz="1400" dirty="0" err="1">
                <a:solidFill>
                  <a:srgbClr val="0000FF"/>
                </a:solidFill>
              </a:rPr>
              <a:t>млн.теңге</a:t>
            </a:r>
            <a:br>
              <a:rPr lang="ru-RU" altLang="ru-RU" sz="1400" b="1" dirty="0">
                <a:solidFill>
                  <a:srgbClr val="0000CC"/>
                </a:solidFill>
              </a:rPr>
            </a:br>
            <a:endParaRPr lang="ru-RU" altLang="ru-RU" sz="2000" b="1" dirty="0">
              <a:solidFill>
                <a:srgbClr val="0000CC"/>
              </a:solidFill>
            </a:endParaRPr>
          </a:p>
        </p:txBody>
      </p:sp>
      <p:graphicFrame>
        <p:nvGraphicFramePr>
          <p:cNvPr id="10522" name="Group 28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2682495"/>
              </p:ext>
            </p:extLst>
          </p:nvPr>
        </p:nvGraphicFramePr>
        <p:xfrm>
          <a:off x="381000" y="856477"/>
          <a:ext cx="8118475" cy="4933638"/>
        </p:xfrm>
        <a:graphic>
          <a:graphicData uri="http://schemas.openxmlformats.org/drawingml/2006/table">
            <a:tbl>
              <a:tblPr/>
              <a:tblGrid>
                <a:gridCol w="342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4767">
                  <a:extLst>
                    <a:ext uri="{9D8B030D-6E8A-4147-A177-3AD203B41FA5}">
                      <a16:colId xmlns:a16="http://schemas.microsoft.com/office/drawing/2014/main" val="138319672"/>
                    </a:ext>
                  </a:extLst>
                </a:gridCol>
                <a:gridCol w="13042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3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481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Наименование</a:t>
                      </a:r>
                    </a:p>
                  </a:txBody>
                  <a:tcPr marL="91450" marR="91450"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56C7AA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Cyr" pitchFamily="34" charset="0"/>
                          <a:ea typeface="+mn-ea"/>
                          <a:cs typeface="Arial Cyr" pitchFamily="34" charset="0"/>
                        </a:rPr>
                        <a:t>2025 год</a:t>
                      </a:r>
                    </a:p>
                  </a:txBody>
                  <a:tcPr marL="91450" marR="91450"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56C7AA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Cyr" pitchFamily="34" charset="0"/>
                          <a:ea typeface="+mn-ea"/>
                          <a:cs typeface="Arial Cyr" pitchFamily="34" charset="0"/>
                        </a:rPr>
                        <a:t>2026 год</a:t>
                      </a:r>
                    </a:p>
                  </a:txBody>
                  <a:tcPr marL="91450" marR="91450"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ea typeface="+mn-ea"/>
                          <a:cs typeface="Arial Cyr" pitchFamily="34" charset="0"/>
                        </a:rPr>
                        <a:t>Прогноз*</a:t>
                      </a:r>
                    </a:p>
                  </a:txBody>
                  <a:tcPr marL="91450" marR="91450"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682" marB="45682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79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50" marR="91450" marT="45682" marB="4568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56C7AA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Cyr" pitchFamily="34" charset="0"/>
                          <a:ea typeface="+mn-ea"/>
                          <a:cs typeface="Arial Cyr" pitchFamily="34" charset="0"/>
                        </a:rPr>
                        <a:t>Уточненный план</a:t>
                      </a:r>
                    </a:p>
                  </a:txBody>
                  <a:tcPr marL="91450" marR="91450"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56C7AA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Cyr" pitchFamily="34" charset="0"/>
                          <a:ea typeface="+mn-ea"/>
                          <a:cs typeface="Arial Cyr" pitchFamily="34" charset="0"/>
                        </a:rPr>
                        <a:t>Скорректированный план</a:t>
                      </a:r>
                    </a:p>
                  </a:txBody>
                  <a:tcPr marL="91450" marR="91450"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56C7AA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Cyr" pitchFamily="34" charset="0"/>
                          <a:ea typeface="+mn-ea"/>
                          <a:cs typeface="Arial Cyr" pitchFamily="34" charset="0"/>
                        </a:rPr>
                        <a:t>2027 год</a:t>
                      </a:r>
                    </a:p>
                  </a:txBody>
                  <a:tcPr marL="91450" marR="91450" marT="45697" marB="456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56C7AA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Cyr" pitchFamily="34" charset="0"/>
                          <a:ea typeface="+mn-ea"/>
                          <a:cs typeface="Arial Cyr" pitchFamily="34" charset="0"/>
                        </a:rPr>
                        <a:t>2028 год</a:t>
                      </a:r>
                    </a:p>
                  </a:txBody>
                  <a:tcPr marL="91450" marR="91450" marT="45697" marB="4569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9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Свободные остатки на начало года </a:t>
                      </a:r>
                      <a:r>
                        <a:rPr kumimoji="0" lang="ru-RU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(распределено при уточнении бюджета)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495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33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ПОСТУПЛЕНИЯ - 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17131,7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10615,6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6374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7428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33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Налоговые поступления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3725,1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5292,6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6046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7051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33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Неналоговые поступления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33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Поступления от продажи основного капитала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129,4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880,7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60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Погашение бюджетных кредитов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462,5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126,1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33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Поступления трансфертов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7330,9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3247,5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533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субвенция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1808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33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целевые трансферты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5522,9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3247,5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533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Поступления трансфертов из Нац. Фонда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2485,2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19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Бюджетные кредиты и займы из РБ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168,4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164,3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527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Бюджетные кредиты и займы из ОБ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455,3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852,6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3819464"/>
                  </a:ext>
                </a:extLst>
              </a:tr>
              <a:tr h="26533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Из резерва Правительства РК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2330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533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Поступление займов (государственные ценные бумаги)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91603" name="Номер слайда 5"/>
          <p:cNvSpPr txBox="1">
            <a:spLocks/>
          </p:cNvSpPr>
          <p:nvPr/>
        </p:nvSpPr>
        <p:spPr bwMode="auto">
          <a:xfrm>
            <a:off x="4114800" y="6445339"/>
            <a:ext cx="18288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fld id="{AD16B60B-DF80-4BC1-8F8F-1694AFEEAFD1}" type="slidenum">
              <a:rPr lang="ru-RU" altLang="ru-RU" sz="1200" b="1">
                <a:solidFill>
                  <a:srgbClr val="7F7F7F"/>
                </a:solidFill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ru-RU" altLang="ru-RU" sz="1200" b="1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583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985838" y="381000"/>
            <a:ext cx="7553325" cy="533400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ru-RU" altLang="ru-RU" sz="2400" b="1" dirty="0">
                <a:solidFill>
                  <a:srgbClr val="FF0000"/>
                </a:solidFill>
              </a:rPr>
            </a:br>
            <a:r>
              <a:rPr lang="ru-RU" altLang="ru-RU" sz="2000" b="1" dirty="0">
                <a:solidFill>
                  <a:srgbClr val="0000FF"/>
                </a:solidFill>
              </a:rPr>
              <a:t>Расходы бюджета Кызылжарского района на 2026-2028 годы, </a:t>
            </a:r>
            <a:r>
              <a:rPr lang="ru-RU" altLang="ru-RU" sz="1400" dirty="0">
                <a:solidFill>
                  <a:srgbClr val="0000FF"/>
                </a:solidFill>
              </a:rPr>
              <a:t>млн. </a:t>
            </a:r>
            <a:r>
              <a:rPr lang="ru-RU" altLang="ru-RU" sz="1400" dirty="0" err="1">
                <a:solidFill>
                  <a:srgbClr val="0000FF"/>
                </a:solidFill>
              </a:rPr>
              <a:t>теңге</a:t>
            </a:r>
            <a:br>
              <a:rPr lang="ru-RU" altLang="ru-RU" sz="1400" dirty="0">
                <a:solidFill>
                  <a:srgbClr val="0000FF"/>
                </a:solidFill>
              </a:rPr>
            </a:br>
            <a:r>
              <a:rPr lang="ru-RU" altLang="ru-RU" sz="1400" b="1" i="1" dirty="0">
                <a:solidFill>
                  <a:srgbClr val="0000FF"/>
                </a:solidFill>
              </a:rPr>
              <a:t>агрегированная форма</a:t>
            </a:r>
            <a:br>
              <a:rPr lang="ru-RU" altLang="ru-RU" sz="1400" b="1" dirty="0">
                <a:solidFill>
                  <a:srgbClr val="0000FF"/>
                </a:solidFill>
              </a:rPr>
            </a:br>
            <a:endParaRPr lang="ru-RU" altLang="ru-RU" sz="1400" b="1" dirty="0">
              <a:solidFill>
                <a:srgbClr val="0000FF"/>
              </a:solidFill>
            </a:endParaRPr>
          </a:p>
        </p:txBody>
      </p:sp>
      <p:graphicFrame>
        <p:nvGraphicFramePr>
          <p:cNvPr id="10522" name="Group 28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4060542"/>
              </p:ext>
            </p:extLst>
          </p:nvPr>
        </p:nvGraphicFramePr>
        <p:xfrm>
          <a:off x="228600" y="1066800"/>
          <a:ext cx="8531224" cy="4560725"/>
        </p:xfrm>
        <a:graphic>
          <a:graphicData uri="http://schemas.openxmlformats.org/drawingml/2006/table">
            <a:tbl>
              <a:tblPr/>
              <a:tblGrid>
                <a:gridCol w="358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3022">
                  <a:extLst>
                    <a:ext uri="{9D8B030D-6E8A-4147-A177-3AD203B41FA5}">
                      <a16:colId xmlns:a16="http://schemas.microsoft.com/office/drawing/2014/main" val="2681287515"/>
                    </a:ext>
                  </a:extLst>
                </a:gridCol>
                <a:gridCol w="12319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80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9586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функциональных групп</a:t>
                      </a:r>
                    </a:p>
                  </a:txBody>
                  <a:tcPr marL="91427" marR="91427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год</a:t>
                      </a:r>
                    </a:p>
                  </a:txBody>
                  <a:tcPr marL="91427" marR="91427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год</a:t>
                      </a:r>
                    </a:p>
                  </a:txBody>
                  <a:tcPr marL="91427" marR="91427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Прогноз*</a:t>
                      </a:r>
                    </a:p>
                  </a:txBody>
                  <a:tcPr marL="91427" marR="91427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Уточненный план</a:t>
                      </a:r>
                    </a:p>
                  </a:txBody>
                  <a:tcPr marL="91427" marR="91427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Скорректированный план</a:t>
                      </a:r>
                    </a:p>
                  </a:txBody>
                  <a:tcPr marL="91427" marR="91427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56C7AA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Cyr" pitchFamily="34" charset="0"/>
                          <a:ea typeface="+mn-ea"/>
                          <a:cs typeface="Arial Cyr" pitchFamily="34" charset="0"/>
                        </a:rPr>
                        <a:t>2027 год</a:t>
                      </a:r>
                    </a:p>
                  </a:txBody>
                  <a:tcPr marL="91450" marR="91450" marT="45685" marB="4568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56C7AA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Cyr" pitchFamily="34" charset="0"/>
                          <a:ea typeface="+mn-ea"/>
                          <a:cs typeface="Arial Cyr" pitchFamily="34" charset="0"/>
                        </a:rPr>
                        <a:t>2028 год</a:t>
                      </a:r>
                    </a:p>
                  </a:txBody>
                  <a:tcPr marL="91450" marR="91450" marT="45685" marB="4568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4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РАСХОДЫ - 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17626,7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10687,8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6374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7428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4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76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Социальная защита и обеспечение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731,8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836,5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567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Культура, спорт, информационное пространство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652,4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759,9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563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Общественный порядок, оборона, государственные услуги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7993,8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3405,2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68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Сельское, лесное, водное хозяйство и др.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5189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Промышленность, архитектурная, градостроительная и строительная деятельность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04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4308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2123,6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04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Транспорт и коммуникации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04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2924,7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3643" name="Rectangle 100"/>
          <p:cNvSpPr>
            <a:spLocks noChangeArrowheads="1"/>
          </p:cNvSpPr>
          <p:nvPr/>
        </p:nvSpPr>
        <p:spPr bwMode="auto">
          <a:xfrm>
            <a:off x="611188" y="6224588"/>
            <a:ext cx="8148637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 i="1">
              <a:solidFill>
                <a:srgbClr val="000000"/>
              </a:solidFill>
            </a:endParaRPr>
          </a:p>
        </p:txBody>
      </p:sp>
      <p:sp>
        <p:nvSpPr>
          <p:cNvPr id="193645" name="Номер слайда 5"/>
          <p:cNvSpPr txBox="1">
            <a:spLocks/>
          </p:cNvSpPr>
          <p:nvPr/>
        </p:nvSpPr>
        <p:spPr bwMode="auto">
          <a:xfrm>
            <a:off x="3962400" y="6629400"/>
            <a:ext cx="18288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fld id="{72E52937-D41F-4F06-BF5A-E7E4DA4B6731}" type="slidenum">
              <a:rPr lang="ru-RU" altLang="ru-RU" sz="1200" b="1">
                <a:solidFill>
                  <a:srgbClr val="7F7F7F"/>
                </a:solidFill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ru-RU" altLang="ru-RU" sz="1200" b="1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226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9100" y="720725"/>
            <a:ext cx="8724900" cy="431800"/>
          </a:xfrm>
        </p:spPr>
        <p:txBody>
          <a:bodyPr/>
          <a:lstStyle/>
          <a:p>
            <a:pPr algn="ctr" eaLnBrk="1" hangingPunct="1"/>
            <a:r>
              <a:rPr lang="ru-RU" altLang="ru-RU" sz="2000" b="1" dirty="0">
                <a:solidFill>
                  <a:srgbClr val="0000FF"/>
                </a:solidFill>
              </a:rPr>
              <a:t>Целевые кредиты </a:t>
            </a:r>
            <a:br>
              <a:rPr lang="ru-RU" altLang="ru-RU" sz="2000" b="1" dirty="0">
                <a:solidFill>
                  <a:srgbClr val="0000FF"/>
                </a:solidFill>
              </a:rPr>
            </a:br>
            <a:r>
              <a:rPr lang="ru-RU" altLang="ru-RU" sz="2000" b="1" dirty="0">
                <a:solidFill>
                  <a:srgbClr val="0000FF"/>
                </a:solidFill>
              </a:rPr>
              <a:t>из республиканского бюджета на 2026 год</a:t>
            </a:r>
          </a:p>
        </p:txBody>
      </p:sp>
      <p:graphicFrame>
        <p:nvGraphicFramePr>
          <p:cNvPr id="44134" name="Group 10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99252543"/>
              </p:ext>
            </p:extLst>
          </p:nvPr>
        </p:nvGraphicFramePr>
        <p:xfrm>
          <a:off x="304800" y="1668182"/>
          <a:ext cx="8516938" cy="1752308"/>
        </p:xfrm>
        <a:graphic>
          <a:graphicData uri="http://schemas.openxmlformats.org/drawingml/2006/table">
            <a:tbl>
              <a:tblPr/>
              <a:tblGrid>
                <a:gridCol w="670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1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3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 целевых трансфертов и кредитов РБ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3" marR="91453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Скорректированный бюджет</a:t>
                      </a:r>
                    </a:p>
                  </a:txBody>
                  <a:tcPr marL="91453" marR="91453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9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Бюджетные кредиты и займы из РБ - всего</a:t>
                      </a:r>
                    </a:p>
                  </a:txBody>
                  <a:tcPr marL="91445" marR="91445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164350</a:t>
                      </a:r>
                    </a:p>
                  </a:txBody>
                  <a:tcPr marL="91445" marR="91445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9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том числе:</a:t>
                      </a:r>
                    </a:p>
                  </a:txBody>
                  <a:tcPr marL="91445" marR="91445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5" marR="91445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4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Бюджетные кредиты для реализации мер социальной поддержки специалистов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164350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1997" name="Rectangle 2"/>
          <p:cNvSpPr>
            <a:spLocks noChangeArrowheads="1"/>
          </p:cNvSpPr>
          <p:nvPr/>
        </p:nvSpPr>
        <p:spPr bwMode="auto">
          <a:xfrm>
            <a:off x="7562850" y="1377950"/>
            <a:ext cx="1258888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dirty="0" err="1">
                <a:solidFill>
                  <a:srgbClr val="000000"/>
                </a:solidFill>
              </a:rPr>
              <a:t>тыс.теңге</a:t>
            </a:r>
            <a:endParaRPr lang="ru-RU" altLang="ru-RU" sz="1200" dirty="0">
              <a:solidFill>
                <a:srgbClr val="000000"/>
              </a:solidFill>
            </a:endParaRPr>
          </a:p>
        </p:txBody>
      </p:sp>
      <p:sp>
        <p:nvSpPr>
          <p:cNvPr id="211998" name="Номер слайда 5"/>
          <p:cNvSpPr txBox="1">
            <a:spLocks/>
          </p:cNvSpPr>
          <p:nvPr/>
        </p:nvSpPr>
        <p:spPr bwMode="auto">
          <a:xfrm>
            <a:off x="3838575" y="6410325"/>
            <a:ext cx="18288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fld id="{C9B81A9E-6E91-4FD7-AE72-D6D781FB62E3}" type="slidenum">
              <a:rPr lang="ru-RU" altLang="ru-RU" sz="1200" b="1">
                <a:solidFill>
                  <a:srgbClr val="7F7F7F"/>
                </a:solidFill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ru-RU" altLang="ru-RU" sz="1200" b="1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310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0525" y="452438"/>
            <a:ext cx="8666163" cy="304800"/>
          </a:xfrm>
        </p:spPr>
        <p:txBody>
          <a:bodyPr/>
          <a:lstStyle/>
          <a:p>
            <a:pPr algn="ctr" eaLnBrk="1" hangingPunct="1"/>
            <a:r>
              <a:rPr lang="ru-RU" altLang="ru-RU" sz="2000" b="1" dirty="0">
                <a:solidFill>
                  <a:srgbClr val="0000FF"/>
                </a:solidFill>
              </a:rPr>
              <a:t>Целевые трансферты из областного бюджета на 2026 год</a:t>
            </a:r>
          </a:p>
        </p:txBody>
      </p:sp>
      <p:graphicFrame>
        <p:nvGraphicFramePr>
          <p:cNvPr id="44134" name="Group 10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62651385"/>
              </p:ext>
            </p:extLst>
          </p:nvPr>
        </p:nvGraphicFramePr>
        <p:xfrm>
          <a:off x="228600" y="975110"/>
          <a:ext cx="8610602" cy="5275175"/>
        </p:xfrm>
        <a:graphic>
          <a:graphicData uri="http://schemas.openxmlformats.org/drawingml/2006/table">
            <a:tbl>
              <a:tblPr/>
              <a:tblGrid>
                <a:gridCol w="7516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4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целевых трансфертов ОБ</a:t>
                      </a:r>
                    </a:p>
                  </a:txBody>
                  <a:tcPr marL="91453" marR="91453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Скорректированный бюджет</a:t>
                      </a:r>
                    </a:p>
                  </a:txBody>
                  <a:tcPr marL="91453" marR="9145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Целевые трансферты из ОБ - всего</a:t>
                      </a: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endParaRPr kumimoji="0" lang="ru-RU" sz="12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1907304,1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2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том числе:</a:t>
                      </a:r>
                      <a:endParaRPr kumimoji="0" lang="ru-RU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5" marR="91445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5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целевые текущие трансферты – всего,</a:t>
                      </a:r>
                    </a:p>
                  </a:txBody>
                  <a:tcPr marL="91445" marR="91445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1414114,1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том числе:</a:t>
                      </a:r>
                      <a:endParaRPr kumimoji="0" 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790">
                <a:tc>
                  <a:txBody>
                    <a:bodyPr/>
                    <a:lstStyle/>
                    <a:p>
                      <a:pPr algn="l" fontAlgn="t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санаторно-курортное лечение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6718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протезно-ортопедические средства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35000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2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сурдотехнические</a:t>
                      </a:r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средства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3154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2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тифлотехнические</a:t>
                      </a:r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средства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14479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8976271"/>
                  </a:ext>
                </a:extLst>
              </a:tr>
              <a:tr h="213482">
                <a:tc>
                  <a:txBody>
                    <a:bodyPr/>
                    <a:lstStyle/>
                    <a:p>
                      <a:pPr algn="l" fontAlgn="t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специальные средства передвижения (кресло-коляски)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5679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395927"/>
                  </a:ext>
                </a:extLst>
              </a:tr>
              <a:tr h="243970">
                <a:tc>
                  <a:txBody>
                    <a:bodyPr/>
                    <a:lstStyle/>
                    <a:p>
                      <a:pPr algn="l" fontAlgn="t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новые инициативы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6902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355625"/>
                  </a:ext>
                </a:extLst>
              </a:tr>
              <a:tr h="198246">
                <a:tc>
                  <a:txBody>
                    <a:bodyPr/>
                    <a:lstStyle/>
                    <a:p>
                      <a:pPr algn="l" fontAlgn="t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санаторно-курортное лечение для детей с ментальным нарушением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4930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6768290"/>
                  </a:ext>
                </a:extLst>
              </a:tr>
              <a:tr h="243834">
                <a:tc>
                  <a:txBody>
                    <a:bodyPr/>
                    <a:lstStyle/>
                    <a:p>
                      <a:pPr algn="l" fontAlgn="t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гигиенические средства (подгузники)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30442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695143"/>
                  </a:ext>
                </a:extLst>
              </a:tr>
              <a:tr h="182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текущее содержание Центра поддержки семьи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48356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900001"/>
                  </a:ext>
                </a:extLst>
              </a:tr>
              <a:tr h="121917">
                <a:tc>
                  <a:txBody>
                    <a:bodyPr/>
                    <a:lstStyle/>
                    <a:p>
                      <a:pPr algn="l" fontAlgn="t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учреждений культуры </a:t>
                      </a:r>
                      <a:r>
                        <a:rPr lang="ru-RU" sz="12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Кызылжарского</a:t>
                      </a:r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района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15906"/>
                  </a:ext>
                </a:extLst>
              </a:tr>
              <a:tr h="152396">
                <a:tc>
                  <a:txBody>
                    <a:bodyPr/>
                    <a:lstStyle/>
                    <a:p>
                      <a:pPr algn="l" fontAlgn="t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 ремонт автомобильной дороги районного значения KTKS-3  «Автомобильная дорога КТ-4 «А-16 Новоникольское – Андреевка – Новомихайловка – Боголюбово»  км 0-13 (</a:t>
                      </a:r>
                      <a:r>
                        <a:rPr lang="ru-RU" sz="12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ресайклирование</a:t>
                      </a:r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ru-RU" sz="125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Кызылжарского</a:t>
                      </a:r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района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170000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5654870"/>
                  </a:ext>
                </a:extLst>
              </a:tr>
            </a:tbl>
          </a:graphicData>
        </a:graphic>
      </p:graphicFrame>
      <p:sp>
        <p:nvSpPr>
          <p:cNvPr id="202796" name="Rectangle 2"/>
          <p:cNvSpPr>
            <a:spLocks noChangeArrowheads="1"/>
          </p:cNvSpPr>
          <p:nvPr/>
        </p:nvSpPr>
        <p:spPr bwMode="auto">
          <a:xfrm>
            <a:off x="7835900" y="762000"/>
            <a:ext cx="1258888" cy="7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dirty="0" err="1">
                <a:solidFill>
                  <a:srgbClr val="000000"/>
                </a:solidFill>
              </a:rPr>
              <a:t>тыс.теңге</a:t>
            </a:r>
            <a:endParaRPr lang="ru-RU" altLang="ru-RU" sz="1200" dirty="0">
              <a:solidFill>
                <a:srgbClr val="000000"/>
              </a:solidFill>
            </a:endParaRPr>
          </a:p>
        </p:txBody>
      </p:sp>
      <p:sp>
        <p:nvSpPr>
          <p:cNvPr id="202797" name="Номер слайда 5"/>
          <p:cNvSpPr txBox="1">
            <a:spLocks/>
          </p:cNvSpPr>
          <p:nvPr/>
        </p:nvSpPr>
        <p:spPr bwMode="auto">
          <a:xfrm rot="10800000" flipV="1">
            <a:off x="3810000" y="64770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fld id="{29E86329-89CA-4395-90E6-87165331AD65}" type="slidenum">
              <a:rPr lang="ru-RU" altLang="ru-RU" sz="1200" b="1">
                <a:solidFill>
                  <a:srgbClr val="7F7F7F"/>
                </a:solidFill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ru-RU" altLang="ru-RU" sz="1200" b="1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676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341763"/>
              </p:ext>
            </p:extLst>
          </p:nvPr>
        </p:nvGraphicFramePr>
        <p:xfrm>
          <a:off x="304800" y="762000"/>
          <a:ext cx="8610602" cy="5840081"/>
        </p:xfrm>
        <a:graphic>
          <a:graphicData uri="http://schemas.openxmlformats.org/drawingml/2006/table">
            <a:tbl>
              <a:tblPr/>
              <a:tblGrid>
                <a:gridCol w="7516034">
                  <a:extLst>
                    <a:ext uri="{9D8B030D-6E8A-4147-A177-3AD203B41FA5}">
                      <a16:colId xmlns:a16="http://schemas.microsoft.com/office/drawing/2014/main" val="1180204325"/>
                    </a:ext>
                  </a:extLst>
                </a:gridCol>
                <a:gridCol w="1094568">
                  <a:extLst>
                    <a:ext uri="{9D8B030D-6E8A-4147-A177-3AD203B41FA5}">
                      <a16:colId xmlns:a16="http://schemas.microsoft.com/office/drawing/2014/main" val="3626271514"/>
                    </a:ext>
                  </a:extLst>
                </a:gridCol>
              </a:tblGrid>
              <a:tr h="429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целевых трансфертов ОБ</a:t>
                      </a:r>
                    </a:p>
                  </a:txBody>
                  <a:tcPr marL="91453" marR="91453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Скорректированный бюджет</a:t>
                      </a:r>
                    </a:p>
                  </a:txBody>
                  <a:tcPr marL="91453" marR="9145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6492175"/>
                  </a:ext>
                </a:extLst>
              </a:tr>
              <a:tr h="3668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средний ремонт автомобильной дороги районного значения KTKS-7 «Знаменское -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Метлишино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–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Бугровое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км 0-15,5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Кызылжарского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района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863701"/>
                  </a:ext>
                </a:extLst>
              </a:tr>
              <a:tr h="3668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средний ремонт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внутрипоселковых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дорог в селе Бесколь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Бескольского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сельского округа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Кызылжарского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района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202121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2784995"/>
                  </a:ext>
                </a:extLst>
              </a:tr>
              <a:tr h="187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средний ремонт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внутрипоселковых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дорог села Подгорное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Кызылжарского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сельского округа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Кызылжарского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района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2655830"/>
                  </a:ext>
                </a:extLst>
              </a:tr>
              <a:tr h="46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средний ремонт улиц села Пресновка Лесного сельского округа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Кызылжарского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района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5448435"/>
                  </a:ext>
                </a:extLst>
              </a:tr>
              <a:tr h="15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средний ремонт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внутрипоселковых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дорог в селе Налобино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Налобинского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сельского округа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Кызылжарского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района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8318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средний ремонт улиц села Кустовое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Вагулинского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сельского округа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Кызылжарского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района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16968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21261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текущий ремонт улиц села Белое Рощинского сельского округа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Кызылжарского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района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05942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средний ремонт улиц села Березовка Рощинского сельского округа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Кызылжарского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района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365011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устройство мини-футбольного поля с искусственным покрытием в селе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Новокаменка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Архангельского сельского округа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13189,2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1963116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приобретение жилья коммунального жилищного фонда для социально уязвимых слоев населения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3102919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комплексной вневедомственной экспертизы по поэтапной разработке и корректировке схем развития и застройки сельских населенных пунктов Северо-Казахстанской области (проекты 2024 года)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2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9814569"/>
                  </a:ext>
                </a:extLst>
              </a:tr>
              <a:tr h="781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повышение должностных окладов низовым категориям государственных служащих по местным исполнительным органам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138612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310558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установка и доставка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консульно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-блочного модуля для очистки воды в с. Красный Яр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Вагулинского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сельского округа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2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669035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фонд оплаты труда Центра оказания специальных социальных услуг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8498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187605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содержание мест захоронений в с. Бесколь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91075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проектно-сметной документации на капитальный ремонт автомобильной дороги районного значения KTKS-193 «Подъезд к селу Тепличное» км 0-0,7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70876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6254273"/>
                  </a:ext>
                </a:extLst>
              </a:tr>
            </a:tbl>
          </a:graphicData>
        </a:graphic>
      </p:graphicFrame>
      <p:sp>
        <p:nvSpPr>
          <p:cNvPr id="4" name="Номер слайда 5"/>
          <p:cNvSpPr txBox="1">
            <a:spLocks/>
          </p:cNvSpPr>
          <p:nvPr/>
        </p:nvSpPr>
        <p:spPr bwMode="auto">
          <a:xfrm rot="10800000" flipV="1">
            <a:off x="3810000" y="64770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dirty="0">
                <a:solidFill>
                  <a:srgbClr val="7F7F7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332557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134" name="Group 10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42910096"/>
              </p:ext>
            </p:extLst>
          </p:nvPr>
        </p:nvGraphicFramePr>
        <p:xfrm>
          <a:off x="228600" y="762001"/>
          <a:ext cx="8610602" cy="3606139"/>
        </p:xfrm>
        <a:graphic>
          <a:graphicData uri="http://schemas.openxmlformats.org/drawingml/2006/table">
            <a:tbl>
              <a:tblPr/>
              <a:tblGrid>
                <a:gridCol w="7516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4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80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целевых трансфертов ОБ</a:t>
                      </a:r>
                    </a:p>
                  </a:txBody>
                  <a:tcPr marL="91453" marR="91453"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Скорректированный бюджет</a:t>
                      </a:r>
                    </a:p>
                  </a:txBody>
                  <a:tcPr marL="91453" marR="91453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9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приобретение оргтехники для Центра поддержки семьи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395927"/>
                  </a:ext>
                </a:extLst>
              </a:tr>
              <a:tr h="157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капитальный ремонт автомобильной дороги районного значения KTKS-193 «Подъезд к селу Тепличное» км 0-0,7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320210,9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5901404"/>
                  </a:ext>
                </a:extLst>
              </a:tr>
              <a:tr h="3149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 автотранспорта для Центра поддержки семьи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7500</a:t>
                      </a: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60864"/>
                  </a:ext>
                </a:extLst>
              </a:tr>
              <a:tr h="1409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 ремонт автомобильной дороги районного значения KTKS-7 «Знаменское - </a:t>
                      </a:r>
                      <a:r>
                        <a:rPr kumimoji="0" lang="ru-RU" sz="12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Метлишино</a:t>
                      </a: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kumimoji="0" lang="ru-RU" sz="12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Бугровое</a:t>
                      </a: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км 0-12 (выборочно 1,7 км)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75000</a:t>
                      </a: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3157838"/>
                  </a:ext>
                </a:extLst>
              </a:tr>
              <a:tr h="1409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 ремонт улиц в селе Белое Рощинского сельского округа Кызылжарского района 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50000</a:t>
                      </a: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5986411"/>
                  </a:ext>
                </a:extLst>
              </a:tr>
              <a:tr h="2454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5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целевые трансферты на развитие – всего,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493190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355625"/>
                  </a:ext>
                </a:extLst>
              </a:tr>
              <a:tr h="2454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6768290"/>
                  </a:ext>
                </a:extLst>
              </a:tr>
              <a:tr h="2454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строительство разводящих сетей водоснабжения в селе </a:t>
                      </a:r>
                      <a:r>
                        <a:rPr kumimoji="0" lang="ru-RU" sz="12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Барневка</a:t>
                      </a: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393190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695143"/>
                  </a:ext>
                </a:extLst>
              </a:tr>
              <a:tr h="2965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строительство разводящих сетей водоснабжения в селе Тепличное 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100000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900001"/>
                  </a:ext>
                </a:extLst>
              </a:tr>
            </a:tbl>
          </a:graphicData>
        </a:graphic>
      </p:graphicFrame>
      <p:sp>
        <p:nvSpPr>
          <p:cNvPr id="202797" name="Номер слайда 5"/>
          <p:cNvSpPr txBox="1">
            <a:spLocks/>
          </p:cNvSpPr>
          <p:nvPr/>
        </p:nvSpPr>
        <p:spPr bwMode="auto">
          <a:xfrm rot="10800000" flipV="1">
            <a:off x="3810000" y="64770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fld id="{29E86329-89CA-4395-90E6-87165331AD65}" type="slidenum">
              <a:rPr lang="ru-RU" altLang="ru-RU" sz="1200" b="1">
                <a:solidFill>
                  <a:srgbClr val="7F7F7F"/>
                </a:solidFill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ru-RU" altLang="ru-RU" sz="1200" b="1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558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A2BA0-363D-DA15-478D-2709A1E7D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>
            <a:extLst>
              <a:ext uri="{FF2B5EF4-FFF2-40B4-BE49-F238E27FC236}">
                <a16:creationId xmlns:a16="http://schemas.microsoft.com/office/drawing/2014/main" id="{602BBEAA-CA39-98AC-B2F5-1848B1C581D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19100" y="720725"/>
            <a:ext cx="8724900" cy="431800"/>
          </a:xfrm>
        </p:spPr>
        <p:txBody>
          <a:bodyPr/>
          <a:lstStyle/>
          <a:p>
            <a:pPr algn="ctr" eaLnBrk="1" hangingPunct="1"/>
            <a:r>
              <a:rPr lang="ru-RU" altLang="ru-RU" sz="2000" b="1" dirty="0">
                <a:solidFill>
                  <a:srgbClr val="0000FF"/>
                </a:solidFill>
              </a:rPr>
              <a:t>Целевые кредиты </a:t>
            </a:r>
            <a:br>
              <a:rPr lang="ru-RU" altLang="ru-RU" sz="2000" b="1" dirty="0">
                <a:solidFill>
                  <a:srgbClr val="0000FF"/>
                </a:solidFill>
              </a:rPr>
            </a:br>
            <a:r>
              <a:rPr lang="ru-RU" altLang="ru-RU" sz="2000" b="1" dirty="0">
                <a:solidFill>
                  <a:srgbClr val="0000FF"/>
                </a:solidFill>
              </a:rPr>
              <a:t>из областного бюджета на 2026 год</a:t>
            </a:r>
          </a:p>
        </p:txBody>
      </p:sp>
      <p:graphicFrame>
        <p:nvGraphicFramePr>
          <p:cNvPr id="44134" name="Group 102">
            <a:extLst>
              <a:ext uri="{FF2B5EF4-FFF2-40B4-BE49-F238E27FC236}">
                <a16:creationId xmlns:a16="http://schemas.microsoft.com/office/drawing/2014/main" id="{D400632D-F490-093D-9467-3001F26A33FB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46976574"/>
              </p:ext>
            </p:extLst>
          </p:nvPr>
        </p:nvGraphicFramePr>
        <p:xfrm>
          <a:off x="304800" y="1668182"/>
          <a:ext cx="8516938" cy="1752308"/>
        </p:xfrm>
        <a:graphic>
          <a:graphicData uri="http://schemas.openxmlformats.org/drawingml/2006/table">
            <a:tbl>
              <a:tblPr/>
              <a:tblGrid>
                <a:gridCol w="670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1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3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 целевых трансфертов и кредитов ОБ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3" marR="91453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Скорректированный бюджет</a:t>
                      </a:r>
                    </a:p>
                  </a:txBody>
                  <a:tcPr marL="91453" marR="91453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9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Бюджетные кредиты и займы из ОБ - всего</a:t>
                      </a:r>
                    </a:p>
                  </a:txBody>
                  <a:tcPr marL="91445" marR="91445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852568,9</a:t>
                      </a:r>
                    </a:p>
                  </a:txBody>
                  <a:tcPr marL="91445" marR="91445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9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том числе:</a:t>
                      </a:r>
                    </a:p>
                  </a:txBody>
                  <a:tcPr marL="91445" marR="91445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5" marR="91445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4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 жилья коммунального жилищного фонда для социально уязвимых слоев населения 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852568,9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1997" name="Rectangle 2">
            <a:extLst>
              <a:ext uri="{FF2B5EF4-FFF2-40B4-BE49-F238E27FC236}">
                <a16:creationId xmlns:a16="http://schemas.microsoft.com/office/drawing/2014/main" id="{1F99DE10-2AE6-87E7-D417-29BA300BB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2850" y="1377950"/>
            <a:ext cx="1258888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dirty="0" err="1">
                <a:solidFill>
                  <a:srgbClr val="000000"/>
                </a:solidFill>
              </a:rPr>
              <a:t>тыс.теңге</a:t>
            </a:r>
            <a:endParaRPr lang="ru-RU" altLang="ru-RU" sz="1200" dirty="0">
              <a:solidFill>
                <a:srgbClr val="000000"/>
              </a:solidFill>
            </a:endParaRPr>
          </a:p>
        </p:txBody>
      </p:sp>
      <p:sp>
        <p:nvSpPr>
          <p:cNvPr id="211998" name="Номер слайда 5">
            <a:extLst>
              <a:ext uri="{FF2B5EF4-FFF2-40B4-BE49-F238E27FC236}">
                <a16:creationId xmlns:a16="http://schemas.microsoft.com/office/drawing/2014/main" id="{54BCE20E-2560-0967-2B54-9B6B4FEAA0B6}"/>
              </a:ext>
            </a:extLst>
          </p:cNvPr>
          <p:cNvSpPr txBox="1">
            <a:spLocks/>
          </p:cNvSpPr>
          <p:nvPr/>
        </p:nvSpPr>
        <p:spPr bwMode="auto">
          <a:xfrm>
            <a:off x="3838575" y="6410325"/>
            <a:ext cx="18288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fld id="{C9B81A9E-6E91-4FD7-AE72-D6D781FB62E3}" type="slidenum">
              <a:rPr lang="ru-RU" altLang="ru-RU" sz="1200" b="1">
                <a:solidFill>
                  <a:srgbClr val="7F7F7F"/>
                </a:solidFill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ru-RU" altLang="ru-RU" sz="1200" b="1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251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9100" y="720725"/>
            <a:ext cx="8724900" cy="431800"/>
          </a:xfrm>
        </p:spPr>
        <p:txBody>
          <a:bodyPr/>
          <a:lstStyle/>
          <a:p>
            <a:pPr algn="ctr" eaLnBrk="1" hangingPunct="1"/>
            <a:br>
              <a:rPr lang="ru-RU" altLang="ru-RU" sz="2000" b="1" dirty="0">
                <a:solidFill>
                  <a:srgbClr val="0000FF"/>
                </a:solidFill>
              </a:rPr>
            </a:br>
            <a:r>
              <a:rPr lang="ru-RU" altLang="ru-RU" sz="2000" b="1" dirty="0">
                <a:solidFill>
                  <a:srgbClr val="0000FF"/>
                </a:solidFill>
              </a:rPr>
              <a:t>Целевые трансферты </a:t>
            </a:r>
            <a:br>
              <a:rPr lang="ru-RU" altLang="ru-RU" sz="2000" b="1" dirty="0">
                <a:solidFill>
                  <a:srgbClr val="0000FF"/>
                </a:solidFill>
              </a:rPr>
            </a:br>
            <a:r>
              <a:rPr lang="ru-RU" altLang="ru-RU" sz="2000" b="1" dirty="0">
                <a:solidFill>
                  <a:srgbClr val="0000FF"/>
                </a:solidFill>
              </a:rPr>
              <a:t>из резерва акимата Северо-Казахстанской области </a:t>
            </a:r>
            <a:br>
              <a:rPr lang="ru-RU" altLang="ru-RU" sz="2000" b="1" dirty="0">
                <a:solidFill>
                  <a:srgbClr val="0000FF"/>
                </a:solidFill>
              </a:rPr>
            </a:br>
            <a:r>
              <a:rPr lang="ru-RU" altLang="ru-RU" sz="2000" b="1" dirty="0">
                <a:solidFill>
                  <a:srgbClr val="0000FF"/>
                </a:solidFill>
              </a:rPr>
              <a:t>для предупреждения и ликвидации последствий </a:t>
            </a:r>
            <a:br>
              <a:rPr lang="ru-RU" altLang="ru-RU" sz="2000" b="1" dirty="0">
                <a:solidFill>
                  <a:srgbClr val="0000FF"/>
                </a:solidFill>
              </a:rPr>
            </a:br>
            <a:r>
              <a:rPr lang="ru-RU" altLang="ru-RU" sz="2000" b="1" dirty="0">
                <a:solidFill>
                  <a:srgbClr val="0000FF"/>
                </a:solidFill>
              </a:rPr>
              <a:t>чрезвычайных ситуаций природного характера</a:t>
            </a:r>
            <a:br>
              <a:rPr lang="ru-RU" altLang="ru-RU" sz="2000" b="1" dirty="0">
                <a:solidFill>
                  <a:srgbClr val="0000FF"/>
                </a:solidFill>
              </a:rPr>
            </a:br>
            <a:r>
              <a:rPr lang="ru-RU" altLang="ru-RU" sz="2000" b="1" dirty="0">
                <a:solidFill>
                  <a:srgbClr val="0000FF"/>
                </a:solidFill>
              </a:rPr>
              <a:t>на 2026 год</a:t>
            </a:r>
          </a:p>
        </p:txBody>
      </p:sp>
      <p:graphicFrame>
        <p:nvGraphicFramePr>
          <p:cNvPr id="44134" name="Group 10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26934157"/>
              </p:ext>
            </p:extLst>
          </p:nvPr>
        </p:nvGraphicFramePr>
        <p:xfrm>
          <a:off x="304800" y="2118453"/>
          <a:ext cx="8516938" cy="4031734"/>
        </p:xfrm>
        <a:graphic>
          <a:graphicData uri="http://schemas.openxmlformats.org/drawingml/2006/table">
            <a:tbl>
              <a:tblPr/>
              <a:tblGrid>
                <a:gridCol w="746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9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3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целевых трансфертов ОБ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3" marR="91453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Скорректированный бюджет</a:t>
                      </a:r>
                    </a:p>
                  </a:txBody>
                  <a:tcPr marL="91453" marR="91453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9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Целевые трансферты из ОБ - всего</a:t>
                      </a: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endParaRPr kumimoji="0" lang="ru-RU" sz="12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1023650,7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9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том числе:</a:t>
                      </a:r>
                      <a:endParaRPr kumimoji="0" lang="ru-RU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5" marR="91445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5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текущие целевые трансферты – всего,</a:t>
                      </a:r>
                    </a:p>
                  </a:txBody>
                  <a:tcPr marL="91445" marR="91445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428650,7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4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том числе:</a:t>
                      </a:r>
                      <a:endParaRPr kumimoji="0" 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9648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Работы по устройству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геомембраны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 земляном валу в с. Долматово Кызылжарского района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57845,2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872870"/>
                  </a:ext>
                </a:extLst>
              </a:tr>
              <a:tr h="1507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Работы по устройству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геомембраны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 земляном валу в с. Большая Малышка Кызылжарского района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193719,2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9791473"/>
                  </a:ext>
                </a:extLst>
              </a:tr>
              <a:tr h="2343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Работы по устройству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геомембраны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 земляном валу в с. Ольшанка Кызылжарского района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131043,8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4061159"/>
                  </a:ext>
                </a:extLst>
              </a:tr>
              <a:tr h="1249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Работы по устройству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геомембраны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 земляном валу в с.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Вагулино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Кызылжарского района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46042,5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9361093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5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целевые трансферты на развитие – всего,</a:t>
                      </a:r>
                    </a:p>
                  </a:txBody>
                  <a:tcPr marL="91445" marR="91445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595000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48399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том числе:</a:t>
                      </a:r>
                      <a:endParaRPr kumimoji="0" 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9226752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Реконструкция защитной ограждающей дамбы  в селе Прибрежное, Кызылжарского района, СКО. Корректировка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190500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617949"/>
                  </a:ext>
                </a:extLst>
              </a:tr>
            </a:tbl>
          </a:graphicData>
        </a:graphic>
      </p:graphicFrame>
      <p:sp>
        <p:nvSpPr>
          <p:cNvPr id="211997" name="Rectangle 2"/>
          <p:cNvSpPr>
            <a:spLocks noChangeArrowheads="1"/>
          </p:cNvSpPr>
          <p:nvPr/>
        </p:nvSpPr>
        <p:spPr bwMode="auto">
          <a:xfrm>
            <a:off x="7562850" y="1676400"/>
            <a:ext cx="125888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тыс.теңге</a:t>
            </a: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1998" name="Номер слайда 5"/>
          <p:cNvSpPr txBox="1">
            <a:spLocks/>
          </p:cNvSpPr>
          <p:nvPr/>
        </p:nvSpPr>
        <p:spPr bwMode="auto">
          <a:xfrm>
            <a:off x="3838575" y="6410325"/>
            <a:ext cx="18288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9B81A9E-6E91-4FD7-AE72-D6D781FB62E3}" type="slidenum">
              <a:rPr kumimoji="0" lang="ru-RU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altLang="ru-RU" sz="12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3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51C1F-D80F-C462-4F39-497185CC3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134" name="Group 102">
            <a:extLst>
              <a:ext uri="{FF2B5EF4-FFF2-40B4-BE49-F238E27FC236}">
                <a16:creationId xmlns:a16="http://schemas.microsoft.com/office/drawing/2014/main" id="{3606AC34-E0DA-054E-0E9E-1BB76B9F879C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93237721"/>
              </p:ext>
            </p:extLst>
          </p:nvPr>
        </p:nvGraphicFramePr>
        <p:xfrm>
          <a:off x="387272" y="724052"/>
          <a:ext cx="8516938" cy="1658064"/>
        </p:xfrm>
        <a:graphic>
          <a:graphicData uri="http://schemas.openxmlformats.org/drawingml/2006/table">
            <a:tbl>
              <a:tblPr/>
              <a:tblGrid>
                <a:gridCol w="7461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5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целевых трансфертов и кредитов ОБ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3" marR="91453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Скорректированный бюджет</a:t>
                      </a:r>
                    </a:p>
                  </a:txBody>
                  <a:tcPr marL="91453" marR="91453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7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Реконструкция защитной ограждающей дамбы  с. Тепличное, Кызылжарского района, СКО. Корректировка </a:t>
                      </a:r>
                    </a:p>
                  </a:txBody>
                  <a:tcPr marL="91453" marR="91453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234500</a:t>
                      </a:r>
                    </a:p>
                  </a:txBody>
                  <a:tcPr marL="91453" marR="91453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867761"/>
                  </a:ext>
                </a:extLst>
              </a:tr>
              <a:tr h="163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Реконструкция защитной ограждающей дамбы  с. Бесколь, Кызылжарского района, Северо-Казахстанской области. Корректировка 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170000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9350652"/>
                  </a:ext>
                </a:extLst>
              </a:tr>
            </a:tbl>
          </a:graphicData>
        </a:graphic>
      </p:graphicFrame>
      <p:sp>
        <p:nvSpPr>
          <p:cNvPr id="211997" name="Rectangle 2">
            <a:extLst>
              <a:ext uri="{FF2B5EF4-FFF2-40B4-BE49-F238E27FC236}">
                <a16:creationId xmlns:a16="http://schemas.microsoft.com/office/drawing/2014/main" id="{6FC6A8B2-31E7-9DC9-7051-DEBCA1F1A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5322" y="457200"/>
            <a:ext cx="1258888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dirty="0">
              <a:solidFill>
                <a:srgbClr val="000000"/>
              </a:solidFill>
            </a:endParaRPr>
          </a:p>
        </p:txBody>
      </p:sp>
      <p:sp>
        <p:nvSpPr>
          <p:cNvPr id="211998" name="Номер слайда 5">
            <a:extLst>
              <a:ext uri="{FF2B5EF4-FFF2-40B4-BE49-F238E27FC236}">
                <a16:creationId xmlns:a16="http://schemas.microsoft.com/office/drawing/2014/main" id="{1C39D57B-2B89-177B-5622-E41A3773C030}"/>
              </a:ext>
            </a:extLst>
          </p:cNvPr>
          <p:cNvSpPr txBox="1">
            <a:spLocks/>
          </p:cNvSpPr>
          <p:nvPr/>
        </p:nvSpPr>
        <p:spPr bwMode="auto">
          <a:xfrm>
            <a:off x="3838575" y="6410325"/>
            <a:ext cx="18288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fld id="{C9B81A9E-6E91-4FD7-AE72-D6D781FB62E3}" type="slidenum">
              <a:rPr lang="ru-RU" altLang="ru-RU" sz="1200" b="1">
                <a:solidFill>
                  <a:srgbClr val="7F7F7F"/>
                </a:solidFill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 sz="1200" b="1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236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C702D-5E75-62B7-4596-57CAD5724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>
            <a:extLst>
              <a:ext uri="{FF2B5EF4-FFF2-40B4-BE49-F238E27FC236}">
                <a16:creationId xmlns:a16="http://schemas.microsoft.com/office/drawing/2014/main" id="{E50E5EC3-E38A-36CA-7D1D-926F55808F5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19100" y="720725"/>
            <a:ext cx="8724900" cy="431800"/>
          </a:xfrm>
        </p:spPr>
        <p:txBody>
          <a:bodyPr/>
          <a:lstStyle/>
          <a:p>
            <a:pPr algn="ctr" eaLnBrk="1" hangingPunct="1"/>
            <a:br>
              <a:rPr lang="ru-RU" altLang="ru-RU" sz="2000" b="1" dirty="0">
                <a:solidFill>
                  <a:srgbClr val="0000FF"/>
                </a:solidFill>
              </a:rPr>
            </a:br>
            <a:r>
              <a:rPr lang="ru-RU" altLang="ru-RU" sz="2000" b="1" dirty="0">
                <a:solidFill>
                  <a:srgbClr val="0000FF"/>
                </a:solidFill>
              </a:rPr>
              <a:t>Целевые трансферты </a:t>
            </a:r>
            <a:br>
              <a:rPr lang="ru-RU" altLang="ru-RU" sz="2000" b="1" dirty="0">
                <a:solidFill>
                  <a:srgbClr val="0000FF"/>
                </a:solidFill>
              </a:rPr>
            </a:br>
            <a:r>
              <a:rPr lang="ru-RU" altLang="ru-RU" sz="2000" b="1" dirty="0">
                <a:solidFill>
                  <a:srgbClr val="0000FF"/>
                </a:solidFill>
              </a:rPr>
              <a:t>из резерва акимата Северо-Казахстанской области </a:t>
            </a:r>
            <a:br>
              <a:rPr lang="ru-RU" altLang="ru-RU" sz="2000" b="1" dirty="0">
                <a:solidFill>
                  <a:srgbClr val="0000FF"/>
                </a:solidFill>
              </a:rPr>
            </a:br>
            <a:r>
              <a:rPr lang="ru-RU" altLang="ru-RU" sz="2000" b="1" dirty="0">
                <a:solidFill>
                  <a:srgbClr val="0000FF"/>
                </a:solidFill>
              </a:rPr>
              <a:t>на неотложные затраты</a:t>
            </a:r>
            <a:br>
              <a:rPr lang="ru-RU" altLang="ru-RU" sz="2000" b="1" dirty="0">
                <a:solidFill>
                  <a:srgbClr val="0000FF"/>
                </a:solidFill>
              </a:rPr>
            </a:br>
            <a:r>
              <a:rPr lang="ru-RU" altLang="ru-RU" sz="2000" b="1" dirty="0">
                <a:solidFill>
                  <a:srgbClr val="0000FF"/>
                </a:solidFill>
              </a:rPr>
              <a:t>на 2026 год</a:t>
            </a:r>
          </a:p>
        </p:txBody>
      </p:sp>
      <p:graphicFrame>
        <p:nvGraphicFramePr>
          <p:cNvPr id="44134" name="Group 102">
            <a:extLst>
              <a:ext uri="{FF2B5EF4-FFF2-40B4-BE49-F238E27FC236}">
                <a16:creationId xmlns:a16="http://schemas.microsoft.com/office/drawing/2014/main" id="{DB0EBBA1-EE88-43DE-9BE1-C1AC15A3F23C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324807889"/>
              </p:ext>
            </p:extLst>
          </p:nvPr>
        </p:nvGraphicFramePr>
        <p:xfrm>
          <a:off x="304800" y="2118453"/>
          <a:ext cx="8516938" cy="2622046"/>
        </p:xfrm>
        <a:graphic>
          <a:graphicData uri="http://schemas.openxmlformats.org/drawingml/2006/table">
            <a:tbl>
              <a:tblPr/>
              <a:tblGrid>
                <a:gridCol w="746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9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3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целевых трансфертов ОБ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3" marR="91453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Скорректированный бюджет</a:t>
                      </a:r>
                    </a:p>
                  </a:txBody>
                  <a:tcPr marL="91453" marR="91453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9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Целевые трансферты из ОБ - всего</a:t>
                      </a: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endParaRPr kumimoji="0" lang="ru-RU" sz="12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316512,3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9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том числе:</a:t>
                      </a:r>
                      <a:endParaRPr kumimoji="0" lang="ru-RU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5" marR="91445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5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текущие целевые трансферты – всего,</a:t>
                      </a:r>
                    </a:p>
                  </a:txBody>
                  <a:tcPr marL="91445" marR="91445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316512,3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4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том числе:</a:t>
                      </a:r>
                      <a:endParaRPr kumimoji="0" 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964819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работ по безопасному усилению магистрального водовода в местах пересечения с защитной дамбой в с. Тепличное Кызылжарского района СКО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221074,1</a:t>
                      </a: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872870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Текущий ремонт подстанции 35/10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кВ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"Байтерек", оборудования и сетей 10/0,4 </a:t>
                      </a:r>
                      <a:r>
                        <a:rPr kumimoji="0" lang="ru-RU" sz="12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кВ</a:t>
                      </a:r>
                      <a:r>
                        <a:rPr kumimoji="0" lang="ru-RU" sz="12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 с. Байтерек Кызылжарского района СКО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95438,2</a:t>
                      </a: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376524"/>
                  </a:ext>
                </a:extLst>
              </a:tr>
            </a:tbl>
          </a:graphicData>
        </a:graphic>
      </p:graphicFrame>
      <p:sp>
        <p:nvSpPr>
          <p:cNvPr id="211997" name="Rectangle 2">
            <a:extLst>
              <a:ext uri="{FF2B5EF4-FFF2-40B4-BE49-F238E27FC236}">
                <a16:creationId xmlns:a16="http://schemas.microsoft.com/office/drawing/2014/main" id="{212CD0A0-10F7-CE32-2D9C-F563190FB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2850" y="1676400"/>
            <a:ext cx="125888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тыс.теңге</a:t>
            </a: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1998" name="Номер слайда 5">
            <a:extLst>
              <a:ext uri="{FF2B5EF4-FFF2-40B4-BE49-F238E27FC236}">
                <a16:creationId xmlns:a16="http://schemas.microsoft.com/office/drawing/2014/main" id="{70314CD9-CF45-F7B1-DB26-76D1418DCD22}"/>
              </a:ext>
            </a:extLst>
          </p:cNvPr>
          <p:cNvSpPr txBox="1">
            <a:spLocks/>
          </p:cNvSpPr>
          <p:nvPr/>
        </p:nvSpPr>
        <p:spPr bwMode="auto">
          <a:xfrm>
            <a:off x="3838575" y="6410325"/>
            <a:ext cx="18288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9B81A9E-6E91-4FD7-AE72-D6D781FB62E3}" type="slidenum">
              <a:rPr kumimoji="0" lang="ru-RU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altLang="ru-RU" sz="12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960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85800"/>
            <a:ext cx="8451850" cy="7588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b="1" dirty="0">
                <a:solidFill>
                  <a:srgbClr val="0000FF"/>
                </a:solidFill>
              </a:rPr>
              <a:t>На реализацию мероприятий по социальной и инженерной инфраструктуре в сельских населенных пунктах в рамках проекта «</a:t>
            </a:r>
            <a:r>
              <a:rPr lang="ru-RU" sz="2400" b="1" dirty="0" err="1">
                <a:solidFill>
                  <a:srgbClr val="0000FF"/>
                </a:solidFill>
              </a:rPr>
              <a:t>Ауыл</a:t>
            </a:r>
            <a:r>
              <a:rPr lang="ru-RU" sz="2400" b="1" dirty="0">
                <a:solidFill>
                  <a:srgbClr val="0000FF"/>
                </a:solidFill>
              </a:rPr>
              <a:t> – Ел </a:t>
            </a:r>
            <a:r>
              <a:rPr lang="ru-RU" sz="2400" b="1" dirty="0" err="1">
                <a:solidFill>
                  <a:srgbClr val="0000FF"/>
                </a:solidFill>
              </a:rPr>
              <a:t>бесігі</a:t>
            </a:r>
            <a:r>
              <a:rPr lang="ru-RU" sz="2400" b="1" dirty="0">
                <a:solidFill>
                  <a:srgbClr val="0000FF"/>
                </a:solidFill>
              </a:rPr>
              <a:t>» </a:t>
            </a:r>
            <a:br>
              <a:rPr lang="ru-RU" sz="2400" b="1" dirty="0">
                <a:solidFill>
                  <a:srgbClr val="0000FF"/>
                </a:solidFill>
              </a:rPr>
            </a:br>
            <a:endParaRPr lang="ru-RU" sz="1800" b="1" dirty="0">
              <a:solidFill>
                <a:srgbClr val="0000FF"/>
              </a:solidFill>
            </a:endParaRPr>
          </a:p>
        </p:txBody>
      </p:sp>
      <p:graphicFrame>
        <p:nvGraphicFramePr>
          <p:cNvPr id="200803" name="Group 9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2954066"/>
              </p:ext>
            </p:extLst>
          </p:nvPr>
        </p:nvGraphicFramePr>
        <p:xfrm>
          <a:off x="838200" y="1676400"/>
          <a:ext cx="7467600" cy="2208240"/>
        </p:xfrm>
        <a:graphic>
          <a:graphicData uri="http://schemas.openxmlformats.org/drawingml/2006/table">
            <a:tbl>
              <a:tblPr/>
              <a:tblGrid>
                <a:gridCol w="29304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8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57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57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1882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</a:t>
                      </a:r>
                    </a:p>
                  </a:txBody>
                  <a:tcPr marL="91435" marR="91435" marT="45714" marB="45714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тыс.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5" marR="91435" marT="45714" marB="45714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5" marR="91435" marT="45714" marB="45714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51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  <a:p>
                      <a:pPr marL="0" marR="0" lvl="0" indent="0" algn="ctr" defTabSz="1793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5" marR="91435"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</a:p>
                  </a:txBody>
                  <a:tcPr marL="91439" marR="91439" marT="45675" marB="456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75" marB="456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28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5" marR="91435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Всего</a:t>
                      </a:r>
                    </a:p>
                  </a:txBody>
                  <a:tcPr marL="91435" marR="91435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324568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324568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602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 по отраслям: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9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Дороги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324568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324568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4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Реальный сектор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23263" name="Номер слайда 5"/>
          <p:cNvSpPr txBox="1">
            <a:spLocks/>
          </p:cNvSpPr>
          <p:nvPr/>
        </p:nvSpPr>
        <p:spPr bwMode="auto">
          <a:xfrm>
            <a:off x="3810000" y="6324600"/>
            <a:ext cx="18288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fld id="{43DE6565-AE50-4BAD-996A-E5DD878A1857}" type="slidenum">
              <a:rPr lang="ru-RU" altLang="ru-RU" sz="1200" b="1">
                <a:solidFill>
                  <a:srgbClr val="7F7F7F"/>
                </a:solidFill>
              </a:rPr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ru-RU" altLang="ru-RU" sz="1200" b="1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407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Номер слайда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10000" y="6172200"/>
            <a:ext cx="1828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0FD54A8-0F62-4C64-9C6A-22688BA63E83}" type="slidenum">
              <a:rPr lang="ru-RU" altLang="ru-RU" sz="1200" smtClean="0">
                <a:solidFill>
                  <a:srgbClr val="7F7F7F"/>
                </a:solidFill>
              </a:rPr>
              <a:pPr/>
              <a:t>19</a:t>
            </a:fld>
            <a:endParaRPr lang="ru-RU" altLang="ru-RU" sz="1200">
              <a:solidFill>
                <a:srgbClr val="7F7F7F"/>
              </a:solidFill>
            </a:endParaRPr>
          </a:p>
        </p:txBody>
      </p:sp>
      <p:sp>
        <p:nvSpPr>
          <p:cNvPr id="19353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188640"/>
            <a:ext cx="8763000" cy="9906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Georgia" pitchFamily="18" charset="0"/>
              <a:buNone/>
            </a:pPr>
            <a:r>
              <a:rPr lang="ru-RU" altLang="ru-RU" sz="2000" dirty="0"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Финансовая поддержка специалистам социальной сферы, прибывшим для работы в сельскую местность</a:t>
            </a:r>
            <a:r>
              <a:rPr lang="ru-RU" altLang="ru-RU" sz="2200" dirty="0"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</a:t>
            </a:r>
            <a:r>
              <a:rPr lang="ru-RU" altLang="ru-RU" sz="1200" b="0" i="1" dirty="0"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тыс. </a:t>
            </a:r>
            <a:r>
              <a:rPr lang="ru-RU" altLang="ru-RU" sz="1200" b="0" i="1" dirty="0" err="1"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теңге</a:t>
            </a:r>
            <a:endParaRPr lang="ru-RU" altLang="ru-RU" sz="1200" b="0" i="1" dirty="0"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5" name="Group 61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4282332843"/>
              </p:ext>
            </p:extLst>
          </p:nvPr>
        </p:nvGraphicFramePr>
        <p:xfrm>
          <a:off x="323528" y="1124744"/>
          <a:ext cx="8569323" cy="5154136"/>
        </p:xfrm>
        <a:graphic>
          <a:graphicData uri="http://schemas.openxmlformats.org/drawingml/2006/table">
            <a:tbl>
              <a:tblPr/>
              <a:tblGrid>
                <a:gridCol w="415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39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1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1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1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1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41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012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412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8817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Меры социальной поддержки         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1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Подъемное пособие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Бюджетные кредиты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8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Факт за 2025 год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План за 2026 год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Факт за 2025 год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План за 2026 год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Кол</a:t>
                      </a: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-во спец.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Сумма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Кол</a:t>
                      </a: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-во спец.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Сумма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Кол</a:t>
                      </a: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-во спец.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Сумма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Кол</a:t>
                      </a: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-во спец.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Сумма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75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Кызылжарский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endParaRPr lang="ru-KZ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815,2</a:t>
                      </a:r>
                      <a:endParaRPr lang="ru-KZ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  <a:endParaRPr lang="ru-KZ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19 895</a:t>
                      </a:r>
                      <a:endParaRPr lang="ru-KZ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KZ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168 345</a:t>
                      </a:r>
                      <a:endParaRPr lang="ru-KZ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KZ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164 350</a:t>
                      </a:r>
                      <a:endParaRPr lang="ru-KZ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8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ИТОГО</a:t>
                      </a:r>
                    </a:p>
                  </a:txBody>
                  <a:tcPr marL="91441" marR="9144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endParaRPr lang="ru-KZ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815,2</a:t>
                      </a:r>
                      <a:endParaRPr lang="ru-KZ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  <a:endParaRPr lang="ru-KZ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r>
                        <a:rPr lang="ru-RU" sz="1050" b="0" i="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895</a:t>
                      </a:r>
                      <a:endParaRPr lang="ru-KZ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KZ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168 345</a:t>
                      </a:r>
                      <a:endParaRPr lang="ru-KZ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KZ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05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350</a:t>
                      </a:r>
                      <a:endParaRPr lang="ru-KZ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1702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828800"/>
            <a:ext cx="8915400" cy="25146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defRPr/>
            </a:pPr>
            <a:br>
              <a:rPr lang="ru-RU" sz="2400" b="1" dirty="0">
                <a:solidFill>
                  <a:prstClr val="white"/>
                </a:solidFill>
                <a:ea typeface="+mn-ea"/>
              </a:rPr>
            </a:br>
            <a:br>
              <a:rPr lang="ru-RU" sz="2400" b="1" dirty="0">
                <a:solidFill>
                  <a:prstClr val="white"/>
                </a:solidFill>
                <a:ea typeface="+mn-ea"/>
              </a:rPr>
            </a:br>
            <a:br>
              <a:rPr lang="ru-RU" sz="2400" b="1" dirty="0">
                <a:solidFill>
                  <a:prstClr val="white"/>
                </a:solidFill>
                <a:ea typeface="+mn-ea"/>
              </a:rPr>
            </a:br>
            <a:r>
              <a:rPr lang="ru-RU" sz="4000" b="1" dirty="0">
                <a:solidFill>
                  <a:srgbClr val="0000FF"/>
                </a:solidFill>
              </a:rPr>
              <a:t>Четвертый уровень бюджета - самостоятельный бюджет местного самоуправления </a:t>
            </a: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1427" name="Номер слайда 5"/>
          <p:cNvSpPr txBox="1">
            <a:spLocks/>
          </p:cNvSpPr>
          <p:nvPr/>
        </p:nvSpPr>
        <p:spPr bwMode="auto">
          <a:xfrm>
            <a:off x="4343400" y="6242050"/>
            <a:ext cx="1295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dirty="0">
                <a:solidFill>
                  <a:srgbClr val="7F7F7F"/>
                </a:solidFill>
              </a:rPr>
              <a:t>16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850" y="762000"/>
            <a:ext cx="7886700" cy="170973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defRPr/>
            </a:pPr>
            <a:br>
              <a:rPr lang="ru-RU" sz="2400" b="1" dirty="0">
                <a:solidFill>
                  <a:prstClr val="white"/>
                </a:solidFill>
                <a:ea typeface="+mn-ea"/>
              </a:rPr>
            </a:br>
            <a:br>
              <a:rPr lang="ru-RU" sz="2400" b="1" dirty="0">
                <a:solidFill>
                  <a:prstClr val="white"/>
                </a:solidFill>
                <a:ea typeface="+mn-ea"/>
              </a:rPr>
            </a:br>
            <a:br>
              <a:rPr lang="ru-RU" sz="2400" b="1" dirty="0">
                <a:solidFill>
                  <a:prstClr val="white"/>
                </a:solidFill>
                <a:ea typeface="+mn-ea"/>
              </a:rPr>
            </a:br>
            <a:r>
              <a:rPr lang="ru-RU" sz="3600" b="1" dirty="0">
                <a:solidFill>
                  <a:srgbClr val="0000FF"/>
                </a:solidFill>
              </a:rPr>
              <a:t>Этапы внедрения самостоятельного бюджета местного самоуправления </a:t>
            </a: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9683" name="Объект 2"/>
          <p:cNvSpPr>
            <a:spLocks noGrp="1"/>
          </p:cNvSpPr>
          <p:nvPr>
            <p:ph idx="1"/>
          </p:nvPr>
        </p:nvSpPr>
        <p:spPr>
          <a:xfrm>
            <a:off x="609600" y="2895600"/>
            <a:ext cx="8229600" cy="2582863"/>
          </a:xfrm>
        </p:spPr>
        <p:txBody>
          <a:bodyPr/>
          <a:lstStyle/>
          <a:p>
            <a:pPr>
              <a:defRPr/>
            </a:pPr>
            <a:r>
              <a:rPr lang="ru-RU" altLang="ru-RU" dirty="0">
                <a:solidFill>
                  <a:srgbClr val="0000FF"/>
                </a:solidFill>
              </a:rPr>
              <a:t>с 2018 года </a:t>
            </a:r>
            <a:r>
              <a:rPr lang="ru-RU" altLang="ru-RU" sz="2400" dirty="0"/>
              <a:t>- </a:t>
            </a:r>
            <a:r>
              <a:rPr lang="ru-RU" altLang="ru-RU" sz="2000" dirty="0"/>
              <a:t>внедрение самостоятельного бюджета МСУ, как IV уровня госбюджета в административно-территориальных единицах с населением более 2 тыс. человек;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>
              <a:defRPr/>
            </a:pPr>
            <a:r>
              <a:rPr lang="ru-RU" altLang="ru-RU" dirty="0">
                <a:solidFill>
                  <a:srgbClr val="0000FF"/>
                </a:solidFill>
              </a:rPr>
              <a:t>c 2020 года </a:t>
            </a:r>
            <a:r>
              <a:rPr lang="ru-RU" altLang="ru-RU" sz="2000" dirty="0"/>
              <a:t>- повсеместное внедрение</a:t>
            </a:r>
          </a:p>
        </p:txBody>
      </p:sp>
      <p:sp>
        <p:nvSpPr>
          <p:cNvPr id="232452" name="Номер слайда 5"/>
          <p:cNvSpPr txBox="1">
            <a:spLocks/>
          </p:cNvSpPr>
          <p:nvPr/>
        </p:nvSpPr>
        <p:spPr bwMode="auto">
          <a:xfrm>
            <a:off x="4000500" y="6172200"/>
            <a:ext cx="1295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dirty="0">
                <a:solidFill>
                  <a:srgbClr val="7F7F7F"/>
                </a:solidFill>
              </a:rPr>
              <a:t>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Объект 2"/>
          <p:cNvSpPr>
            <a:spLocks noGrp="1"/>
          </p:cNvSpPr>
          <p:nvPr>
            <p:ph idx="1"/>
          </p:nvPr>
        </p:nvSpPr>
        <p:spPr>
          <a:xfrm>
            <a:off x="231775" y="1135063"/>
            <a:ext cx="8839200" cy="465137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ru-RU" altLang="ru-RU" sz="1800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ru-RU" altLang="ru-RU" sz="1800" dirty="0"/>
              <a:t>Кызылжарский – 19 сельских округов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ru-RU" altLang="ru-RU" sz="2000" dirty="0"/>
          </a:p>
        </p:txBody>
      </p:sp>
      <p:sp>
        <p:nvSpPr>
          <p:cNvPr id="233475" name="Номер слайда 5"/>
          <p:cNvSpPr txBox="1">
            <a:spLocks/>
          </p:cNvSpPr>
          <p:nvPr/>
        </p:nvSpPr>
        <p:spPr bwMode="auto">
          <a:xfrm>
            <a:off x="4267200" y="6415088"/>
            <a:ext cx="1295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dirty="0">
                <a:solidFill>
                  <a:srgbClr val="7F7F7F"/>
                </a:solidFill>
              </a:rPr>
              <a:t>18</a:t>
            </a:r>
          </a:p>
        </p:txBody>
      </p:sp>
      <p:sp>
        <p:nvSpPr>
          <p:cNvPr id="233476" name="Прямоугольник 5"/>
          <p:cNvSpPr>
            <a:spLocks noChangeArrowheads="1"/>
          </p:cNvSpPr>
          <p:nvPr/>
        </p:nvSpPr>
        <p:spPr bwMode="auto">
          <a:xfrm>
            <a:off x="533400" y="488950"/>
            <a:ext cx="8001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ctr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 dirty="0">
              <a:solidFill>
                <a:srgbClr val="0000FF"/>
              </a:solidFill>
            </a:endParaRPr>
          </a:p>
          <a:p>
            <a:pPr algn="ctr" eaLnBrk="1" fontAlgn="ctr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rgbClr val="0000FF"/>
                </a:solidFill>
              </a:rPr>
              <a:t>Информация о количестве местного самоуправления</a:t>
            </a:r>
          </a:p>
        </p:txBody>
      </p:sp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533400" y="2367756"/>
            <a:ext cx="800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ctr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rgbClr val="0000FF"/>
                </a:solidFill>
              </a:rPr>
              <a:t>Доходная и расходная часть бюджета сельских округов </a:t>
            </a:r>
            <a:r>
              <a:rPr lang="ru-RU" altLang="ru-RU" sz="1800" dirty="0">
                <a:solidFill>
                  <a:srgbClr val="000000"/>
                </a:solidFill>
              </a:rPr>
              <a:t>(</a:t>
            </a:r>
            <a:r>
              <a:rPr lang="ru-RU" altLang="ru-RU" sz="1800" dirty="0" err="1">
                <a:solidFill>
                  <a:srgbClr val="000000"/>
                </a:solidFill>
              </a:rPr>
              <a:t>тыс.теңге</a:t>
            </a:r>
            <a:r>
              <a:rPr lang="ru-RU" altLang="ru-RU" sz="1800" dirty="0">
                <a:solidFill>
                  <a:srgbClr val="000000"/>
                </a:solidFill>
              </a:rPr>
              <a:t>)</a:t>
            </a:r>
          </a:p>
        </p:txBody>
      </p:sp>
      <p:graphicFrame>
        <p:nvGraphicFramePr>
          <p:cNvPr id="8" name="Group 10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9457546"/>
              </p:ext>
            </p:extLst>
          </p:nvPr>
        </p:nvGraphicFramePr>
        <p:xfrm>
          <a:off x="154691" y="3282804"/>
          <a:ext cx="8758417" cy="1298788"/>
        </p:xfrm>
        <a:graphic>
          <a:graphicData uri="http://schemas.openxmlformats.org/drawingml/2006/table">
            <a:tbl>
              <a:tblPr/>
              <a:tblGrid>
                <a:gridCol w="9121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1350042340"/>
                    </a:ext>
                  </a:extLst>
                </a:gridCol>
                <a:gridCol w="6338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63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110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8100"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Наименование города районного значения, сельского округа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Всего поступления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том числе: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Всего расходы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5"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том числе: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Поступления, учитываемые налоговым кодексом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Целевые трансферты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Субвенция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Свободные остатки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27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Благоустройство, ЖКХ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Культура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Дороги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Ауыл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-Ел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бесігі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algn="ctr" defTabSz="914400" rtl="0" eaLnBrk="1" fontAlgn="t" latinLnBrk="0" hangingPunct="1"/>
                      <a:r>
                        <a:rPr lang="ru-RU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9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Кызылжарский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8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394 072,7</a:t>
                      </a:r>
                      <a:endParaRPr lang="ru-RU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758 718,3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1 009 889,9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601 299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24 165,5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8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394 072,7</a:t>
                      </a:r>
                      <a:endParaRPr lang="ru-RU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552 038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258 425,6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267 520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324 568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80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991 521,1</a:t>
                      </a:r>
                      <a:endParaRPr lang="ru-RU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3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31691</TotalTime>
  <Words>2061</Words>
  <Application>Microsoft Office PowerPoint</Application>
  <PresentationFormat>Экран (4:3)</PresentationFormat>
  <Paragraphs>498</Paragraphs>
  <Slides>22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22</vt:i4>
      </vt:variant>
    </vt:vector>
  </HeadingPairs>
  <TitlesOfParts>
    <vt:vector size="35" baseType="lpstr">
      <vt:lpstr>Arial</vt:lpstr>
      <vt:lpstr>Arial Black</vt:lpstr>
      <vt:lpstr>Arial Cyr</vt:lpstr>
      <vt:lpstr>Georgia</vt:lpstr>
      <vt:lpstr>Times New Roman</vt:lpstr>
      <vt:lpstr>Trebuchet MS</vt:lpstr>
      <vt:lpstr>Wingdings</vt:lpstr>
      <vt:lpstr>Воздушный поток</vt:lpstr>
      <vt:lpstr>Пиксел</vt:lpstr>
      <vt:lpstr>1_Пиксел</vt:lpstr>
      <vt:lpstr>4_Пиксел</vt:lpstr>
      <vt:lpstr>10_Пиксел</vt:lpstr>
      <vt:lpstr>13_Пиксел</vt:lpstr>
      <vt:lpstr>ГРАЖДАНСКИЙ БЮДЖЕТ  на 2026–2028 годы (Скорректированный бюджет) </vt:lpstr>
      <vt:lpstr>Уважаемые посетители сайта!</vt:lpstr>
      <vt:lpstr>Законодательная база бюджетного процесса</vt:lpstr>
      <vt:lpstr>Информация о внесении изменений  и дополнений в Бюджетный кодекс Республики Казахстан (в части планирования бюджета)</vt:lpstr>
      <vt:lpstr>Презентация PowerPoint</vt:lpstr>
      <vt:lpstr>Планирование районного бюджета</vt:lpstr>
      <vt:lpstr>Презентация PowerPoint</vt:lpstr>
      <vt:lpstr> Структура поступлений бюджета Кызылжарского района  на 2026-2028 годы, млн.теңге </vt:lpstr>
      <vt:lpstr> Расходы бюджета Кызылжарского района на 2026-2028 годы, млн. теңге агрегированная форма </vt:lpstr>
      <vt:lpstr>Целевые кредиты  из республиканского бюджета на 2026 год</vt:lpstr>
      <vt:lpstr>Целевые трансферты из областного бюджета на 2026 год</vt:lpstr>
      <vt:lpstr>Презентация PowerPoint</vt:lpstr>
      <vt:lpstr>Презентация PowerPoint</vt:lpstr>
      <vt:lpstr>Целевые кредиты  из областного бюджета на 2026 год</vt:lpstr>
      <vt:lpstr> Целевые трансферты  из резерва акимата Северо-Казахстанской области  для предупреждения и ликвидации последствий  чрезвычайных ситуаций природного характера на 2026 год</vt:lpstr>
      <vt:lpstr>Презентация PowerPoint</vt:lpstr>
      <vt:lpstr> Целевые трансферты  из резерва акимата Северо-Казахстанской области  на неотложные затраты на 2026 год</vt:lpstr>
      <vt:lpstr>На реализацию мероприятий по социальной и инженерной инфраструктуре в сельских населенных пунктах в рамках проекта «Ауыл – Ел бесігі»  </vt:lpstr>
      <vt:lpstr>Финансовая поддержка специалистам социальной сферы, прибывшим для работы в сельскую местность, тыс. теңге</vt:lpstr>
      <vt:lpstr>   Четвертый уровень бюджета - самостоятельный бюджет местного самоуправления   </vt:lpstr>
      <vt:lpstr>   Этапы внедрения самостоятельного бюджета местного самоуправления 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Альфия Ф. Садыкова</dc:creator>
  <cp:lastModifiedBy>user</cp:lastModifiedBy>
  <cp:revision>1445</cp:revision>
  <cp:lastPrinted>2021-04-21T03:33:02Z</cp:lastPrinted>
  <dcterms:created xsi:type="dcterms:W3CDTF">1601-01-01T00:00:00Z</dcterms:created>
  <dcterms:modified xsi:type="dcterms:W3CDTF">2026-09-29T08:05:49Z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