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8"/>
  </p:notesMasterIdLst>
  <p:handoutMasterIdLst>
    <p:handoutMasterId r:id="rId19"/>
  </p:handoutMasterIdLst>
  <p:sldIdLst>
    <p:sldId id="849" r:id="rId2"/>
    <p:sldId id="928" r:id="rId3"/>
    <p:sldId id="930" r:id="rId4"/>
    <p:sldId id="943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9" r:id="rId13"/>
    <p:sldId id="938" r:id="rId14"/>
    <p:sldId id="941" r:id="rId15"/>
    <p:sldId id="940" r:id="rId16"/>
    <p:sldId id="944" r:id="rId17"/>
  </p:sldIdLst>
  <p:sldSz cx="9144000" cy="5143500" type="screen16x9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pos="3545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160">
          <p15:clr>
            <a:srgbClr val="A4A3A4"/>
          </p15:clr>
        </p15:guide>
        <p15:guide id="9" pos="3380">
          <p15:clr>
            <a:srgbClr val="A4A3A4"/>
          </p15:clr>
        </p15:guide>
        <p15:guide id="10" orient="horz" pos="1215">
          <p15:clr>
            <a:srgbClr val="A4A3A4"/>
          </p15:clr>
        </p15:guide>
        <p15:guide id="11" pos="3272">
          <p15:clr>
            <a:srgbClr val="A4A3A4"/>
          </p15:clr>
        </p15:guide>
        <p15:guide id="12" pos="26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9" userDrawn="1">
          <p15:clr>
            <a:srgbClr val="A4A3A4"/>
          </p15:clr>
        </p15:guide>
        <p15:guide id="2" pos="3114" userDrawn="1">
          <p15:clr>
            <a:srgbClr val="A4A3A4"/>
          </p15:clr>
        </p15:guide>
        <p15:guide id="3" orient="horz" pos="2151" userDrawn="1">
          <p15:clr>
            <a:srgbClr val="A4A3A4"/>
          </p15:clr>
        </p15:guide>
        <p15:guide id="4" pos="310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orient="horz" pos="2121" userDrawn="1">
          <p15:clr>
            <a:srgbClr val="A4A3A4"/>
          </p15:clr>
        </p15:guide>
        <p15:guide id="7" pos="31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127EE0"/>
    <a:srgbClr val="33BBB8"/>
    <a:srgbClr val="99FF99"/>
    <a:srgbClr val="009999"/>
    <a:srgbClr val="98B5CA"/>
    <a:srgbClr val="D35442"/>
    <a:srgbClr val="00CC99"/>
    <a:srgbClr val="FEB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9822" autoAdjust="0"/>
  </p:normalViewPr>
  <p:slideViewPr>
    <p:cSldViewPr>
      <p:cViewPr varScale="1">
        <p:scale>
          <a:sx n="154" d="100"/>
          <a:sy n="154" d="100"/>
        </p:scale>
        <p:origin x="354" y="114"/>
      </p:cViewPr>
      <p:guideLst>
        <p:guide orient="horz" pos="2160"/>
        <p:guide pos="3840"/>
        <p:guide pos="3120"/>
        <p:guide orient="horz" pos="1620"/>
        <p:guide pos="3545"/>
        <p:guide pos="2880"/>
        <p:guide orient="horz" pos="2880"/>
        <p:guide pos="4160"/>
        <p:guide pos="3380"/>
        <p:guide orient="horz" pos="1215"/>
        <p:guide pos="3272"/>
        <p:guide pos="26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982"/>
    </p:cViewPr>
  </p:sorterViewPr>
  <p:notesViewPr>
    <p:cSldViewPr>
      <p:cViewPr varScale="1">
        <p:scale>
          <a:sx n="94" d="100"/>
          <a:sy n="94" d="100"/>
        </p:scale>
        <p:origin x="-1386" y="-108"/>
      </p:cViewPr>
      <p:guideLst>
        <p:guide orient="horz" pos="2169"/>
        <p:guide pos="3114"/>
        <p:guide orient="horz" pos="2151"/>
        <p:guide pos="3108"/>
        <p:guide orient="horz" pos="2139"/>
        <p:guide orient="horz" pos="2121"/>
        <p:guide pos="31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400" b="1" i="0" baseline="0" dirty="0">
                <a:solidFill>
                  <a:schemeClr val="tx1"/>
                </a:solidFill>
                <a:effectLst/>
              </a:rPr>
              <a:t>2026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жылға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арналған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салық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түсімдері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түрлерінің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үлесі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4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</a:p>
        </c:rich>
      </c:tx>
      <c:layout>
        <c:manualLayout>
          <c:xMode val="edge"/>
          <c:yMode val="edge"/>
          <c:x val="0.15227653916589912"/>
          <c:y val="6.38391983378451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28157779336146"/>
          <c:y val="0.2613633178051698"/>
          <c:w val="0.54583093564449148"/>
          <c:h val="0.48644906624891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видов налоговых поступлений на 2019 г., в %</c:v>
                </c:pt>
              </c:strCache>
            </c:strRef>
          </c:tx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8B-40C0-88DC-342F209D4EF4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8B-40C0-88DC-342F209D4EF4}"/>
              </c:ext>
            </c:extLst>
          </c:dPt>
          <c:dLbls>
            <c:dLbl>
              <c:idx val="0"/>
              <c:layout>
                <c:manualLayout>
                  <c:x val="8.5402473201902196E-2"/>
                  <c:y val="7.8154744122889801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 smtClean="0"/>
                      <a:t>23,6%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18B-40C0-88DC-342F209D4E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7651542301751419E-2"/>
                  <c:y val="-1.710549523967906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 smtClean="0"/>
                      <a:t>66</a:t>
                    </a:r>
                    <a:r>
                      <a:rPr lang="en-US" b="1" baseline="0" dirty="0" smtClean="0"/>
                      <a:t> </a:t>
                    </a:r>
                    <a:r>
                      <a:rPr lang="en-US" b="1" dirty="0" smtClean="0"/>
                      <a:t>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18B-40C0-88DC-342F209D4E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322016191749302E-2"/>
                  <c:y val="-7.9271060271191244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 smtClean="0"/>
                      <a:t>0,08%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8B-40C0-88DC-342F209D4E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EED-49D5-89B7-6B5CDF76817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Салықтық емес түсімдер</c:v>
                </c:pt>
                <c:pt idx="1">
                  <c:v>Салықтық түсімдер</c:v>
                </c:pt>
                <c:pt idx="2">
                  <c:v>Негізгі капиталды сатудан түсетін түсімдер</c:v>
                </c:pt>
                <c:pt idx="3">
                  <c:v>Арнаулы түсімдер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%">
                  <c:v>0.23100000000000001</c:v>
                </c:pt>
                <c:pt idx="1">
                  <c:v>0.623</c:v>
                </c:pt>
                <c:pt idx="2">
                  <c:v>0.01</c:v>
                </c:pt>
                <c:pt idx="3">
                  <c:v>0.14299999999999999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8B-40C0-88DC-342F209D4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545593806550168E-2"/>
          <c:y val="8.0956396465966834E-2"/>
          <c:w val="0.87863471303836416"/>
          <c:h val="0.54899341785339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Әлеуметтік сала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h="31750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CD-4E62-AE1F-5F3185A1765A}"/>
              </c:ext>
            </c:extLst>
          </c:dPt>
          <c:dLbls>
            <c:dLbl>
              <c:idx val="0"/>
              <c:layout>
                <c:manualLayout>
                  <c:x val="-1.4322916666666657E-2"/>
                  <c:y val="-5.090348112117712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389 </a:t>
                    </a: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372,8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73-4C03-8B5F-071C02FE497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663735013315055E-3"/>
                  <c:y val="-6.10824662469198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387 352,1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927083333333384E-2"/>
                  <c:y val="-3.95915964275821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392 969,4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048725499354375E-3"/>
                  <c:y val="-6.844116591781246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50 316,8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384842.1</c:v>
                </c:pt>
                <c:pt idx="1">
                  <c:v>387352.1</c:v>
                </c:pt>
                <c:pt idx="2">
                  <c:v>392969.4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CD-4E62-AE1F-5F3185A17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6041666666666774E-3"/>
                  <c:y val="-3.9591596427582115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734 071,8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758187926848944E-3"/>
                  <c:y val="-4.110666996596337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661 690,7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8CD-4E62-AE1F-5F3185A1765A}"/>
                </c:ext>
                <c:ext xmlns:c15="http://schemas.microsoft.com/office/drawing/2012/chart" uri="{CE6537A1-D6FC-4f65-9D91-7224C49458BB}">
                  <c15:layout>
                    <c:manualLayout>
                      <c:w val="0.10370604775411842"/>
                      <c:h val="5.522382758928423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5.2083333333333582E-3"/>
                  <c:y val="-4.991963940727408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695 264,2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8125E-3"/>
                  <c:y val="-5.3403609870823342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173 123,0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652573.30000000005</c:v>
                </c:pt>
                <c:pt idx="1">
                  <c:v>675638.2</c:v>
                </c:pt>
                <c:pt idx="2">
                  <c:v>710643.9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8CD-4E62-AE1F-5F3185A17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gapDepth val="68"/>
        <c:shape val="cylinder"/>
        <c:axId val="-1740813424"/>
        <c:axId val="-1740811248"/>
        <c:axId val="0"/>
      </c:bar3DChart>
      <c:catAx>
        <c:axId val="-17408134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740811248"/>
        <c:crosses val="autoZero"/>
        <c:auto val="1"/>
        <c:lblAlgn val="ctr"/>
        <c:lblOffset val="100"/>
        <c:noMultiLvlLbl val="0"/>
      </c:catAx>
      <c:valAx>
        <c:axId val="-174081124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-1740813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982135544296569"/>
          <c:y val="0.80267174321250445"/>
          <c:w val="0.55925926095110379"/>
          <c:h val="6.6808159484416846E-2"/>
        </c:manualLayout>
      </c:layout>
      <c:overlay val="0"/>
      <c:txPr>
        <a:bodyPr/>
        <a:lstStyle/>
        <a:p>
          <a:pPr>
            <a:defRPr sz="1400" b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898942928978882"/>
          <c:y val="0.12232383965849065"/>
          <c:w val="0.71527141881129563"/>
          <c:h val="0.80710123545594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A3-4B81-A8A8-2840EE064499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CA3-4B81-A8A8-2840EE064499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CA3-4B81-A8A8-2840EE064499}"/>
              </c:ext>
            </c:extLst>
          </c:dPt>
          <c:dPt>
            <c:idx val="3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A3-4B81-A8A8-2840EE064499}"/>
              </c:ext>
            </c:extLst>
          </c:dPt>
          <c:dPt>
            <c:idx val="4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CA3-4B81-A8A8-2840EE064499}"/>
              </c:ext>
            </c:extLst>
          </c:dPt>
          <c:dPt>
            <c:idx val="5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CA3-4B81-A8A8-2840EE064499}"/>
              </c:ext>
            </c:extLst>
          </c:dPt>
          <c:dPt>
            <c:idx val="6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CA3-4B81-A8A8-2840EE064499}"/>
              </c:ext>
            </c:extLst>
          </c:dPt>
          <c:dPt>
            <c:idx val="7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CA3-4B81-A8A8-2840EE064499}"/>
              </c:ext>
            </c:extLst>
          </c:dPt>
          <c:dPt>
            <c:idx val="8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CA3-4B81-A8A8-2840EE064499}"/>
              </c:ext>
            </c:extLst>
          </c:dPt>
          <c:dPt>
            <c:idx val="9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CA3-4B81-A8A8-2840EE064499}"/>
              </c:ext>
            </c:extLst>
          </c:dPt>
          <c:dPt>
            <c:idx val="1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CA3-4B81-A8A8-2840EE064499}"/>
              </c:ext>
            </c:extLst>
          </c:dPt>
          <c:dPt>
            <c:idx val="1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CA3-4B81-A8A8-2840EE064499}"/>
              </c:ext>
            </c:extLst>
          </c:dPt>
          <c:dPt>
            <c:idx val="1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CA3-4B81-A8A8-2840EE064499}"/>
              </c:ext>
            </c:extLst>
          </c:dPt>
          <c:dLbls>
            <c:dLbl>
              <c:idx val="0"/>
              <c:layout>
                <c:manualLayout>
                  <c:x val="8.9074229275370162E-2"/>
                  <c:y val="-0.1216532264353087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000" b="1" i="0" u="none" strike="noStrike" baseline="0" dirty="0">
                        <a:effectLst/>
                      </a:rPr>
                      <a:t> 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7 153,7 </a:t>
                    </a:r>
                    <a:r>
                      <a:rPr lang="ru-RU" sz="1000" b="0" baseline="0" dirty="0" err="1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18894355979705"/>
                  <c:y val="-3.322901352735645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Қорғаныс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5 825,7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(0,9%)</a:t>
                    </a:r>
                    <a:endParaRPr lang="ru-RU" dirty="0"/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90416069642326"/>
                  <c:y val="0.1023351435481460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baseline="0" dirty="0" err="1" smtClean="0">
                        <a:effectLst/>
                      </a:rPr>
                      <a:t>Қоғамдық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тәртіп</a:t>
                    </a:r>
                    <a:r>
                      <a:rPr lang="ru-RU" sz="1000" b="1" i="0" baseline="0" dirty="0" smtClean="0">
                        <a:effectLst/>
                      </a:rPr>
                      <a:t>, </a:t>
                    </a:r>
                    <a:r>
                      <a:rPr lang="ru-RU" sz="1000" b="1" i="0" baseline="0" dirty="0" err="1" smtClean="0">
                        <a:effectLst/>
                      </a:rPr>
                      <a:t>қауіпсіздік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т.б</a:t>
                    </a:r>
                    <a:r>
                      <a:rPr lang="ru-RU" sz="1000" b="1" i="0" baseline="0" dirty="0" smtClean="0">
                        <a:effectLst/>
                      </a:rPr>
                      <a:t>. </a:t>
                    </a:r>
                    <a:endParaRPr lang="ru-RU" sz="1000" dirty="0" smtClean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18 321,4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 smtClean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(3,1%)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374796110555401E-2"/>
                  <c:y val="3.4379933483538606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Білім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беру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305 436,4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(51,9%)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6.8580636585651597E-2"/>
                  <c:y val="0.17837640531176219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Денсаулық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сақтау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aseline="0" dirty="0" smtClean="0">
                        <a:latin typeface="Arial" pitchFamily="34" charset="0"/>
                        <a:cs typeface="Arial" pitchFamily="34" charset="0"/>
                      </a:rPr>
                      <a:t>30 713,2</a:t>
                    </a:r>
                    <a:r>
                      <a:rPr lang="ru-RU" sz="100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(5,2%)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-5.3299854911820634E-2"/>
                  <c:y val="0.22133908253714865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көмек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қамсыздандыру</a:t>
                    </a:r>
                    <a:r>
                      <a:rPr lang="ru-RU" sz="1000" b="1" i="0" u="none" strike="noStrike" baseline="0" dirty="0">
                        <a:effectLst/>
                      </a:rPr>
                      <a:t>                  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27 330,4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(4,6%)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622178215145043"/>
                      <c:h val="0.12285034112043539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0.12136952877882613"/>
                  <c:y val="0.25716763534117876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Тұрғын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үй-коммуналдық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30 412,4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(5,1%)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layout>
                <c:manualLayout>
                  <c:x val="-0.17986664954445916"/>
                  <c:y val="0.19955728077294441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Мәдениет</a:t>
                    </a:r>
                    <a:r>
                      <a:rPr lang="ru-RU" sz="1000" b="1" i="0" u="none" strike="noStrike" baseline="0" dirty="0">
                        <a:effectLst/>
                      </a:rPr>
                      <a:t>, спорт, туризм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ақпараттық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кеңістік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25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892,8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(4,3%)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8"/>
              <c:layout>
                <c:manualLayout>
                  <c:x val="-0.20859884019573385"/>
                  <c:y val="7.665521734916087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Отын</a:t>
                    </a:r>
                    <a:r>
                      <a:rPr lang="ru-RU" sz="1000" b="1" i="0" u="none" strike="noStrike" baseline="0" dirty="0">
                        <a:effectLst/>
                      </a:rPr>
                      <a:t>-энергетика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кешені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жер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койнауын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пайдалану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1001,0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0,1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20626943145259402"/>
                  <c:y val="-3.863675801443999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Ауыл</a:t>
                    </a:r>
                    <a:r>
                      <a:rPr lang="ru-RU" sz="1000" b="1" i="0" u="none" strike="noStrike" baseline="0" dirty="0">
                        <a:effectLst/>
                      </a:rPr>
                      <a:t>, су,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орман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балық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т.б</a:t>
                    </a:r>
                    <a:r>
                      <a:rPr lang="ru-RU" sz="1000" b="0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43 888,7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(7,4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9233206719114693"/>
                  <c:y val="-0.10209726043541888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Өнеркәсіп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сәулет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қала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42 580,0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1"/>
              <c:layout>
                <c:manualLayout>
                  <c:x val="-4.3829246532752983E-2"/>
                  <c:y val="-0.14921035638443728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Көлік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коммуникация 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42</a:t>
                    </a:r>
                    <a:r>
                      <a:rPr lang="ru-RU" sz="1000" b="0" i="0" u="none" strike="noStrike" baseline="0" dirty="0" smtClean="0">
                        <a:effectLst/>
                      </a:rPr>
                      <a:t> 745,3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(7,2%)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9826750295133837E-3"/>
                  <c:y val="-0.1730531537477053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Басқалар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6 586,6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1,1%)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51">
                <a:noFill/>
              </a:ln>
            </c:spPr>
            <c:txPr>
              <a:bodyPr/>
              <a:lstStyle/>
              <a:p>
                <a:pPr>
                  <a:defRPr sz="1000" baseline="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6457.7</c:v>
                </c:pt>
                <c:pt idx="1">
                  <c:v>1572.6</c:v>
                </c:pt>
                <c:pt idx="2">
                  <c:v>14293.5</c:v>
                </c:pt>
                <c:pt idx="3">
                  <c:v>321855.5</c:v>
                </c:pt>
                <c:pt idx="4">
                  <c:v>7745.3</c:v>
                </c:pt>
                <c:pt idx="5">
                  <c:v>28534.2</c:v>
                </c:pt>
                <c:pt idx="6">
                  <c:v>11074.2</c:v>
                </c:pt>
                <c:pt idx="7">
                  <c:v>23707.1</c:v>
                </c:pt>
                <c:pt idx="8">
                  <c:v>298.39999999999998</c:v>
                </c:pt>
                <c:pt idx="9">
                  <c:v>38551.300000000003</c:v>
                </c:pt>
                <c:pt idx="10">
                  <c:v>11187.1</c:v>
                </c:pt>
                <c:pt idx="11">
                  <c:v>19302.8</c:v>
                </c:pt>
                <c:pt idx="12">
                  <c:v>13981.9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CA3-4B81-A8A8-2840EE0644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1.2</c:v>
                </c:pt>
                <c:pt idx="1">
                  <c:v>0.3</c:v>
                </c:pt>
                <c:pt idx="2">
                  <c:v>2.8</c:v>
                </c:pt>
                <c:pt idx="3">
                  <c:v>64.5</c:v>
                </c:pt>
                <c:pt idx="4">
                  <c:v>1.5535291927817947</c:v>
                </c:pt>
                <c:pt idx="5">
                  <c:v>5.7233048032580127</c:v>
                </c:pt>
                <c:pt idx="6">
                  <c:v>2.2212300345634324</c:v>
                </c:pt>
                <c:pt idx="7">
                  <c:v>4.7550994701557432</c:v>
                </c:pt>
                <c:pt idx="8">
                  <c:v>5.9852182759362133E-2</c:v>
                </c:pt>
                <c:pt idx="9">
                  <c:v>7.7325048700100458</c:v>
                </c:pt>
                <c:pt idx="10">
                  <c:v>2.243875180118164</c:v>
                </c:pt>
                <c:pt idx="11">
                  <c:v>3.8716981010972367</c:v>
                </c:pt>
                <c:pt idx="12">
                  <c:v>2.8044478355332623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CCA3-4B81-A8A8-2840EE06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effectLst>
      <a:glow>
        <a:schemeClr val="accent1">
          <a:alpha val="64000"/>
        </a:schemeClr>
      </a:glow>
      <a:softEdge rad="12700"/>
    </a:effectLst>
  </c:spPr>
  <c:txPr>
    <a:bodyPr/>
    <a:lstStyle/>
    <a:p>
      <a:pPr>
        <a:defRPr sz="1114">
          <a:latin typeface="Calibri" pitchFamily="34" charset="0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0.14732</cdr:x>
      <cdr:y>0.77163</cdr:y>
    </cdr:from>
    <cdr:to>
      <cdr:x>0.4699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C2CB1C37-AA7E-F7F8-1222-C3723F70B2AF}"/>
            </a:ext>
          </a:extLst>
        </cdr:cNvPr>
        <cdr:cNvSpPr txBox="1"/>
      </cdr:nvSpPr>
      <cdr:spPr>
        <a:xfrm xmlns:a="http://schemas.openxmlformats.org/drawingml/2006/main">
          <a:off x="657710" y="3670425"/>
          <a:ext cx="1440157" cy="1086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/>
            <a:t>Салы</a:t>
          </a:r>
          <a:r>
            <a:rPr lang="kk-KZ" sz="1000" dirty="0"/>
            <a:t>қтық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Салықтық емес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Негізгі капиталды сатудан түсетін түсімдер</a:t>
          </a:r>
        </a:p>
        <a:p xmlns:a="http://schemas.openxmlformats.org/drawingml/2006/main">
          <a:endParaRPr lang="kk-KZ" sz="500" dirty="0"/>
        </a:p>
        <a:p xmlns:a="http://schemas.openxmlformats.org/drawingml/2006/main">
          <a:r>
            <a:rPr lang="kk-KZ" sz="1000" dirty="0"/>
            <a:t>Арнаулы түсімдер</a:t>
          </a:r>
        </a:p>
      </cdr:txBody>
    </cdr:sp>
  </cdr:relSizeAnchor>
  <cdr:relSizeAnchor xmlns:cdr="http://schemas.openxmlformats.org/drawingml/2006/chartDrawing">
    <cdr:from>
      <cdr:x>0.11506</cdr:x>
      <cdr:y>0.79139</cdr:y>
    </cdr:from>
    <cdr:to>
      <cdr:x>0.12942</cdr:x>
      <cdr:y>0.80586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="" xmlns:a16="http://schemas.microsoft.com/office/drawing/2014/main" id="{846D9220-CF36-C88F-2E3D-09662171C831}"/>
            </a:ext>
          </a:extLst>
        </cdr:cNvPr>
        <cdr:cNvSpPr/>
      </cdr:nvSpPr>
      <cdr:spPr>
        <a:xfrm xmlns:a="http://schemas.openxmlformats.org/drawingml/2006/main">
          <a:off x="513692" y="3764429"/>
          <a:ext cx="64116" cy="688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0.85161</cdr:y>
    </cdr:from>
    <cdr:to>
      <cdr:x>0.12942</cdr:x>
      <cdr:y>0.86608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050873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rgbClr val="0070C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0.89703</cdr:y>
    </cdr:from>
    <cdr:to>
      <cdr:x>0.12942</cdr:x>
      <cdr:y>0.9115</cdr:y>
    </cdr:to>
    <cdr:sp macro="" textlink="">
      <cdr:nvSpPr>
        <cdr:cNvPr id="5" name="Прямоугольник 4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266897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0.94244</cdr:y>
    </cdr:from>
    <cdr:to>
      <cdr:x>0.12942</cdr:x>
      <cdr:y>0.95691</cdr:y>
    </cdr:to>
    <cdr:sp macro="" textlink="">
      <cdr:nvSpPr>
        <cdr:cNvPr id="6" name="Прямоугольник 5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482921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CC00"/>
        </a:solidFill>
        <a:ln xmlns:a="http://schemas.openxmlformats.org/drawingml/2006/main">
          <a:solidFill>
            <a:srgbClr val="00CC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0.38926</cdr:x>
      <cdr:y>0.23095</cdr:y>
    </cdr:from>
    <cdr:to>
      <cdr:x>0.41904</cdr:x>
      <cdr:y>0.27636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="" xmlns:a16="http://schemas.microsoft.com/office/drawing/2014/main" id="{2EF7BB9A-2892-D25B-2816-C92D19FA0CEE}"/>
            </a:ext>
          </a:extLst>
        </cdr:cNvPr>
        <cdr:cNvCxnSpPr/>
      </cdr:nvCxnSpPr>
      <cdr:spPr>
        <a:xfrm xmlns:a="http://schemas.openxmlformats.org/drawingml/2006/main" flipH="1" flipV="1">
          <a:off x="1737828" y="1098545"/>
          <a:ext cx="132964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0.30854</cdr:x>
      <cdr:y>0.17039</cdr:y>
    </cdr:from>
    <cdr:to>
      <cdr:x>0.45377</cdr:x>
      <cdr:y>0.22779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1377463" y="810513"/>
          <a:ext cx="648398" cy="273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 smtClean="0"/>
            <a:t>1</a:t>
          </a:r>
          <a:r>
            <a:rPr lang="en-US" sz="1400" b="1" dirty="0" smtClean="0"/>
            <a:t>0</a:t>
          </a:r>
          <a:r>
            <a:rPr lang="kk-KZ" sz="1400" b="1" dirty="0" smtClean="0"/>
            <a:t>,</a:t>
          </a:r>
          <a:r>
            <a:rPr lang="en-US" sz="1400" b="1" dirty="0" smtClean="0"/>
            <a:t>2</a:t>
          </a:r>
          <a:r>
            <a:rPr lang="ru-RU" sz="1400" b="1" dirty="0" smtClean="0"/>
            <a:t>%</a:t>
          </a:r>
          <a:endParaRPr lang="ru-RU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0.20128</cdr:x>
      <cdr:y>0.65191</cdr:y>
    </cdr:from>
    <cdr:to>
      <cdr:x>0.33353</cdr:x>
      <cdr:y>0.74517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88760" y="2581850"/>
          <a:ext cx="11752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2026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0.45086</cdr:x>
      <cdr:y>0.64257</cdr:y>
    </cdr:from>
    <cdr:to>
      <cdr:x>0.59453</cdr:x>
      <cdr:y>0.73582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006725" y="2544851"/>
          <a:ext cx="12768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2027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0.70257</cdr:x>
      <cdr:y>0.65191</cdr:y>
    </cdr:from>
    <cdr:to>
      <cdr:x>0.84031</cdr:x>
      <cdr:y>0.74516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243679" y="2581835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2028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DEE1025-1B3E-4FB8-B81A-6F5C7DFC17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" y="15"/>
            <a:ext cx="4275402" cy="337540"/>
          </a:xfrm>
          <a:prstGeom prst="rect">
            <a:avLst/>
          </a:prstGeom>
        </p:spPr>
        <p:txBody>
          <a:bodyPr vert="horz" lIns="90683" tIns="45337" rIns="90683" bIns="453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E9D2129-609C-4C04-A6F2-F0C268170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635" y="15"/>
            <a:ext cx="4275402" cy="337540"/>
          </a:xfrm>
          <a:prstGeom prst="rect">
            <a:avLst/>
          </a:prstGeom>
        </p:spPr>
        <p:txBody>
          <a:bodyPr vert="horz" lIns="90683" tIns="45337" rIns="90683" bIns="45337" rtlCol="0"/>
          <a:lstStyle>
            <a:lvl1pPr algn="r">
              <a:defRPr sz="1200"/>
            </a:lvl1pPr>
          </a:lstStyle>
          <a:p>
            <a:fld id="{6E4CC3D3-6A4F-4858-8047-AAEEC13FDE50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E12AAD9-616D-4281-BE7C-40E635CACF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" y="6398233"/>
            <a:ext cx="4275402" cy="337540"/>
          </a:xfrm>
          <a:prstGeom prst="rect">
            <a:avLst/>
          </a:prstGeom>
        </p:spPr>
        <p:txBody>
          <a:bodyPr vert="horz" lIns="90683" tIns="45337" rIns="90683" bIns="453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56F2EEE-A49E-4D47-AB98-F021B59BFC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635" y="6398233"/>
            <a:ext cx="4275402" cy="337540"/>
          </a:xfrm>
          <a:prstGeom prst="rect">
            <a:avLst/>
          </a:prstGeom>
        </p:spPr>
        <p:txBody>
          <a:bodyPr vert="horz" lIns="90683" tIns="45337" rIns="90683" bIns="45337" rtlCol="0" anchor="b"/>
          <a:lstStyle>
            <a:lvl1pPr algn="r">
              <a:defRPr sz="1200"/>
            </a:lvl1pPr>
          </a:lstStyle>
          <a:p>
            <a:fld id="{3A132E78-363C-4E04-97C3-AFD2590C9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1"/>
            <a:ext cx="4275402" cy="336787"/>
          </a:xfrm>
          <a:prstGeom prst="rect">
            <a:avLst/>
          </a:prstGeom>
        </p:spPr>
        <p:txBody>
          <a:bodyPr vert="horz" lIns="91179" tIns="45591" rIns="91179" bIns="455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638" y="21"/>
            <a:ext cx="4275402" cy="336787"/>
          </a:xfrm>
          <a:prstGeom prst="rect">
            <a:avLst/>
          </a:prstGeom>
        </p:spPr>
        <p:txBody>
          <a:bodyPr vert="horz" lIns="91179" tIns="45591" rIns="91179" bIns="45591" rtlCol="0"/>
          <a:lstStyle>
            <a:lvl1pPr algn="r">
              <a:defRPr sz="1200"/>
            </a:lvl1pPr>
          </a:lstStyle>
          <a:p>
            <a:fld id="{C2E97BE0-417A-4EE8-A42F-078CA148E59C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4825"/>
            <a:ext cx="449103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79" tIns="45591" rIns="91179" bIns="4559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98"/>
            <a:ext cx="7893050" cy="3031092"/>
          </a:xfrm>
          <a:prstGeom prst="rect">
            <a:avLst/>
          </a:prstGeom>
        </p:spPr>
        <p:txBody>
          <a:bodyPr vert="horz" lIns="91179" tIns="45591" rIns="91179" bIns="4559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6397826"/>
            <a:ext cx="4275402" cy="336787"/>
          </a:xfrm>
          <a:prstGeom prst="rect">
            <a:avLst/>
          </a:prstGeom>
        </p:spPr>
        <p:txBody>
          <a:bodyPr vert="horz" lIns="91179" tIns="45591" rIns="91179" bIns="455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638" y="6397826"/>
            <a:ext cx="4275402" cy="336787"/>
          </a:xfrm>
          <a:prstGeom prst="rect">
            <a:avLst/>
          </a:prstGeom>
        </p:spPr>
        <p:txBody>
          <a:bodyPr vert="horz" lIns="91179" tIns="45591" rIns="91179" bIns="45591" rtlCol="0" anchor="b"/>
          <a:lstStyle>
            <a:lvl1pPr algn="r">
              <a:defRPr sz="1200"/>
            </a:lvl1pPr>
          </a:lstStyle>
          <a:p>
            <a:fld id="{65CDFC23-47DE-4463-89E0-8052A4785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49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8986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79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7972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46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6957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45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5943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9225" y="506413"/>
            <a:ext cx="4487863" cy="2524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6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6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06688" y="503238"/>
            <a:ext cx="4468812" cy="25130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296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B65F66-2DED-4D1F-9D74-E2F4F19F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AA8A44-78BC-4006-AA16-CBC0829D7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3EC3183-805A-4F96-B077-F3A5BA7A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0EF07F5-5839-4D0A-9811-E88E0725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84383F6-4582-43BD-ABBD-72FE5FA5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BE6BC9-EBBC-4955-857C-912A160A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E08145D-2D87-4F47-8AFF-EAAE0E6B3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850E98-ECAC-4FD8-A2FD-AA4904B2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A41A33-E713-4384-8511-5C25E04C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6278C0-E077-4E1D-B607-B810E9B8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5672C6-3918-4922-B632-92D0E34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9BAC5B-2BF6-4FFB-8935-115D8E3C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FB8927-9D2D-43D5-8C69-469A87C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982068-F205-4A99-BE98-0C72C936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3C2263-2ABC-4685-A93E-EBDF3839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2F2C2A-284E-4038-B905-4C78B706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387D62-A20B-42A2-B589-882946214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2016FDC-911C-4877-9ACD-9DD92FFBF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DB74200-B022-424C-950C-8E5CB57B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EFBA939-609C-401B-94C1-7C6D82F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0C5F0D-07C1-4F0E-9D20-A80E9702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77A20A-F069-4917-B65C-338442E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3EC207-01EF-4E12-8BE9-2D1E79334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44988EE-380B-4D60-8856-F08C61881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81DFAB-8670-4C21-8DAA-0CE4B8992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D2ABD75-76B6-4422-8607-C2DE56FD7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498C7E0-D9A3-4978-8FB7-090408F2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B8368F3-6868-493A-B8E8-B8798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4A1AEA4-1C67-4C00-A857-6E086C15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059651-EE1C-4927-BB44-DED81BF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BC7AA09-5B44-498E-A1AF-414E9572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562F9F6-B08E-431F-81BC-36C77274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28DBF25-A1AD-43AD-8F96-A3DC3BB9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B16C4D7-5F31-4F81-964E-EB2530B0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BB1C40B-06BD-4146-B88C-7C9487FBD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AD49353-86A8-4A1D-AD55-AAAD6E2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85617-4CE6-4C45-B820-884F4C5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9E600C-19C4-4549-B161-CC6F7CC50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A2A93C-9C42-42BA-8105-B4975BEDB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051CE31-B06C-4647-9540-3884C3BD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DEE4545-9199-4388-92C7-527425CD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7E5B20F-9598-4B06-847F-CFF5DE45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40FD81-3BF5-419E-A110-040BD340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736B3E9-54A9-429C-AC3E-D020D3205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06426B8-1088-4818-91AB-9D59574A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5B2C1B3-2607-462B-953D-6D2929AE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9C558CD-E57F-4F36-AF61-2EC430F9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F5FCCE9-FCB7-4A5B-8908-531E92A5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140757-B460-4B4C-ABEB-F87DDA5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04806DF-06A0-4004-86AF-2796C0A7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61FA2B-2069-4B95-B227-5E930C35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808E48-E2A9-4FF1-947C-8A76E1E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6B7B4B-E1A3-4F7E-B038-9A2661C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DB84D64-32EE-45C5-B1C9-934C4CDEF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9BA85C-43C4-4D87-B32F-046E3E04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0EC0EF2-7479-492C-9279-49AD3FCA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EE4EA5-6127-4DAF-B61D-BF78B494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DFBAF9-758F-46D1-A44E-40808D0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04FAE7-8061-4EF6-8A0A-3D60BAF5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422C3F-DE50-408B-A7B4-50095870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2873DB-5377-4860-84AF-0DCABA4D3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C047FF-54D8-427B-8DE4-624140F8B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B44107-AFD5-4F21-A927-CD11AA820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6" name="Прямоугольник 15"/>
          <p:cNvSpPr/>
          <p:nvPr/>
        </p:nvSpPr>
        <p:spPr>
          <a:xfrm>
            <a:off x="-108520" y="4147795"/>
            <a:ext cx="914400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АЗАМАТТЫҚ БЮДЖЕТ</a:t>
            </a:r>
            <a:b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.09.2026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жыл</a:t>
            </a:r>
            <a:endParaRPr lang="kk-KZ" sz="2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10" y="123478"/>
            <a:ext cx="701543" cy="6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ӘЛЕУМЕТТІК-ЭКОНОМИКАЛЫҚ ДАМУДЫҢ НЕГІЗГІ КӨРСЕТКІШТЕРІ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51463"/>
              </p:ext>
            </p:extLst>
          </p:nvPr>
        </p:nvGraphicFramePr>
        <p:xfrm>
          <a:off x="323526" y="1275757"/>
          <a:ext cx="5544617" cy="3672256"/>
        </p:xfrm>
        <a:graphic>
          <a:graphicData uri="http://schemas.openxmlformats.org/drawingml/2006/table">
            <a:tbl>
              <a:tblPr firstCol="1" bandCol="1">
                <a:tableStyleId>{3B4B98B0-60AC-42C2-AFA5-B58CD77FA1E5}</a:tableStyleId>
              </a:tblPr>
              <a:tblGrid>
                <a:gridCol w="31285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42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08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4 325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күнкөріс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деңгейінің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шамасы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50 851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54 150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405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зейнетақы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69 049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73 538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77 951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401</a:t>
                      </a:r>
                      <a:r>
                        <a:rPr lang="kk-KZ" sz="1000" baseline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512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429 110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445 785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7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млрд.теңге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4 011,4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4 352,3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4 715,7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саны,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адам</a:t>
                      </a:r>
                      <a:r>
                        <a:rPr kumimoji="0" lang="kk-KZ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(жыл соңына)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864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880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Жан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басына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шаққандағы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4 642,8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4 991,2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5 358,8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Экономикалық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белсенді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endParaRPr kumimoji="0" lang="ru-RU" sz="10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74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халқының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Инфляция,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9-11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5,5-7,5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5,0-7,0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940152" y="843558"/>
            <a:ext cx="3096344" cy="410445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Айлық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Қазақстандағы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зейнетақы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өзгедей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санкцияларын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белгілейтін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endParaRPr lang="ru-RU" alt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күнкөр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құнына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адамға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ұзақтығы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орындаған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қарапайым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неғұрлым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қызметкеріне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кепілді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минимумы.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өңірлік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өнім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нәтижелерін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маңызды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макроэкономикалық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тапшылығынан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құнсыздануы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қабілетінің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3419872" y="843558"/>
            <a:ext cx="244827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 202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6 жыл  2027 жыл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2028 жыл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227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5958615"/>
              </p:ext>
            </p:extLst>
          </p:nvPr>
        </p:nvGraphicFramePr>
        <p:xfrm>
          <a:off x="300847" y="483518"/>
          <a:ext cx="8447617" cy="4176465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4619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0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b="1" i="0" dirty="0"/>
                        <a:t>АТАУЫ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b="1" i="0" dirty="0"/>
                        <a:t>2026 жыл</a:t>
                      </a:r>
                      <a:endParaRPr lang="ru-RU" b="1" i="0" dirty="0"/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1" dirty="0">
                          <a:latin typeface="Arial" pitchFamily="34" charset="0"/>
                          <a:cs typeface="Arial" pitchFamily="34" charset="0"/>
                        </a:rPr>
                        <a:t>2027 жыл</a:t>
                      </a: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8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КІРІСТЕР</a:t>
                      </a:r>
                      <a:r>
                        <a:rPr kumimoji="0" lang="kk-KZ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барлығы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616 153,6</a:t>
                      </a: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9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41 150,1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43 280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45 866,3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14 734,3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1 889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1 890,3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капиталды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Арнаулы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6 341,2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5 088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5 393,6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553 877,9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590 012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631 115,3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6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 КРЕДИТТЕРДІ ӨТЕУ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39 941,6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21 367,2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10 943,5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 ТҮСІМІ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73 775,0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 ҚАРАЖАТТАРЫНЫҢ ПАЙДАЛАНЫЛАТЫН ҚАЛДЫҚТАРЫ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33791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КІРІСТЕРІНІҢ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00219" y="353535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55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 ҚҰРЫЛЫСЫ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788023" y="1059582"/>
            <a:ext cx="4095335" cy="31242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Aft>
                <a:spcPts val="800"/>
              </a:spcAft>
              <a:defRPr/>
            </a:pP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түрі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болып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бұл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кірістерден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altLang="ru-RU" sz="1600" b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құрайды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:  </a:t>
            </a:r>
          </a:p>
          <a:p>
            <a:pPr algn="just">
              <a:spcAft>
                <a:spcPts val="800"/>
              </a:spcAft>
              <a:defRPr/>
            </a:pPr>
            <a:r>
              <a:rPr lang="kk-KZ" altLang="ru-RU" sz="1600" dirty="0">
                <a:latin typeface="Arial" pitchFamily="34" charset="0"/>
                <a:cs typeface="Arial" pitchFamily="34" charset="0"/>
              </a:rPr>
              <a:t>Ә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леуметтік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altLang="ru-RU" sz="1600" b="1" dirty="0" smtClean="0">
                <a:latin typeface="Arial" pitchFamily="34" charset="0"/>
                <a:cs typeface="Arial" pitchFamily="34" charset="0"/>
              </a:rPr>
              <a:t>3,1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%),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табиғи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басқа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ресурстарды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пайдаланғаны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үшін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ru-RU" sz="1600" b="1" dirty="0" smtClean="0">
                <a:latin typeface="Arial" pitchFamily="34" charset="0"/>
                <a:cs typeface="Arial" pitchFamily="34" charset="0"/>
              </a:rPr>
              <a:t>6,9</a:t>
            </a: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%)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218666"/>
              </p:ext>
            </p:extLst>
          </p:nvPr>
        </p:nvGraphicFramePr>
        <p:xfrm>
          <a:off x="107504" y="249070"/>
          <a:ext cx="4464496" cy="475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968659" y="2882435"/>
            <a:ext cx="9268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kk-KZ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млрд.теңге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8462" y="1723879"/>
            <a:ext cx="5403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7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kk-KZ" sz="7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7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kk-KZ" sz="7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7524" y="1884323"/>
            <a:ext cx="4350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50,0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5546298A-23D9-DC02-B4FB-AE6706755F68}"/>
              </a:ext>
            </a:extLst>
          </p:cNvPr>
          <p:cNvSpPr/>
          <p:nvPr/>
        </p:nvSpPr>
        <p:spPr>
          <a:xfrm>
            <a:off x="2078673" y="2236556"/>
            <a:ext cx="820967" cy="483440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62</a:t>
            </a:r>
            <a:r>
              <a:rPr lang="ru-RU" sz="900" b="1" dirty="0" smtClean="0"/>
              <a:t>,</a:t>
            </a:r>
            <a:r>
              <a:rPr lang="en-US" sz="900" b="1" dirty="0" smtClean="0"/>
              <a:t>3</a:t>
            </a:r>
            <a:endParaRPr lang="ru-RU" sz="900" b="1" dirty="0"/>
          </a:p>
          <a:p>
            <a:pPr algn="ctr"/>
            <a:r>
              <a:rPr lang="ru-RU" sz="900" b="1" dirty="0"/>
              <a:t>млрд.</a:t>
            </a:r>
          </a:p>
          <a:p>
            <a:pPr algn="ctr"/>
            <a:r>
              <a:rPr lang="ru-RU" sz="900" b="1" dirty="0" err="1"/>
              <a:t>теңге</a:t>
            </a:r>
            <a:endParaRPr lang="ru-KZ" sz="9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907704" y="1626700"/>
            <a:ext cx="4959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k-KZ" sz="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</a:p>
          <a:p>
            <a:pPr algn="ctr"/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6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1816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063924"/>
              </p:ext>
            </p:extLst>
          </p:nvPr>
        </p:nvGraphicFramePr>
        <p:xfrm>
          <a:off x="179513" y="619767"/>
          <a:ext cx="8834165" cy="4300838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228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20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4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95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3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ШЫҒЫСТАР:</a:t>
                      </a: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734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071,8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5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ШЫҒЫНДАР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613 115,3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638 447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682 444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7 153,7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6 682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6 774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5 825,7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3 195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3 324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18 321,4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19 671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20 081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Білім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беру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305 436,4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329 008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333 878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30 713,2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27 330,4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26 487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27 113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30 412,4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55 375,3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66 634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25 892,8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16 121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16 239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1 001,0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т.б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43 888,7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42 777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43 990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42 580,0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46 863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61 676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42 745,3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48 962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59 555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6 586,6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10 105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10 737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118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1 858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1 801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15 482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14 775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411510"/>
            <a:ext cx="648072" cy="12691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7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034809"/>
              </p:ext>
            </p:extLst>
          </p:nvPr>
        </p:nvGraphicFramePr>
        <p:xfrm>
          <a:off x="395537" y="771550"/>
          <a:ext cx="8618141" cy="4032449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184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15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44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275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ТАЗА БЮДЖЕТТІК КРЕДИТ БЕРУ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33 833,3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-21 367,2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-10 943,5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73 775,0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кредиттерді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39 941,6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21 367,2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10 943,5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ҚАРЖЫЛЫҚ АКТИВТЕРМЕН БОЛАТЫН ОПЕРАЦИЯЛАР БОЙЫНША САЛЬДО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4 506,4</a:t>
                      </a:r>
                      <a:endParaRPr kumimoji="0" 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 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4 506,4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1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Мемлекеттің қаржылық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 түсімдер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8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</a:t>
                      </a:r>
                      <a:r>
                        <a:rPr kumimoji="0" lang="kk-KZ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ТІҢ ТАПШЫЛЫҒЫ (ПРОФИЦИТІ)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-35 301,5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6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БЮДЖЕТТІҢ ТАПШЫЛЫҒЫН ҚАРЖЫЛАНДЫРУ (ПРОФИЦИТТІ ПАЙДАЛАНУ)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35 301,5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Қарыздарды 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42 675,1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55552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74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6433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БОЙЫНША ШЫҒЫСТАР СЕРПІНІ</a:t>
            </a: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трансферттерді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ескере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085462"/>
              </p:ext>
            </p:extLst>
          </p:nvPr>
        </p:nvGraphicFramePr>
        <p:xfrm>
          <a:off x="133227" y="746979"/>
          <a:ext cx="888692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3720824"/>
              </p:ext>
            </p:extLst>
          </p:nvPr>
        </p:nvGraphicFramePr>
        <p:xfrm>
          <a:off x="266640" y="293686"/>
          <a:ext cx="8877360" cy="5065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271D89D1-4BDF-3609-C00B-A8901A678D4F}"/>
              </a:ext>
            </a:extLst>
          </p:cNvPr>
          <p:cNvSpPr/>
          <p:nvPr/>
        </p:nvSpPr>
        <p:spPr>
          <a:xfrm>
            <a:off x="4860032" y="2317057"/>
            <a:ext cx="1080120" cy="50938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587 887,</a:t>
            </a:r>
            <a:r>
              <a:rPr lang="en-US" sz="1000" b="1" dirty="0" smtClean="0"/>
              <a:t>6</a:t>
            </a:r>
            <a:endParaRPr lang="ru-RU" sz="1000" b="1" dirty="0"/>
          </a:p>
          <a:p>
            <a:pPr algn="ctr"/>
            <a:r>
              <a:rPr lang="ru-RU" sz="1000" b="1" dirty="0" smtClean="0"/>
              <a:t>млн</a:t>
            </a:r>
            <a:r>
              <a:rPr lang="kk-KZ" sz="1000" b="1" dirty="0"/>
              <a:t>.теңге</a:t>
            </a:r>
            <a:endParaRPr lang="ru-KZ" sz="1000" b="1" dirty="0"/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БІЛІМ БЕРУ САЛАСЫНДАҒЫ ІС-ШАРАЛАРДЫ ІСКЕ АСЫРУҒА АРНАЛҒАН ШЫҒЫСТАР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827584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9" y="43322"/>
            <a:ext cx="860613" cy="5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1691680" y="676870"/>
            <a:ext cx="1152128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127834" y="662454"/>
            <a:ext cx="1211720" cy="25914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661032" y="676870"/>
            <a:ext cx="1230547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108412" y="1131151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328 888,2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705153" y="1129882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333 756,7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1667907"/>
            <a:ext cx="7098727" cy="239043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Мектепке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тәрбие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оқыту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595014"/>
              </p:ext>
            </p:extLst>
          </p:nvPr>
        </p:nvGraphicFramePr>
        <p:xfrm>
          <a:off x="1115616" y="1906950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00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2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400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7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43 414,5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60 750,2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61 603,2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183472"/>
            <a:ext cx="7094362" cy="22753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Бастауыш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51596"/>
              </p:ext>
            </p:extLst>
          </p:nvPr>
        </p:nvGraphicFramePr>
        <p:xfrm>
          <a:off x="1115616" y="2421511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8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227 981,8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198 673,5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200 811,1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705733"/>
            <a:ext cx="7098727" cy="209329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кәсіптік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білімнен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644853"/>
              </p:ext>
            </p:extLst>
          </p:nvPr>
        </p:nvGraphicFramePr>
        <p:xfrm>
          <a:off x="1115616" y="2904766"/>
          <a:ext cx="7094362" cy="3150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5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22 468,3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6 425,7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6 488,8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238738"/>
            <a:ext cx="7094362" cy="19710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Мамандарды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қайта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даярлау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біліктіліктерін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арттыру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723878"/>
            <a:ext cx="7098727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Жоғары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орнынан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044444"/>
              </p:ext>
            </p:extLst>
          </p:nvPr>
        </p:nvGraphicFramePr>
        <p:xfrm>
          <a:off x="1115616" y="3435846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6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160,6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24 878,4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25 836,5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789544"/>
              </p:ext>
            </p:extLst>
          </p:nvPr>
        </p:nvGraphicFramePr>
        <p:xfrm>
          <a:off x="1099134" y="3939902"/>
          <a:ext cx="7110843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2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3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18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170,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76415"/>
              </p:ext>
            </p:extLst>
          </p:nvPr>
        </p:nvGraphicFramePr>
        <p:xfrm>
          <a:off x="1115616" y="4443958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72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08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11 240,5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37 981,3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38 829,1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4227934"/>
            <a:ext cx="7094362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8224041" y="56199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Рисунок 3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1691680" y="1105807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436</a:t>
            </a:r>
            <a:r>
              <a:rPr lang="ru-RU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ДЕНСАУЛЫҚ САҚТАУ САЛАСЫНДАҒЫ С-ШАРАЛАРДЫ </a:t>
            </a:r>
            <a:endParaRPr lang="en-US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8"/>
            <a:ext cx="395537" cy="137712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3545080" y="2149456"/>
            <a:ext cx="383593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4846511" y="2157641"/>
            <a:ext cx="381956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6143183" y="2156967"/>
            <a:ext cx="3825675" cy="12193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3677705" y="863066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850978" y="851139"/>
            <a:ext cx="122413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144223" y="863066"/>
            <a:ext cx="1224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2027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7446336" y="863066"/>
            <a:ext cx="121272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2028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041800"/>
              </p:ext>
            </p:extLst>
          </p:nvPr>
        </p:nvGraphicFramePr>
        <p:xfrm>
          <a:off x="3563888" y="1364085"/>
          <a:ext cx="5105400" cy="57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68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4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30 713,2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14 355,3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14 359,8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187624" y="1491392"/>
            <a:ext cx="2304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БАРЛЫҒЫ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8938"/>
              </p:ext>
            </p:extLst>
          </p:nvPr>
        </p:nvGraphicFramePr>
        <p:xfrm>
          <a:off x="134153" y="1995686"/>
          <a:ext cx="3429735" cy="28341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4297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6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денсаулығын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5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Мамандырылған медициналық көмек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Поликлиника</a:t>
                      </a: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Медициналық көмектің басқа түрлері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6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608267"/>
              </p:ext>
            </p:extLst>
          </p:nvPr>
        </p:nvGraphicFramePr>
        <p:xfrm>
          <a:off x="3563888" y="1995686"/>
          <a:ext cx="5105400" cy="6278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7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906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382,2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385,8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73195"/>
              </p:ext>
            </p:extLst>
          </p:nvPr>
        </p:nvGraphicFramePr>
        <p:xfrm>
          <a:off x="3563888" y="2605603"/>
          <a:ext cx="5105400" cy="5940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4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725,9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96452"/>
              </p:ext>
            </p:extLst>
          </p:nvPr>
        </p:nvGraphicFramePr>
        <p:xfrm>
          <a:off x="3568654" y="3147814"/>
          <a:ext cx="5105400" cy="459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7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3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1 034,3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1 082,7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57542"/>
              </p:ext>
            </p:extLst>
          </p:nvPr>
        </p:nvGraphicFramePr>
        <p:xfrm>
          <a:off x="3595107" y="3651870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838,1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840,5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Рисунок 22" descr="reforma-zdravoohraneniya-2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144556"/>
            <a:ext cx="1770865" cy="870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Блок-схема: знак завершения 2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27534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</a:t>
            </a:r>
            <a:r>
              <a:rPr lang="kk-KZ" sz="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87863"/>
              </p:ext>
            </p:extLst>
          </p:nvPr>
        </p:nvGraphicFramePr>
        <p:xfrm>
          <a:off x="3563888" y="4227934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509,0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12 005,9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11 952,9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КӨМЕК ЖӘНЕ ӘЛЕУМЕТТІК ҚАМСЫЗДАНДЫРУ САЛАСЫНДАҒЫ 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637629"/>
              </p:ext>
            </p:extLst>
          </p:nvPr>
        </p:nvGraphicFramePr>
        <p:xfrm>
          <a:off x="711933" y="825903"/>
          <a:ext cx="8189597" cy="3325872"/>
        </p:xfrm>
        <a:graphic>
          <a:graphicData uri="http://schemas.openxmlformats.org/drawingml/2006/table">
            <a:tbl>
              <a:tblPr bandCol="1">
                <a:tableStyleId>{69012ECD-51FC-41F1-AA8D-1B2483CD663E}</a:tableStyleId>
              </a:tblPr>
              <a:tblGrid>
                <a:gridCol w="37120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13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69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481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30,4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27 987,3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28 613,7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67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7 400,6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2 137,5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2 218,2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535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16 983,7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17 429,2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23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салаларындағы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8 866,1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8 966,1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 descr="news_big_new_Sotsialnaya-pomoshh-175a780fd78012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368975"/>
            <a:ext cx="1675038" cy="986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644008" y="1419622"/>
            <a:ext cx="1368152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156176" y="1419622"/>
            <a:ext cx="1224136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96336" y="1419622"/>
            <a:ext cx="115237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ашивка 13"/>
          <p:cNvSpPr/>
          <p:nvPr/>
        </p:nvSpPr>
        <p:spPr>
          <a:xfrm>
            <a:off x="4321524" y="2499741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5617666" y="2499741"/>
            <a:ext cx="1584177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6" name="Нашивка 15"/>
          <p:cNvSpPr/>
          <p:nvPr/>
        </p:nvSpPr>
        <p:spPr>
          <a:xfrm>
            <a:off x="6997200" y="2499741"/>
            <a:ext cx="1451852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4321523" y="3256706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ашивка 18"/>
          <p:cNvSpPr/>
          <p:nvPr/>
        </p:nvSpPr>
        <p:spPr>
          <a:xfrm>
            <a:off x="5617667" y="3256706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>
            <a:off x="6997199" y="3256706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241766"/>
              </p:ext>
            </p:extLst>
          </p:nvPr>
        </p:nvGraphicFramePr>
        <p:xfrm>
          <a:off x="4461075" y="2500666"/>
          <a:ext cx="4032448" cy="1512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26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161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77,6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81,5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30 250,6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55 297,7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66 553,1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467545" y="3219823"/>
            <a:ext cx="2808312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67544" y="2464619"/>
            <a:ext cx="2952328" cy="646310"/>
          </a:xfrm>
          <a:prstGeom prst="homePlate">
            <a:avLst>
              <a:gd name="adj" fmla="val 27281"/>
            </a:avLst>
          </a:prstGeom>
          <a:solidFill>
            <a:schemeClr val="accent2">
              <a:lumMod val="40000"/>
              <a:lumOff val="6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Тұрғын үй 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 ҮЙ-КОММУНАЛДЫҚ ШАРУАШЫЛЫҒЫ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039165"/>
              </p:ext>
            </p:extLst>
          </p:nvPr>
        </p:nvGraphicFramePr>
        <p:xfrm>
          <a:off x="467544" y="1707654"/>
          <a:ext cx="8191517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47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30 412,4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55 375,3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66 634,6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93257"/>
            <a:ext cx="1318361" cy="9904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461075" y="1203598"/>
            <a:ext cx="1156591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68144" y="1203599"/>
            <a:ext cx="1268608" cy="3600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8244" y="1203598"/>
            <a:ext cx="1255946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Блок-схема: знак завершения 25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62767"/>
            <a:ext cx="753838" cy="15279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КЕҢІСТІК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050383"/>
              </p:ext>
            </p:extLst>
          </p:nvPr>
        </p:nvGraphicFramePr>
        <p:xfrm>
          <a:off x="323529" y="2126596"/>
          <a:ext cx="8578002" cy="27494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36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 саласындағы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4 661,7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9 759,8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9 803,6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15 262,8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3 945,3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4 015,8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 кеңестік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4 833,4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1 600,3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1 596,9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6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Туризм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1 069,9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795,0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801,8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107337"/>
              </p:ext>
            </p:extLst>
          </p:nvPr>
        </p:nvGraphicFramePr>
        <p:xfrm>
          <a:off x="621712" y="1571545"/>
          <a:ext cx="8198760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238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БАРЛЫҒЫ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16 121,3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16 239,2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860032" y="1059582"/>
            <a:ext cx="122413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059583"/>
            <a:ext cx="1152128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9" y="1059583"/>
            <a:ext cx="118588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99542"/>
            <a:ext cx="753838" cy="152799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5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2" y="958338"/>
            <a:ext cx="1790048" cy="129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632657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АУЫЛ, СУ, ОРМАН, БАЛЫҚ ШАРУАШЫЛЫҒЫ, ЕРЕКШЕ ҚОРҒАЛАТЫН ТАБИҒИ АУМАҚТАР, ҚОРШАҒАН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ОРТАНЫ ЖӘНЕ ЖАНУАРЛАР ДҮНИЕСІН ҚОРҒАУ, ЖЕР ҚАТЫНАСТАРЫ САЛАСЫНДАҒЫ ІС-ШАРАЛАРДЫ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954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376497"/>
              </p:ext>
            </p:extLst>
          </p:nvPr>
        </p:nvGraphicFramePr>
        <p:xfrm>
          <a:off x="458677" y="1707433"/>
          <a:ext cx="8487676" cy="294210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473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10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71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76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БАРЛЫҒЫ: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43 888,7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42 726,7</a:t>
                      </a: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latin typeface="Arial" pitchFamily="34" charset="0"/>
                          <a:cs typeface="Arial" pitchFamily="34" charset="0"/>
                        </a:rPr>
                        <a:t>43 939,5</a:t>
                      </a: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DC765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 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461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16 060,1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16 835,6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Су </a:t>
                      </a: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748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11 875,0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13 815,2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5 444,0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5 464,9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5 552,1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 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11,7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 ортаны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515,7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5 175,1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5 395,7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9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4 140,1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2 328,9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2" y="1330336"/>
            <a:ext cx="1982636" cy="9533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004048" y="1203598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8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1" y="834775"/>
            <a:ext cx="79208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КӨЛІК ЖӘНЕ КОММУНИКАЦИЯ САЛАСЫНДАҒЫ ІС-ШАРАЛАРДЫ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355975" y="2487111"/>
            <a:ext cx="1549723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>
            <a:off x="5724128" y="2487110"/>
            <a:ext cx="1689276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Нашивка 9"/>
          <p:cNvSpPr/>
          <p:nvPr/>
        </p:nvSpPr>
        <p:spPr>
          <a:xfrm>
            <a:off x="7164288" y="2487110"/>
            <a:ext cx="1516631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2" name="Нашивка 11"/>
          <p:cNvSpPr/>
          <p:nvPr/>
        </p:nvSpPr>
        <p:spPr>
          <a:xfrm>
            <a:off x="4393531" y="3256706"/>
            <a:ext cx="1512168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>
            <a:off x="5689675" y="3256706"/>
            <a:ext cx="1584176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Нашивка 13"/>
          <p:cNvSpPr/>
          <p:nvPr/>
        </p:nvSpPr>
        <p:spPr>
          <a:xfrm>
            <a:off x="7069207" y="3256706"/>
            <a:ext cx="1611712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gray">
          <a:xfrm>
            <a:off x="395537" y="3256707"/>
            <a:ext cx="2952328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коммуникациялар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>
            <a:off x="395536" y="2499742"/>
            <a:ext cx="2931856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Автомобиль көлігі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489753"/>
              </p:ext>
            </p:extLst>
          </p:nvPr>
        </p:nvGraphicFramePr>
        <p:xfrm>
          <a:off x="-1" y="1707654"/>
          <a:ext cx="8748466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05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2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42 745,3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66 549,5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78 448,9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6812"/>
            <a:ext cx="1103941" cy="8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393531" y="1131589"/>
            <a:ext cx="1258589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 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53802" y="1123682"/>
            <a:ext cx="1224136" cy="36003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2502" y="1131590"/>
            <a:ext cx="1224136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89712"/>
              </p:ext>
            </p:extLst>
          </p:nvPr>
        </p:nvGraphicFramePr>
        <p:xfrm>
          <a:off x="4387256" y="2482891"/>
          <a:ext cx="4229100" cy="145701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08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0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1761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740,0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1 361,6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2 843,8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525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005</a:t>
                      </a:r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65 187,9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75 605,1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Блок-схема: знак завершения 2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39075E7D-5C5D-42AE-86E2-4EF9E7931A93}"/>
              </a:ext>
            </a:extLst>
          </p:cNvPr>
          <p:cNvSpPr/>
          <p:nvPr/>
        </p:nvSpPr>
        <p:spPr>
          <a:xfrm>
            <a:off x="713552" y="5"/>
            <a:ext cx="7787538" cy="2142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B204786F-B371-4D05-BEEC-11DAF6C9B3BB}"/>
              </a:ext>
            </a:extLst>
          </p:cNvPr>
          <p:cNvSpPr/>
          <p:nvPr/>
        </p:nvSpPr>
        <p:spPr>
          <a:xfrm>
            <a:off x="999304" y="114761"/>
            <a:ext cx="7216034" cy="368757"/>
          </a:xfrm>
          <a:prstGeom prst="rect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инвестициялық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жобалар</a:t>
            </a:r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5" name="AutoShape 4" descr="https://apf.mail.ru/cgi-bin/readmsg/%D0%91%D0%B5%D0%B7%D1%8B%D0%BC%D1%8F%D0%BD%D0%BD%D1%8B%D0%B9.png?id=15374421900000000723%3B0%3B1&amp;x-email=uebp.aktobe%40mail.ru&amp;exif=1">
            <a:extLst>
              <a:ext uri="{FF2B5EF4-FFF2-40B4-BE49-F238E27FC236}">
                <a16:creationId xmlns="" xmlns:a16="http://schemas.microsoft.com/office/drawing/2014/main" id="{68538303-E19A-4479-B84D-0BF99AAC0D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326" y="-108346"/>
            <a:ext cx="281354" cy="228601"/>
          </a:xfrm>
          <a:prstGeom prst="rect">
            <a:avLst/>
          </a:prstGeom>
          <a:noFill/>
        </p:spPr>
        <p:txBody>
          <a:bodyPr vert="horz" wrap="square" lIns="77898" tIns="38949" rIns="77898" bIns="3894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286CA9B6-03C2-423E-A5A9-1EB9E3C5EA9A}"/>
              </a:ext>
            </a:extLst>
          </p:cNvPr>
          <p:cNvSpPr/>
          <p:nvPr/>
        </p:nvSpPr>
        <p:spPr>
          <a:xfrm flipH="1" flipV="1">
            <a:off x="714316" y="214294"/>
            <a:ext cx="285720" cy="269223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8" name="Прямоугольный треугольник 57">
            <a:extLst>
              <a:ext uri="{FF2B5EF4-FFF2-40B4-BE49-F238E27FC236}">
                <a16:creationId xmlns="" xmlns:a16="http://schemas.microsoft.com/office/drawing/2014/main" id="{71332AF6-A0AE-443D-AA5F-4F4837711B1D}"/>
              </a:ext>
            </a:extLst>
          </p:cNvPr>
          <p:cNvSpPr/>
          <p:nvPr/>
        </p:nvSpPr>
        <p:spPr>
          <a:xfrm flipH="1">
            <a:off x="711933" y="114286"/>
            <a:ext cx="288133" cy="100009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1" name="Прямоугольный треугольник 60">
            <a:extLst>
              <a:ext uri="{FF2B5EF4-FFF2-40B4-BE49-F238E27FC236}">
                <a16:creationId xmlns="" xmlns:a16="http://schemas.microsoft.com/office/drawing/2014/main" id="{0BC10C93-7C1C-4AC2-A616-26659FCEA0B0}"/>
              </a:ext>
            </a:extLst>
          </p:cNvPr>
          <p:cNvSpPr/>
          <p:nvPr/>
        </p:nvSpPr>
        <p:spPr>
          <a:xfrm flipV="1">
            <a:off x="8215338" y="211913"/>
            <a:ext cx="288135" cy="271604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2" name="Прямоугольный треугольник 71">
            <a:extLst>
              <a:ext uri="{FF2B5EF4-FFF2-40B4-BE49-F238E27FC236}">
                <a16:creationId xmlns="" xmlns:a16="http://schemas.microsoft.com/office/drawing/2014/main" id="{B4EEC137-BAAA-4088-983C-E769371353BE}"/>
              </a:ext>
            </a:extLst>
          </p:cNvPr>
          <p:cNvSpPr/>
          <p:nvPr/>
        </p:nvSpPr>
        <p:spPr>
          <a:xfrm>
            <a:off x="8216079" y="114279"/>
            <a:ext cx="290568" cy="100018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7" name="Прямоугольный треугольник 76">
            <a:extLst>
              <a:ext uri="{FF2B5EF4-FFF2-40B4-BE49-F238E27FC236}">
                <a16:creationId xmlns="" xmlns:a16="http://schemas.microsoft.com/office/drawing/2014/main" id="{CDFF8B5D-DDBD-47DC-A004-AC0DED13EAB3}"/>
              </a:ext>
            </a:extLst>
          </p:cNvPr>
          <p:cNvSpPr/>
          <p:nvPr/>
        </p:nvSpPr>
        <p:spPr>
          <a:xfrm flipH="1" flipV="1">
            <a:off x="500034" y="0"/>
            <a:ext cx="214282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ый треугольник 77">
            <a:extLst>
              <a:ext uri="{FF2B5EF4-FFF2-40B4-BE49-F238E27FC236}">
                <a16:creationId xmlns="" xmlns:a16="http://schemas.microsoft.com/office/drawing/2014/main" id="{6A090ED6-CD5C-43CF-A62C-D0DF29E19ED7}"/>
              </a:ext>
            </a:extLst>
          </p:cNvPr>
          <p:cNvSpPr/>
          <p:nvPr/>
        </p:nvSpPr>
        <p:spPr>
          <a:xfrm flipV="1">
            <a:off x="8501058" y="0"/>
            <a:ext cx="214346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3077514" y="790567"/>
            <a:ext cx="2664296" cy="576064"/>
            <a:chOff x="904351" y="1409"/>
            <a:chExt cx="2700008" cy="870780"/>
          </a:xfrm>
        </p:grpSpPr>
        <p:sp>
          <p:nvSpPr>
            <p:cNvPr id="19" name="Нашивка 18"/>
            <p:cNvSpPr/>
            <p:nvPr/>
          </p:nvSpPr>
          <p:spPr>
            <a:xfrm>
              <a:off x="904351" y="1409"/>
              <a:ext cx="2700008" cy="870780"/>
            </a:xfrm>
            <a:prstGeom prst="chevron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Нашивка 4"/>
            <p:cNvSpPr/>
            <p:nvPr/>
          </p:nvSpPr>
          <p:spPr>
            <a:xfrm>
              <a:off x="1339741" y="1409"/>
              <a:ext cx="1829228" cy="870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12700" rIns="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0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endParaRPr>
            </a:p>
          </p:txBody>
        </p:sp>
      </p:grpSp>
      <p:sp>
        <p:nvSpPr>
          <p:cNvPr id="22" name="Нашивка 21"/>
          <p:cNvSpPr/>
          <p:nvPr/>
        </p:nvSpPr>
        <p:spPr>
          <a:xfrm>
            <a:off x="1573111" y="922458"/>
            <a:ext cx="1649408" cy="322472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Бар</a:t>
            </a:r>
            <a:r>
              <a:rPr lang="kk-KZ" sz="1600" b="1" dirty="0">
                <a:latin typeface="Arial" pitchFamily="34" charset="0"/>
                <a:cs typeface="Arial" pitchFamily="34" charset="0"/>
              </a:rPr>
              <a:t>лығы: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5642383" y="866258"/>
            <a:ext cx="1841309" cy="392703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US" sz="1700" b="1" dirty="0" smtClean="0"/>
              <a:t>100 449,8</a:t>
            </a:r>
            <a:endParaRPr lang="ru-RU" sz="1700" b="1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668344" y="614329"/>
            <a:ext cx="981750" cy="19163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Рисунок 4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1" y="1539854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67334" y="1587801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3 503,5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1925" y="1561055"/>
            <a:ext cx="8659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Қорғаныс</a:t>
            </a:r>
            <a:endParaRPr lang="ru-RU" dirty="0"/>
          </a:p>
        </p:txBody>
      </p:sp>
      <p:pic>
        <p:nvPicPr>
          <p:cNvPr id="45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3251" y="2496157"/>
            <a:ext cx="4811291" cy="29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2" y="2199570"/>
            <a:ext cx="4811291" cy="22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9083" y="2823349"/>
            <a:ext cx="5112569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5265" y="2541553"/>
            <a:ext cx="30110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шаруашылық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139702"/>
            <a:ext cx="1594488" cy="257548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13 686,5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5513" y="2427734"/>
            <a:ext cx="1594488" cy="315656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21 323,5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06578" y="2836169"/>
            <a:ext cx="48112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</a:t>
            </a:r>
            <a:r>
              <a:rPr lang="en-US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778220"/>
            <a:ext cx="1594488" cy="320075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9 376,8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23251" y="2181513"/>
            <a:ext cx="19974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Денсаулық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сақтау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95265" y="3224621"/>
            <a:ext cx="7311352" cy="1491777"/>
            <a:chOff x="795265" y="3615780"/>
            <a:chExt cx="7311352" cy="1491777"/>
          </a:xfrm>
        </p:grpSpPr>
        <p:pic>
          <p:nvPicPr>
            <p:cNvPr id="42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35371" y="3634036"/>
              <a:ext cx="4782295" cy="28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2697" y="4528553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9683" y="4069687"/>
              <a:ext cx="4787983" cy="31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795265" y="4105384"/>
              <a:ext cx="42054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Өнеркәсіп, сәулет, қала құрылысы және құрылыс қызметі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3615780"/>
              <a:ext cx="1598333" cy="30165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144,5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3361" y="4039149"/>
              <a:ext cx="1568963" cy="24919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27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99955" y="4512134"/>
              <a:ext cx="43578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Көлік және коммуникация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4443958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234,0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96902" y="4848574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8350" y="4763426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807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9083" y="4845947"/>
              <a:ext cx="84670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105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Басқалар</a:t>
              </a:r>
              <a:endParaRPr lang="ru-RU" sz="1050" dirty="0"/>
            </a:p>
          </p:txBody>
        </p:sp>
      </p:grpSp>
      <p:pic>
        <p:nvPicPr>
          <p:cNvPr id="47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7860" y="1857906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74284" y="1862958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8694" y="1879107"/>
            <a:ext cx="89159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Білім беру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195" y="3205269"/>
            <a:ext cx="6391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Ауыл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су,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орман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ерекше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қорғалатын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табиғи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аумақтар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қоршаған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ортаны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жануарлар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дүниесін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қорғау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жер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қатынастары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42715</TotalTime>
  <Words>1666</Words>
  <Application>Microsoft Office PowerPoint</Application>
  <PresentationFormat>Экран (16:9)</PresentationFormat>
  <Paragraphs>544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Print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Almas</dc:creator>
  <cp:lastModifiedBy>Диас Алпысбай</cp:lastModifiedBy>
  <cp:revision>5078</cp:revision>
  <cp:lastPrinted>2026-09-28T05:50:21Z</cp:lastPrinted>
  <dcterms:created xsi:type="dcterms:W3CDTF">2015-10-18T07:39:33Z</dcterms:created>
  <dcterms:modified xsi:type="dcterms:W3CDTF">2026-09-28T05:50:46Z</dcterms:modified>
</cp:coreProperties>
</file>