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9" r:id="rId3"/>
    <p:sldId id="290" r:id="rId4"/>
    <p:sldId id="296" r:id="rId5"/>
    <p:sldId id="310" r:id="rId6"/>
    <p:sldId id="294" r:id="rId7"/>
    <p:sldId id="309" r:id="rId8"/>
    <p:sldId id="300" r:id="rId9"/>
    <p:sldId id="301" r:id="rId10"/>
    <p:sldId id="308" r:id="rId11"/>
    <p:sldId id="302" r:id="rId12"/>
    <p:sldId id="303" r:id="rId13"/>
    <p:sldId id="305" r:id="rId14"/>
    <p:sldId id="306" r:id="rId15"/>
    <p:sldId id="311" r:id="rId16"/>
    <p:sldId id="312" r:id="rId17"/>
    <p:sldId id="307" r:id="rId18"/>
    <p:sldId id="313" r:id="rId19"/>
    <p:sldId id="314" r:id="rId20"/>
    <p:sldId id="315" r:id="rId21"/>
    <p:sldId id="316" r:id="rId22"/>
    <p:sldId id="317" r:id="rId23"/>
    <p:sldId id="318" r:id="rId24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6441" autoAdjust="0"/>
  </p:normalViewPr>
  <p:slideViewPr>
    <p:cSldViewPr>
      <p:cViewPr varScale="1">
        <p:scale>
          <a:sx n="107" d="100"/>
          <a:sy n="107" d="100"/>
        </p:scale>
        <p:origin x="114" y="6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14005,0 </a:t>
          </a:r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kk-KZ" dirty="0" smtClean="0"/>
            <a:t>Бағыт №110 "Үштөбе ауылы – Ботақара кенті" -"Ботақара кенті-Үштөбе ауылы"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6614,0 </a:t>
          </a:r>
        </a:p>
        <a:p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№111 "Ғ. </a:t>
          </a:r>
          <a:r>
            <a:rPr lang="ru-RU" dirty="0" err="1" smtClean="0"/>
            <a:t>Мұстафин</a:t>
          </a:r>
          <a:r>
            <a:rPr lang="ru-RU" dirty="0" smtClean="0"/>
            <a:t> – </a:t>
          </a:r>
          <a:r>
            <a:rPr lang="ru-RU" dirty="0" err="1" smtClean="0"/>
            <a:t>ст.Нұра</a:t>
          </a:r>
          <a:r>
            <a:rPr lang="ru-RU" dirty="0" smtClean="0"/>
            <a:t>" 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8478,0 </a:t>
          </a:r>
        </a:p>
        <a:p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№112 «</a:t>
          </a:r>
          <a:r>
            <a:rPr lang="ru-RU" dirty="0" err="1" smtClean="0"/>
            <a:t>Тұзды</a:t>
          </a:r>
          <a:r>
            <a:rPr lang="ru-RU" dirty="0" smtClean="0"/>
            <a:t> </a:t>
          </a:r>
          <a:r>
            <a:rPr lang="ru-RU" dirty="0" err="1" smtClean="0"/>
            <a:t>ауылы-Ботақара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kk-KZ" dirty="0" smtClean="0"/>
            <a:t>16874,0</a:t>
          </a:r>
          <a:r>
            <a:rPr lang="ru-RU" dirty="0" smtClean="0"/>
            <a:t> </a:t>
          </a:r>
        </a:p>
        <a:p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№113 " </a:t>
          </a:r>
          <a:r>
            <a:rPr lang="ru-RU" dirty="0" err="1" smtClean="0"/>
            <a:t>Әуезов</a:t>
          </a:r>
          <a:r>
            <a:rPr lang="ru-RU" dirty="0" smtClean="0"/>
            <a:t> </a:t>
          </a:r>
          <a:r>
            <a:rPr lang="ru-RU" dirty="0" err="1" smtClean="0"/>
            <a:t>автобекеті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4219,0 </a:t>
          </a:r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 114 «</a:t>
          </a:r>
          <a:r>
            <a:rPr lang="ru-RU" dirty="0" err="1" smtClean="0"/>
            <a:t>Н.Әбдіров</a:t>
          </a:r>
          <a:r>
            <a:rPr lang="ru-RU" dirty="0" smtClean="0"/>
            <a:t> </a:t>
          </a:r>
          <a:r>
            <a:rPr lang="ru-RU" dirty="0" err="1" smtClean="0"/>
            <a:t>көшесі</a:t>
          </a:r>
          <a:r>
            <a:rPr lang="ru-RU" dirty="0" smtClean="0"/>
            <a:t>- "</a:t>
          </a:r>
          <a:r>
            <a:rPr lang="ru-RU" dirty="0" err="1" smtClean="0"/>
            <a:t>Алихан</a:t>
          </a:r>
          <a:r>
            <a:rPr lang="ru-RU" dirty="0" smtClean="0"/>
            <a:t>« </a:t>
          </a:r>
          <a:r>
            <a:rPr lang="ru-RU" dirty="0" err="1" smtClean="0"/>
            <a:t>кафесі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18288,0 </a:t>
          </a:r>
          <a:r>
            <a:rPr lang="ru-RU" dirty="0" err="1" smtClean="0"/>
            <a:t>мың</a:t>
          </a:r>
          <a:r>
            <a:rPr lang="ru-RU" dirty="0" smtClean="0"/>
            <a:t> </a:t>
          </a:r>
          <a:r>
            <a:rPr lang="ru-RU" dirty="0" err="1" smtClean="0"/>
            <a:t>теңге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err="1" smtClean="0"/>
            <a:t>Бағыт</a:t>
          </a:r>
          <a:r>
            <a:rPr lang="ru-RU" dirty="0" smtClean="0"/>
            <a:t> №115 "</a:t>
          </a:r>
          <a:r>
            <a:rPr lang="ru-RU" dirty="0" err="1" smtClean="0"/>
            <a:t>Ботақара-Шешенқара-Белағаш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/>
            <a:t>Бағыт №110 "Үштөбе ауылы – Ботақара кенті" -"Ботақара кенті-Үштөбе ауылы"</a:t>
          </a:r>
          <a:endParaRPr lang="ru-RU" sz="20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14005,0 </a:t>
          </a:r>
          <a:r>
            <a:rPr lang="ru-RU" sz="2000" kern="1200" dirty="0" err="1" smtClean="0"/>
            <a:t>мың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теңге</a:t>
          </a:r>
          <a:endParaRPr lang="ru-RU" sz="2000" kern="1200" dirty="0"/>
        </a:p>
      </dsp:txBody>
      <dsp:txXfrm>
        <a:off x="3597982" y="42181"/>
        <a:ext cx="2454645" cy="1355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Бағыт</a:t>
          </a:r>
          <a:r>
            <a:rPr lang="ru-RU" sz="2700" kern="1200" dirty="0" smtClean="0"/>
            <a:t> №111 "Ғ. </a:t>
          </a:r>
          <a:r>
            <a:rPr lang="ru-RU" sz="2700" kern="1200" dirty="0" err="1" smtClean="0"/>
            <a:t>Мұстафин</a:t>
          </a:r>
          <a:r>
            <a:rPr lang="ru-RU" sz="2700" kern="1200" dirty="0" smtClean="0"/>
            <a:t> – </a:t>
          </a:r>
          <a:r>
            <a:rPr lang="ru-RU" sz="2700" kern="1200" dirty="0" err="1" smtClean="0"/>
            <a:t>ст.Нұра</a:t>
          </a:r>
          <a:r>
            <a:rPr lang="ru-RU" sz="2700" kern="1200" dirty="0" smtClean="0"/>
            <a:t>" </a:t>
          </a:r>
          <a:endParaRPr lang="ru-RU" sz="27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6614,0 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мың</a:t>
          </a:r>
          <a:r>
            <a:rPr lang="ru-RU" sz="2700" kern="1200" dirty="0" smtClean="0"/>
            <a:t> </a:t>
          </a:r>
          <a:r>
            <a:rPr lang="ru-RU" sz="2700" kern="1200" dirty="0" err="1" smtClean="0"/>
            <a:t>теңге</a:t>
          </a:r>
          <a:endParaRPr lang="ru-RU" sz="2700" kern="1200" dirty="0"/>
        </a:p>
      </dsp:txBody>
      <dsp:txXfrm>
        <a:off x="3597982" y="42181"/>
        <a:ext cx="2454645" cy="135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Бағыт</a:t>
          </a:r>
          <a:r>
            <a:rPr lang="ru-RU" sz="2700" kern="1200" dirty="0" smtClean="0"/>
            <a:t> №112 «</a:t>
          </a:r>
          <a:r>
            <a:rPr lang="ru-RU" sz="2700" kern="1200" dirty="0" err="1" smtClean="0"/>
            <a:t>Тұзды</a:t>
          </a:r>
          <a:r>
            <a:rPr lang="ru-RU" sz="2700" kern="1200" dirty="0" smtClean="0"/>
            <a:t> </a:t>
          </a:r>
          <a:r>
            <a:rPr lang="ru-RU" sz="2700" kern="1200" dirty="0" err="1" smtClean="0"/>
            <a:t>ауылы-Ботақара</a:t>
          </a:r>
          <a:r>
            <a:rPr lang="ru-RU" sz="2700" kern="1200" dirty="0" smtClean="0"/>
            <a:t>»</a:t>
          </a:r>
          <a:endParaRPr lang="ru-RU" sz="27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8478,0 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мың</a:t>
          </a:r>
          <a:r>
            <a:rPr lang="ru-RU" sz="2700" kern="1200" dirty="0" smtClean="0"/>
            <a:t> </a:t>
          </a:r>
          <a:r>
            <a:rPr lang="ru-RU" sz="2700" kern="1200" dirty="0" err="1" smtClean="0"/>
            <a:t>теңге</a:t>
          </a:r>
          <a:endParaRPr lang="ru-RU" sz="2700" kern="1200" dirty="0"/>
        </a:p>
      </dsp:txBody>
      <dsp:txXfrm>
        <a:off x="3597982" y="42181"/>
        <a:ext cx="2454645" cy="1355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Бағыт</a:t>
          </a:r>
          <a:r>
            <a:rPr lang="ru-RU" sz="2700" kern="1200" dirty="0" smtClean="0"/>
            <a:t> №113 " </a:t>
          </a:r>
          <a:r>
            <a:rPr lang="ru-RU" sz="2700" kern="1200" dirty="0" err="1" smtClean="0"/>
            <a:t>Әуезов</a:t>
          </a:r>
          <a:r>
            <a:rPr lang="ru-RU" sz="2700" kern="1200" dirty="0" smtClean="0"/>
            <a:t> </a:t>
          </a:r>
          <a:r>
            <a:rPr lang="ru-RU" sz="2700" kern="1200" dirty="0" err="1" smtClean="0"/>
            <a:t>автобекеті</a:t>
          </a:r>
          <a:r>
            <a:rPr lang="ru-RU" sz="2700" kern="1200" dirty="0" smtClean="0"/>
            <a:t>"</a:t>
          </a:r>
          <a:endParaRPr lang="ru-RU" sz="27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/>
            <a:t>16874,0</a:t>
          </a:r>
          <a:r>
            <a:rPr lang="ru-RU" sz="2700" kern="1200" dirty="0" smtClean="0"/>
            <a:t> 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/>
            <a:t>мың</a:t>
          </a:r>
          <a:r>
            <a:rPr lang="ru-RU" sz="2700" kern="1200" dirty="0" smtClean="0"/>
            <a:t> </a:t>
          </a:r>
          <a:r>
            <a:rPr lang="ru-RU" sz="2700" kern="1200" dirty="0" err="1" smtClean="0"/>
            <a:t>теңге</a:t>
          </a:r>
          <a:endParaRPr lang="ru-RU" sz="2700" kern="1200" dirty="0"/>
        </a:p>
      </dsp:txBody>
      <dsp:txXfrm>
        <a:off x="3597982" y="42181"/>
        <a:ext cx="2454645" cy="1355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Бағыт</a:t>
          </a:r>
          <a:r>
            <a:rPr lang="ru-RU" sz="2100" kern="1200" dirty="0" smtClean="0"/>
            <a:t> № 114 «</a:t>
          </a:r>
          <a:r>
            <a:rPr lang="ru-RU" sz="2100" kern="1200" dirty="0" err="1" smtClean="0"/>
            <a:t>Н.Әбдіров</a:t>
          </a:r>
          <a:r>
            <a:rPr lang="ru-RU" sz="2100" kern="1200" dirty="0" smtClean="0"/>
            <a:t> </a:t>
          </a:r>
          <a:r>
            <a:rPr lang="ru-RU" sz="2100" kern="1200" dirty="0" err="1" smtClean="0"/>
            <a:t>көшесі</a:t>
          </a:r>
          <a:r>
            <a:rPr lang="ru-RU" sz="2100" kern="1200" dirty="0" smtClean="0"/>
            <a:t>- "</a:t>
          </a:r>
          <a:r>
            <a:rPr lang="ru-RU" sz="2100" kern="1200" dirty="0" err="1" smtClean="0"/>
            <a:t>Алихан</a:t>
          </a:r>
          <a:r>
            <a:rPr lang="ru-RU" sz="2100" kern="1200" dirty="0" smtClean="0"/>
            <a:t>« </a:t>
          </a:r>
          <a:r>
            <a:rPr lang="ru-RU" sz="2100" kern="1200" dirty="0" err="1" smtClean="0"/>
            <a:t>кафесі</a:t>
          </a:r>
          <a:r>
            <a:rPr lang="ru-RU" sz="2100" kern="1200" dirty="0" smtClean="0"/>
            <a:t>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4219,0 </a:t>
          </a:r>
          <a:r>
            <a:rPr lang="ru-RU" sz="2100" kern="1200" dirty="0" err="1" smtClean="0"/>
            <a:t>мың</a:t>
          </a:r>
          <a:r>
            <a:rPr lang="ru-RU" sz="2100" kern="1200" dirty="0" smtClean="0"/>
            <a:t> </a:t>
          </a:r>
          <a:r>
            <a:rPr lang="ru-RU" sz="2100" kern="1200" dirty="0" err="1" smtClean="0"/>
            <a:t>теңге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/>
            <a:t>Бағыт</a:t>
          </a:r>
          <a:r>
            <a:rPr lang="ru-RU" sz="2100" kern="1200" dirty="0" smtClean="0"/>
            <a:t> №115 "</a:t>
          </a:r>
          <a:r>
            <a:rPr lang="ru-RU" sz="2100" kern="1200" dirty="0" err="1" smtClean="0"/>
            <a:t>Ботақара-Шешенқара-Белағаш</a:t>
          </a:r>
          <a:r>
            <a:rPr lang="ru-RU" sz="2100" kern="1200" dirty="0" smtClean="0"/>
            <a:t>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18288,0 </a:t>
          </a:r>
          <a:r>
            <a:rPr lang="ru-RU" sz="2100" kern="1200" dirty="0" err="1" smtClean="0"/>
            <a:t>мың</a:t>
          </a:r>
          <a:r>
            <a:rPr lang="ru-RU" sz="2100" kern="1200" dirty="0" smtClean="0"/>
            <a:t> </a:t>
          </a:r>
          <a:r>
            <a:rPr lang="ru-RU" sz="2100" kern="1200" dirty="0" err="1" smtClean="0"/>
            <a:t>теңге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5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5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56F45-BDEF-433B-8460-0FC26B03605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9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3FE2-1197-4B07-9E35-DD647DDB83D2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1B57-B6FC-4666-B70A-8AAA53ABB6BE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7E7F-AD66-4F5E-A527-02913003300E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ECAF-E1A2-400C-A9E6-52753D273426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CCA-BDB7-4E4E-BFF7-D832CEC01084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B371-5E2F-49FF-ABFD-660B9D9A601F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D5FE-0A82-40DB-B4D0-6D4D078BAD6A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5EA61-3408-4EE1-AD2C-D8848D913855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9C6E7-EC62-4F07-8FDD-FC33C357F572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0C55-F589-4843-B6A1-5E789FB5551D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5912-783A-4711-8C65-CC2B26839F54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DDCE-3033-48D7-8714-312D3F73902A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9592" y="1779662"/>
            <a:ext cx="7402422" cy="1759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2025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жылға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арналған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АЗАМАТТЫҚ БЮДЖЕТ</a:t>
            </a:r>
          </a:p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Бұқар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жырау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көлігі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автомобиль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жолдары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бөлімі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орындалуы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468313" y="915566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254A1FE-C35D-467E-AECC-E3205BB55752}"/>
              </a:ext>
            </a:extLst>
          </p:cNvPr>
          <p:cNvCxnSpPr/>
          <p:nvPr/>
        </p:nvCxnSpPr>
        <p:spPr>
          <a:xfrm>
            <a:off x="468313" y="4156075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62000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Қаржыландыру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052674"/>
              </p:ext>
            </p:extLst>
          </p:nvPr>
        </p:nvGraphicFramePr>
        <p:xfrm>
          <a:off x="207720" y="843556"/>
          <a:ext cx="8586464" cy="42496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80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463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7036">
                  <a:extLst>
                    <a:ext uri="{9D8B030D-6E8A-4147-A177-3AD203B41FA5}">
                      <a16:colId xmlns:a16="http://schemas.microsoft.com/office/drawing/2014/main" val="2285906978"/>
                    </a:ext>
                  </a:extLst>
                </a:gridCol>
              </a:tblGrid>
              <a:tr h="360042">
                <a:tc gridSpan="6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жоспар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нақты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Көрсеткіштердің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орындалу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пайызы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Нәтижелерге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қол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жеткізбеу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немесе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асыра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орындамау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қаражатты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игермеу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себептері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001-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шаруашылығы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жолаушылар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көлігі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жолдары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саласындағы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саясатты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іске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жөніндегі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68025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68018.23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6.77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99.99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003-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күрделі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шығыстары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3523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3522,8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Сумен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жабдықтау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су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бұру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жүйесінің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жұмыс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істеуі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739668.03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-0.97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3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2084,0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2083,66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-0,34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022-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инфрақұрылымын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дамыту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27435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27434,04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-0,96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дөңгелектеу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есебінен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қалдықтар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8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2487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409997"/>
              </p:ext>
            </p:extLst>
          </p:nvPr>
        </p:nvGraphicFramePr>
        <p:xfrm>
          <a:off x="179512" y="843554"/>
          <a:ext cx="8640959" cy="41391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44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188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300099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920723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24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8186">
                  <a:extLst>
                    <a:ext uri="{9D8B030D-6E8A-4147-A177-3AD203B41FA5}">
                      <a16:colId xmlns:a16="http://schemas.microsoft.com/office/drawing/2014/main" val="2622567530"/>
                    </a:ext>
                  </a:extLst>
                </a:gridCol>
              </a:tblGrid>
              <a:tr h="367810">
                <a:tc gridSpan="6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жоспар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нақты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Көрсеткіштердің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орындалу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пайызы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Нәтижелерге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қол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жеткізбеу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немесе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асыра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орындамау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қаражатты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игермеу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себептері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Автомобиль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жолдарының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жұмыс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істеуін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137969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137968,52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-0,48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Ауданның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меншігіндегі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жылу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желілерін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пайдалануды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ұйымдастыру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189468.54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Инженерлік-коммуникациялық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инфрақұрылымды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жобалау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дамыту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жайластыру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немесе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13255,0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13254,72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-0,28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қалалық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маңындағы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ауданішілік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жолаушылар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тасымалдарын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субсидиялау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9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78324"/>
              </p:ext>
            </p:extLst>
          </p:nvPr>
        </p:nvGraphicFramePr>
        <p:xfrm>
          <a:off x="469613" y="1245870"/>
          <a:ext cx="8219256" cy="3512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val="99190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жоспар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нақты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Көрсеткіштердің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орындалу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пайызы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Нәтижелерге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қол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жеткізбеу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немесе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асыра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орындамау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қаражатты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игермеу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себептері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045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бар автомобиль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жолдарын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көшелерін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күрделі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жөндеу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460857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460856,32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-0,68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058-</a:t>
                      </a:r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мекендерде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жабдықтау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су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бұру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жүйесін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дамыту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000,0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362899.27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-137100.73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72.6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Қол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жеткізілген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жоқ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Анықталған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мәселелерді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шешу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қажеттілігі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қосымша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уақытты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қажет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етті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913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Байланыс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салу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467,47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-0,53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24328" y="742562"/>
            <a:ext cx="1085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err="1"/>
              <a:t>мың</a:t>
            </a:r>
            <a:r>
              <a:rPr lang="ru-RU" sz="1400" i="1" dirty="0"/>
              <a:t>  тенге</a:t>
            </a:r>
          </a:p>
        </p:txBody>
      </p:sp>
    </p:spTree>
    <p:extLst>
      <p:ext uri="{BB962C8B-B14F-4D97-AF65-F5344CB8AC3E}">
        <p14:creationId xmlns:p14="http://schemas.microsoft.com/office/powerpoint/2010/main" val="33832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267078"/>
              </p:ext>
            </p:extLst>
          </p:nvPr>
        </p:nvGraphicFramePr>
        <p:xfrm>
          <a:off x="467544" y="1200150"/>
          <a:ext cx="8219256" cy="3614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val="99190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жоспар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нақты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ауытқу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Көрсеткіштердің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орындалу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пайызы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Нәтижелерге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қол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жеткізбеу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немесе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асыра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орындамау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қаражатты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игермеу</a:t>
                      </a: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себептері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іс-шараларды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іске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асыруинженерлік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инфрақұрылымында"Ауыл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-ел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бесігі"жобасы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шеңберінде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мекендерде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2080680.0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2080679.33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қалдықтар</a:t>
                      </a:r>
                      <a:endParaRPr lang="ru-RU" sz="1100" b="0" i="0" u="none" strike="noStrike" kern="1200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75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113 -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тұрған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бюджеттерге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ағымдағы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нысаналы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трансферттері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913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endParaRPr lang="kk-KZ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5013222,0</a:t>
                      </a: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4876108,9</a:t>
                      </a: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-137113,1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97,3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extLst>
                  <a:ext uri="{0D108BD9-81ED-4DB2-BD59-A6C34878D82A}">
                    <a16:rowId xmlns:a16="http://schemas.microsoft.com/office/drawing/2014/main" val="356246278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Қаржыландыру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87832" y="91556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тенге</a:t>
            </a:r>
          </a:p>
        </p:txBody>
      </p:sp>
    </p:spTree>
    <p:extLst>
      <p:ext uri="{BB962C8B-B14F-4D97-AF65-F5344CB8AC3E}">
        <p14:creationId xmlns:p14="http://schemas.microsoft.com/office/powerpoint/2010/main" val="71597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539552" y="1563638"/>
            <a:ext cx="8352927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600" b="1" i="1" dirty="0">
                <a:latin typeface="Arial" pitchFamily="34" charset="0"/>
                <a:cs typeface="Arial" pitchFamily="34" charset="0"/>
              </a:rPr>
              <a:t>68018,23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(6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қызметшілер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7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персонал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қызметшілер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7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бірлік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персоналға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аударымдары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салықтары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жалақыны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мед.сауықтыруға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жәрдемақы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марапаттау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нәтижелері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автокөлікті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сақтандыру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ЖЖМ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алу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қорларды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алу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қағаз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кеңсе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керек-жарақтары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жазылым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байланысты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автокөлікті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ұстау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хабарландыру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жариялау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компьютерлік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техниканы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картридждерді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толтыру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бағдарламалық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етуді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сүйемелдеу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қаржы-экономикалық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негіздеме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әзірлеу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(ҚЭН) "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Ботақара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қожалығы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" КМК,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жолдарды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объектілері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ведомстволық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сараптамадан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өтіп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сметалық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құжаттаманы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жасау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жұмыстар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бланкілерді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дайындау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жобалардың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ведомстводан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тыс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кешенді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сараптамасының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оң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қорытындысымен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жобалау-сметалық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құжаттаманың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құнын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іссапар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).</a:t>
            </a:r>
            <a:endParaRPr lang="ru-RU" sz="15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001 </a:t>
            </a:r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қызметті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асыру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қызметтероблыстағы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деңгейдегі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саясаттаркоммуналдық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жолаушыларауданның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қаланың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автомобиль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жолдары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latin typeface="Arial" pitchFamily="34" charset="0"/>
                <a:cs typeface="Arial" pitchFamily="34" charset="0"/>
              </a:rPr>
            </a:br>
            <a:endParaRPr lang="ru-RU" sz="1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3522,80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тенге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кеңсе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жиһазын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компьютерлік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техниканы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кондиционерлерді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алуға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жұмсалды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органның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күрделі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673232"/>
              </p:ext>
            </p:extLst>
          </p:nvPr>
        </p:nvGraphicFramePr>
        <p:xfrm>
          <a:off x="899591" y="2139702"/>
          <a:ext cx="7632850" cy="2650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0155">
                  <a:extLst>
                    <a:ext uri="{9D8B030D-6E8A-4147-A177-3AD203B41FA5}">
                      <a16:colId xmlns:a16="http://schemas.microsoft.com/office/drawing/2014/main" val="3495120985"/>
                    </a:ext>
                  </a:extLst>
                </a:gridCol>
                <a:gridCol w="1974560">
                  <a:extLst>
                    <a:ext uri="{9D8B030D-6E8A-4147-A177-3AD203B41FA5}">
                      <a16:colId xmlns:a16="http://schemas.microsoft.com/office/drawing/2014/main" val="1010425195"/>
                    </a:ext>
                  </a:extLst>
                </a:gridCol>
                <a:gridCol w="1347143">
                  <a:extLst>
                    <a:ext uri="{9D8B030D-6E8A-4147-A177-3AD203B41FA5}">
                      <a16:colId xmlns:a16="http://schemas.microsoft.com/office/drawing/2014/main" val="2016981500"/>
                    </a:ext>
                  </a:extLst>
                </a:gridCol>
                <a:gridCol w="1450992">
                  <a:extLst>
                    <a:ext uri="{9D8B030D-6E8A-4147-A177-3AD203B41FA5}">
                      <a16:colId xmlns:a16="http://schemas.microsoft.com/office/drawing/2014/main" val="428640004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effectLst/>
                        </a:rPr>
                        <a:t>Тікелей</a:t>
                      </a:r>
                      <a:r>
                        <a:rPr lang="ru-RU" sz="1200" b="1" dirty="0" smtClean="0">
                          <a:effectLst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</a:rPr>
                        <a:t>нәтиже</a:t>
                      </a:r>
                      <a:r>
                        <a:rPr lang="ru-RU" sz="1200" b="1" dirty="0" smtClean="0">
                          <a:effectLst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</a:rPr>
                        <a:t>көрсеткіштері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effectLst/>
                        </a:rPr>
                        <a:t>Өлшем</a:t>
                      </a:r>
                      <a:r>
                        <a:rPr lang="ru-RU" sz="1200" b="1" dirty="0" smtClean="0">
                          <a:effectLst/>
                        </a:rPr>
                        <a:t> </a:t>
                      </a:r>
                      <a:r>
                        <a:rPr lang="ru-RU" sz="1200" b="1" dirty="0" err="1" smtClean="0">
                          <a:effectLst/>
                        </a:rPr>
                        <a:t>бірлігі</a:t>
                      </a:r>
                      <a:endParaRPr lang="ru-RU" sz="12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effectLst/>
                        </a:rPr>
                        <a:t>Жоспар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 smtClean="0">
                          <a:effectLst/>
                        </a:rPr>
                        <a:t>Нақты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6464462"/>
                  </a:ext>
                </a:extLst>
              </a:tr>
              <a:tr h="1284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531717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Моноблок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7377426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Ноутбук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6185092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 dirty="0" smtClean="0">
                          <a:effectLst/>
                        </a:rPr>
                        <a:t>Орындықтар</a:t>
                      </a:r>
                      <a:endParaRPr lang="ru-RU" sz="120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9117327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 dirty="0" smtClean="0">
                          <a:effectLst/>
                        </a:rPr>
                        <a:t>Кондиционерлер</a:t>
                      </a:r>
                      <a:endParaRPr lang="ru-RU" sz="120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4915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Кресло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787588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 dirty="0" smtClean="0">
                          <a:effectLst/>
                        </a:rPr>
                        <a:t>Үстелдер</a:t>
                      </a:r>
                      <a:endParaRPr lang="ru-RU" sz="120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813252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Шкаф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7554404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 dirty="0">
                          <a:effectLst/>
                        </a:rPr>
                        <a:t>Шкаф </a:t>
                      </a:r>
                      <a:r>
                        <a:rPr lang="kk-KZ" sz="1200" dirty="0" smtClean="0">
                          <a:effectLst/>
                        </a:rPr>
                        <a:t>киим ілетін</a:t>
                      </a:r>
                      <a:endParaRPr lang="ru-RU" sz="120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9432725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 dirty="0">
                          <a:effectLst/>
                        </a:rPr>
                        <a:t>Процессор </a:t>
                      </a:r>
                      <a:r>
                        <a:rPr lang="kk-KZ" sz="1200" dirty="0" smtClean="0">
                          <a:effectLst/>
                        </a:rPr>
                        <a:t>(жүйелік блогі)</a:t>
                      </a:r>
                      <a:endParaRPr lang="ru-RU" sz="1200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бірлік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3841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30243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739668,03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 err="1"/>
              <a:t>Бұқар</a:t>
            </a:r>
            <a:r>
              <a:rPr lang="ru-RU" sz="2000" dirty="0"/>
              <a:t> </a:t>
            </a:r>
            <a:r>
              <a:rPr lang="ru-RU" sz="2000" dirty="0" err="1"/>
              <a:t>жырау</a:t>
            </a:r>
            <a:r>
              <a:rPr lang="ru-RU" sz="2000" dirty="0"/>
              <a:t> </a:t>
            </a:r>
            <a:r>
              <a:rPr lang="ru-RU" sz="2000" dirty="0" err="1"/>
              <a:t>ауданының</a:t>
            </a:r>
            <a:r>
              <a:rPr lang="ru-RU" sz="2000" dirty="0"/>
              <a:t> </a:t>
            </a:r>
            <a:r>
              <a:rPr lang="ru-RU" sz="2000" dirty="0" err="1"/>
              <a:t>ауылдық</a:t>
            </a:r>
            <a:r>
              <a:rPr lang="ru-RU" sz="2000" dirty="0"/>
              <a:t> </a:t>
            </a:r>
            <a:r>
              <a:rPr lang="ru-RU" sz="2000" dirty="0" err="1"/>
              <a:t>округтерінде</a:t>
            </a:r>
            <a:r>
              <a:rPr lang="ru-RU" sz="2000" dirty="0"/>
              <a:t> </a:t>
            </a:r>
            <a:r>
              <a:rPr lang="ru-RU" sz="2000" dirty="0" err="1"/>
              <a:t>сумен</a:t>
            </a:r>
            <a:r>
              <a:rPr lang="ru-RU" sz="2000" dirty="0"/>
              <a:t> </a:t>
            </a:r>
            <a:r>
              <a:rPr lang="ru-RU" sz="2000" dirty="0" err="1"/>
              <a:t>жабдықтау</a:t>
            </a:r>
            <a:r>
              <a:rPr lang="ru-RU" sz="2000" dirty="0"/>
              <a:t> </a:t>
            </a:r>
            <a:r>
              <a:rPr lang="ru-RU" sz="2000" dirty="0" err="1"/>
              <a:t>жүйелерін</a:t>
            </a:r>
            <a:r>
              <a:rPr lang="ru-RU" sz="2000" dirty="0"/>
              <a:t> </a:t>
            </a:r>
            <a:r>
              <a:rPr lang="ru-RU" sz="2000" dirty="0" err="1"/>
              <a:t>ағымдағы</a:t>
            </a:r>
            <a:r>
              <a:rPr lang="ru-RU" sz="2000" dirty="0"/>
              <a:t> </a:t>
            </a:r>
            <a:r>
              <a:rPr lang="ru-RU" sz="2000" dirty="0" err="1"/>
              <a:t>жөндеу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қызмет</a:t>
            </a:r>
            <a:r>
              <a:rPr lang="ru-RU" sz="2000" dirty="0"/>
              <a:t> </a:t>
            </a:r>
            <a:r>
              <a:rPr lang="ru-RU" sz="2000" dirty="0" err="1"/>
              <a:t>көрсету</a:t>
            </a:r>
            <a:r>
              <a:rPr lang="ru-RU" sz="2000" dirty="0"/>
              <a:t>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 smtClean="0"/>
              <a:t>жұмыстар</a:t>
            </a:r>
            <a:r>
              <a:rPr lang="ru-RU" sz="2000" dirty="0" smtClean="0"/>
              <a:t>- 724166,0 </a:t>
            </a:r>
            <a:r>
              <a:rPr lang="ru-RU" sz="2000" dirty="0" err="1" smtClean="0"/>
              <a:t>мың</a:t>
            </a:r>
            <a:r>
              <a:rPr lang="ru-RU" sz="2000" dirty="0" smtClean="0"/>
              <a:t> </a:t>
            </a:r>
            <a:r>
              <a:rPr lang="ru-RU" sz="2000" dirty="0" err="1" smtClean="0"/>
              <a:t>теңге</a:t>
            </a:r>
            <a:endParaRPr lang="ru-RU" sz="20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 err="1"/>
              <a:t>Ботақара</a:t>
            </a:r>
            <a:r>
              <a:rPr lang="ru-RU" sz="2000" dirty="0"/>
              <a:t> </a:t>
            </a:r>
            <a:r>
              <a:rPr lang="ru-RU" sz="2000" dirty="0" err="1"/>
              <a:t>кентіндегі</a:t>
            </a:r>
            <a:r>
              <a:rPr lang="ru-RU" sz="2000" dirty="0"/>
              <a:t> </a:t>
            </a:r>
            <a:r>
              <a:rPr lang="ru-RU" sz="2000" dirty="0" err="1"/>
              <a:t>Әуезов</a:t>
            </a:r>
            <a:r>
              <a:rPr lang="ru-RU" sz="2000" dirty="0"/>
              <a:t> </a:t>
            </a:r>
            <a:r>
              <a:rPr lang="ru-RU" sz="2000" dirty="0" err="1"/>
              <a:t>көшесі</a:t>
            </a:r>
            <a:r>
              <a:rPr lang="ru-RU" sz="2000" dirty="0"/>
              <a:t>, 3Г </a:t>
            </a:r>
            <a:r>
              <a:rPr lang="ru-RU" sz="2000" dirty="0" err="1"/>
              <a:t>және</a:t>
            </a:r>
            <a:r>
              <a:rPr lang="ru-RU" sz="2000" dirty="0"/>
              <a:t> 3Д </a:t>
            </a:r>
            <a:r>
              <a:rPr lang="ru-RU" sz="2000" dirty="0" err="1"/>
              <a:t>бойынша</a:t>
            </a:r>
            <a:r>
              <a:rPr lang="ru-RU" sz="2000" dirty="0"/>
              <a:t> </a:t>
            </a:r>
            <a:r>
              <a:rPr lang="ru-RU" sz="2000" dirty="0" err="1"/>
              <a:t>үйлерге</a:t>
            </a:r>
            <a:r>
              <a:rPr lang="ru-RU" sz="2000" dirty="0"/>
              <a:t> </a:t>
            </a:r>
            <a:r>
              <a:rPr lang="ru-RU" sz="2000" dirty="0" err="1"/>
              <a:t>сыртқы</a:t>
            </a:r>
            <a:r>
              <a:rPr lang="ru-RU" sz="2000" dirty="0"/>
              <a:t> </a:t>
            </a:r>
            <a:r>
              <a:rPr lang="ru-RU" sz="2000" dirty="0" err="1"/>
              <a:t>кәріз</a:t>
            </a:r>
            <a:r>
              <a:rPr lang="ru-RU" sz="2000" dirty="0"/>
              <a:t> </a:t>
            </a:r>
            <a:r>
              <a:rPr lang="ru-RU" sz="2000" dirty="0" err="1"/>
              <a:t>желісін</a:t>
            </a:r>
            <a:r>
              <a:rPr lang="ru-RU" sz="2000" dirty="0"/>
              <a:t> орнату-10399,92 </a:t>
            </a:r>
            <a:r>
              <a:rPr lang="ru-RU" sz="2000" dirty="0" err="1"/>
              <a:t>мың</a:t>
            </a:r>
            <a:r>
              <a:rPr lang="ru-RU" sz="2000" dirty="0"/>
              <a:t> </a:t>
            </a:r>
            <a:r>
              <a:rPr lang="ru-RU" sz="2000" dirty="0" err="1"/>
              <a:t>теңге</a:t>
            </a:r>
            <a:r>
              <a:rPr lang="ru-RU" sz="2000" dirty="0"/>
              <a:t> </a:t>
            </a:r>
            <a:endParaRPr lang="ru-RU" sz="20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 err="1"/>
              <a:t>Бұқар</a:t>
            </a:r>
            <a:r>
              <a:rPr lang="ru-RU" sz="2000" dirty="0"/>
              <a:t> </a:t>
            </a:r>
            <a:r>
              <a:rPr lang="ru-RU" sz="2000" dirty="0" err="1"/>
              <a:t>жырау</a:t>
            </a:r>
            <a:r>
              <a:rPr lang="ru-RU" sz="2000" dirty="0"/>
              <a:t> </a:t>
            </a:r>
            <a:r>
              <a:rPr lang="ru-RU" sz="2000" dirty="0" err="1"/>
              <a:t>ауданы</a:t>
            </a:r>
            <a:r>
              <a:rPr lang="ru-RU" sz="2000" dirty="0"/>
              <a:t> Самарканд </a:t>
            </a:r>
            <a:r>
              <a:rPr lang="ru-RU" sz="2000" dirty="0" err="1"/>
              <a:t>ауылындағы</a:t>
            </a:r>
            <a:r>
              <a:rPr lang="ru-RU" sz="2000" dirty="0"/>
              <a:t> </a:t>
            </a:r>
            <a:r>
              <a:rPr lang="ru-RU" sz="2000" dirty="0" err="1"/>
              <a:t>кәріз</a:t>
            </a:r>
            <a:r>
              <a:rPr lang="ru-RU" sz="2000" dirty="0"/>
              <a:t> </a:t>
            </a:r>
            <a:r>
              <a:rPr lang="ru-RU" sz="2000" dirty="0" err="1"/>
              <a:t>желілерінің</a:t>
            </a:r>
            <a:r>
              <a:rPr lang="ru-RU" sz="2000" dirty="0"/>
              <a:t> </a:t>
            </a:r>
            <a:r>
              <a:rPr lang="ru-RU" sz="2000" dirty="0" err="1"/>
              <a:t>ағымды</a:t>
            </a:r>
            <a:r>
              <a:rPr lang="ru-RU" sz="2000" dirty="0"/>
              <a:t> </a:t>
            </a:r>
            <a:r>
              <a:rPr lang="ru-RU" sz="2000" dirty="0" err="1"/>
              <a:t>жөндеуі</a:t>
            </a:r>
            <a:r>
              <a:rPr lang="ru-RU" sz="2000" dirty="0" smtClean="0"/>
              <a:t>- </a:t>
            </a:r>
            <a:r>
              <a:rPr lang="ru-RU" sz="2000" dirty="0"/>
              <a:t>5102,11 </a:t>
            </a:r>
            <a:r>
              <a:rPr lang="ru-RU" sz="2000" dirty="0" err="1"/>
              <a:t>мың</a:t>
            </a:r>
            <a:r>
              <a:rPr lang="ru-RU" sz="2000" dirty="0"/>
              <a:t> </a:t>
            </a:r>
            <a:r>
              <a:rPr lang="ru-RU" sz="2000" dirty="0" err="1"/>
              <a:t>теңге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012 -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істеуі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575555" y="1347614"/>
            <a:ext cx="8280919" cy="3314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2083,66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</a:t>
            </a: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22846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016 -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санитариясын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23552"/>
              </p:ext>
            </p:extLst>
          </p:nvPr>
        </p:nvGraphicFramePr>
        <p:xfrm>
          <a:off x="575555" y="1707654"/>
          <a:ext cx="8280919" cy="33711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7728">
                  <a:extLst>
                    <a:ext uri="{9D8B030D-6E8A-4147-A177-3AD203B41FA5}">
                      <a16:colId xmlns:a16="http://schemas.microsoft.com/office/drawing/2014/main" val="2394777881"/>
                    </a:ext>
                  </a:extLst>
                </a:gridCol>
                <a:gridCol w="1645031">
                  <a:extLst>
                    <a:ext uri="{9D8B030D-6E8A-4147-A177-3AD203B41FA5}">
                      <a16:colId xmlns:a16="http://schemas.microsoft.com/office/drawing/2014/main" val="3648460370"/>
                    </a:ext>
                  </a:extLst>
                </a:gridCol>
                <a:gridCol w="1511198">
                  <a:extLst>
                    <a:ext uri="{9D8B030D-6E8A-4147-A177-3AD203B41FA5}">
                      <a16:colId xmlns:a16="http://schemas.microsoft.com/office/drawing/2014/main" val="1282731532"/>
                    </a:ext>
                  </a:extLst>
                </a:gridCol>
                <a:gridCol w="1566962">
                  <a:extLst>
                    <a:ext uri="{9D8B030D-6E8A-4147-A177-3AD203B41FA5}">
                      <a16:colId xmlns:a16="http://schemas.microsoft.com/office/drawing/2014/main" val="739044539"/>
                    </a:ext>
                  </a:extLst>
                </a:gridCol>
              </a:tblGrid>
              <a:tr h="173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Тікелей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нәтиже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көрсеткіштері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Өлшем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бірлігі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Жоспар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Нақты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66467"/>
                  </a:ext>
                </a:extLst>
              </a:tr>
              <a:tr h="12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4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2109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Дератизация </a:t>
                      </a:r>
                      <a:r>
                        <a:rPr lang="ru-RU" sz="1000" b="1" dirty="0" err="1" smtClean="0">
                          <a:effectLst/>
                        </a:rPr>
                        <a:t>бойынша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іс-шаралар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кеміргіштердің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нысандарда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болдырмауын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олардың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көбейуіне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тіршілік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етуіне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жүретін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жерлеріне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жағымсыз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жағдай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туғызуын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қамтамассыз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етеді</a:t>
                      </a:r>
                      <a:r>
                        <a:rPr lang="ru-RU" sz="1000" b="1" dirty="0" smtClean="0">
                          <a:effectLst/>
                        </a:rPr>
                        <a:t> (</a:t>
                      </a:r>
                      <a:r>
                        <a:rPr lang="ru-RU" sz="1000" b="1" dirty="0" err="1" smtClean="0">
                          <a:effectLst/>
                        </a:rPr>
                        <a:t>телімдерде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шатыр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ішішнде</a:t>
                      </a:r>
                      <a:r>
                        <a:rPr lang="ru-RU" sz="1000" b="1" dirty="0" smtClean="0">
                          <a:effectLst/>
                        </a:rPr>
                        <a:t>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м2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194916,71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effectLst/>
                        </a:rPr>
                        <a:t>194916,71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820124302"/>
                  </a:ext>
                </a:extLst>
              </a:tr>
              <a:tr h="826296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Дезинсекция </a:t>
                      </a:r>
                      <a:r>
                        <a:rPr lang="ru-RU" sz="1000" b="1" dirty="0" err="1" smtClean="0">
                          <a:effectLst/>
                        </a:rPr>
                        <a:t>бойынша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іс-шаралар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буын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аяқтылардың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мүлдем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жойылуына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немесе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санының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азаюына</a:t>
                      </a:r>
                      <a:r>
                        <a:rPr lang="ru-RU" sz="1000" b="1" dirty="0" smtClean="0">
                          <a:effectLst/>
                        </a:rPr>
                        <a:t> (</a:t>
                      </a:r>
                      <a:r>
                        <a:rPr lang="ru-RU" sz="1000" b="1" dirty="0" err="1" smtClean="0">
                          <a:effectLst/>
                        </a:rPr>
                        <a:t>қауіпсіз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шегіне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дейін</a:t>
                      </a:r>
                      <a:r>
                        <a:rPr lang="ru-RU" sz="1000" b="1" dirty="0" smtClean="0">
                          <a:effectLst/>
                        </a:rPr>
                        <a:t>)  </a:t>
                      </a:r>
                      <a:r>
                        <a:rPr lang="ru-RU" sz="1000" b="1" dirty="0" err="1" smtClean="0">
                          <a:effectLst/>
                        </a:rPr>
                        <a:t>жол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береді</a:t>
                      </a:r>
                      <a:r>
                        <a:rPr lang="ru-RU" sz="1000" b="1" dirty="0" smtClean="0">
                          <a:effectLst/>
                        </a:rPr>
                        <a:t>, </a:t>
                      </a:r>
                      <a:r>
                        <a:rPr lang="ru-RU" sz="1000" b="1" dirty="0" err="1" smtClean="0">
                          <a:effectLst/>
                        </a:rPr>
                        <a:t>эпидемиологиялық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және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санитариялық</a:t>
                      </a:r>
                      <a:r>
                        <a:rPr lang="ru-RU" sz="1000" b="1" dirty="0" smtClean="0">
                          <a:effectLst/>
                        </a:rPr>
                        <a:t>- </a:t>
                      </a:r>
                      <a:r>
                        <a:rPr lang="ru-RU" sz="1000" b="1" dirty="0" err="1" smtClean="0">
                          <a:effectLst/>
                        </a:rPr>
                        <a:t>гигиеналық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маңызы</a:t>
                      </a:r>
                      <a:r>
                        <a:rPr lang="ru-RU" sz="1000" b="1" dirty="0" smtClean="0">
                          <a:effectLst/>
                        </a:rPr>
                        <a:t> бар, </a:t>
                      </a:r>
                      <a:r>
                        <a:rPr lang="ru-RU" sz="1000" b="1" dirty="0" err="1" smtClean="0">
                          <a:effectLst/>
                        </a:rPr>
                        <a:t>сонымен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қатар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адамдарды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қансорғыш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жәндіктердің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шағуынан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сақтайды</a:t>
                      </a:r>
                      <a:endParaRPr lang="ru-RU" sz="1000" b="1" dirty="0" smtClean="0">
                        <a:effectLst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га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52685450"/>
                  </a:ext>
                </a:extLst>
              </a:tr>
              <a:tr h="224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err="1" smtClean="0">
                          <a:effectLst/>
                        </a:rPr>
                        <a:t>Бағдарлама</a:t>
                      </a:r>
                      <a:r>
                        <a:rPr lang="ru-RU" sz="1050" b="1" dirty="0" smtClean="0">
                          <a:effectLst/>
                        </a:rPr>
                        <a:t> </a:t>
                      </a:r>
                      <a:r>
                        <a:rPr lang="ru-RU" sz="1050" b="1" dirty="0" err="1" smtClean="0">
                          <a:effectLst/>
                        </a:rPr>
                        <a:t>бойынша</a:t>
                      </a:r>
                      <a:r>
                        <a:rPr lang="ru-RU" sz="1050" b="1" dirty="0" smtClean="0">
                          <a:effectLst/>
                        </a:rPr>
                        <a:t> </a:t>
                      </a:r>
                      <a:r>
                        <a:rPr lang="ru-RU" sz="1050" b="1" dirty="0" err="1" smtClean="0">
                          <a:effectLst/>
                        </a:rPr>
                        <a:t>шығыстар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Өлшем</a:t>
                      </a:r>
                      <a:r>
                        <a:rPr lang="ru-RU" sz="1100" b="1" dirty="0" smtClean="0">
                          <a:effectLst/>
                        </a:rPr>
                        <a:t> </a:t>
                      </a:r>
                      <a:r>
                        <a:rPr lang="ru-RU" sz="1100" b="1" dirty="0" err="1" smtClean="0">
                          <a:effectLst/>
                        </a:rPr>
                        <a:t>бірлігі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Жоспар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err="1" smtClean="0">
                          <a:effectLst/>
                        </a:rPr>
                        <a:t>Нақты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77646"/>
                  </a:ext>
                </a:extLst>
              </a:tr>
              <a:tr h="5407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Қарағанды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облысы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Бұқар-жырау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ауданы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аумағында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дезинсекциялау</a:t>
                      </a:r>
                      <a:r>
                        <a:rPr lang="ru-RU" sz="1000" b="1" dirty="0" smtClean="0">
                          <a:effectLst/>
                        </a:rPr>
                        <a:t>  </a:t>
                      </a:r>
                      <a:r>
                        <a:rPr lang="ru-RU" sz="1000" b="1" dirty="0" err="1" smtClean="0">
                          <a:effectLst/>
                        </a:rPr>
                        <a:t>жүргізу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r>
                        <a:rPr lang="en-US" sz="1000" b="1" dirty="0" smtClean="0">
                          <a:effectLst/>
                        </a:rPr>
                        <a:t>436,0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</a:rPr>
                        <a:t>435,92</a:t>
                      </a:r>
                      <a:endParaRPr lang="ru-RU" sz="1000" b="1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087663407"/>
                  </a:ext>
                </a:extLst>
              </a:tr>
              <a:tr h="4362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Қарағанды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облысы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Бұқар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жырау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ауданы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аумағында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дератизациялау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жүргізу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1648,0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1647,74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4040098410"/>
                  </a:ext>
                </a:extLst>
              </a:tr>
              <a:tr h="198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Барлығы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err="1" smtClean="0">
                          <a:effectLst/>
                        </a:rPr>
                        <a:t>Мың</a:t>
                      </a:r>
                      <a:r>
                        <a:rPr lang="ru-RU" sz="1000" b="1" dirty="0" smtClean="0">
                          <a:effectLst/>
                        </a:rPr>
                        <a:t> </a:t>
                      </a:r>
                      <a:r>
                        <a:rPr lang="ru-RU" sz="1000" b="1" dirty="0" err="1" smtClean="0">
                          <a:effectLst/>
                        </a:rPr>
                        <a:t>теңге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2084,0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2083,66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82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27434,04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Үштөбе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ауылында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0,68807 км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жайлылық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мектебіне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дейін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автомобиль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жолын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салуға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жұмсалды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</a:t>
            </a:r>
            <a:endParaRPr lang="ru-RU" sz="5400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022-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137968,52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бар 256,1 км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автомобиль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жолдарын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қысқы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күтіп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ұстауға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жолдарды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қардан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тазарту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құбырларын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ашу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жөндеуге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  <a:endParaRPr lang="ru-RU" sz="4800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«Автомобиль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жолдарының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істеуін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қамтамасыз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189468,54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Қушоқы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қазандығының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СП-63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күл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шығару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конвейерін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18 621,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98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Қушоқы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қазандығының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СП63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көмір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конвейерінің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таспасын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ауыстыру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7046,20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Үштөбе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модульдік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қазандыққа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жөндеу-58 460,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Модульдік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қазандықтардағы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резервтік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қуат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көздерін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(генератор)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баптау-ағымдағы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1650,0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Ботақара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көшесі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56А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модульдік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қазандығының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теңгерімдеу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клапандарын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орнату-740,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84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Қушоқы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қазандықтың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42560,0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әкімдігінің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ғимаратына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қосу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9884,96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Қушоқы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№4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қазандықты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қазандығын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күл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шығару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38000,0</a:t>
            </a:r>
            <a:r>
              <a:rPr lang="kk-KZ" dirty="0" smtClean="0"/>
              <a:t> </a:t>
            </a:r>
            <a:r>
              <a:rPr lang="kk-KZ" sz="1400" dirty="0" smtClean="0">
                <a:latin typeface="Arial" pitchFamily="34" charset="0"/>
                <a:cs typeface="Arial" pitchFamily="34" charset="0"/>
              </a:rPr>
              <a:t>мың 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Әуезов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көшесі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5а,5б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үйлерін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орталықтандырылған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қосу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12504,28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026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қаланың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меншігіндегі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қолдануды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ұйымдастыру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13254,72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Доскей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Мир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көшесі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№1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№2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үйлер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мекенжайындағы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2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қабатты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үйлерге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инженерлік-коммуникациялық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электрмен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кәріз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құрылысы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10642,28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Петровка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ауылында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тұрмыстық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қалдықтар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(ҚТҚ)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полигонын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салу»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ведомстводан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кешенді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сараптама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жүргізу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жұмыстар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- 2 612,44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Инженерлік-коммуникациялық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жайластыру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сатып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алу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987574"/>
            <a:ext cx="7632848" cy="360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- 68478,0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89695267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18921498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05752590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75210766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584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қала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ауданішілік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қатынастар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жолаушылар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83941184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932135755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210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683568" y="1563637"/>
            <a:ext cx="8136904" cy="32403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460856,32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-335763,0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-125093,32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Ғ.Мұстафин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0,6 км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жұмыстары-33260,91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Ақжар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1,5 км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жұмыстары-76832,41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Ғ.Мұстафин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кентіндегі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 ДСК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жұмыстары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15000,0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Ақжар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ауылындағы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5 км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жұмыстары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263745,0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err="1">
                <a:latin typeface="Arial" pitchFamily="34" charset="0"/>
                <a:cs typeface="Arial" pitchFamily="34" charset="0"/>
              </a:rPr>
              <a:t>Үштөбе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ауылындағы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1,38 км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өнеркәсіп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аймағына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кірме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жұмыстары-72018,0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045-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маңызы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бар автомобиль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жолдарын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көшелерін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күрделі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орташа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жөндеу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362899.27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қаласында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Индустриялық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парк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инфрақұрылымын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салу. 1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іске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қосу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кешені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Шаруашылық-тұрмыстық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ағынды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суларды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тазарту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станциясы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058-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сумен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жабдықтау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бұру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жүйесін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467,47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Ботақара-Керней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арасындағы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трассада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АМС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құрылысы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ЖСҚ-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ведомстводан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тыс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сараптама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жүргізуді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бастауға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Байланыс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желілерін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салу»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2080679.33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-1451625,0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-629054,33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«"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"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шеңберінде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инженерлік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асыру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2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«"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"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шеңберінде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инженерлік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асыру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44549"/>
              </p:ext>
            </p:extLst>
          </p:nvPr>
        </p:nvGraphicFramePr>
        <p:xfrm>
          <a:off x="683568" y="1479917"/>
          <a:ext cx="8064895" cy="3394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075">
                  <a:extLst>
                    <a:ext uri="{9D8B030D-6E8A-4147-A177-3AD203B41FA5}">
                      <a16:colId xmlns:a16="http://schemas.microsoft.com/office/drawing/2014/main" val="3435706514"/>
                    </a:ext>
                  </a:extLst>
                </a:gridCol>
                <a:gridCol w="1814959">
                  <a:extLst>
                    <a:ext uri="{9D8B030D-6E8A-4147-A177-3AD203B41FA5}">
                      <a16:colId xmlns:a16="http://schemas.microsoft.com/office/drawing/2014/main" val="1147004826"/>
                    </a:ext>
                  </a:extLst>
                </a:gridCol>
                <a:gridCol w="1676812">
                  <a:extLst>
                    <a:ext uri="{9D8B030D-6E8A-4147-A177-3AD203B41FA5}">
                      <a16:colId xmlns:a16="http://schemas.microsoft.com/office/drawing/2014/main" val="3898323045"/>
                    </a:ext>
                  </a:extLst>
                </a:gridCol>
                <a:gridCol w="1672049">
                  <a:extLst>
                    <a:ext uri="{9D8B030D-6E8A-4147-A177-3AD203B41FA5}">
                      <a16:colId xmlns:a16="http://schemas.microsoft.com/office/drawing/2014/main" val="825847911"/>
                    </a:ext>
                  </a:extLst>
                </a:gridCol>
              </a:tblGrid>
              <a:tr h="1694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Нысандардың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Барлығы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игерілді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теңге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Оның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76935"/>
                  </a:ext>
                </a:extLst>
              </a:tr>
              <a:tr h="169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Облыстық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бюджет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Жергілікті</a:t>
                      </a:r>
                      <a:r>
                        <a:rPr lang="ru-RU" sz="100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бюджет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865075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Новоузенка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379427385,87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278896000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100531385,9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2068050877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Жаңаталап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257781954,47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217661000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40120954,47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1610426564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Акбел ауылының кентішілік жолдарын орташа жөндеу</a:t>
                      </a:r>
                      <a:endParaRPr lang="ru-RU" sz="900" u="none" strike="noStrike" kern="120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267431407,71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172825000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94606407,71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28652502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Ақтөбе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204225806,40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98402000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105823806,4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10079713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Петровка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172487144,59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134410000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38077144,59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4208585819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Центральное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215828118,46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179896000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35932118,46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55784855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Көкпекті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ауылының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кентішілік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жолдарын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орташа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жөндеу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6,51 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км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330593078,98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244758000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85835078,98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922720746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Көкпекті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ауылының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кентішілік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жолдарын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орташа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9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жөндеу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2,363 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км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106962000,54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85641000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21321000,54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4292346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90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«"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"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жобасы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шеңберінде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мекендердегі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инженерлік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инфрақұрылым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асыру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31025"/>
              </p:ext>
            </p:extLst>
          </p:nvPr>
        </p:nvGraphicFramePr>
        <p:xfrm>
          <a:off x="683568" y="1479913"/>
          <a:ext cx="8064895" cy="3396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075">
                  <a:extLst>
                    <a:ext uri="{9D8B030D-6E8A-4147-A177-3AD203B41FA5}">
                      <a16:colId xmlns:a16="http://schemas.microsoft.com/office/drawing/2014/main" val="3435706514"/>
                    </a:ext>
                  </a:extLst>
                </a:gridCol>
                <a:gridCol w="1814959">
                  <a:extLst>
                    <a:ext uri="{9D8B030D-6E8A-4147-A177-3AD203B41FA5}">
                      <a16:colId xmlns:a16="http://schemas.microsoft.com/office/drawing/2014/main" val="1147004826"/>
                    </a:ext>
                  </a:extLst>
                </a:gridCol>
                <a:gridCol w="1676812">
                  <a:extLst>
                    <a:ext uri="{9D8B030D-6E8A-4147-A177-3AD203B41FA5}">
                      <a16:colId xmlns:a16="http://schemas.microsoft.com/office/drawing/2014/main" val="3898323045"/>
                    </a:ext>
                  </a:extLst>
                </a:gridCol>
                <a:gridCol w="1672049">
                  <a:extLst>
                    <a:ext uri="{9D8B030D-6E8A-4147-A177-3AD203B41FA5}">
                      <a16:colId xmlns:a16="http://schemas.microsoft.com/office/drawing/2014/main" val="825847911"/>
                    </a:ext>
                  </a:extLst>
                </a:gridCol>
              </a:tblGrid>
              <a:tr h="1930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Нысандардың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Барлығы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игерілді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теңге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Оның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76935"/>
                  </a:ext>
                </a:extLst>
              </a:tr>
              <a:tr h="193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Облыстық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бюджет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Жергілікті</a:t>
                      </a:r>
                      <a:r>
                        <a:rPr lang="ru-RU" sz="100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бюджет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865075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Атамекен ауылының кентішілік жолдарын орташа жөндеу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93968666,62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39136000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54832666,62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8050877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Қарағанды облысы Бұқар жырау ауданының автомобиль жолдарын орташа жөндеу объектілерінде техникалық қадағалау қызметтері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18000000,01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18000000,01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0426564"/>
                  </a:ext>
                </a:extLst>
              </a:tr>
              <a:tr h="32117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Сарытөбе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ауылының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кентішілік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жолдарын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орташа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жөндеу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11312013,72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11 312 013,72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652502"/>
                  </a:ext>
                </a:extLst>
              </a:tr>
              <a:tr h="323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Сарытөбе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ауылының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кентішілік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жолдарын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орташа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жөндеуге</a:t>
                      </a:r>
                      <a:r>
                        <a:rPr lang="ru-RU" sz="90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техникалық</a:t>
                      </a:r>
                      <a:r>
                        <a:rPr lang="ru-RU" sz="90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қадағалау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483086,56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483 086,56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79713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Байқадам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ауылының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кентішілік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жолдарын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орташа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жөндеу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21678875,47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21 678 875,47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8585819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Байқадам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ауылының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кентішілік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жолдарын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орташа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жөндеуге</a:t>
                      </a:r>
                      <a:r>
                        <a:rPr lang="ru-RU" sz="90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техникалық</a:t>
                      </a:r>
                      <a:r>
                        <a:rPr lang="ru-RU" sz="900" u="none" strike="noStrike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u="none" strike="noStrike" kern="12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қадағалау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499795,12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499 795,12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784855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ЖИЫНЫ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2 080 679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334,52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1 451 625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000,00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629 054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334,52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720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8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721310,0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800" dirty="0" smtClean="0"/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қаражаты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Бұқар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жырау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кенттік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округтері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бөлінісінде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өңірлерді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дамытуға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нысаналы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трансферттерге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пайдаланылды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113 -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Төмен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тұрған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бюджеттерге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нысаналы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трансферттер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2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1749</Words>
  <Application>Microsoft Office PowerPoint</Application>
  <PresentationFormat>Экран (16:9)</PresentationFormat>
  <Paragraphs>419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Consolas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Қаржыландыру </vt:lpstr>
      <vt:lpstr>Қаржыландыру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521</cp:revision>
  <cp:lastPrinted>2023-01-16T09:00:59Z</cp:lastPrinted>
  <dcterms:created xsi:type="dcterms:W3CDTF">2019-10-02T14:41:54Z</dcterms:created>
  <dcterms:modified xsi:type="dcterms:W3CDTF">2026-02-15T07:59:47Z</dcterms:modified>
</cp:coreProperties>
</file>